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42.xml" ContentType="application/vnd.openxmlformats-officedocument.presentationml.slide+xml"/>
  <Override PartName="/ppt/slides/slide24.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26.xml" ContentType="application/vnd.openxmlformats-officedocument.presentationml.slide+xml"/>
  <Override PartName="/ppt/slides/slide41.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0.xml" ContentType="application/vnd.openxmlformats-officedocument.presentationml.slide+xml"/>
  <Override PartName="/ppt/slides/slide51.xml" ContentType="application/vnd.openxmlformats-officedocument.presentationml.slide+xml"/>
  <Override PartName="/ppt/slides/slide38.xml" ContentType="application/vnd.openxmlformats-officedocument.presentationml.slide+xml"/>
  <Override PartName="/ppt/slides/slide31.xml" ContentType="application/vnd.openxmlformats-officedocument.presentationml.slide+xml"/>
  <Override PartName="/ppt/slides/slide39.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32.xml" ContentType="application/vnd.openxmlformats-officedocument.presentationml.slide+xml"/>
  <Override PartName="/ppt/slides/slide30.xml" ContentType="application/vnd.openxmlformats-officedocument.presentationml.slide+xml"/>
  <Override PartName="/ppt/slides/slide34.xml" ContentType="application/vnd.openxmlformats-officedocument.presentationml.slide+xml"/>
  <Override PartName="/ppt/slides/slide37.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31.xml" ContentType="application/vnd.openxmlformats-officedocument.presentationml.notesSlide+xml"/>
  <Override PartName="/ppt/notesSlides/notesSlide26.xml" ContentType="application/vnd.openxmlformats-officedocument.presentationml.notesSlide+xml"/>
  <Override PartName="/ppt/notesSlides/notesSlide40.xml" ContentType="application/vnd.openxmlformats-officedocument.presentationml.notesSlide+xml"/>
  <Override PartName="/ppt/notesSlides/notesSlide35.xml" ContentType="application/vnd.openxmlformats-officedocument.presentationml.notesSlide+xml"/>
  <Override PartName="/ppt/notesSlides/notesSlide48.xml" ContentType="application/vnd.openxmlformats-officedocument.presentationml.notesSlide+xml"/>
  <Override PartName="/ppt/notesSlides/notesSlide47.xml" ContentType="application/vnd.openxmlformats-officedocument.presentationml.notesSlide+xml"/>
  <Override PartName="/ppt/notesSlides/notesSlide43.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2.xml" ContentType="application/vnd.openxmlformats-officedocument.presentationml.notesSlide+xml"/>
  <Override PartName="/ppt/notesSlides/notesSlide41.xml" ContentType="application/vnd.openxmlformats-officedocument.presentationml.notes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45.xml" ContentType="application/vnd.openxmlformats-officedocument.presentationml.notesSlide+xml"/>
  <Override PartName="/ppt/notesSlides/notesSlide32.xml" ContentType="application/vnd.openxmlformats-officedocument.presentationml.notesSlide+xml"/>
  <Override PartName="/ppt/notesSlides/notesSlide39.xml" ContentType="application/vnd.openxmlformats-officedocument.presentationml.notesSlide+xml"/>
  <Override PartName="/ppt/notesSlides/notesSlide33.xml" ContentType="application/vnd.openxmlformats-officedocument.presentationml.notesSlide+xml"/>
  <Override PartName="/ppt/notesSlides/notesSlide46.xml" ContentType="application/vnd.openxmlformats-officedocument.presentationml.notesSlide+xml"/>
  <Override PartName="/ppt/notesSlides/notesSlide34.xml" ContentType="application/vnd.openxmlformats-officedocument.presentationml.notesSlide+xml"/>
  <Override PartName="/ppt/notesSlides/notesSlide44.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7" r:id="rId2"/>
    <p:sldId id="293" r:id="rId3"/>
    <p:sldId id="259" r:id="rId4"/>
    <p:sldId id="289" r:id="rId5"/>
    <p:sldId id="305" r:id="rId6"/>
    <p:sldId id="306" r:id="rId7"/>
    <p:sldId id="264" r:id="rId8"/>
    <p:sldId id="308" r:id="rId9"/>
    <p:sldId id="353" r:id="rId10"/>
    <p:sldId id="263" r:id="rId11"/>
    <p:sldId id="312" r:id="rId12"/>
    <p:sldId id="261" r:id="rId13"/>
    <p:sldId id="319" r:id="rId14"/>
    <p:sldId id="313" r:id="rId15"/>
    <p:sldId id="343" r:id="rId16"/>
    <p:sldId id="262" r:id="rId17"/>
    <p:sldId id="318" r:id="rId18"/>
    <p:sldId id="352" r:id="rId19"/>
    <p:sldId id="314" r:id="rId20"/>
    <p:sldId id="355" r:id="rId21"/>
    <p:sldId id="301" r:id="rId22"/>
    <p:sldId id="332" r:id="rId23"/>
    <p:sldId id="267" r:id="rId24"/>
    <p:sldId id="316" r:id="rId25"/>
    <p:sldId id="323" r:id="rId26"/>
    <p:sldId id="320" r:id="rId27"/>
    <p:sldId id="324" r:id="rId28"/>
    <p:sldId id="322" r:id="rId29"/>
    <p:sldId id="349" r:id="rId30"/>
    <p:sldId id="331" r:id="rId31"/>
    <p:sldId id="310" r:id="rId32"/>
    <p:sldId id="336" r:id="rId33"/>
    <p:sldId id="354" r:id="rId34"/>
    <p:sldId id="272" r:id="rId35"/>
    <p:sldId id="325" r:id="rId36"/>
    <p:sldId id="351" r:id="rId37"/>
    <p:sldId id="274" r:id="rId38"/>
    <p:sldId id="329" r:id="rId39"/>
    <p:sldId id="326" r:id="rId40"/>
    <p:sldId id="345" r:id="rId41"/>
    <p:sldId id="348" r:id="rId42"/>
    <p:sldId id="327" r:id="rId43"/>
    <p:sldId id="330" r:id="rId44"/>
    <p:sldId id="278" r:id="rId45"/>
    <p:sldId id="328" r:id="rId46"/>
    <p:sldId id="280" r:id="rId47"/>
    <p:sldId id="344" r:id="rId48"/>
    <p:sldId id="350" r:id="rId49"/>
    <p:sldId id="356" r:id="rId50"/>
    <p:sldId id="337" r:id="rId51"/>
    <p:sldId id="298" r:id="rId52"/>
  </p:sldIdLst>
  <p:sldSz cx="9144000" cy="6858000" type="screen4x3"/>
  <p:notesSz cx="6858000" cy="9945688"/>
  <p:defaultTextStyle>
    <a:defPPr>
      <a:defRPr lang="ja-JP"/>
    </a:defPPr>
    <a:lvl1pPr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CCFF"/>
    <a:srgbClr val="CCFF99"/>
    <a:srgbClr val="FF3300"/>
    <a:srgbClr val="33CC33"/>
    <a:srgbClr val="99FF99"/>
    <a:srgbClr val="008000"/>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8546" autoAdjust="0"/>
  </p:normalViewPr>
  <p:slideViewPr>
    <p:cSldViewPr>
      <p:cViewPr>
        <p:scale>
          <a:sx n="79" d="100"/>
          <a:sy n="79" d="100"/>
        </p:scale>
        <p:origin x="-1110"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46"/>
    </p:cViewPr>
  </p:sorterViewPr>
  <p:notesViewPr>
    <p:cSldViewPr>
      <p:cViewPr>
        <p:scale>
          <a:sx n="100" d="100"/>
          <a:sy n="100" d="100"/>
        </p:scale>
        <p:origin x="-876" y="-60"/>
      </p:cViewPr>
      <p:guideLst>
        <p:guide orient="horz" pos="3132"/>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38915" name="Rectangle 3"/>
          <p:cNvSpPr>
            <a:spLocks noGrp="1" noChangeArrowheads="1"/>
          </p:cNvSpPr>
          <p:nvPr>
            <p:ph type="dt" sz="quarter" idx="1"/>
          </p:nvPr>
        </p:nvSpPr>
        <p:spPr bwMode="auto">
          <a:xfrm>
            <a:off x="388620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38916" name="Rectangle 4"/>
          <p:cNvSpPr>
            <a:spLocks noGrp="1" noChangeArrowheads="1"/>
          </p:cNvSpPr>
          <p:nvPr>
            <p:ph type="ftr" sz="quarter" idx="2"/>
          </p:nvPr>
        </p:nvSpPr>
        <p:spPr bwMode="auto">
          <a:xfrm>
            <a:off x="0" y="944880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38917" name="Rectangle 5"/>
          <p:cNvSpPr>
            <a:spLocks noGrp="1" noChangeArrowheads="1"/>
          </p:cNvSpPr>
          <p:nvPr>
            <p:ph type="sldNum" sz="quarter" idx="3"/>
          </p:nvPr>
        </p:nvSpPr>
        <p:spPr bwMode="auto">
          <a:xfrm>
            <a:off x="3886200" y="944880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38EC573-8C4F-47E5-9A43-362951082CB0}" type="slidenum">
              <a:rPr lang="en-US" altLang="ja-JP"/>
              <a:pPr/>
              <a:t>‹#›</a:t>
            </a:fld>
            <a:endParaRPr lang="en-US" altLang="ja-JP"/>
          </a:p>
        </p:txBody>
      </p:sp>
    </p:spTree>
    <p:extLst>
      <p:ext uri="{BB962C8B-B14F-4D97-AF65-F5344CB8AC3E}">
        <p14:creationId xmlns:p14="http://schemas.microsoft.com/office/powerpoint/2010/main" val="3582355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4099" name="Rectangle 3"/>
          <p:cNvSpPr>
            <a:spLocks noGrp="1" noChangeArrowheads="1"/>
          </p:cNvSpPr>
          <p:nvPr>
            <p:ph type="dt" idx="1"/>
          </p:nvPr>
        </p:nvSpPr>
        <p:spPr bwMode="auto">
          <a:xfrm>
            <a:off x="388620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4100" name="Rectangle 4"/>
          <p:cNvSpPr>
            <a:spLocks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724400"/>
            <a:ext cx="50292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102" name="Rectangle 6"/>
          <p:cNvSpPr>
            <a:spLocks noGrp="1" noChangeArrowheads="1"/>
          </p:cNvSpPr>
          <p:nvPr>
            <p:ph type="ftr" sz="quarter" idx="4"/>
          </p:nvPr>
        </p:nvSpPr>
        <p:spPr bwMode="auto">
          <a:xfrm>
            <a:off x="0" y="944880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4103" name="Rectangle 7"/>
          <p:cNvSpPr>
            <a:spLocks noGrp="1" noChangeArrowheads="1"/>
          </p:cNvSpPr>
          <p:nvPr>
            <p:ph type="sldNum" sz="quarter" idx="5"/>
          </p:nvPr>
        </p:nvSpPr>
        <p:spPr bwMode="auto">
          <a:xfrm>
            <a:off x="3886200" y="944880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DEE31BF-D0CF-4546-BDCF-7A1378A2F8A1}" type="slidenum">
              <a:rPr lang="en-US" altLang="ja-JP"/>
              <a:pPr/>
              <a:t>‹#›</a:t>
            </a:fld>
            <a:endParaRPr lang="en-US" altLang="ja-JP"/>
          </a:p>
        </p:txBody>
      </p:sp>
    </p:spTree>
    <p:extLst>
      <p:ext uri="{BB962C8B-B14F-4D97-AF65-F5344CB8AC3E}">
        <p14:creationId xmlns:p14="http://schemas.microsoft.com/office/powerpoint/2010/main" val="363455306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247CE4-6272-4989-8685-244F95B882EB}" type="slidenum">
              <a:rPr lang="en-US" altLang="ja-JP"/>
              <a:pPr/>
              <a:t>1</a:t>
            </a:fld>
            <a:endParaRPr lang="en-US" altLang="ja-JP"/>
          </a:p>
        </p:txBody>
      </p:sp>
      <p:sp>
        <p:nvSpPr>
          <p:cNvPr id="5122" name="Rectangle 2"/>
          <p:cNvSpPr>
            <a:spLocks noChangeArrowheads="1" noTextEdit="1"/>
          </p:cNvSpPr>
          <p:nvPr>
            <p:ph type="sldImg"/>
          </p:nvPr>
        </p:nvSpPr>
        <p:spPr>
          <a:ln/>
        </p:spPr>
      </p:sp>
      <p:sp>
        <p:nvSpPr>
          <p:cNvPr id="5123" name="Rectangle 3"/>
          <p:cNvSpPr>
            <a:spLocks noGrp="1" noChangeArrowheads="1"/>
          </p:cNvSpPr>
          <p:nvPr>
            <p:ph type="body" idx="1"/>
          </p:nvPr>
        </p:nvSpPr>
        <p:spPr/>
        <p:txBody>
          <a:bodyPr/>
          <a:lstStyle/>
          <a:p>
            <a:r>
              <a:rPr lang="ja-JP" altLang="en-US" sz="1600" b="1">
                <a:solidFill>
                  <a:schemeClr val="accent2"/>
                </a:solidFill>
              </a:rPr>
              <a:t>説明文はあくまでも概要であるため説明者は完全に内容を理解し、自己の経験を交えた解りやすい説明をする事を期待します</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31ED6E-1AEC-4FBF-B5BC-211C7F071040}" type="slidenum">
              <a:rPr lang="en-US" altLang="ja-JP"/>
              <a:pPr/>
              <a:t>10</a:t>
            </a:fld>
            <a:endParaRPr lang="en-US" altLang="ja-JP"/>
          </a:p>
        </p:txBody>
      </p:sp>
      <p:sp>
        <p:nvSpPr>
          <p:cNvPr id="12290" name="Rectangle 2"/>
          <p:cNvSpPr>
            <a:spLocks noChangeArrowheads="1" noTextEdit="1"/>
          </p:cNvSpPr>
          <p:nvPr>
            <p:ph type="sldImg"/>
          </p:nvPr>
        </p:nvSpPr>
        <p:spPr>
          <a:xfrm>
            <a:off x="952500" y="754063"/>
            <a:ext cx="4953000" cy="3714750"/>
          </a:xfrm>
          <a:ln w="12700" cap="flat">
            <a:solidFill>
              <a:schemeClr val="tx1"/>
            </a:solidFill>
          </a:ln>
          <a:extLst>
            <a:ext uri="{909E8E84-426E-40DD-AFC4-6F175D3DCCD1}">
              <a14:hiddenFill xmlns:a14="http://schemas.microsoft.com/office/drawing/2010/main">
                <a:noFill/>
              </a14:hiddenFill>
            </a:ext>
          </a:extLst>
        </p:spPr>
      </p:sp>
      <p:sp>
        <p:nvSpPr>
          <p:cNvPr id="12291" name="Rectangle 3"/>
          <p:cNvSpPr>
            <a:spLocks noGrp="1" noChangeArrowheads="1"/>
          </p:cNvSpPr>
          <p:nvPr>
            <p:ph type="body" idx="1"/>
          </p:nvPr>
        </p:nvSpPr>
        <p:spPr>
          <a:xfrm>
            <a:off x="914400" y="4724400"/>
            <a:ext cx="5029200" cy="4473575"/>
          </a:xfrm>
          <a:noFill/>
          <a:ln/>
        </p:spPr>
        <p:txBody>
          <a:bodyPr lIns="91367" tIns="45683" rIns="91367" bIns="45683"/>
          <a:lstStyle/>
          <a:p>
            <a:r>
              <a:rPr lang="ja-JP" altLang="en-US"/>
              <a:t>　課題達成型ＱＣストーリー選定上の留意点</a:t>
            </a:r>
          </a:p>
          <a:p>
            <a:r>
              <a:rPr lang="ja-JP" altLang="en-US"/>
              <a:t>（１）問題解決型、課題達成型、どちらのストーリーを選定するかを考えて見ます</a:t>
            </a:r>
          </a:p>
          <a:p>
            <a:r>
              <a:rPr lang="ja-JP" altLang="en-US"/>
              <a:t>改善活動を進めるために適用するＱＣストーリーを選択するにあたっては、問題解決と課題達成の特徴と違いをよく理解し、次の手順で検討してみてください。</a:t>
            </a:r>
          </a:p>
          <a:p>
            <a:r>
              <a:rPr lang="ja-JP" altLang="en-US" u="sng"/>
              <a:t>取り組むテーマの対象が「従来から行ってきた仕事」で取りくむテーマに関する改善活動はあまり実施していなく、データーなどがあり要因会席ができる場合は問題解決ストーリーを選択します。これに対し</a:t>
            </a:r>
            <a:r>
              <a:rPr lang="ja-JP" altLang="en-US"/>
              <a:t>今までに</a:t>
            </a:r>
            <a:r>
              <a:rPr lang="ja-JP" altLang="en-US" u="sng"/>
              <a:t>経験のない仕事</a:t>
            </a:r>
            <a:r>
              <a:rPr lang="ja-JP" altLang="en-US"/>
              <a:t>についてであれば、新しいやり方を創出する必要があり、課題達成型ＱＣストーリーを適用することが効果的です。 職場として初めて取り組む仕事のＯＡ化。・職場として新規に追加された市場開拓業務などです。</a:t>
            </a:r>
          </a:p>
          <a:p>
            <a:r>
              <a:rPr lang="ja-JP" altLang="en-US"/>
              <a:t>取り組むテーマの対象が</a:t>
            </a:r>
            <a:r>
              <a:rPr lang="ja-JP" altLang="en-US" u="sng"/>
              <a:t>「従来から行ってきた仕事」であり</a:t>
            </a:r>
            <a:r>
              <a:rPr lang="ja-JP" altLang="en-US"/>
              <a:t>、そのテーマに関する改善活動は「今までにかなり改善活動を実施し、これまでのやり方ではこれ以上改善が進まない状況にある」場合、これまでにさほど改善を行っていなかったのですから従来の仕事の仕組みにとどまっていたのでは限度があるわけですから、課題達成型ＱＣストーリーを適用することが効果的でしょう。</a:t>
            </a:r>
          </a:p>
          <a:p>
            <a:r>
              <a:rPr lang="ja-JP" altLang="en-US" u="sng"/>
              <a:t>あまり改善を実施してきていない場合</a:t>
            </a:r>
            <a:r>
              <a:rPr lang="ja-JP" altLang="en-US"/>
              <a:t>で、データがあまり無く要因解析が出来ない又はしても意味がない場合、要因の追求が出来なは課題達成型が適しています、要因解析が出来る場合は問題解決ストーリーとなります。</a:t>
            </a:r>
          </a:p>
          <a:p>
            <a:r>
              <a:rPr lang="ja-JP" altLang="en-US"/>
              <a:t>最初から問題に対する原因がハッキリしており対策が見えている場合は施策実行方型というやり方もありますがこれはあまり推奨できません。</a:t>
            </a:r>
          </a:p>
          <a:p>
            <a:r>
              <a:rPr lang="ja-JP" altLang="en-US"/>
              <a:t>またこれらのストーリーの選択は</a:t>
            </a:r>
            <a:r>
              <a:rPr lang="ja-JP" altLang="en-US" u="sng"/>
              <a:t>現状把握が終った時点でよく考え、切り替えて</a:t>
            </a:r>
            <a:r>
              <a:rPr lang="ja-JP" altLang="en-US"/>
              <a:t>もよく、ハッキリしない場合は最初に決め付けない方かいいと思います。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57A837-422A-46C0-A33B-119BE17B2AA1}" type="slidenum">
              <a:rPr lang="en-US" altLang="ja-JP"/>
              <a:pPr/>
              <a:t>11</a:t>
            </a:fld>
            <a:endParaRPr lang="en-US" altLang="ja-JP"/>
          </a:p>
        </p:txBody>
      </p:sp>
      <p:sp>
        <p:nvSpPr>
          <p:cNvPr id="192514" name="Rectangle 2"/>
          <p:cNvSpPr>
            <a:spLocks noChangeArrowheads="1" noTextEdit="1"/>
          </p:cNvSpPr>
          <p:nvPr>
            <p:ph type="sldImg"/>
          </p:nvPr>
        </p:nvSpPr>
        <p:spPr>
          <a:ln/>
        </p:spPr>
      </p:sp>
      <p:sp>
        <p:nvSpPr>
          <p:cNvPr id="192515" name="Rectangle 3"/>
          <p:cNvSpPr>
            <a:spLocks noGrp="1" noChangeArrowheads="1"/>
          </p:cNvSpPr>
          <p:nvPr>
            <p:ph type="body" idx="1"/>
          </p:nvPr>
        </p:nvSpPr>
        <p:spPr/>
        <p:txBody>
          <a:bodyPr/>
          <a:lstStyle/>
          <a:p>
            <a:r>
              <a:rPr lang="ja-JP" altLang="en-US"/>
              <a:t>どんなとき課題達成にしたらよいか考えて見ましょう。</a:t>
            </a:r>
          </a:p>
          <a:p>
            <a:r>
              <a:rPr lang="ja-JP" altLang="en-US"/>
              <a:t>１のこれまでに実施した事の無い新規業務、</a:t>
            </a:r>
            <a:r>
              <a:rPr lang="ja-JP" altLang="en-US" sz="1800">
                <a:ea typeface="ＭＳ Ｐゴシック" pitchFamily="50" charset="-128"/>
              </a:rPr>
              <a:t>新しい設備導入や、方法の変更などに対して事前に課題をクリヤーし立ち上げをスムーズにする。２の</a:t>
            </a:r>
            <a:r>
              <a:rPr lang="ja-JP" altLang="en-US" sz="2400">
                <a:solidFill>
                  <a:schemeClr val="bg1"/>
                </a:solidFill>
                <a:ea typeface="ＭＳ Ｐゴシック" pitchFamily="50" charset="-128"/>
              </a:rPr>
              <a:t>魅力的品質の創造</a:t>
            </a:r>
            <a:r>
              <a:rPr lang="ja-JP" altLang="en-US" sz="1800">
                <a:ea typeface="ＭＳ Ｐゴシック" pitchFamily="50" charset="-128"/>
              </a:rPr>
              <a:t>・</a:t>
            </a:r>
            <a:r>
              <a:rPr lang="ja-JP" altLang="en-US" sz="1800">
                <a:solidFill>
                  <a:srgbClr val="FF0000"/>
                </a:solidFill>
                <a:ea typeface="ＭＳ Ｐゴシック" pitchFamily="50" charset="-128"/>
              </a:rPr>
              <a:t>魅力的品質やサービス</a:t>
            </a:r>
            <a:r>
              <a:rPr lang="ja-JP" altLang="en-US" sz="1800">
                <a:ea typeface="ＭＳ Ｐゴシック" pitchFamily="50" charset="-128"/>
              </a:rPr>
              <a:t>を目指した取り組み。</a:t>
            </a:r>
            <a:r>
              <a:rPr lang="ja-JP" altLang="en-US"/>
              <a:t>１．２のような設定型問題に取り組む場合、３．近い将来の課題の先取り、</a:t>
            </a:r>
            <a:r>
              <a:rPr lang="ja-JP" altLang="en-US" sz="1800">
                <a:ea typeface="ＭＳ Ｐゴシック" pitchFamily="50" charset="-128"/>
              </a:rPr>
              <a:t>・品質管理基準の変更、生産量の増大、人員の増減などの将来の変化により発生が予測される課題に取り組む。４の</a:t>
            </a:r>
            <a:r>
              <a:rPr lang="ja-JP" altLang="en-US" sz="2400">
                <a:solidFill>
                  <a:schemeClr val="bg1"/>
                </a:solidFill>
                <a:ea typeface="ＭＳ Ｐゴシック" pitchFamily="50" charset="-128"/>
              </a:rPr>
              <a:t>既存業務の現状打破、 </a:t>
            </a:r>
            <a:r>
              <a:rPr lang="ja-JP" altLang="en-US" sz="1800">
                <a:ea typeface="ＭＳ Ｐゴシック" pitchFamily="50" charset="-128"/>
              </a:rPr>
              <a:t>・ネライを達成するため従来のやりかたを捨てて新たな方策や手段を追及し新しいやり方を創出し大幅な改善をする必要がある場合。などの探索型問題、５その他として発生型もんだいでも原因の追求が自サークル、自社で困難つまり要因解析が出来ない場合や究明の対象が人為の及ばない動物や自然現象などの場合、老朽化など必ず現象が発生刷り場合などが有効といえます。</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A00CD-E77E-41EC-B2FB-865BEB6E099B}" type="slidenum">
              <a:rPr lang="en-US" altLang="ja-JP"/>
              <a:pPr/>
              <a:t>12</a:t>
            </a:fld>
            <a:endParaRPr lang="en-US" altLang="ja-JP"/>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ja-JP" altLang="en-US"/>
              <a:t>次からは実際に活用した事例を紹介します</a:t>
            </a:r>
          </a:p>
          <a:p>
            <a:r>
              <a:rPr lang="ja-JP" altLang="en-US"/>
              <a:t>１）ＪＨＳ部門の新規業務への対応</a:t>
            </a:r>
          </a:p>
          <a:p>
            <a:r>
              <a:rPr lang="ja-JP" altLang="en-US"/>
              <a:t>　新規事業への対応とは、「新規業務のねらいを達成するために方策や手段を追求して、そのねらいを達成するやり方を創り出して対応すること」をいいます。この新規業務はＱＣサークルなど第一線の職場においては、その職場やＱＣサークルで初めて取り組む業務と考えるとよいでしょう。なお、他の職場から移管される業務などでも、その職場にとってはじめての業務であれば、これに含めて考えてもよいでしょう。　この場合問題解決の適用は現状のデーターが無い為要因解析は当然できません</a:t>
            </a:r>
          </a:p>
          <a:p>
            <a:r>
              <a:rPr lang="ja-JP" altLang="en-US"/>
              <a:t>　ありたい姿に対して事前に検討して新たなやり方を創り出して対応するというような活動となります。</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7C8567-3C2D-4384-AAA0-3EC2D9AEAF50}" type="slidenum">
              <a:rPr lang="en-US" altLang="ja-JP"/>
              <a:pPr/>
              <a:t>13</a:t>
            </a:fld>
            <a:endParaRPr lang="en-US" altLang="ja-JP"/>
          </a:p>
        </p:txBody>
      </p:sp>
      <p:sp>
        <p:nvSpPr>
          <p:cNvPr id="193538" name="Rectangle 2"/>
          <p:cNvSpPr>
            <a:spLocks noChangeArrowheads="1" noTextEdit="1"/>
          </p:cNvSpPr>
          <p:nvPr>
            <p:ph type="sldImg"/>
          </p:nvPr>
        </p:nvSpPr>
        <p:spPr>
          <a:ln/>
        </p:spPr>
      </p:sp>
      <p:sp>
        <p:nvSpPr>
          <p:cNvPr id="193539" name="Rectangle 3"/>
          <p:cNvSpPr>
            <a:spLocks noGrp="1" noChangeArrowheads="1"/>
          </p:cNvSpPr>
          <p:nvPr>
            <p:ph type="body" idx="1"/>
          </p:nvPr>
        </p:nvSpPr>
        <p:spPr/>
        <p:txBody>
          <a:bodyPr/>
          <a:lstStyle/>
          <a:p>
            <a:r>
              <a:rPr lang="ja-JP" altLang="en-US"/>
              <a:t>製造部門の　新規業務への活用事例です</a:t>
            </a:r>
          </a:p>
          <a:p>
            <a:r>
              <a:rPr lang="ja-JP" altLang="en-US"/>
              <a:t>テーマは</a:t>
            </a:r>
            <a:r>
              <a:rPr lang="en-US" altLang="ja-JP" sz="2400">
                <a:latin typeface="HGP創英角ﾎﾟｯﾌﾟ体" pitchFamily="50" charset="-128"/>
                <a:ea typeface="HGP創英角ﾎﾟｯﾌﾟ体" pitchFamily="50" charset="-128"/>
              </a:rPr>
              <a:t>K</a:t>
            </a:r>
            <a:r>
              <a:rPr lang="ja-JP" altLang="en-US" sz="2400">
                <a:latin typeface="HGP創英角ﾎﾟｯﾌﾟ体" pitchFamily="50" charset="-128"/>
                <a:ea typeface="HGP創英角ﾎﾟｯﾌﾟ体" pitchFamily="50" charset="-128"/>
              </a:rPr>
              <a:t>社向け</a:t>
            </a:r>
            <a:r>
              <a:rPr lang="en-US" altLang="ja-JP" sz="2400">
                <a:latin typeface="HGP創英角ﾎﾟｯﾌﾟ体" pitchFamily="50" charset="-128"/>
                <a:ea typeface="HGP創英角ﾎﾟｯﾌﾟ体" pitchFamily="50" charset="-128"/>
              </a:rPr>
              <a:t>A</a:t>
            </a:r>
            <a:r>
              <a:rPr lang="ja-JP" altLang="en-US" sz="2400">
                <a:latin typeface="HGP創英角ﾎﾟｯﾌﾟ体" pitchFamily="50" charset="-128"/>
                <a:ea typeface="HGP創英角ﾎﾟｯﾌﾟ体" pitchFamily="50" charset="-128"/>
              </a:rPr>
              <a:t>製品の内製化による加工費低減へ</a:t>
            </a:r>
            <a:r>
              <a:rPr lang="ja-JP" altLang="en-US" sz="2000">
                <a:latin typeface="ＭＳ Ｐゴシック" pitchFamily="50" charset="-128"/>
                <a:ea typeface="ＭＳ Ｐゴシック" pitchFamily="50" charset="-128"/>
              </a:rPr>
              <a:t>◇</a:t>
            </a:r>
            <a:r>
              <a:rPr lang="en-US" altLang="ja-JP" sz="2000">
                <a:latin typeface="ＭＳ Ｐゴシック" pitchFamily="50" charset="-128"/>
                <a:ea typeface="ＭＳ Ｐゴシック" pitchFamily="50" charset="-128"/>
              </a:rPr>
              <a:t>A</a:t>
            </a:r>
            <a:r>
              <a:rPr lang="ja-JP" altLang="en-US" sz="2000">
                <a:latin typeface="ＭＳ Ｐゴシック" pitchFamily="50" charset="-128"/>
                <a:ea typeface="ＭＳ Ｐゴシック" pitchFamily="50" charset="-128"/>
              </a:rPr>
              <a:t>製品を新たに</a:t>
            </a:r>
            <a:r>
              <a:rPr lang="en-US" altLang="ja-JP" sz="2000">
                <a:latin typeface="ＭＳ Ｐゴシック" pitchFamily="50" charset="-128"/>
                <a:ea typeface="ＭＳ Ｐゴシック" pitchFamily="50" charset="-128"/>
              </a:rPr>
              <a:t>K</a:t>
            </a:r>
            <a:r>
              <a:rPr lang="ja-JP" altLang="en-US" sz="2000">
                <a:latin typeface="ＭＳ Ｐゴシック" pitchFamily="50" charset="-128"/>
                <a:ea typeface="ＭＳ Ｐゴシック" pitchFamily="50" charset="-128"/>
              </a:rPr>
              <a:t>社向けに納入するようになったが、Ｋ社 は品質基準が厳しく現状の設備では対応できなく、外注を　 余儀なくされ大幅なコスト</a:t>
            </a:r>
            <a:r>
              <a:rPr lang="en-US" altLang="ja-JP" sz="2000">
                <a:latin typeface="ＭＳ Ｐゴシック" pitchFamily="50" charset="-128"/>
                <a:ea typeface="ＭＳ Ｐゴシック" pitchFamily="50" charset="-128"/>
              </a:rPr>
              <a:t>UP</a:t>
            </a:r>
            <a:r>
              <a:rPr lang="ja-JP" altLang="en-US" sz="2000">
                <a:latin typeface="ＭＳ Ｐゴシック" pitchFamily="50" charset="-128"/>
                <a:ea typeface="ＭＳ Ｐゴシック" pitchFamily="50" charset="-128"/>
              </a:rPr>
              <a:t>になっている。</a:t>
            </a:r>
          </a:p>
          <a:p>
            <a:pPr>
              <a:spcBef>
                <a:spcPct val="0"/>
              </a:spcBef>
            </a:pPr>
            <a:r>
              <a:rPr lang="ja-JP" altLang="en-US" sz="2000">
                <a:latin typeface="ＭＳ Ｐゴシック" pitchFamily="50" charset="-128"/>
                <a:ea typeface="ＭＳ Ｐゴシック" pitchFamily="50" charset="-128"/>
              </a:rPr>
              <a:t>◆</a:t>
            </a:r>
            <a:r>
              <a:rPr lang="en-US" altLang="ja-JP" sz="2000">
                <a:latin typeface="ＭＳ Ｐゴシック" pitchFamily="50" charset="-128"/>
                <a:ea typeface="ＭＳ Ｐゴシック" pitchFamily="50" charset="-128"/>
              </a:rPr>
              <a:t>A</a:t>
            </a:r>
            <a:r>
              <a:rPr lang="ja-JP" altLang="en-US" sz="2000">
                <a:latin typeface="ＭＳ Ｐゴシック" pitchFamily="50" charset="-128"/>
                <a:ea typeface="ＭＳ Ｐゴシック" pitchFamily="50" charset="-128"/>
              </a:rPr>
              <a:t>製品の一般向け生産量を確保しながら、Ｋ社向けの製品を内製化し製造を両立したい。という課題に対しての取り組みですがこの場合現状ではコストアップの原因は外注化であることは解っており、外注化しているのは加工精度がお客様の要求を満足していない事であり、この品質は自社設備の実力であり精度が低い要因を追求しても対策には結びつかない。課題達成で高い品質を確保できる工程改善を目指した活動が有効といえます。</a:t>
            </a:r>
            <a:endParaRPr lang="ja-JP" altLang="en-US"/>
          </a:p>
          <a:p>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A3790D-9E17-4EA7-B714-D6D8087F8370}" type="slidenum">
              <a:rPr lang="en-US" altLang="ja-JP"/>
              <a:pPr/>
              <a:t>14</a:t>
            </a:fld>
            <a:endParaRPr lang="en-US" altLang="ja-JP"/>
          </a:p>
        </p:txBody>
      </p:sp>
      <p:sp>
        <p:nvSpPr>
          <p:cNvPr id="194562" name="Rectangle 2"/>
          <p:cNvSpPr>
            <a:spLocks noChangeArrowheads="1" noTextEdit="1"/>
          </p:cNvSpPr>
          <p:nvPr>
            <p:ph type="sldImg"/>
          </p:nvPr>
        </p:nvSpPr>
        <p:spPr>
          <a:ln/>
        </p:spPr>
      </p:sp>
      <p:sp>
        <p:nvSpPr>
          <p:cNvPr id="194563" name="Rectangle 3"/>
          <p:cNvSpPr>
            <a:spLocks noGrp="1" noChangeArrowheads="1"/>
          </p:cNvSpPr>
          <p:nvPr>
            <p:ph type="body" idx="1"/>
          </p:nvPr>
        </p:nvSpPr>
        <p:spPr/>
        <p:txBody>
          <a:bodyPr/>
          <a:lstStyle/>
          <a:p>
            <a:r>
              <a:rPr lang="ja-JP" altLang="en-US"/>
              <a:t>品質保証部門の　課題先取り改善の事例</a:t>
            </a:r>
          </a:p>
          <a:p>
            <a:r>
              <a:rPr lang="ja-JP" altLang="en-US"/>
              <a:t>規制強化により業務量が大幅に増加し納期遅れや残業増が予測され大幅な処理能力向上が課題として上げられました。この場合現状では作業は標準時間で行っており作業時間を問題としては無理があります、３０％もの効率化仕事のやり方を根本的に変えないと出来ないケースが多く課題達成が有効といえます。</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8FC8B-92F7-4466-96A1-473E7548799D}" type="slidenum">
              <a:rPr lang="en-US" altLang="ja-JP"/>
              <a:pPr/>
              <a:t>15</a:t>
            </a:fld>
            <a:endParaRPr lang="en-US" altLang="ja-JP"/>
          </a:p>
        </p:txBody>
      </p:sp>
      <p:sp>
        <p:nvSpPr>
          <p:cNvPr id="195586" name="Rectangle 2"/>
          <p:cNvSpPr>
            <a:spLocks noChangeArrowheads="1" noTextEdit="1"/>
          </p:cNvSpPr>
          <p:nvPr>
            <p:ph type="sldImg"/>
          </p:nvPr>
        </p:nvSpPr>
        <p:spPr>
          <a:ln/>
        </p:spPr>
      </p:sp>
      <p:sp>
        <p:nvSpPr>
          <p:cNvPr id="195587" name="Rectangle 3"/>
          <p:cNvSpPr>
            <a:spLocks noGrp="1" noChangeArrowheads="1"/>
          </p:cNvSpPr>
          <p:nvPr>
            <p:ph type="body" idx="1"/>
          </p:nvPr>
        </p:nvSpPr>
        <p:spPr/>
        <p:txBody>
          <a:bodyPr/>
          <a:lstStyle/>
          <a:p>
            <a:r>
              <a:rPr lang="ja-JP" altLang="en-US"/>
              <a:t>開発部門の　先取り改善事例</a:t>
            </a:r>
          </a:p>
          <a:p>
            <a:r>
              <a:rPr lang="ja-JP" altLang="en-US" sz="2000">
                <a:latin typeface="ＭＳ Ｐゴシック" pitchFamily="50" charset="-128"/>
                <a:ea typeface="ＭＳ Ｐゴシック" pitchFamily="50" charset="-128"/>
              </a:rPr>
              <a:t>◇ディーゼルエンジンの燃料噴射量の計測業務において将来の使用燃料の変化に対応し、今まで計測した事の無いカーボンの付着した使用済みインジェクターの噴射量を測定する必要性が出てきた。大幅な試験精度低下が予測され、この場合は精度低下の原因はあらかじめ予測できており現状精度を維持するための方策の検討を主に進めるのが効果的です、アイデア出しで新しい試験方法を考え出すのに課題達成が有効になります。</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1A8D14-9F71-4BF4-A2B9-E4B47386C7F2}" type="slidenum">
              <a:rPr lang="en-US" altLang="ja-JP"/>
              <a:pPr/>
              <a:t>16</a:t>
            </a:fld>
            <a:endParaRPr lang="en-US" altLang="ja-JP"/>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ja-JP" altLang="en-US"/>
              <a:t>製造部門の現状打破事例について</a:t>
            </a:r>
          </a:p>
          <a:p>
            <a:r>
              <a:rPr lang="ja-JP" altLang="en-US"/>
              <a:t>　現状打破とは「既にある物・サービスや業務のねらいを達成するために、従来からのやり方を捨てて新たな方策や手段を追求し、そのねらいを達成するやり方を創り出して大幅に改善すること」をいいます。この場合はこれまで工数低減活動はくり返し実施してきており今までのやり方の中で問題を摘出して改善しても、大幅な工数低減は達成できない。</a:t>
            </a:r>
            <a:endParaRPr lang="ja-JP" altLang="en-US" u="sng">
              <a:solidFill>
                <a:srgbClr val="FF0000"/>
              </a:solidFill>
            </a:endParaRPr>
          </a:p>
          <a:p>
            <a:r>
              <a:rPr lang="ja-JP" altLang="en-US"/>
              <a:t>　このようなさらなる大幅な改善を行う場合には、従来のやり方を一部変更することだけではねらいを達成することが困難となる場合が多く、発想を変え根本から見直し新しいやり方が必要になります。その意味で「新規業務への対応」と同じ取り組みをする必要があります。</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9224A7-9313-4286-82A9-B3BC45E66C3A}" type="slidenum">
              <a:rPr lang="en-US" altLang="ja-JP"/>
              <a:pPr/>
              <a:t>17</a:t>
            </a:fld>
            <a:endParaRPr lang="en-US" altLang="ja-JP"/>
          </a:p>
        </p:txBody>
      </p:sp>
      <p:sp>
        <p:nvSpPr>
          <p:cNvPr id="196610" name="Rectangle 2"/>
          <p:cNvSpPr>
            <a:spLocks noChangeArrowheads="1" noTextEdit="1"/>
          </p:cNvSpPr>
          <p:nvPr>
            <p:ph type="sldImg"/>
          </p:nvPr>
        </p:nvSpPr>
        <p:spPr>
          <a:ln/>
        </p:spPr>
      </p:sp>
      <p:sp>
        <p:nvSpPr>
          <p:cNvPr id="196611" name="Rectangle 3"/>
          <p:cNvSpPr>
            <a:spLocks noGrp="1" noChangeArrowheads="1"/>
          </p:cNvSpPr>
          <p:nvPr>
            <p:ph type="body" idx="1"/>
          </p:nvPr>
        </p:nvSpPr>
        <p:spPr/>
        <p:txBody>
          <a:bodyPr/>
          <a:lstStyle/>
          <a:p>
            <a:r>
              <a:rPr lang="ja-JP" altLang="en-US"/>
              <a:t>ＪＨＳ部門の現状打破事例について</a:t>
            </a:r>
          </a:p>
          <a:p>
            <a:pPr>
              <a:spcBef>
                <a:spcPct val="0"/>
              </a:spcBef>
            </a:pPr>
            <a:r>
              <a:rPr lang="en-US" altLang="ja-JP" sz="2000">
                <a:latin typeface="ＭＳ Ｐゴシック" pitchFamily="50" charset="-128"/>
                <a:ea typeface="ＭＳ Ｐゴシック" pitchFamily="50" charset="-128"/>
              </a:rPr>
              <a:t>PL</a:t>
            </a:r>
            <a:r>
              <a:rPr lang="ja-JP" altLang="en-US" sz="2000">
                <a:latin typeface="ＭＳ Ｐゴシック" pitchFamily="50" charset="-128"/>
                <a:ea typeface="ＭＳ Ｐゴシック" pitchFamily="50" charset="-128"/>
              </a:rPr>
              <a:t>法施行により作成書類が多くなりしかも保管期間が長くなり書類の量が増加、整理保管に多くの人手費用が必要。管理方法を標準化ペーパーレス化して、業務の効率化を 図る。この場合現状のやり方を見直し根本的に見直し、新しい管理システムを構築するには現状の問題を解決しても解決には結びつかない。これも新しい管理方法を構築する課題達成が有効です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375633-E52F-4085-81C9-E7328EB79EC4}" type="slidenum">
              <a:rPr lang="en-US" altLang="ja-JP"/>
              <a:pPr/>
              <a:t>18</a:t>
            </a:fld>
            <a:endParaRPr lang="en-US" altLang="ja-JP"/>
          </a:p>
        </p:txBody>
      </p:sp>
      <p:sp>
        <p:nvSpPr>
          <p:cNvPr id="198658" name="Rectangle 2"/>
          <p:cNvSpPr>
            <a:spLocks noChangeArrowheads="1" noTextEdit="1"/>
          </p:cNvSpPr>
          <p:nvPr>
            <p:ph type="sldImg"/>
          </p:nvPr>
        </p:nvSpPr>
        <p:spPr>
          <a:ln/>
        </p:spPr>
      </p:sp>
      <p:sp>
        <p:nvSpPr>
          <p:cNvPr id="198659" name="Rectangle 3"/>
          <p:cNvSpPr>
            <a:spLocks noGrp="1" noChangeArrowheads="1"/>
          </p:cNvSpPr>
          <p:nvPr>
            <p:ph type="body" idx="1"/>
          </p:nvPr>
        </p:nvSpPr>
        <p:spPr/>
        <p:txBody>
          <a:bodyPr/>
          <a:lstStyle/>
          <a:p>
            <a:r>
              <a:rPr lang="ja-JP" altLang="en-US"/>
              <a:t>開発部門の　現状打破事例</a:t>
            </a:r>
          </a:p>
          <a:p>
            <a:pPr>
              <a:spcBef>
                <a:spcPct val="0"/>
              </a:spcBef>
            </a:pPr>
            <a:r>
              <a:rPr lang="ja-JP" altLang="en-US" sz="2000">
                <a:latin typeface="ＭＳ Ｐゴシック" pitchFamily="50" charset="-128"/>
                <a:ea typeface="ＭＳ Ｐゴシック" pitchFamily="50" charset="-128"/>
              </a:rPr>
              <a:t>◇シャシ試験室で騒音試験を実施しているが新しく騒音の低 い、ハイブリッド車の騒音を測定する事になり、計測した所、計測値が暗騒音と同じくらいのレベルとなり正確な騒音測定が出来ない問題が発生。この場合</a:t>
            </a:r>
            <a:r>
              <a:rPr lang="ja-JP" altLang="en-US" sz="2000">
                <a:solidFill>
                  <a:schemeClr val="accent2"/>
                </a:solidFill>
                <a:latin typeface="ＭＳ Ｐゴシック" pitchFamily="50" charset="-128"/>
                <a:ea typeface="ＭＳ Ｐゴシック" pitchFamily="50" charset="-128"/>
              </a:rPr>
              <a:t>測定精度不良の原因は暗騒音の高さである事は解っており、当試験室では暗騒音自体は通常の状態で 騒音が高い原因を問題として要因解析をしても対策に結びつきにくい。暗騒音の低い設備にするためのアイデアだしを主に進めた方か効率的。</a:t>
            </a:r>
            <a:endParaRPr lang="ja-JP" altLang="en-US" sz="2000">
              <a:latin typeface="ＭＳ Ｐゴシック" pitchFamily="50" charset="-128"/>
              <a:ea typeface="ＭＳ Ｐゴシック" pitchFamily="50" charset="-128"/>
            </a:endParaRPr>
          </a:p>
          <a:p>
            <a:pPr>
              <a:spcBef>
                <a:spcPct val="0"/>
              </a:spcBef>
            </a:pPr>
            <a:endParaRPr lang="en-US" altLang="ja-JP" sz="2000">
              <a:latin typeface="ＭＳ Ｐゴシック" pitchFamily="50" charset="-128"/>
              <a:ea typeface="ＭＳ Ｐゴシック" pitchFamily="50"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C33BF6-5DE5-4B72-A8A7-EB4FD1532A6B}" type="slidenum">
              <a:rPr lang="en-US" altLang="ja-JP"/>
              <a:pPr/>
              <a:t>19</a:t>
            </a:fld>
            <a:endParaRPr lang="en-US" altLang="ja-JP"/>
          </a:p>
        </p:txBody>
      </p:sp>
      <p:sp>
        <p:nvSpPr>
          <p:cNvPr id="197634" name="Rectangle 2"/>
          <p:cNvSpPr>
            <a:spLocks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ja-JP" altLang="en-US"/>
              <a:t>ＪＨＳの要因解析が困難な事例</a:t>
            </a:r>
          </a:p>
          <a:p>
            <a:r>
              <a:rPr lang="ja-JP" altLang="en-US" sz="2000">
                <a:latin typeface="ＭＳ Ｐゴシック" pitchFamily="50" charset="-128"/>
                <a:ea typeface="ＭＳ Ｐゴシック" pitchFamily="50" charset="-128"/>
              </a:rPr>
              <a:t>◇</a:t>
            </a:r>
            <a:r>
              <a:rPr lang="ja-JP" altLang="en-US" sz="2000">
                <a:ea typeface="ＭＳ Ｐゴシック" pitchFamily="50" charset="-128"/>
              </a:rPr>
              <a:t>ダイヤ改正で早朝の静岡発福岡行き列車が追加されお客様の利便性が上がったため、ＰＲし乗車率を上げたいというお客様野利便性向上のてーまです、この場合お客様に乗車していただけないという問題が有りますが、お客様が不特定多数のため予想で特性要因図を作成しても要因の調査が出来ない為、真因の追究が出来ず重要要因が特定できません、不特定多数のお客様にアピールするアイデアだしを主に進めた方か有効的です。</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242C21-EA96-4881-8A35-5D4A3B8277B4}" type="slidenum">
              <a:rPr lang="en-US" altLang="ja-JP"/>
              <a:pPr/>
              <a:t>2</a:t>
            </a:fld>
            <a:endParaRPr lang="en-US" altLang="ja-JP"/>
          </a:p>
        </p:txBody>
      </p:sp>
      <p:sp>
        <p:nvSpPr>
          <p:cNvPr id="223234" name="Rectangle 2"/>
          <p:cNvSpPr>
            <a:spLocks noChangeArrowheads="1" noTextEdit="1"/>
          </p:cNvSpPr>
          <p:nvPr>
            <p:ph type="sldImg"/>
          </p:nvPr>
        </p:nvSpPr>
        <p:spPr>
          <a:ln/>
        </p:spPr>
      </p:sp>
      <p:sp>
        <p:nvSpPr>
          <p:cNvPr id="223235" name="Rectangle 3"/>
          <p:cNvSpPr>
            <a:spLocks noGrp="1" noChangeArrowheads="1"/>
          </p:cNvSpPr>
          <p:nvPr>
            <p:ph type="body" idx="1"/>
          </p:nvPr>
        </p:nvSpPr>
        <p:spPr/>
        <p:txBody>
          <a:bodyPr/>
          <a:lstStyle/>
          <a:p>
            <a:r>
              <a:rPr lang="ja-JP" altLang="en-US"/>
              <a:t>講義の流れの説明</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8DC1E4-69B4-4C31-A43D-BA590862C413}" type="slidenum">
              <a:rPr lang="en-US" altLang="ja-JP"/>
              <a:pPr/>
              <a:t>20</a:t>
            </a:fld>
            <a:endParaRPr lang="en-US" altLang="ja-JP"/>
          </a:p>
        </p:txBody>
      </p:sp>
      <p:sp>
        <p:nvSpPr>
          <p:cNvPr id="204802" name="Rectangle 2"/>
          <p:cNvSpPr>
            <a:spLocks noChangeArrowheads="1" noTextEdit="1"/>
          </p:cNvSpPr>
          <p:nvPr>
            <p:ph type="sldImg"/>
          </p:nvPr>
        </p:nvSpPr>
        <p:spPr>
          <a:ln/>
        </p:spPr>
      </p:sp>
      <p:sp>
        <p:nvSpPr>
          <p:cNvPr id="204803" name="Rectangle 3"/>
          <p:cNvSpPr>
            <a:spLocks noGrp="1" noChangeArrowheads="1"/>
          </p:cNvSpPr>
          <p:nvPr>
            <p:ph type="body" idx="1"/>
          </p:nvPr>
        </p:nvSpPr>
        <p:spPr/>
        <p:txBody>
          <a:bodyPr/>
          <a:lstStyle/>
          <a:p>
            <a:r>
              <a:rPr lang="ja-JP" altLang="en-US"/>
              <a:t>ストーリーを誤るとどうなるか考えて見ましょう</a:t>
            </a:r>
          </a:p>
          <a:p>
            <a:r>
              <a:rPr lang="ja-JP" altLang="en-US"/>
              <a:t>問題解決で行うべきテーマを課題達成で行うと、対策先行型になりやすく、まだ問題が発生する重大な要因がのこっているにもかかわらず見逃してしまい、対策を進めると、新たな問題が発生したり問題が再発したりする事に繋がります、また課題達成で進めるべきものを問題解決で進めると、現状のやり方から脱却できず画期的な改善に結びつかなく大きな改善効果も期待できません。</a:t>
            </a:r>
          </a:p>
          <a:p>
            <a:r>
              <a:rPr lang="ja-JP" altLang="en-US"/>
              <a:t>ストーリーの選定に迷ったときは色々な面から情報をつかみ現状把握をしっかり行ってから決めても遅く有りません。</a:t>
            </a:r>
          </a:p>
          <a:p>
            <a:r>
              <a:rPr lang="ja-JP" altLang="en-US"/>
              <a:t>最初から課題達成で進めるテーマを探すようなやり方は関心しません。</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3BCF2C-FAD6-403B-B97B-378E50B1BF14}" type="slidenum">
              <a:rPr lang="en-US" altLang="ja-JP"/>
              <a:pPr/>
              <a:t>21</a:t>
            </a:fld>
            <a:endParaRPr lang="en-US" altLang="ja-JP"/>
          </a:p>
        </p:txBody>
      </p:sp>
      <p:sp>
        <p:nvSpPr>
          <p:cNvPr id="199682" name="Rectangle 2"/>
          <p:cNvSpPr>
            <a:spLocks noChangeArrowheads="1" noTextEdit="1"/>
          </p:cNvSpPr>
          <p:nvPr>
            <p:ph type="sldImg"/>
          </p:nvPr>
        </p:nvSpPr>
        <p:spPr>
          <a:ln/>
        </p:spPr>
      </p:sp>
      <p:sp>
        <p:nvSpPr>
          <p:cNvPr id="199683" name="Rectangle 3"/>
          <p:cNvSpPr>
            <a:spLocks noGrp="1" noChangeArrowheads="1"/>
          </p:cNvSpPr>
          <p:nvPr>
            <p:ph type="body" idx="1"/>
          </p:nvPr>
        </p:nvSpPr>
        <p:spPr/>
        <p:txBody>
          <a:bodyPr/>
          <a:lstStyle/>
          <a:p>
            <a:r>
              <a:rPr lang="ja-JP" altLang="en-US" sz="3200">
                <a:ea typeface="HG創英角ﾎﾟｯﾌﾟ体" pitchFamily="49" charset="-128"/>
              </a:rPr>
              <a:t>課題達成型ストーリーの手順</a:t>
            </a:r>
          </a:p>
          <a:p>
            <a:r>
              <a:rPr lang="ja-JP" altLang="en-US" sz="3200">
                <a:ea typeface="HG創英角ﾎﾟｯﾌﾟ体" pitchFamily="49" charset="-128"/>
              </a:rPr>
              <a:t>ステップを話す。名称変更が１９９８年にあったことを説明、（古い名称を使っているサークルがまだ見受けられるため）</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703E10-4D74-4D08-BC10-859BD2E45881}" type="slidenum">
              <a:rPr lang="en-US" altLang="ja-JP"/>
              <a:pPr/>
              <a:t>22</a:t>
            </a:fld>
            <a:endParaRPr lang="en-US" altLang="ja-JP"/>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ltLang="ja-JP"/>
          </a:p>
          <a:p>
            <a:r>
              <a:rPr lang="ja-JP" altLang="en-US"/>
              <a:t>ステップ１テーマの選定</a:t>
            </a:r>
          </a:p>
          <a:p>
            <a:r>
              <a:rPr lang="ja-JP" altLang="en-US"/>
              <a:t>５つの手順になっています。まず問題・課題を</a:t>
            </a:r>
            <a:r>
              <a:rPr lang="ja-JP" altLang="en-US">
                <a:solidFill>
                  <a:srgbClr val="FF0000"/>
                </a:solidFill>
              </a:rPr>
              <a:t>洗い出し</a:t>
            </a:r>
            <a:r>
              <a:rPr lang="ja-JP" altLang="en-US"/>
              <a:t>、その中から重要な問題・課題を</a:t>
            </a:r>
            <a:r>
              <a:rPr lang="ja-JP" altLang="en-US">
                <a:solidFill>
                  <a:srgbClr val="FF0000"/>
                </a:solidFill>
              </a:rPr>
              <a:t>絞り込み</a:t>
            </a:r>
            <a:r>
              <a:rPr lang="ja-JP" altLang="en-US"/>
              <a:t>、絞り込みテーマ名を決めたら選定した理由、取り組む必要性を明確にします、次にストーリーの選択をします、次に効果的に解決していくのに適した</a:t>
            </a:r>
            <a:r>
              <a:rPr lang="ja-JP" altLang="en-US">
                <a:solidFill>
                  <a:srgbClr val="FF0000"/>
                </a:solidFill>
              </a:rPr>
              <a:t>ＱＣストーリーを選定</a:t>
            </a:r>
            <a:r>
              <a:rPr lang="ja-JP" altLang="en-US"/>
              <a:t>し、全体の</a:t>
            </a:r>
            <a:r>
              <a:rPr lang="ja-JP" altLang="en-US">
                <a:solidFill>
                  <a:srgbClr val="FF0000"/>
                </a:solidFill>
              </a:rPr>
              <a:t>活動計画を設定</a:t>
            </a:r>
            <a:r>
              <a:rPr lang="ja-JP" altLang="en-US"/>
              <a:t>します。</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006ABB-1746-4EFC-BD25-0EC7C8BEF516}" type="slidenum">
              <a:rPr lang="en-US" altLang="ja-JP"/>
              <a:pPr/>
              <a:t>23</a:t>
            </a:fld>
            <a:endParaRPr lang="en-US" altLang="ja-JP"/>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p:txBody>
          <a:bodyPr/>
          <a:lstStyle/>
          <a:p>
            <a:r>
              <a:rPr lang="ja-JP" altLang="en-US"/>
              <a:t>テーマ選定のステップについても少し詳しく説明します</a:t>
            </a:r>
          </a:p>
          <a:p>
            <a:r>
              <a:rPr lang="ja-JP" altLang="en-US"/>
              <a:t>問題課題の洗い出し。</a:t>
            </a:r>
          </a:p>
          <a:p>
            <a:r>
              <a:rPr lang="ja-JP" altLang="en-US"/>
              <a:t>◎問題・課題を洗い出すポイント（ネタ）</a:t>
            </a:r>
          </a:p>
          <a:p>
            <a:pPr>
              <a:spcBef>
                <a:spcPct val="0"/>
              </a:spcBef>
            </a:pPr>
            <a:r>
              <a:rPr lang="ja-JP" altLang="en-US" sz="1800">
                <a:solidFill>
                  <a:schemeClr val="accent2"/>
                </a:solidFill>
                <a:ea typeface="ＭＳ Ｐゴシック" pitchFamily="50" charset="-128"/>
              </a:rPr>
              <a:t>◆日頃困っている事、不便なことなど身の回りの問題。◆前回の活動の反省から出た問題、残された問題。</a:t>
            </a:r>
            <a:r>
              <a:rPr lang="ja-JP" altLang="en-US" sz="1800">
                <a:ea typeface="ＭＳ Ｐゴシック" pitchFamily="50" charset="-128"/>
              </a:rPr>
              <a:t>◆新規業務、現状打破、魅力的品質の創造等に着目。◆ありたい姿と現状レベルのギャップを見つける。◆上司方針を細分化し自分達で出来るものを探す。◆将来のありたい姿や予測される課題を探す。◆</a:t>
            </a:r>
            <a:r>
              <a:rPr lang="en-US" altLang="ja-JP" sz="1800">
                <a:latin typeface="ＭＳ Ｐゴシック" pitchFamily="50" charset="-128"/>
                <a:ea typeface="ＭＳ Ｐゴシック" pitchFamily="50" charset="-128"/>
              </a:rPr>
              <a:t>CS</a:t>
            </a:r>
            <a:r>
              <a:rPr lang="ja-JP" altLang="en-US" sz="1800">
                <a:latin typeface="ＭＳ Ｐゴシック" pitchFamily="50" charset="-128"/>
                <a:ea typeface="ＭＳ Ｐゴシック" pitchFamily="50" charset="-128"/>
              </a:rPr>
              <a:t>（顧客満足）</a:t>
            </a:r>
            <a:r>
              <a:rPr lang="en-US" altLang="ja-JP" sz="1800">
                <a:latin typeface="ＭＳ Ｐゴシック" pitchFamily="50" charset="-128"/>
                <a:ea typeface="ＭＳ Ｐゴシック" pitchFamily="50" charset="-128"/>
              </a:rPr>
              <a:t>,ES</a:t>
            </a:r>
            <a:r>
              <a:rPr lang="ja-JP" altLang="en-US" sz="1800">
                <a:latin typeface="ＭＳ Ｐゴシック" pitchFamily="50" charset="-128"/>
                <a:ea typeface="ＭＳ Ｐゴシック" pitchFamily="50" charset="-128"/>
              </a:rPr>
              <a:t>（従業員満足）</a:t>
            </a:r>
            <a:r>
              <a:rPr lang="ja-JP" altLang="en-US" sz="1800">
                <a:ea typeface="ＭＳ Ｐゴシック" pitchFamily="50" charset="-128"/>
              </a:rPr>
              <a:t>等から探す。◆時代の流れ、組織、制度、法律等の変化に着目。これが問題課題センテイシートのです、このように整理すると問題課題が見えるようになってきます。注意したい事はこの時点ではまだ問題化か課題かを区別せずたくさんピックアップする事です。洗い出しで良く使われるツールは問題課題選定シートのほかにフローチャート、ブレーンストーミング法等が有ります。</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DD3535-F008-40DC-92DF-3316509AB798}" type="slidenum">
              <a:rPr lang="en-US" altLang="ja-JP"/>
              <a:pPr/>
              <a:t>24</a:t>
            </a:fld>
            <a:endParaRPr lang="en-US" altLang="ja-JP"/>
          </a:p>
        </p:txBody>
      </p:sp>
      <p:sp>
        <p:nvSpPr>
          <p:cNvPr id="201730" name="Rectangle 2"/>
          <p:cNvSpPr>
            <a:spLocks noChangeArrowheads="1" noTextEdit="1"/>
          </p:cNvSpPr>
          <p:nvPr>
            <p:ph type="sldImg"/>
          </p:nvPr>
        </p:nvSpPr>
        <p:spPr>
          <a:ln/>
        </p:spPr>
      </p:sp>
      <p:sp>
        <p:nvSpPr>
          <p:cNvPr id="201731" name="Rectangle 3"/>
          <p:cNvSpPr>
            <a:spLocks noGrp="1" noChangeArrowheads="1"/>
          </p:cNvSpPr>
          <p:nvPr>
            <p:ph type="body" idx="1"/>
          </p:nvPr>
        </p:nvSpPr>
        <p:spPr/>
        <p:txBody>
          <a:bodyPr/>
          <a:lstStyle/>
          <a:p>
            <a:r>
              <a:rPr lang="ja-JP" altLang="en-US"/>
              <a:t>問題課題の絞込みは３つの手順となり、 </a:t>
            </a:r>
            <a:r>
              <a:rPr lang="ja-JP" altLang="en-US" sz="1800">
                <a:ea typeface="ＭＳ Ｐゴシック" pitchFamily="50" charset="-128"/>
              </a:rPr>
              <a:t>①洗い出した問題・課題にいて、状況を確認する②洗い出した問題・課題を評価して絞り込む③絞り込んだテーマについて上司と話し合い最優先であることを合意し決定する。ポイントは◆</a:t>
            </a:r>
            <a:r>
              <a:rPr lang="ja-JP" altLang="en-US" sz="1600">
                <a:ea typeface="ＭＳ Ｐゴシック" pitchFamily="50" charset="-128"/>
              </a:rPr>
              <a:t>課題達成では特に</a:t>
            </a:r>
            <a:r>
              <a:rPr lang="ja-JP" altLang="en-US" sz="1600">
                <a:solidFill>
                  <a:srgbClr val="FF3300"/>
                </a:solidFill>
                <a:ea typeface="ＭＳ Ｐゴシック" pitchFamily="50" charset="-128"/>
              </a:rPr>
              <a:t>上司との連携</a:t>
            </a:r>
            <a:r>
              <a:rPr lang="ja-JP" altLang="en-US" sz="1600">
                <a:ea typeface="ＭＳ Ｐゴシック" pitchFamily="50" charset="-128"/>
              </a:rPr>
              <a:t>が重要。</a:t>
            </a:r>
            <a:r>
              <a:rPr lang="ja-JP" altLang="en-US" sz="1800">
                <a:ea typeface="ＭＳ Ｐゴシック" pitchFamily="50" charset="-128"/>
              </a:rPr>
              <a:t>◆</a:t>
            </a:r>
            <a:r>
              <a:rPr lang="ja-JP" altLang="en-US" sz="1600">
                <a:ea typeface="ＭＳ Ｐゴシック" pitchFamily="50" charset="-128"/>
              </a:rPr>
              <a:t> 「実現性を重視しすぎると、重要な問題や課題を見逃し、現状打破や新規業務の実現ができなくなるおそれがあります。</a:t>
            </a:r>
          </a:p>
          <a:p>
            <a:r>
              <a:rPr lang="ja-JP" altLang="en-US" sz="1600">
                <a:ea typeface="ＭＳ Ｐゴシック" pitchFamily="50" charset="-128"/>
              </a:rPr>
              <a:t>表２は問題課題絞込み表です。重要性、緊急性、上司方針等総合的に評価して順位を決定します。</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48BF42-6FA3-4783-81B4-26D498B15439}" type="slidenum">
              <a:rPr lang="en-US" altLang="ja-JP"/>
              <a:pPr/>
              <a:t>25</a:t>
            </a:fld>
            <a:endParaRPr lang="en-US" altLang="ja-JP"/>
          </a:p>
        </p:txBody>
      </p:sp>
      <p:sp>
        <p:nvSpPr>
          <p:cNvPr id="202754" name="Rectangle 2"/>
          <p:cNvSpPr>
            <a:spLocks noChangeArrowheads="1" noTextEdit="1"/>
          </p:cNvSpPr>
          <p:nvPr>
            <p:ph type="sldImg"/>
          </p:nvPr>
        </p:nvSpPr>
        <p:spPr>
          <a:ln/>
        </p:spPr>
      </p:sp>
      <p:sp>
        <p:nvSpPr>
          <p:cNvPr id="202755" name="Rectangle 3"/>
          <p:cNvSpPr>
            <a:spLocks noGrp="1" noChangeArrowheads="1"/>
          </p:cNvSpPr>
          <p:nvPr>
            <p:ph type="body" idx="1"/>
          </p:nvPr>
        </p:nvSpPr>
        <p:spPr/>
        <p:txBody>
          <a:bodyPr/>
          <a:lstStyle/>
          <a:p>
            <a:r>
              <a:rPr lang="ja-JP" altLang="en-US"/>
              <a:t>テーマ名を決めるときのポイントは</a:t>
            </a:r>
            <a:r>
              <a:rPr lang="ja-JP" altLang="en-US" sz="2000">
                <a:ea typeface="ＭＳ Ｐゴシック" pitchFamily="50" charset="-128"/>
              </a:rPr>
              <a:t>　 </a:t>
            </a:r>
            <a:r>
              <a:rPr lang="ja-JP" altLang="en-US" sz="1800">
                <a:ea typeface="ＭＳ Ｐゴシック" pitchFamily="50" charset="-128"/>
              </a:rPr>
              <a:t>◆</a:t>
            </a:r>
            <a:r>
              <a:rPr lang="ja-JP" altLang="en-US" sz="2000">
                <a:ea typeface="ＭＳ Ｐゴシック" pitchFamily="50" charset="-128"/>
              </a:rPr>
              <a:t>どんな活動をするのか</a:t>
            </a:r>
            <a:r>
              <a:rPr lang="ja-JP" altLang="en-US" sz="2000">
                <a:solidFill>
                  <a:srgbClr val="FF0000"/>
                </a:solidFill>
                <a:ea typeface="ＭＳ Ｐゴシック" pitchFamily="50" charset="-128"/>
              </a:rPr>
              <a:t>活動の目的</a:t>
            </a:r>
            <a:r>
              <a:rPr lang="ja-JP" altLang="en-US" sz="2000">
                <a:ea typeface="ＭＳ Ｐゴシック" pitchFamily="50" charset="-128"/>
              </a:rPr>
              <a:t>がわかるように　</a:t>
            </a:r>
            <a:r>
              <a:rPr lang="ja-JP" altLang="en-US" sz="1800">
                <a:ea typeface="ＭＳ Ｐゴシック" pitchFamily="50" charset="-128"/>
              </a:rPr>
              <a:t>◆</a:t>
            </a:r>
            <a:r>
              <a:rPr lang="ja-JP" altLang="en-US" sz="2000">
                <a:solidFill>
                  <a:srgbClr val="FF0000"/>
                </a:solidFill>
                <a:ea typeface="ＭＳ Ｐゴシック" pitchFamily="50" charset="-128"/>
              </a:rPr>
              <a:t>何をどうする</a:t>
            </a:r>
            <a:r>
              <a:rPr lang="ja-JP" altLang="en-US" sz="2000">
                <a:ea typeface="ＭＳ Ｐゴシック" pitchFamily="50" charset="-128"/>
              </a:rPr>
              <a:t>という形で表現（最終目的を明確に） </a:t>
            </a:r>
            <a:r>
              <a:rPr lang="ja-JP" altLang="en-US" sz="1800">
                <a:ea typeface="ＭＳ Ｐゴシック" pitchFamily="50" charset="-128"/>
              </a:rPr>
              <a:t>◆</a:t>
            </a:r>
            <a:r>
              <a:rPr lang="ja-JP" altLang="en-US" sz="2000">
                <a:ea typeface="ＭＳ Ｐゴシック" pitchFamily="50" charset="-128"/>
              </a:rPr>
              <a:t>内容が大きく表現しきれない場合は</a:t>
            </a:r>
            <a:r>
              <a:rPr lang="ja-JP" altLang="en-US" sz="2000">
                <a:solidFill>
                  <a:srgbClr val="FF0000"/>
                </a:solidFill>
                <a:ea typeface="ＭＳ Ｐゴシック" pitchFamily="50" charset="-128"/>
              </a:rPr>
              <a:t>サブテーマ</a:t>
            </a:r>
            <a:r>
              <a:rPr lang="ja-JP" altLang="en-US" sz="2000">
                <a:ea typeface="ＭＳ Ｐゴシック" pitchFamily="50" charset="-128"/>
              </a:rPr>
              <a:t>を付けると良い</a:t>
            </a:r>
            <a:r>
              <a:rPr lang="ja-JP" altLang="en-US" sz="1800">
                <a:ea typeface="ＭＳ Ｐゴシック" pitchFamily="50" charset="-128"/>
              </a:rPr>
              <a:t>◆</a:t>
            </a:r>
            <a:r>
              <a:rPr lang="ja-JP" altLang="en-US" sz="2000">
                <a:solidFill>
                  <a:srgbClr val="FF3300"/>
                </a:solidFill>
                <a:ea typeface="ＭＳ Ｐゴシック" pitchFamily="50" charset="-128"/>
              </a:rPr>
              <a:t>対策や手段をテーマ名に入れない。記入例はの様に手段をテーマに入れるとこの手段のみに固執し幅広い対策案アイデアを出す妨げになってしまいますので要注意です。</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7E647F-5FE4-4B4B-BF67-77EE52C33D25}" type="slidenum">
              <a:rPr lang="en-US" altLang="ja-JP"/>
              <a:pPr/>
              <a:t>26</a:t>
            </a:fld>
            <a:endParaRPr lang="en-US" altLang="ja-JP"/>
          </a:p>
        </p:txBody>
      </p:sp>
      <p:sp>
        <p:nvSpPr>
          <p:cNvPr id="206850" name="Rectangle 2"/>
          <p:cNvSpPr>
            <a:spLocks noChangeArrowheads="1" noTextEdit="1"/>
          </p:cNvSpPr>
          <p:nvPr>
            <p:ph type="sldImg"/>
          </p:nvPr>
        </p:nvSpPr>
        <p:spPr>
          <a:ln/>
        </p:spPr>
      </p:sp>
      <p:sp>
        <p:nvSpPr>
          <p:cNvPr id="206851" name="Rectangle 3"/>
          <p:cNvSpPr>
            <a:spLocks noGrp="1" noChangeArrowheads="1"/>
          </p:cNvSpPr>
          <p:nvPr>
            <p:ph type="body" idx="1"/>
          </p:nvPr>
        </p:nvSpPr>
        <p:spPr/>
        <p:txBody>
          <a:bodyPr/>
          <a:lstStyle/>
          <a:p>
            <a:r>
              <a:rPr lang="ja-JP" altLang="en-US"/>
              <a:t>テーマとストーリーがきまったら次に選定理由をはっきりさせます、取り組む必要性について事実・データーで把握します、次に状況を整理しグラフなど使い解りやすくしましょう、最後に全員で取り組む問題・課題を決定します。ポイントは将来の理想状態、状況を予測する事でこれには会社方針や上司方針を確認する事が大切です、また他部署や他社をベンチマークすることもおこなってください。</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0425F4-7DE2-4AEF-AB87-4F5509CD56EA}" type="slidenum">
              <a:rPr lang="en-US" altLang="ja-JP"/>
              <a:pPr/>
              <a:t>27</a:t>
            </a:fld>
            <a:endParaRPr lang="en-US" altLang="ja-JP"/>
          </a:p>
        </p:txBody>
      </p:sp>
      <p:sp>
        <p:nvSpPr>
          <p:cNvPr id="205826" name="Rectangle 2"/>
          <p:cNvSpPr>
            <a:spLocks noChangeArrowheads="1" noTextEdit="1"/>
          </p:cNvSpPr>
          <p:nvPr>
            <p:ph type="sldImg"/>
          </p:nvPr>
        </p:nvSpPr>
        <p:spPr>
          <a:ln/>
        </p:spPr>
      </p:sp>
      <p:sp>
        <p:nvSpPr>
          <p:cNvPr id="205827" name="Rectangle 3"/>
          <p:cNvSpPr>
            <a:spLocks noGrp="1" noChangeArrowheads="1"/>
          </p:cNvSpPr>
          <p:nvPr>
            <p:ph type="body" idx="1"/>
          </p:nvPr>
        </p:nvSpPr>
        <p:spPr/>
        <p:txBody>
          <a:bodyPr/>
          <a:lstStyle/>
          <a:p>
            <a:r>
              <a:rPr lang="ja-JP" altLang="en-US"/>
              <a:t>手順の選択です</a:t>
            </a:r>
          </a:p>
          <a:p>
            <a:r>
              <a:rPr lang="ja-JP" altLang="en-US"/>
              <a:t>ストーリーの選択ほうほうは前に説明しました、ポイントはあくまでも基本は問題解決です、新規業務でも類似作業があればデーターを活用すると良い、また現状打破のテーマの場合は、従来のやり方の延長では考えない、最後のターニングポイントは要因解析が出来るかどうかがで判断してください。</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478D4D-0F33-4AE0-B6FF-57F371FC5D69}" type="slidenum">
              <a:rPr lang="en-US" altLang="ja-JP"/>
              <a:pPr/>
              <a:t>28</a:t>
            </a:fld>
            <a:endParaRPr lang="en-US" altLang="ja-JP"/>
          </a:p>
        </p:txBody>
      </p:sp>
      <p:sp>
        <p:nvSpPr>
          <p:cNvPr id="207874" name="Rectangle 2"/>
          <p:cNvSpPr>
            <a:spLocks noChangeArrowheads="1" noTextEdit="1"/>
          </p:cNvSpPr>
          <p:nvPr>
            <p:ph type="sldImg"/>
          </p:nvPr>
        </p:nvSpPr>
        <p:spPr>
          <a:ln/>
        </p:spPr>
      </p:sp>
      <p:sp>
        <p:nvSpPr>
          <p:cNvPr id="207875" name="Rectangle 3"/>
          <p:cNvSpPr>
            <a:spLocks noGrp="1" noChangeArrowheads="1"/>
          </p:cNvSpPr>
          <p:nvPr>
            <p:ph type="body" idx="1"/>
          </p:nvPr>
        </p:nvSpPr>
        <p:spPr/>
        <p:txBody>
          <a:bodyPr/>
          <a:lstStyle/>
          <a:p>
            <a:r>
              <a:rPr lang="ja-JP" altLang="en-US"/>
              <a:t>活動の大日程計画を作成します</a:t>
            </a:r>
          </a:p>
          <a:p>
            <a:r>
              <a:rPr lang="ja-JP" altLang="en-US"/>
              <a:t>ここではテーマ完了までの大まかなスケジュールを決めます</a:t>
            </a:r>
          </a:p>
          <a:p>
            <a:endParaRPr lang="en-US" altLang="ja-JP"/>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62E121-71E6-4E32-9A0A-7FE8B6F2A653}" type="slidenum">
              <a:rPr lang="en-US" altLang="ja-JP"/>
              <a:pPr/>
              <a:t>29</a:t>
            </a:fld>
            <a:endParaRPr lang="en-US" altLang="ja-JP"/>
          </a:p>
        </p:txBody>
      </p:sp>
      <p:sp>
        <p:nvSpPr>
          <p:cNvPr id="208898" name="Rectangle 2"/>
          <p:cNvSpPr>
            <a:spLocks noChangeArrowheads="1" noTextEdit="1"/>
          </p:cNvSpPr>
          <p:nvPr>
            <p:ph type="sldImg"/>
          </p:nvPr>
        </p:nvSpPr>
        <p:spPr>
          <a:ln/>
        </p:spPr>
      </p:sp>
      <p:sp>
        <p:nvSpPr>
          <p:cNvPr id="208899" name="Rectangle 3"/>
          <p:cNvSpPr>
            <a:spLocks noGrp="1" noChangeArrowheads="1"/>
          </p:cNvSpPr>
          <p:nvPr>
            <p:ph type="body" idx="1"/>
          </p:nvPr>
        </p:nvSpPr>
        <p:spPr/>
        <p:txBody>
          <a:bodyPr/>
          <a:lstStyle/>
          <a:p>
            <a:r>
              <a:rPr lang="ja-JP" altLang="en-US"/>
              <a:t>攻め所と目標の設定</a:t>
            </a:r>
          </a:p>
          <a:p>
            <a:r>
              <a:rPr lang="ja-JP" altLang="en-US"/>
              <a:t>手順はふたつ、攻め所すなわち着眼点を明確化し目標を決めます</a:t>
            </a:r>
          </a:p>
          <a:p>
            <a:r>
              <a:rPr lang="ja-JP" altLang="en-US"/>
              <a:t>攻め所はテーマ全体にかかる特性とそのありたい姿を明確にする事です。</a:t>
            </a:r>
          </a:p>
          <a:p>
            <a:r>
              <a:rPr lang="ja-JP" altLang="en-US"/>
              <a:t>目標の設定では、攻め所の明確化を受け攻め所の目標を決めます、目標の三要素として問題解決と同じで何をいつまでにどれだけを具体的に設定します、全体をイメージするとこの図の様になり、製品の納期を特性にした場合、競合他社の納期</a:t>
            </a:r>
            <a:r>
              <a:rPr lang="en-US" altLang="ja-JP"/>
              <a:t>1</a:t>
            </a:r>
            <a:r>
              <a:rPr lang="ja-JP" altLang="en-US"/>
              <a:t>日に対し当社は三日掛かっているのでこのギャップを埋める為の攻め所を決め、他社より上回る目標値を</a:t>
            </a:r>
            <a:r>
              <a:rPr lang="en-US" altLang="ja-JP"/>
              <a:t>0.8</a:t>
            </a:r>
            <a:r>
              <a:rPr lang="ja-JP" altLang="en-US"/>
              <a:t>日に決め方策へと進めて行きます。</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968278-03E5-4ED7-984A-78DBA1163387}" type="slidenum">
              <a:rPr lang="en-US" altLang="ja-JP"/>
              <a:pPr/>
              <a:t>3</a:t>
            </a:fld>
            <a:endParaRPr lang="en-US" altLang="ja-JP"/>
          </a:p>
        </p:txBody>
      </p:sp>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p:txBody>
          <a:bodyPr/>
          <a:lstStyle/>
          <a:p>
            <a:r>
              <a:rPr lang="ja-JP" altLang="en-US" sz="1000"/>
              <a:t>　最初に「企業環境の変化により要求される新たなねらいへの対応」として、ＱＣｻｰｸﾙを取り巻く環境は大きく変化しているとともに、ＱＣｻｰｸﾙ活動がいろいろな職場で行われるようになっており、多様なアプローチ方法が求められてきました。</a:t>
            </a:r>
          </a:p>
          <a:p>
            <a:r>
              <a:rPr lang="ja-JP" altLang="en-US" sz="1000"/>
              <a:t>　すなわち、</a:t>
            </a:r>
            <a:r>
              <a:rPr lang="ja-JP" altLang="en-US" sz="1000" u="sng"/>
              <a:t>ダイナミックに変化する企業環境に対応するために、第一線の職場でも、新しい業務への取り組みや画期的改善などがきたいされてきました。</a:t>
            </a:r>
            <a:r>
              <a:rPr lang="ja-JP" altLang="en-US" sz="1000"/>
              <a:t>たとえば①　新製品の開発が次々と行われ、製品のライフサイクルが短くなることにともない、第一線の職場でもこれに対応した</a:t>
            </a:r>
            <a:r>
              <a:rPr lang="ja-JP" altLang="en-US" sz="1000" u="sng"/>
              <a:t>生産方法の大幅な変更</a:t>
            </a:r>
            <a:r>
              <a:rPr lang="ja-JP" altLang="en-US" sz="1000"/>
              <a:t>、②　新規事業分野への展開が行われている中で、今までに経験したことのない</a:t>
            </a:r>
            <a:r>
              <a:rPr lang="ja-JP" altLang="en-US" sz="1000" u="sng"/>
              <a:t>初めての仕事</a:t>
            </a:r>
            <a:r>
              <a:rPr lang="ja-JP" altLang="en-US" sz="1000"/>
              <a:t>に取り組むことが求められる。③　急速に発展している情報技術は職場への導入が求められ、これにともない</a:t>
            </a:r>
            <a:r>
              <a:rPr lang="ja-JP" altLang="en-US" sz="1000" u="sng"/>
              <a:t>仕事のやり方が従来とまったく異なってくる</a:t>
            </a:r>
            <a:r>
              <a:rPr lang="ja-JP" altLang="en-US" sz="1000"/>
              <a:t>。④　環境に配慮した展開が要求され、廃棄物の減少、リサイクルなどへの</a:t>
            </a:r>
            <a:r>
              <a:rPr lang="ja-JP" altLang="en-US" sz="1000" u="sng"/>
              <a:t>新しい取り組み</a:t>
            </a:r>
            <a:r>
              <a:rPr lang="ja-JP" altLang="en-US" sz="1000"/>
              <a:t>が求められる。現状打破としては、次の例が挙げられます。①　競争条件が厳しくなっていることは、第一線の職場にも</a:t>
            </a:r>
            <a:r>
              <a:rPr lang="ja-JP" altLang="en-US" sz="1000" u="sng"/>
              <a:t>大幅な効率化、品質向上</a:t>
            </a:r>
            <a:r>
              <a:rPr lang="ja-JP" altLang="en-US" sz="1000"/>
              <a:t>を求めることになり、これに応えるためには、発想の転換による仕事の</a:t>
            </a:r>
            <a:r>
              <a:rPr lang="ja-JP" altLang="en-US" sz="1000" u="sng"/>
              <a:t>進め方の大幅な変更</a:t>
            </a:r>
            <a:r>
              <a:rPr lang="ja-JP" altLang="en-US" sz="1000"/>
              <a:t>が求められる。②　技術革新に対応して、つねに新しい技術を取り入れ、</a:t>
            </a:r>
            <a:r>
              <a:rPr lang="ja-JP" altLang="en-US" sz="1000" u="sng"/>
              <a:t>生産性の大幅な向上</a:t>
            </a:r>
            <a:r>
              <a:rPr lang="ja-JP" altLang="en-US" sz="1000"/>
              <a:t>を達成していくことが求められる。　このようなＱＣサークルの活動の場で発生している</a:t>
            </a:r>
            <a:r>
              <a:rPr lang="ja-JP" altLang="en-US" sz="1000" u="sng"/>
              <a:t>職場環境の変化に対応</a:t>
            </a:r>
            <a:r>
              <a:rPr lang="ja-JP" altLang="en-US" sz="1000"/>
              <a:t>していくためには、これまでに行ってきた仕事の中で発生する問題について、その原因を追究し原因を除去することによる問題解決力を向上させるとともに、この</a:t>
            </a:r>
            <a:r>
              <a:rPr lang="ja-JP" altLang="en-US" sz="1000" u="sng"/>
              <a:t>新規業務の対応あるいは現状打破への取り組み</a:t>
            </a:r>
            <a:r>
              <a:rPr lang="ja-JP" altLang="en-US" sz="1000"/>
              <a:t>という課題を達成していく必要があります。このような課題を達成するために適したアプローチ方法として、「課題達成のためのＱＣストーリー」が開発されました。</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0111E9-9BC1-4B7F-AC8B-E732A0CA11D7}" type="slidenum">
              <a:rPr lang="en-US" altLang="ja-JP"/>
              <a:pPr/>
              <a:t>30</a:t>
            </a:fld>
            <a:endParaRPr lang="en-US" altLang="ja-JP"/>
          </a:p>
        </p:txBody>
      </p:sp>
      <p:sp>
        <p:nvSpPr>
          <p:cNvPr id="209922" name="Rectangle 2"/>
          <p:cNvSpPr>
            <a:spLocks noChangeArrowheads="1" noTextEdit="1"/>
          </p:cNvSpPr>
          <p:nvPr>
            <p:ph type="sldImg"/>
          </p:nvPr>
        </p:nvSpPr>
        <p:spPr>
          <a:ln/>
        </p:spPr>
      </p:sp>
      <p:sp>
        <p:nvSpPr>
          <p:cNvPr id="209923" name="Rectangle 3"/>
          <p:cNvSpPr>
            <a:spLocks noGrp="1" noChangeArrowheads="1"/>
          </p:cNvSpPr>
          <p:nvPr>
            <p:ph type="body" idx="1"/>
          </p:nvPr>
        </p:nvSpPr>
        <p:spPr/>
        <p:txBody>
          <a:bodyPr/>
          <a:lstStyle/>
          <a:p>
            <a:r>
              <a:rPr lang="ja-JP" altLang="en-US"/>
              <a:t>攻め所の明確化についてもう少し詳しく説明すると、先ずテーマの目的から特性と手段系項目の有りたい姿と現在の姿を把握します、手段系項目は、人物金技術情報などから仕事の進め方で関連性のある項目を幅広く摘出します。次に</a:t>
            </a:r>
          </a:p>
          <a:p>
            <a:r>
              <a:rPr lang="ja-JP" altLang="en-US"/>
              <a:t>改善を進めて行く上での前提条件を明確にします、期間や費用、人数など制約のあるものがないか確認します、次に有りたい姿と現在の姿のギャップを埋める手段系項目の候補を、攻め所候補として摘出します。</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61823-233C-4913-B6BF-6D6CCF1CABB7}" type="slidenum">
              <a:rPr lang="en-US" altLang="ja-JP"/>
              <a:pPr/>
              <a:t>31</a:t>
            </a:fld>
            <a:endParaRPr lang="en-US" altLang="ja-JP"/>
          </a:p>
        </p:txBody>
      </p:sp>
      <p:sp>
        <p:nvSpPr>
          <p:cNvPr id="210946" name="Rectangle 2"/>
          <p:cNvSpPr>
            <a:spLocks noChangeArrowheads="1" noTextEdit="1"/>
          </p:cNvSpPr>
          <p:nvPr>
            <p:ph type="sldImg"/>
          </p:nvPr>
        </p:nvSpPr>
        <p:spPr>
          <a:ln/>
        </p:spPr>
      </p:sp>
      <p:sp>
        <p:nvSpPr>
          <p:cNvPr id="210947" name="Rectangle 3"/>
          <p:cNvSpPr>
            <a:spLocks noGrp="1" noChangeArrowheads="1"/>
          </p:cNvSpPr>
          <p:nvPr>
            <p:ph type="body" idx="1"/>
          </p:nvPr>
        </p:nvSpPr>
        <p:spPr/>
        <p:txBody>
          <a:bodyPr/>
          <a:lstStyle/>
          <a:p>
            <a:r>
              <a:rPr lang="ja-JP" altLang="en-US"/>
              <a:t>特性のありたい姿を把握するときの注意点は</a:t>
            </a:r>
            <a:r>
              <a:rPr lang="ja-JP" altLang="en-US" sz="1600">
                <a:ea typeface="ＭＳ Ｐゴシック" pitchFamily="50" charset="-128"/>
              </a:rPr>
              <a:t>◆上司（上司方針）、前後工程からの要望、同業他のレベルなどから、</a:t>
            </a:r>
            <a:r>
              <a:rPr lang="ja-JP" altLang="en-US" sz="1600">
                <a:solidFill>
                  <a:srgbClr val="FF0000"/>
                </a:solidFill>
                <a:ea typeface="ＭＳ Ｐゴシック" pitchFamily="50" charset="-128"/>
              </a:rPr>
              <a:t>将来の見込み</a:t>
            </a:r>
            <a:r>
              <a:rPr lang="ja-JP" altLang="en-US" sz="1600">
                <a:ea typeface="ＭＳ Ｐゴシック" pitchFamily="50" charset="-128"/>
              </a:rPr>
              <a:t>を踏まえ設定する。◆今後の職場環境や経営資源（人、物、資金、技術、情報）の変化や企業環境、市場環境の</a:t>
            </a:r>
            <a:r>
              <a:rPr lang="ja-JP" altLang="en-US" sz="1600">
                <a:solidFill>
                  <a:srgbClr val="FF0000"/>
                </a:solidFill>
                <a:ea typeface="ＭＳ Ｐゴシック" pitchFamily="50" charset="-128"/>
              </a:rPr>
              <a:t>変化</a:t>
            </a:r>
            <a:r>
              <a:rPr lang="ja-JP" altLang="en-US" sz="1600">
                <a:ea typeface="ＭＳ Ｐゴシック" pitchFamily="50" charset="-128"/>
              </a:rPr>
              <a:t>などを考慮する。◆言語データーで調べるだけでなく、可能な限り定量化する工夫をして</a:t>
            </a:r>
            <a:r>
              <a:rPr lang="ja-JP" altLang="en-US" sz="1600">
                <a:solidFill>
                  <a:srgbClr val="FF0000"/>
                </a:solidFill>
                <a:ea typeface="ＭＳ Ｐゴシック" pitchFamily="50" charset="-128"/>
              </a:rPr>
              <a:t>数値データーで設定</a:t>
            </a:r>
            <a:r>
              <a:rPr lang="ja-JP" altLang="en-US" sz="1600">
                <a:ea typeface="ＭＳ Ｐゴシック" pitchFamily="50" charset="-128"/>
              </a:rPr>
              <a:t>する。特に将来のありたい姿については、会社方針上司方針をしっかり確認するため上司とのコミュニケーションをしっかりとる事が重要です。現在の姿については◆職場環境や企業環境を考慮。 ◆保有している固有技術について把握◆可能な限り</a:t>
            </a:r>
            <a:r>
              <a:rPr lang="ja-JP" altLang="en-US" sz="1600">
                <a:solidFill>
                  <a:srgbClr val="FF3300"/>
                </a:solidFill>
                <a:ea typeface="ＭＳ Ｐゴシック" pitchFamily="50" charset="-128"/>
              </a:rPr>
              <a:t>定量化</a:t>
            </a:r>
            <a:r>
              <a:rPr lang="ja-JP" altLang="en-US" sz="1600">
                <a:ea typeface="ＭＳ Ｐゴシック" pitchFamily="50" charset="-128"/>
              </a:rPr>
              <a:t>する。◆新規業務の場合は類似業務を考慮し把握する事が必要です。</a:t>
            </a:r>
          </a:p>
          <a:p>
            <a:endParaRPr lang="ja-JP" altLang="en-US" sz="1600">
              <a:ea typeface="ＭＳ Ｐゴシック" pitchFamily="50" charset="-128"/>
            </a:endParaRPr>
          </a:p>
          <a:p>
            <a:endParaRPr lang="ja-JP" altLang="en-US" sz="1600">
              <a:ea typeface="ＭＳ Ｐゴシック" pitchFamily="50" charset="-128"/>
            </a:endParaRPr>
          </a:p>
          <a:p>
            <a:endParaRPr lang="ja-JP" altLang="en-US"/>
          </a:p>
          <a:p>
            <a:endParaRPr lang="en-US" altLang="ja-JP"/>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21BA49-2751-4C2D-9887-9E898D5B204E}" type="slidenum">
              <a:rPr lang="en-US" altLang="ja-JP"/>
              <a:pPr/>
              <a:t>32</a:t>
            </a:fld>
            <a:endParaRPr lang="en-US" altLang="ja-JP"/>
          </a:p>
        </p:txBody>
      </p:sp>
      <p:sp>
        <p:nvSpPr>
          <p:cNvPr id="211970" name="Rectangle 2"/>
          <p:cNvSpPr>
            <a:spLocks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ja-JP" altLang="en-US"/>
              <a:t>手段系項目は特性のありたい姿を実現する為の項目で、例でいうと特性のありたい姿が売り上げ高５０％向上とした場合、項目であげられたのが営業要員、販売方法、ＰＲ方法などでその項目のありたい姿は現場の要員で達成できる、効率よく多量に売れるなどでここでは具体性に欠けますが、実際には出来るだけ具体的数値を入れるようにして下さい。</a:t>
            </a:r>
          </a:p>
          <a:p>
            <a:r>
              <a:rPr lang="ja-JP" altLang="en-US"/>
              <a:t>前提条件の把握では、現場と今後の職がの計画をよく調べ確認する事が必要です。</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A8DC7B-9EA6-42CC-B557-BF9288449363}" type="slidenum">
              <a:rPr lang="en-US" altLang="ja-JP"/>
              <a:pPr/>
              <a:t>33</a:t>
            </a:fld>
            <a:endParaRPr lang="en-US" altLang="ja-JP"/>
          </a:p>
        </p:txBody>
      </p:sp>
      <p:sp>
        <p:nvSpPr>
          <p:cNvPr id="212994" name="Rectangle 2"/>
          <p:cNvSpPr>
            <a:spLocks noChangeArrowheads="1" noTextEdit="1"/>
          </p:cNvSpPr>
          <p:nvPr>
            <p:ph type="sldImg"/>
          </p:nvPr>
        </p:nvSpPr>
        <p:spPr>
          <a:ln/>
        </p:spPr>
      </p:sp>
      <p:sp>
        <p:nvSpPr>
          <p:cNvPr id="212995" name="Rectangle 3"/>
          <p:cNvSpPr>
            <a:spLocks noGrp="1" noChangeArrowheads="1"/>
          </p:cNvSpPr>
          <p:nvPr>
            <p:ph type="body" idx="1"/>
          </p:nvPr>
        </p:nvSpPr>
        <p:spPr/>
        <p:txBody>
          <a:bodyPr/>
          <a:lstStyle/>
          <a:p>
            <a:r>
              <a:rPr lang="ja-JP" altLang="en-US"/>
              <a:t>攻め所の明確化の最後の手順はギャップと攻め所の明確化です、ポイントは</a:t>
            </a:r>
            <a:r>
              <a:rPr lang="ja-JP" altLang="en-US" sz="1800">
                <a:ea typeface="ＭＳ Ｐゴシック" pitchFamily="50" charset="-128"/>
              </a:rPr>
              <a:t>◆</a:t>
            </a:r>
            <a:r>
              <a:rPr lang="ja-JP" altLang="en-US" sz="1600">
                <a:ea typeface="ＭＳ Ｐゴシック" pitchFamily="50" charset="-128"/>
              </a:rPr>
              <a:t>特性を実現させるための</a:t>
            </a:r>
            <a:r>
              <a:rPr lang="ja-JP" altLang="en-US" sz="1600">
                <a:solidFill>
                  <a:srgbClr val="FF3300"/>
                </a:solidFill>
                <a:ea typeface="ＭＳ Ｐゴシック" pitchFamily="50" charset="-128"/>
              </a:rPr>
              <a:t>項目（手段系項目）ごとに</a:t>
            </a:r>
            <a:r>
              <a:rPr lang="ja-JP" altLang="en-US" sz="1600">
                <a:ea typeface="ＭＳ Ｐゴシック" pitchFamily="50" charset="-128"/>
              </a:rPr>
              <a:t>ギャップの大きさ、あるいは 現在の職場の強みなどに着目して行う。</a:t>
            </a:r>
            <a:r>
              <a:rPr lang="ja-JP" altLang="en-US" sz="1800">
                <a:ea typeface="ＭＳ Ｐゴシック" pitchFamily="50" charset="-128"/>
              </a:rPr>
              <a:t>◆</a:t>
            </a:r>
            <a:r>
              <a:rPr lang="ja-JP" altLang="en-US" sz="1600">
                <a:ea typeface="ＭＳ Ｐゴシック" pitchFamily="50" charset="-128"/>
              </a:rPr>
              <a:t>攻め所は</a:t>
            </a:r>
            <a:r>
              <a:rPr lang="ja-JP" altLang="en-US" sz="1600">
                <a:solidFill>
                  <a:srgbClr val="FF3300"/>
                </a:solidFill>
                <a:ea typeface="ＭＳ Ｐゴシック" pitchFamily="50" charset="-128"/>
              </a:rPr>
              <a:t>固有技術も考慮</a:t>
            </a:r>
            <a:r>
              <a:rPr lang="ja-JP" altLang="en-US" sz="1600">
                <a:ea typeface="ＭＳ Ｐゴシック" pitchFamily="50" charset="-128"/>
              </a:rPr>
              <a:t>して抽出・評価する。</a:t>
            </a:r>
            <a:r>
              <a:rPr lang="ja-JP" altLang="en-US" sz="1800">
                <a:ea typeface="ＭＳ Ｐゴシック" pitchFamily="50" charset="-128"/>
              </a:rPr>
              <a:t>◆</a:t>
            </a:r>
            <a:r>
              <a:rPr lang="ja-JP" altLang="en-US" sz="1600">
                <a:ea typeface="ＭＳ Ｐゴシック" pitchFamily="50" charset="-128"/>
              </a:rPr>
              <a:t>複数の項目を組み合わせて攻め所を出してもよい。</a:t>
            </a:r>
            <a:r>
              <a:rPr lang="ja-JP" altLang="en-US" sz="1800">
                <a:ea typeface="ＭＳ Ｐゴシック" pitchFamily="50" charset="-128"/>
              </a:rPr>
              <a:t>◆</a:t>
            </a:r>
            <a:r>
              <a:rPr lang="ja-JP" altLang="en-US" sz="1600">
                <a:ea typeface="ＭＳ Ｐゴシック" pitchFamily="50" charset="-128"/>
              </a:rPr>
              <a:t>ありたい姿の把握から現在の姿までに</a:t>
            </a:r>
            <a:r>
              <a:rPr lang="ja-JP" altLang="en-US" sz="1600">
                <a:solidFill>
                  <a:srgbClr val="FF3300"/>
                </a:solidFill>
                <a:ea typeface="ＭＳ Ｐゴシック" pitchFamily="50" charset="-128"/>
              </a:rPr>
              <a:t>実施した内容を一覧表に整理</a:t>
            </a:r>
            <a:r>
              <a:rPr lang="ja-JP" altLang="en-US" sz="1600">
                <a:ea typeface="ＭＳ Ｐゴシック" pitchFamily="50" charset="-128"/>
              </a:rPr>
              <a:t>すると、漏れやポイントのずれを防ぐ可能性が高くなる。この表は製造部門の画期的効率はを狙ったテーマでの攻めどころ選定シートです、このように一覧表にすると大変解りやすくなります。</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C108E4-E5E5-4132-B891-1F7BED9F8CF4}" type="slidenum">
              <a:rPr lang="en-US" altLang="ja-JP"/>
              <a:pPr/>
              <a:t>34</a:t>
            </a:fld>
            <a:endParaRPr lang="en-US" altLang="ja-JP"/>
          </a:p>
        </p:txBody>
      </p:sp>
      <p:sp>
        <p:nvSpPr>
          <p:cNvPr id="22530" name="Rectangle 2"/>
          <p:cNvSpPr>
            <a:spLocks noChangeArrowheads="1" noTextEdit="1"/>
          </p:cNvSpPr>
          <p:nvPr>
            <p:ph type="sldImg"/>
          </p:nvPr>
        </p:nvSpPr>
        <p:spPr>
          <a:xfrm>
            <a:off x="952500" y="754063"/>
            <a:ext cx="4953000" cy="3714750"/>
          </a:xfrm>
          <a:ln w="12700" cap="flat">
            <a:solidFill>
              <a:schemeClr val="tx1"/>
            </a:solidFill>
          </a:ln>
          <a:extLst>
            <a:ext uri="{909E8E84-426E-40DD-AFC4-6F175D3DCCD1}">
              <a14:hiddenFill xmlns:a14="http://schemas.microsoft.com/office/drawing/2010/main">
                <a:noFill/>
              </a14:hiddenFill>
            </a:ext>
          </a:extLst>
        </p:spPr>
      </p:sp>
      <p:sp>
        <p:nvSpPr>
          <p:cNvPr id="22531" name="Rectangle 3"/>
          <p:cNvSpPr>
            <a:spLocks noGrp="1" noChangeArrowheads="1"/>
          </p:cNvSpPr>
          <p:nvPr>
            <p:ph type="body" idx="1"/>
          </p:nvPr>
        </p:nvSpPr>
        <p:spPr>
          <a:xfrm>
            <a:off x="914400" y="4724400"/>
            <a:ext cx="5029200" cy="4473575"/>
          </a:xfrm>
          <a:noFill/>
          <a:ln/>
        </p:spPr>
        <p:txBody>
          <a:bodyPr lIns="91367" tIns="45683" rIns="91367" bIns="45683"/>
          <a:lstStyle/>
          <a:p>
            <a:r>
              <a:rPr lang="ja-JP" altLang="en-US"/>
              <a:t>次に特性のありたい姿などから目標の三要素を明確にして、目標を設定する</a:t>
            </a:r>
          </a:p>
          <a:p>
            <a:r>
              <a:rPr lang="ja-JP" altLang="en-US"/>
              <a:t>　実施手順１「攻め所（着眼点）の明確化」で把握した特性のありたい姿などから、</a:t>
            </a:r>
            <a:r>
              <a:rPr lang="ja-JP" altLang="en-US">
                <a:solidFill>
                  <a:srgbClr val="FF0000"/>
                </a:solidFill>
              </a:rPr>
              <a:t>目標の三要素である「何を（目標項目）、どれだけ（目標値）、いつまでに（達成期間）」達成したいかを明確にして目標を決めます。ここでのポイントは数値で表しにくい場合は代用特性を考えるといいでしょう、また期間が長引く場合は中間目標を立てて進めると区切りが出来て進めやすくなります。</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FECDFC-BF0F-4E10-9C35-B0A5EF006494}" type="slidenum">
              <a:rPr lang="en-US" altLang="ja-JP"/>
              <a:pPr/>
              <a:t>35</a:t>
            </a:fld>
            <a:endParaRPr lang="en-US" altLang="ja-JP"/>
          </a:p>
        </p:txBody>
      </p:sp>
      <p:sp>
        <p:nvSpPr>
          <p:cNvPr id="214018" name="Rectangle 2"/>
          <p:cNvSpPr>
            <a:spLocks noChangeArrowheads="1" noTextEdit="1"/>
          </p:cNvSpPr>
          <p:nvPr>
            <p:ph type="sldImg"/>
          </p:nvPr>
        </p:nvSpPr>
        <p:spPr>
          <a:ln/>
        </p:spPr>
      </p:sp>
      <p:sp>
        <p:nvSpPr>
          <p:cNvPr id="214019" name="Rectangle 3"/>
          <p:cNvSpPr>
            <a:spLocks noGrp="1" noChangeArrowheads="1"/>
          </p:cNvSpPr>
          <p:nvPr>
            <p:ph type="body" idx="1"/>
          </p:nvPr>
        </p:nvSpPr>
        <p:spPr/>
        <p:txBody>
          <a:bodyPr/>
          <a:lstStyle/>
          <a:p>
            <a:r>
              <a:rPr lang="ja-JP" altLang="en-US"/>
              <a:t>ステップ３は方策の立案です</a:t>
            </a:r>
          </a:p>
          <a:p>
            <a:r>
              <a:rPr lang="ja-JP" altLang="en-US"/>
              <a:t>手順は二つでまず方策案の列挙をし手順</a:t>
            </a:r>
            <a:r>
              <a:rPr lang="en-US" altLang="ja-JP"/>
              <a:t>2</a:t>
            </a:r>
            <a:r>
              <a:rPr lang="ja-JP" altLang="en-US"/>
              <a:t>でこれを絞り込みます、放散案の列挙でのポイントは、 </a:t>
            </a:r>
            <a:r>
              <a:rPr lang="ja-JP" altLang="en-US" sz="1600">
                <a:ea typeface="ＭＳ Ｐゴシック" pitchFamily="50" charset="-128"/>
              </a:rPr>
              <a:t>◆採用したすべての攻め所について考える◆従来のやり方にとらわれず発想転換◆ベンチマークなどして幅広くアイデアを出す事が重要です。絞込みでのポイントはここではまだ実現性を評価しないようにして下さい、出来る出来ないを考えてしまうと案の幅が狭くなり発想の転換の妨げになってしまいます。最後に期待効果の大きさで順位つけをします攻めどころ毎に順位をつけます。ある対策に一目ぼれをすると、それ以外見えなくなってしまうので要注意です。</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3D7D84-E0D0-43C0-A02D-B9010ADA5C01}" type="slidenum">
              <a:rPr lang="en-US" altLang="ja-JP"/>
              <a:pPr/>
              <a:t>36</a:t>
            </a:fld>
            <a:endParaRPr lang="en-US" altLang="ja-JP"/>
          </a:p>
        </p:txBody>
      </p:sp>
      <p:sp>
        <p:nvSpPr>
          <p:cNvPr id="215042" name="Rectangle 2"/>
          <p:cNvSpPr>
            <a:spLocks noChangeArrowheads="1" noTextEdit="1"/>
          </p:cNvSpPr>
          <p:nvPr>
            <p:ph type="sldImg"/>
          </p:nvPr>
        </p:nvSpPr>
        <p:spPr>
          <a:ln/>
        </p:spPr>
      </p:sp>
      <p:sp>
        <p:nvSpPr>
          <p:cNvPr id="215043" name="Rectangle 3"/>
          <p:cNvSpPr>
            <a:spLocks noGrp="1" noChangeArrowheads="1"/>
          </p:cNvSpPr>
          <p:nvPr>
            <p:ph type="body" idx="1"/>
          </p:nvPr>
        </p:nvSpPr>
        <p:spPr/>
        <p:txBody>
          <a:bodyPr/>
          <a:lstStyle/>
          <a:p>
            <a:r>
              <a:rPr lang="ja-JP" altLang="en-US"/>
              <a:t>これは方策案選定シートです、方策暗に対して期待効果を具体的にして有ります。</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1307A8-CC07-46E8-906A-409FDF034D34}" type="slidenum">
              <a:rPr lang="en-US" altLang="ja-JP"/>
              <a:pPr/>
              <a:t>37</a:t>
            </a:fld>
            <a:endParaRPr lang="en-US" altLang="ja-JP"/>
          </a:p>
        </p:txBody>
      </p:sp>
      <p:sp>
        <p:nvSpPr>
          <p:cNvPr id="25602" name="Rectangle 2"/>
          <p:cNvSpPr>
            <a:spLocks noChangeArrowheads="1" noTextEdit="1"/>
          </p:cNvSpPr>
          <p:nvPr>
            <p:ph type="sldImg"/>
          </p:nvPr>
        </p:nvSpPr>
        <p:spPr>
          <a:xfrm>
            <a:off x="952500" y="754063"/>
            <a:ext cx="4953000" cy="3714750"/>
          </a:xfrm>
          <a:ln w="12700" cap="flat">
            <a:solidFill>
              <a:schemeClr val="tx1"/>
            </a:solidFill>
          </a:ln>
          <a:extLst>
            <a:ext uri="{909E8E84-426E-40DD-AFC4-6F175D3DCCD1}">
              <a14:hiddenFill xmlns:a14="http://schemas.microsoft.com/office/drawing/2010/main">
                <a:noFill/>
              </a14:hiddenFill>
            </a:ext>
          </a:extLst>
        </p:spPr>
      </p:sp>
      <p:sp>
        <p:nvSpPr>
          <p:cNvPr id="25603" name="Rectangle 3"/>
          <p:cNvSpPr>
            <a:spLocks noGrp="1" noChangeArrowheads="1"/>
          </p:cNvSpPr>
          <p:nvPr>
            <p:ph type="body" idx="1"/>
          </p:nvPr>
        </p:nvSpPr>
        <p:spPr>
          <a:xfrm>
            <a:off x="914400" y="4724400"/>
            <a:ext cx="5029200" cy="4473575"/>
          </a:xfrm>
          <a:noFill/>
          <a:ln/>
        </p:spPr>
        <p:txBody>
          <a:bodyPr lIns="91367" tIns="45683" rIns="91367" bIns="45683"/>
          <a:lstStyle/>
          <a:p>
            <a:r>
              <a:rPr lang="en-US" altLang="ja-JP"/>
              <a:t>■</a:t>
            </a:r>
            <a:r>
              <a:rPr lang="ja-JP" altLang="en-US"/>
              <a:t>方策案（アイデア）出し方のポイント</a:t>
            </a:r>
          </a:p>
          <a:p>
            <a:r>
              <a:rPr lang="ja-JP" altLang="en-US"/>
              <a:t>①全員で周知を結集し、ブレーン・ストーミング法などを活用します。</a:t>
            </a:r>
          </a:p>
          <a:p>
            <a:r>
              <a:rPr lang="ja-JP" altLang="en-US"/>
              <a:t>②サークルメンバーが持っている固有技術を生かしてください、サークルの領域だけにこだわらず他からの情報をつかむことにより関連知識の習得にも繋がります。 ③他の職場、他社、他業種などの情報（考え方・方法など）を調査して、それを生かす。他の職場での改善のアイデアなども参考にします④従来の仕事のやり方、慣習や実現性などにとらわれず、発想を転換して、アイデア発掘の手段やアイデア発想技法などを効果的に使い、自由奔放に方策案をたくさん出します。</a:t>
            </a:r>
          </a:p>
          <a:p>
            <a:r>
              <a:rPr lang="ja-JP" altLang="en-US"/>
              <a:t>④他の職場、他社、他業種などの情報（考え方・方法など）を調査して、それを生かす。他の職場での改善のアイデアなども参考にします。</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D276E0-4F8A-4A35-8A2D-2658F9B927A6}" type="slidenum">
              <a:rPr lang="en-US" altLang="ja-JP"/>
              <a:pPr/>
              <a:t>38</a:t>
            </a:fld>
            <a:endParaRPr lang="en-US" altLang="ja-JP"/>
          </a:p>
        </p:txBody>
      </p:sp>
      <p:sp>
        <p:nvSpPr>
          <p:cNvPr id="216066" name="Rectangle 2"/>
          <p:cNvSpPr>
            <a:spLocks noChangeArrowheads="1" noTextEdit="1"/>
          </p:cNvSpPr>
          <p:nvPr>
            <p:ph type="sldImg"/>
          </p:nvPr>
        </p:nvSpPr>
        <p:spPr>
          <a:ln/>
        </p:spPr>
      </p:sp>
      <p:sp>
        <p:nvSpPr>
          <p:cNvPr id="216067" name="Rectangle 3"/>
          <p:cNvSpPr>
            <a:spLocks noGrp="1" noChangeArrowheads="1"/>
          </p:cNvSpPr>
          <p:nvPr>
            <p:ph type="body" idx="1"/>
          </p:nvPr>
        </p:nvSpPr>
        <p:spPr/>
        <p:txBody>
          <a:bodyPr/>
          <a:lstStyle/>
          <a:p>
            <a:r>
              <a:rPr lang="ja-JP" altLang="en-US"/>
              <a:t>アイデア発想法をうまく使うには次のような方法が有効です</a:t>
            </a:r>
          </a:p>
          <a:p>
            <a:r>
              <a:rPr lang="ja-JP" altLang="en-US"/>
              <a:t>①手法を選んで使いましょう。ヒントを提供する誘導型ではチェックリスト方特性要員図などが憂苦です。アイデアを膨らませかず多く出すには、ブレーンストーミング法など、より具体化の方向へ絞り込むには親和図、連関図法などが有効です</a:t>
            </a:r>
          </a:p>
          <a:p>
            <a:r>
              <a:rPr lang="ja-JP" altLang="en-US"/>
              <a:t>（☆をクリックして簡単に説明する、どんなものか概要を理解させる）これらの手法を組み合わせて使っても良いでしょう、テーマの表現を攻め所にしてアイデアだしをするとうまく結びつきます。</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8B5FC9-1603-4CDF-B5DC-F3E8E4F91474}" type="slidenum">
              <a:rPr lang="en-US" altLang="ja-JP"/>
              <a:pPr/>
              <a:t>39</a:t>
            </a:fld>
            <a:endParaRPr lang="en-US" altLang="ja-JP"/>
          </a:p>
        </p:txBody>
      </p:sp>
      <p:sp>
        <p:nvSpPr>
          <p:cNvPr id="217090" name="Rectangle 2"/>
          <p:cNvSpPr>
            <a:spLocks noChangeArrowheads="1" noTextEdit="1"/>
          </p:cNvSpPr>
          <p:nvPr>
            <p:ph type="sldImg"/>
          </p:nvPr>
        </p:nvSpPr>
        <p:spPr>
          <a:ln/>
        </p:spPr>
      </p:sp>
      <p:sp>
        <p:nvSpPr>
          <p:cNvPr id="217091" name="Rectangle 3"/>
          <p:cNvSpPr>
            <a:spLocks noGrp="1" noChangeArrowheads="1"/>
          </p:cNvSpPr>
          <p:nvPr>
            <p:ph type="body" idx="1"/>
          </p:nvPr>
        </p:nvSpPr>
        <p:spPr/>
        <p:txBody>
          <a:bodyPr/>
          <a:lstStyle/>
          <a:p>
            <a:r>
              <a:rPr lang="ja-JP" altLang="en-US"/>
              <a:t>ステップ４成功シナリオの追求</a:t>
            </a:r>
          </a:p>
          <a:p>
            <a:r>
              <a:rPr lang="ja-JP" altLang="en-US"/>
              <a:t>手順は</a:t>
            </a:r>
            <a:r>
              <a:rPr lang="en-US" altLang="ja-JP"/>
              <a:t>4</a:t>
            </a:r>
            <a:r>
              <a:rPr lang="ja-JP" altLang="en-US"/>
              <a:t>つ　手順１はシナリオの検討、 </a:t>
            </a:r>
            <a:r>
              <a:rPr lang="ja-JP" altLang="en-US" sz="1600">
                <a:latin typeface="ＭＳ ゴシック" pitchFamily="49" charset="-128"/>
                <a:ea typeface="ＭＳ ゴシック" pitchFamily="49" charset="-128"/>
              </a:rPr>
              <a:t>*</a:t>
            </a:r>
            <a:r>
              <a:rPr lang="ja-JP" altLang="en-US" sz="1600">
                <a:ea typeface="ＭＳ Ｐゴシック" pitchFamily="50" charset="-128"/>
              </a:rPr>
              <a:t>期待効果の高いと思われる方策を実現させるシナリオを</a:t>
            </a:r>
            <a:r>
              <a:rPr lang="ja-JP" altLang="en-US" sz="1600">
                <a:solidFill>
                  <a:srgbClr val="FF3300"/>
                </a:solidFill>
                <a:ea typeface="ＭＳ Ｐゴシック" pitchFamily="50" charset="-128"/>
              </a:rPr>
              <a:t>具体的</a:t>
            </a:r>
            <a:r>
              <a:rPr lang="ja-JP" altLang="en-US" sz="1600">
                <a:ea typeface="ＭＳ Ｐゴシック" pitchFamily="50" charset="-128"/>
              </a:rPr>
              <a:t>に。ポイントは</a:t>
            </a:r>
            <a:r>
              <a:rPr lang="ja-JP" altLang="en-US" sz="1800">
                <a:ea typeface="ＭＳ Ｐゴシック" pitchFamily="50" charset="-128"/>
              </a:rPr>
              <a:t>◆</a:t>
            </a:r>
            <a:r>
              <a:rPr lang="ja-JP" altLang="en-US" sz="1600">
                <a:solidFill>
                  <a:srgbClr val="FF0000"/>
                </a:solidFill>
                <a:latin typeface="ＭＳ ゴシック" pitchFamily="49" charset="-128"/>
                <a:ea typeface="ＭＳ ゴシック" pitchFamily="49" charset="-128"/>
              </a:rPr>
              <a:t>期待効果</a:t>
            </a:r>
            <a:r>
              <a:rPr lang="ja-JP" altLang="en-US" sz="1600">
                <a:solidFill>
                  <a:srgbClr val="000000"/>
                </a:solidFill>
                <a:latin typeface="ＭＳ ゴシック" pitchFamily="49" charset="-128"/>
                <a:ea typeface="ＭＳ ゴシック" pitchFamily="49" charset="-128"/>
              </a:rPr>
              <a:t>の大きい順位決め</a:t>
            </a:r>
            <a:r>
              <a:rPr lang="ja-JP" altLang="en-US" sz="1800">
                <a:ea typeface="ＭＳ Ｐゴシック" pitchFamily="50" charset="-128"/>
              </a:rPr>
              <a:t>◆</a:t>
            </a:r>
            <a:r>
              <a:rPr lang="ja-JP" altLang="en-US" sz="1600">
                <a:solidFill>
                  <a:srgbClr val="000000"/>
                </a:solidFill>
                <a:latin typeface="ＭＳ ゴシック" pitchFamily="49" charset="-128"/>
                <a:ea typeface="ＭＳ ゴシック" pitchFamily="49" charset="-128"/>
              </a:rPr>
              <a:t>前提条件を考慮</a:t>
            </a:r>
            <a:r>
              <a:rPr lang="ja-JP" altLang="en-US" sz="1800">
                <a:ea typeface="ＭＳ Ｐゴシック" pitchFamily="50" charset="-128"/>
              </a:rPr>
              <a:t>◆</a:t>
            </a:r>
            <a:r>
              <a:rPr lang="ja-JP" altLang="en-US" sz="1600">
                <a:solidFill>
                  <a:srgbClr val="000000"/>
                </a:solidFill>
                <a:latin typeface="ＭＳ ゴシック" pitchFamily="49" charset="-128"/>
                <a:ea typeface="ＭＳ ゴシック" pitchFamily="49" charset="-128"/>
              </a:rPr>
              <a:t>上司・スタッフの巻き込み。手順２は期待効果の予測</a:t>
            </a:r>
            <a:r>
              <a:rPr lang="ja-JP" altLang="en-US" sz="1600">
                <a:latin typeface="ＭＳ ゴシック" pitchFamily="49" charset="-128"/>
                <a:ea typeface="ＭＳ ゴシック" pitchFamily="49" charset="-128"/>
              </a:rPr>
              <a:t>*</a:t>
            </a:r>
            <a:r>
              <a:rPr lang="ja-JP" altLang="en-US" sz="1600">
                <a:ea typeface="ＭＳ Ｐゴシック" pitchFamily="50" charset="-128"/>
              </a:rPr>
              <a:t>各々の具体的なシナリオについて期待効果を予測する。Ｐは </a:t>
            </a:r>
            <a:r>
              <a:rPr lang="ja-JP" altLang="en-US" sz="1800">
                <a:ea typeface="ＭＳ Ｐゴシック" pitchFamily="50" charset="-128"/>
              </a:rPr>
              <a:t>◆</a:t>
            </a:r>
            <a:r>
              <a:rPr lang="ja-JP" altLang="en-US" sz="1800">
                <a:solidFill>
                  <a:srgbClr val="FF0000"/>
                </a:solidFill>
                <a:latin typeface="ＭＳ ゴシック" pitchFamily="49" charset="-128"/>
                <a:ea typeface="ＭＳ ゴシック" pitchFamily="49" charset="-128"/>
              </a:rPr>
              <a:t>数値</a:t>
            </a:r>
            <a:r>
              <a:rPr lang="en-US" altLang="ja-JP" sz="1800">
                <a:solidFill>
                  <a:srgbClr val="000000"/>
                </a:solidFill>
                <a:latin typeface="ＭＳ ゴシック" pitchFamily="49" charset="-128"/>
                <a:ea typeface="ＭＳ ゴシック" pitchFamily="49" charset="-128"/>
              </a:rPr>
              <a:t>(</a:t>
            </a:r>
            <a:r>
              <a:rPr lang="ja-JP" altLang="en-US" sz="1800">
                <a:solidFill>
                  <a:srgbClr val="000000"/>
                </a:solidFill>
                <a:latin typeface="ＭＳ ゴシック" pitchFamily="49" charset="-128"/>
                <a:ea typeface="ＭＳ ゴシック" pitchFamily="49" charset="-128"/>
              </a:rPr>
              <a:t>定量的</a:t>
            </a:r>
            <a:r>
              <a:rPr lang="en-US" altLang="ja-JP" sz="1800">
                <a:solidFill>
                  <a:srgbClr val="000000"/>
                </a:solidFill>
                <a:latin typeface="ＭＳ ゴシック" pitchFamily="49" charset="-128"/>
                <a:ea typeface="ＭＳ ゴシック" pitchFamily="49" charset="-128"/>
              </a:rPr>
              <a:t>)</a:t>
            </a:r>
            <a:r>
              <a:rPr lang="ja-JP" altLang="en-US" sz="1800">
                <a:solidFill>
                  <a:srgbClr val="000000"/>
                </a:solidFill>
                <a:latin typeface="ＭＳ ゴシック" pitchFamily="49" charset="-128"/>
                <a:ea typeface="ＭＳ ゴシック" pitchFamily="49" charset="-128"/>
              </a:rPr>
              <a:t>で予測する</a:t>
            </a:r>
            <a:r>
              <a:rPr lang="ja-JP" altLang="en-US" sz="1800">
                <a:ea typeface="ＭＳ Ｐゴシック" pitchFamily="50" charset="-128"/>
              </a:rPr>
              <a:t>◆</a:t>
            </a:r>
            <a:r>
              <a:rPr lang="ja-JP" altLang="en-US" sz="1800">
                <a:solidFill>
                  <a:srgbClr val="000000"/>
                </a:solidFill>
                <a:latin typeface="ＭＳ ゴシック" pitchFamily="49" charset="-128"/>
                <a:ea typeface="ＭＳ ゴシック" pitchFamily="49" charset="-128"/>
              </a:rPr>
              <a:t>シミュレーションの実施</a:t>
            </a:r>
            <a:r>
              <a:rPr lang="ja-JP" altLang="en-US" sz="1800">
                <a:ea typeface="ＭＳ Ｐゴシック" pitchFamily="50" charset="-128"/>
              </a:rPr>
              <a:t>◆</a:t>
            </a:r>
            <a:r>
              <a:rPr lang="ja-JP" altLang="en-US" sz="1800">
                <a:solidFill>
                  <a:srgbClr val="000000"/>
                </a:solidFill>
                <a:latin typeface="ＭＳ ゴシック" pitchFamily="49" charset="-128"/>
                <a:ea typeface="ＭＳ ゴシック" pitchFamily="49" charset="-128"/>
              </a:rPr>
              <a:t>目標値と比較。手順</a:t>
            </a:r>
            <a:r>
              <a:rPr lang="en-US" altLang="ja-JP" sz="1800">
                <a:solidFill>
                  <a:srgbClr val="000000"/>
                </a:solidFill>
                <a:latin typeface="ＭＳ ゴシック" pitchFamily="49" charset="-128"/>
                <a:ea typeface="ＭＳ ゴシック" pitchFamily="49" charset="-128"/>
              </a:rPr>
              <a:t>3</a:t>
            </a:r>
            <a:r>
              <a:rPr lang="ja-JP" altLang="en-US" sz="1800">
                <a:solidFill>
                  <a:srgbClr val="000000"/>
                </a:solidFill>
                <a:latin typeface="ＭＳ ゴシック" pitchFamily="49" charset="-128"/>
                <a:ea typeface="ＭＳ ゴシック" pitchFamily="49" charset="-128"/>
              </a:rPr>
              <a:t>は</a:t>
            </a:r>
            <a:r>
              <a:rPr lang="ja-JP" altLang="en-US" sz="2000">
                <a:solidFill>
                  <a:srgbClr val="000000"/>
                </a:solidFill>
                <a:effectLst>
                  <a:outerShdw blurRad="38100" dist="38100" dir="2700000" algn="tl">
                    <a:srgbClr val="C0C0C0"/>
                  </a:outerShdw>
                </a:effectLst>
                <a:latin typeface="ＭＳ ゴシック" pitchFamily="49" charset="-128"/>
                <a:ea typeface="ＭＳ ゴシック" pitchFamily="49" charset="-128"/>
              </a:rPr>
              <a:t>障害・副作用の予測と排除</a:t>
            </a:r>
            <a:r>
              <a:rPr lang="ja-JP" altLang="en-US" sz="1600">
                <a:latin typeface="ＭＳ ゴシック" pitchFamily="49" charset="-128"/>
                <a:ea typeface="ＭＳ ゴシック" pitchFamily="49" charset="-128"/>
              </a:rPr>
              <a:t>*</a:t>
            </a:r>
            <a:r>
              <a:rPr lang="ja-JP" altLang="en-US" sz="1600">
                <a:ea typeface="ＭＳ Ｐゴシック" pitchFamily="50" charset="-128"/>
              </a:rPr>
              <a:t>実施上の障害や悪影響を予測しその</a:t>
            </a:r>
            <a:r>
              <a:rPr lang="ja-JP" altLang="en-US" sz="1600">
                <a:solidFill>
                  <a:srgbClr val="FF0000"/>
                </a:solidFill>
                <a:ea typeface="ＭＳ Ｐゴシック" pitchFamily="50" charset="-128"/>
              </a:rPr>
              <a:t>回避策</a:t>
            </a:r>
            <a:r>
              <a:rPr lang="ja-JP" altLang="en-US" sz="1600">
                <a:ea typeface="ＭＳ Ｐゴシック" pitchFamily="50" charset="-128"/>
              </a:rPr>
              <a:t>や</a:t>
            </a:r>
            <a:r>
              <a:rPr lang="ja-JP" altLang="en-US" sz="1600">
                <a:solidFill>
                  <a:srgbClr val="FF0000"/>
                </a:solidFill>
                <a:ea typeface="ＭＳ Ｐゴシック" pitchFamily="50" charset="-128"/>
              </a:rPr>
              <a:t>事前防止策</a:t>
            </a:r>
            <a:r>
              <a:rPr lang="ja-JP" altLang="en-US" sz="1600">
                <a:ea typeface="ＭＳ Ｐゴシック" pitchFamily="50" charset="-128"/>
              </a:rPr>
              <a:t>を検討。 </a:t>
            </a:r>
            <a:r>
              <a:rPr lang="ja-JP" altLang="en-US" sz="1800">
                <a:ea typeface="ＭＳ Ｐゴシック" pitchFamily="50" charset="-128"/>
              </a:rPr>
              <a:t>◆</a:t>
            </a:r>
            <a:r>
              <a:rPr lang="ja-JP" altLang="en-US" sz="1800">
                <a:solidFill>
                  <a:srgbClr val="000000"/>
                </a:solidFill>
                <a:latin typeface="ＭＳ ゴシック" pitchFamily="49" charset="-128"/>
                <a:ea typeface="ＭＳ ゴシック" pitchFamily="49" charset="-128"/>
              </a:rPr>
              <a:t>安全・品質・原価等を観点　に確認する</a:t>
            </a:r>
            <a:r>
              <a:rPr lang="ja-JP" altLang="en-US" sz="1800">
                <a:ea typeface="ＭＳ Ｐゴシック" pitchFamily="50" charset="-128"/>
              </a:rPr>
              <a:t>◆策が無い場合は次順位へ手順</a:t>
            </a:r>
            <a:r>
              <a:rPr lang="en-US" altLang="ja-JP" sz="1800">
                <a:ea typeface="ＭＳ Ｐゴシック" pitchFamily="50" charset="-128"/>
              </a:rPr>
              <a:t>4</a:t>
            </a:r>
            <a:r>
              <a:rPr lang="ja-JP" altLang="en-US" sz="1800">
                <a:ea typeface="ＭＳ Ｐゴシック" pitchFamily="50" charset="-128"/>
              </a:rPr>
              <a:t>の選定シナリオの選定は</a:t>
            </a:r>
            <a:r>
              <a:rPr lang="ja-JP" altLang="en-US" sz="1600">
                <a:latin typeface="ＭＳ ゴシック" pitchFamily="49" charset="-128"/>
                <a:ea typeface="ＭＳ ゴシック" pitchFamily="49" charset="-128"/>
              </a:rPr>
              <a:t>*</a:t>
            </a:r>
            <a:r>
              <a:rPr lang="ja-JP" altLang="en-US" sz="1600">
                <a:ea typeface="ＭＳ Ｐゴシック" pitchFamily="50" charset="-128"/>
              </a:rPr>
              <a:t>利害損失などを総合的に評価し、具体的なシナリオを選定する。Ｐは</a:t>
            </a:r>
            <a:r>
              <a:rPr lang="ja-JP" altLang="en-US" sz="1800">
                <a:ea typeface="ＭＳ Ｐゴシック" pitchFamily="50" charset="-128"/>
              </a:rPr>
              <a:t>◆</a:t>
            </a:r>
            <a:r>
              <a:rPr lang="ja-JP" altLang="en-US" sz="1800">
                <a:latin typeface="ＭＳ ゴシック" pitchFamily="49" charset="-128"/>
                <a:ea typeface="ＭＳ ゴシック" pitchFamily="49" charset="-128"/>
              </a:rPr>
              <a:t>前提条件を含め、問題は無いか</a:t>
            </a:r>
            <a:r>
              <a:rPr lang="ja-JP" altLang="en-US" sz="1800">
                <a:solidFill>
                  <a:srgbClr val="FF0000"/>
                </a:solidFill>
                <a:latin typeface="ＭＳ ゴシック" pitchFamily="49" charset="-128"/>
                <a:ea typeface="ＭＳ ゴシック" pitchFamily="49" charset="-128"/>
              </a:rPr>
              <a:t>総合的に判断</a:t>
            </a:r>
          </a:p>
          <a:p>
            <a:r>
              <a:rPr lang="ja-JP" altLang="en-US" sz="1800">
                <a:solidFill>
                  <a:srgbClr val="FF0000"/>
                </a:solidFill>
                <a:latin typeface="ＭＳ ゴシック" pitchFamily="49" charset="-128"/>
                <a:ea typeface="ＭＳ ゴシック" pitchFamily="49" charset="-128"/>
              </a:rPr>
              <a:t>ここでの有効なツールにＰＤＰＣ法、アローダイアグラム法等があるます（☆をクリックして簡単に説明</a:t>
            </a:r>
            <a:r>
              <a:rPr lang="ja-JP" altLang="en-US" sz="1600">
                <a:solidFill>
                  <a:srgbClr val="000000"/>
                </a:solidFill>
                <a:latin typeface="ＭＳ ゴシック" pitchFamily="49" charset="-128"/>
                <a:ea typeface="ＭＳ ゴシック" pitchFamily="49" charset="-128"/>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2E9DC-E194-4A89-878A-FFEE67251623}" type="slidenum">
              <a:rPr lang="en-US" altLang="ja-JP"/>
              <a:pPr/>
              <a:t>4</a:t>
            </a:fld>
            <a:endParaRPr lang="en-US" altLang="ja-JP"/>
          </a:p>
        </p:txBody>
      </p:sp>
      <p:sp>
        <p:nvSpPr>
          <p:cNvPr id="188418" name="Rectangle 2"/>
          <p:cNvSpPr>
            <a:spLocks noChangeArrowheads="1" noTextEdit="1"/>
          </p:cNvSpPr>
          <p:nvPr>
            <p:ph type="sldImg"/>
          </p:nvPr>
        </p:nvSpPr>
        <p:spPr>
          <a:ln/>
        </p:spPr>
      </p:sp>
      <p:sp>
        <p:nvSpPr>
          <p:cNvPr id="188419" name="Rectangle 3"/>
          <p:cNvSpPr>
            <a:spLocks noGrp="1" noChangeArrowheads="1"/>
          </p:cNvSpPr>
          <p:nvPr>
            <p:ph type="body" idx="1"/>
          </p:nvPr>
        </p:nvSpPr>
        <p:spPr/>
        <p:txBody>
          <a:bodyPr/>
          <a:lstStyle/>
          <a:p>
            <a:r>
              <a:rPr lang="ja-JP" altLang="en-US"/>
              <a:t>次に問題と課題について考えて見ましょう</a:t>
            </a:r>
          </a:p>
          <a:p>
            <a:r>
              <a:rPr lang="ja-JP" altLang="en-US"/>
              <a:t>問題とは現状があるべき姿すなわち管理基準や目標値を満足していない状態、つまり</a:t>
            </a:r>
            <a:r>
              <a:rPr lang="ja-JP" altLang="en-US" u="sng"/>
              <a:t>品質不良や生産性低下</a:t>
            </a:r>
            <a:r>
              <a:rPr lang="ja-JP" altLang="en-US"/>
              <a:t>などの問題が発生した場合この悪さかげんと管理目標などとのギャップを問題としてとらえ、現状のやり方の範囲内であるべき姿つまり</a:t>
            </a:r>
            <a:r>
              <a:rPr lang="ja-JP" altLang="en-US" u="sng"/>
              <a:t>本来の管理基準にもどす</a:t>
            </a:r>
            <a:r>
              <a:rPr lang="ja-JP" altLang="en-US"/>
              <a:t>取り組みをする必要があり、これを埋めるのが問題解決型といえます。これに対して現状では問題となっていないが将来を見越してより高い目標を掲げ、現状とのギャップを課題としてとらえこのより高い目標、すなわち</a:t>
            </a:r>
            <a:r>
              <a:rPr lang="ja-JP" altLang="en-US" u="sng"/>
              <a:t>ありたい姿を目指し新しいやり方で現状とのギャップをうめる取り組み</a:t>
            </a:r>
            <a:r>
              <a:rPr lang="ja-JP" altLang="en-US"/>
              <a:t>を課題達成と位置付けます。問題の発生する形として区分すると過去現在では発生型問題・探索型問題にたいして将来については設定型問題が有ります。</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B445F-6676-4918-A0C5-3E02C41865CA}" type="slidenum">
              <a:rPr lang="en-US" altLang="ja-JP"/>
              <a:pPr/>
              <a:t>40</a:t>
            </a:fld>
            <a:endParaRPr lang="en-US" altLang="ja-JP"/>
          </a:p>
        </p:txBody>
      </p:sp>
      <p:sp>
        <p:nvSpPr>
          <p:cNvPr id="218114" name="Rectangle 2"/>
          <p:cNvSpPr>
            <a:spLocks noChangeArrowheads="1" noTextEdit="1"/>
          </p:cNvSpPr>
          <p:nvPr>
            <p:ph type="sldImg"/>
          </p:nvPr>
        </p:nvSpPr>
        <p:spPr>
          <a:ln/>
        </p:spPr>
      </p:sp>
      <p:sp>
        <p:nvSpPr>
          <p:cNvPr id="218115" name="Rectangle 3"/>
          <p:cNvSpPr>
            <a:spLocks noGrp="1" noChangeArrowheads="1"/>
          </p:cNvSpPr>
          <p:nvPr>
            <p:ph type="body" idx="1"/>
          </p:nvPr>
        </p:nvSpPr>
        <p:spPr/>
        <p:txBody>
          <a:bodyPr/>
          <a:lstStyle/>
          <a:p>
            <a:r>
              <a:rPr lang="ja-JP" altLang="en-US"/>
              <a:t>成功シナリオの検討から効果の予測の追及例です、方策案ごとにそれを実施する為のシナリオを記入しています最終シナリオ案がきまったら、その対策による効果の予測をしています。シナリオの案を方策から順に絞り込んでいます。</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C224FD-5825-49A6-AC2D-D809D8FCD414}" type="slidenum">
              <a:rPr lang="en-US" altLang="ja-JP"/>
              <a:pPr/>
              <a:t>41</a:t>
            </a:fld>
            <a:endParaRPr lang="en-US" altLang="ja-JP"/>
          </a:p>
        </p:txBody>
      </p:sp>
      <p:sp>
        <p:nvSpPr>
          <p:cNvPr id="219138" name="Rectangle 2"/>
          <p:cNvSpPr>
            <a:spLocks noChangeArrowheads="1" noTextEdit="1"/>
          </p:cNvSpPr>
          <p:nvPr>
            <p:ph type="sldImg"/>
          </p:nvPr>
        </p:nvSpPr>
        <p:spPr>
          <a:ln/>
        </p:spPr>
      </p:sp>
      <p:sp>
        <p:nvSpPr>
          <p:cNvPr id="219139" name="Rectangle 3"/>
          <p:cNvSpPr>
            <a:spLocks noGrp="1" noChangeArrowheads="1"/>
          </p:cNvSpPr>
          <p:nvPr>
            <p:ph type="body" idx="1"/>
          </p:nvPr>
        </p:nvSpPr>
        <p:spPr/>
        <p:txBody>
          <a:bodyPr/>
          <a:lstStyle/>
          <a:p>
            <a:r>
              <a:rPr lang="ja-JP" altLang="en-US"/>
              <a:t>これは障害副作用検討表の例です、先ほどのａ～ｅまでのシナリオ案すべてに予想される障害と除去内容を記入し、前提条件に適合しているかを見て最終判断をしています。</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F3DF92-5FE7-414C-A74A-DE79CC8904B6}" type="slidenum">
              <a:rPr lang="en-US" altLang="ja-JP"/>
              <a:pPr/>
              <a:t>42</a:t>
            </a:fld>
            <a:endParaRPr lang="en-US" altLang="ja-JP"/>
          </a:p>
        </p:txBody>
      </p:sp>
      <p:sp>
        <p:nvSpPr>
          <p:cNvPr id="220162" name="Rectangle 2"/>
          <p:cNvSpPr>
            <a:spLocks noChangeArrowheads="1" noTextEdit="1"/>
          </p:cNvSpPr>
          <p:nvPr>
            <p:ph type="sldImg"/>
          </p:nvPr>
        </p:nvSpPr>
        <p:spPr>
          <a:ln/>
        </p:spPr>
      </p:sp>
      <p:sp>
        <p:nvSpPr>
          <p:cNvPr id="220163" name="Rectangle 3"/>
          <p:cNvSpPr>
            <a:spLocks noGrp="1" noChangeArrowheads="1"/>
          </p:cNvSpPr>
          <p:nvPr>
            <p:ph type="body" idx="1"/>
          </p:nvPr>
        </p:nvSpPr>
        <p:spPr/>
        <p:txBody>
          <a:bodyPr/>
          <a:lstStyle/>
          <a:p>
            <a:r>
              <a:rPr lang="ja-JP" altLang="en-US"/>
              <a:t>ステップ５は成功シナリオの実施。実行計画を立てて成功シナリオを実施します。計画の作成で特に注意する事は上司に承認を受け、関係者にも知っておいてもらうことが必要、また実施においては上司や関係者の協力を受けより良い対策を打つ事が重要です。</a:t>
            </a:r>
          </a:p>
          <a:p>
            <a:endParaRPr lang="en-US" altLang="ja-JP"/>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98B407-27D1-480A-A059-440775921076}" type="slidenum">
              <a:rPr lang="en-US" altLang="ja-JP"/>
              <a:pPr/>
              <a:t>43</a:t>
            </a:fld>
            <a:endParaRPr lang="en-US" altLang="ja-JP"/>
          </a:p>
        </p:txBody>
      </p:sp>
      <p:sp>
        <p:nvSpPr>
          <p:cNvPr id="221186" name="Rectangle 2"/>
          <p:cNvSpPr>
            <a:spLocks noChangeArrowheads="1" noTextEdit="1"/>
          </p:cNvSpPr>
          <p:nvPr>
            <p:ph type="sldImg"/>
          </p:nvPr>
        </p:nvSpPr>
        <p:spPr>
          <a:ln/>
        </p:spPr>
      </p:sp>
      <p:sp>
        <p:nvSpPr>
          <p:cNvPr id="221187" name="Rectangle 3"/>
          <p:cNvSpPr>
            <a:spLocks noGrp="1" noChangeArrowheads="1"/>
          </p:cNvSpPr>
          <p:nvPr>
            <p:ph type="body" idx="1"/>
          </p:nvPr>
        </p:nvSpPr>
        <p:spPr/>
        <p:txBody>
          <a:bodyPr/>
          <a:lstStyle/>
          <a:p>
            <a:r>
              <a:rPr lang="ja-JP" altLang="en-US"/>
              <a:t>ステップ６効果の確認</a:t>
            </a:r>
          </a:p>
          <a:p>
            <a:r>
              <a:rPr lang="ja-JP" altLang="en-US"/>
              <a:t>手順１で対策後のデーターを集め有形効果を確認し目標を達成しているか確認します、もし達成出来ていなかったら前のステップに戻りやり直します。達成していたら、対策毎の効果が解るようにグラフなど作成し見えるようにします、最後にサークルの成長やここの成長が解るように無形効果も把握します、特に課題達成では勉強する機会が多くなるので個人の成長をしっかる把握する事が大切です。</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E2D5BB-7EE9-4429-9A8A-F32DBCA7AFE2}" type="slidenum">
              <a:rPr lang="en-US" altLang="ja-JP"/>
              <a:pPr/>
              <a:t>44</a:t>
            </a:fld>
            <a:endParaRPr lang="en-US" altLang="ja-JP"/>
          </a:p>
        </p:txBody>
      </p:sp>
      <p:sp>
        <p:nvSpPr>
          <p:cNvPr id="32770" name="Rectangle 2"/>
          <p:cNvSpPr>
            <a:spLocks noChangeArrowheads="1" noTextEdit="1"/>
          </p:cNvSpPr>
          <p:nvPr>
            <p:ph type="sldImg"/>
          </p:nvPr>
        </p:nvSpPr>
        <p:spPr>
          <a:xfrm>
            <a:off x="952500" y="754063"/>
            <a:ext cx="4953000" cy="3714750"/>
          </a:xfrm>
          <a:ln w="12700" cap="flat">
            <a:solidFill>
              <a:schemeClr val="tx1"/>
            </a:solidFill>
          </a:ln>
          <a:extLst>
            <a:ext uri="{909E8E84-426E-40DD-AFC4-6F175D3DCCD1}">
              <a14:hiddenFill xmlns:a14="http://schemas.microsoft.com/office/drawing/2010/main">
                <a:noFill/>
              </a14:hiddenFill>
            </a:ext>
          </a:extLst>
        </p:spPr>
      </p:sp>
      <p:sp>
        <p:nvSpPr>
          <p:cNvPr id="32771" name="Rectangle 3"/>
          <p:cNvSpPr>
            <a:spLocks noGrp="1" noChangeArrowheads="1"/>
          </p:cNvSpPr>
          <p:nvPr>
            <p:ph type="body" idx="1"/>
          </p:nvPr>
        </p:nvSpPr>
        <p:spPr>
          <a:xfrm>
            <a:off x="914400" y="4724400"/>
            <a:ext cx="5029200" cy="4473575"/>
          </a:xfrm>
          <a:noFill/>
          <a:ln/>
        </p:spPr>
        <p:txBody>
          <a:bodyPr lIns="91367" tIns="45683" rIns="91367" bIns="45683"/>
          <a:lstStyle/>
          <a:p>
            <a:r>
              <a:rPr lang="en-US" altLang="ja-JP">
                <a:solidFill>
                  <a:srgbClr val="FF0000"/>
                </a:solidFill>
              </a:rPr>
              <a:t>★</a:t>
            </a:r>
            <a:r>
              <a:rPr lang="ja-JP" altLang="en-US">
                <a:solidFill>
                  <a:srgbClr val="FF0000"/>
                </a:solidFill>
              </a:rPr>
              <a:t>目標が未達成の場合は</a:t>
            </a:r>
            <a:r>
              <a:rPr lang="ja-JP" altLang="en-US"/>
              <a:t>、うまくいかなかったと思われるステップに戻り、再度実施して達成するまで粘り強く実施する</a:t>
            </a:r>
          </a:p>
          <a:p>
            <a:r>
              <a:rPr lang="ja-JP" altLang="en-US">
                <a:solidFill>
                  <a:srgbClr val="FF0000"/>
                </a:solidFill>
              </a:rPr>
              <a:t>色々対策をした中でデーターが揃ってきた場合など状況に応じて問題解決型ＱＣストリーで実施します。</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5E75D2-A5E5-4183-9D9B-57E00CA3C99B}" type="slidenum">
              <a:rPr lang="en-US" altLang="ja-JP"/>
              <a:pPr/>
              <a:t>45</a:t>
            </a:fld>
            <a:endParaRPr lang="en-US" altLang="ja-JP"/>
          </a:p>
        </p:txBody>
      </p:sp>
      <p:sp>
        <p:nvSpPr>
          <p:cNvPr id="222210" name="Rectangle 2"/>
          <p:cNvSpPr>
            <a:spLocks noChangeArrowheads="1" noTextEdit="1"/>
          </p:cNvSpPr>
          <p:nvPr>
            <p:ph type="sldImg"/>
          </p:nvPr>
        </p:nvSpPr>
        <p:spPr>
          <a:ln/>
        </p:spPr>
      </p:sp>
      <p:sp>
        <p:nvSpPr>
          <p:cNvPr id="222211" name="Rectangle 3"/>
          <p:cNvSpPr>
            <a:spLocks noGrp="1" noChangeArrowheads="1"/>
          </p:cNvSpPr>
          <p:nvPr>
            <p:ph type="body" idx="1"/>
          </p:nvPr>
        </p:nvSpPr>
        <p:spPr/>
        <p:txBody>
          <a:bodyPr/>
          <a:lstStyle/>
          <a:p>
            <a:r>
              <a:rPr lang="ja-JP" altLang="en-US"/>
              <a:t>ステップ７標準化と管理の定着</a:t>
            </a:r>
          </a:p>
          <a:p>
            <a:r>
              <a:rPr lang="ja-JP" altLang="en-US"/>
              <a:t>対策後の効果が継続できるように標準を設定し管理の定着をおこないます。</a:t>
            </a:r>
          </a:p>
          <a:p>
            <a:r>
              <a:rPr lang="ja-JP" altLang="en-US"/>
              <a:t>特に新しいやり方に変更した場合は、関連部署にも周知徹底することが必要です。</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6A6E0F-2FC5-43AC-9EB2-D071A178B259}" type="slidenum">
              <a:rPr lang="en-US" altLang="ja-JP"/>
              <a:pPr/>
              <a:t>46</a:t>
            </a:fld>
            <a:endParaRPr lang="en-US" altLang="ja-JP"/>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altLang="ja-JP">
                <a:solidFill>
                  <a:srgbClr val="FF0000"/>
                </a:solidFill>
              </a:rPr>
              <a:t>■</a:t>
            </a:r>
            <a:r>
              <a:rPr lang="ja-JP" altLang="en-US">
                <a:solidFill>
                  <a:srgbClr val="FF0000"/>
                </a:solidFill>
              </a:rPr>
              <a:t>　ステップ８　反省と今後の対応</a:t>
            </a:r>
          </a:p>
          <a:p>
            <a:r>
              <a:rPr lang="ja-JP" altLang="en-US">
                <a:solidFill>
                  <a:srgbClr val="FF0000"/>
                </a:solidFill>
              </a:rPr>
              <a:t>　このステップでは、ＱＣサークル活動のレベルアップにつながる大切なステップです。</a:t>
            </a:r>
          </a:p>
          <a:p>
            <a:r>
              <a:rPr lang="ja-JP" altLang="en-US">
                <a:solidFill>
                  <a:srgbClr val="FF0000"/>
                </a:solidFill>
              </a:rPr>
              <a:t>■実施手順１　活動の反省</a:t>
            </a:r>
          </a:p>
          <a:p>
            <a:r>
              <a:rPr lang="ja-JP" altLang="en-US">
                <a:solidFill>
                  <a:schemeClr val="accent2"/>
                </a:solidFill>
              </a:rPr>
              <a:t>★計画と実績との差、各ステップの進め方、サークル運営のしかたについて反省し、良かった点、悪かった点を明確にする</a:t>
            </a:r>
          </a:p>
          <a:p>
            <a:r>
              <a:rPr lang="ja-JP" altLang="en-US"/>
              <a:t>■反省のポイント</a:t>
            </a:r>
          </a:p>
          <a:p>
            <a:r>
              <a:rPr lang="ja-JP" altLang="en-US" sz="800"/>
              <a:t>①　活動計画や目標についての計画と実績との差異を明確にして反省します。</a:t>
            </a:r>
          </a:p>
          <a:p>
            <a:r>
              <a:rPr lang="ja-JP" altLang="en-US" sz="800"/>
              <a:t>②　各ステップの進め方やつながりなどについて反省します。・各ステップごとの進め方や取り組み方はうまくいったか。</a:t>
            </a:r>
          </a:p>
          <a:p>
            <a:r>
              <a:rPr lang="ja-JP" altLang="en-US" sz="800"/>
              <a:t>　・課題達成型ＱＣストーリーの適用は適切だったか。・ＱＣ手法などの活用の仕方などは良かったか。</a:t>
            </a:r>
          </a:p>
          <a:p>
            <a:r>
              <a:rPr lang="ja-JP" altLang="en-US" sz="800"/>
              <a:t>③　サークル運営の仕方（会合の開き方、役割分担、勉強会など）について反省します。④今回の活動で解決できなかった点、やり残した問題・課題などを明らかにします。</a:t>
            </a:r>
          </a:p>
          <a:p>
            <a:r>
              <a:rPr lang="ja-JP" altLang="en-US" b="1">
                <a:solidFill>
                  <a:srgbClr val="FF0000"/>
                </a:solidFill>
              </a:rPr>
              <a:t>■実施手順２　今後の計画の作成</a:t>
            </a:r>
          </a:p>
          <a:p>
            <a:r>
              <a:rPr lang="ja-JP" altLang="en-US" sz="800">
                <a:solidFill>
                  <a:schemeClr val="accent2"/>
                </a:solidFill>
              </a:rPr>
              <a:t>★サークル活動のＰＤＣＡを回すため、反省した内容を次回の活動に活かす良かった点は次回の活動でも活かします。悪かった点は次回の活動で繰り返さないように改善します。★解決できなかった点、やり残した問題・課題などの今後の計画を立てるすぐに手を打てるものと、次の活動テーマの候補となるものなどに区分し、すぐに打てるものは日程計画をつくり実施します。</a:t>
            </a:r>
            <a:r>
              <a:rPr lang="ja-JP" altLang="en-US" b="1">
                <a:solidFill>
                  <a:schemeClr val="accent2"/>
                </a:solidFill>
              </a:rPr>
              <a:t>★得られた効果の他職場・他商品などへの水平展開を検討し、実施する</a:t>
            </a:r>
          </a:p>
          <a:p>
            <a:r>
              <a:rPr lang="ja-JP" altLang="en-US" b="1">
                <a:solidFill>
                  <a:schemeClr val="accent2"/>
                </a:solidFill>
              </a:rPr>
              <a:t>以上でステップの説明は終わりです。</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DD8421-ADFD-4CC2-85FE-A593C8F9FD68}" type="slidenum">
              <a:rPr lang="en-US" altLang="ja-JP"/>
              <a:pPr/>
              <a:t>47</a:t>
            </a:fld>
            <a:endParaRPr lang="en-US" altLang="ja-JP"/>
          </a:p>
        </p:txBody>
      </p:sp>
      <p:sp>
        <p:nvSpPr>
          <p:cNvPr id="224258" name="Rectangle 2"/>
          <p:cNvSpPr>
            <a:spLocks noChangeArrowheads="1" noTextEdit="1"/>
          </p:cNvSpPr>
          <p:nvPr>
            <p:ph type="sldImg"/>
          </p:nvPr>
        </p:nvSpPr>
        <p:spPr>
          <a:ln/>
        </p:spPr>
      </p:sp>
      <p:sp>
        <p:nvSpPr>
          <p:cNvPr id="224259" name="Rectangle 3"/>
          <p:cNvSpPr>
            <a:spLocks noGrp="1" noChangeArrowheads="1"/>
          </p:cNvSpPr>
          <p:nvPr>
            <p:ph type="body" idx="1"/>
          </p:nvPr>
        </p:nvSpPr>
        <p:spPr/>
        <p:txBody>
          <a:bodyPr/>
          <a:lstStyle/>
          <a:p>
            <a:r>
              <a:rPr lang="en-US" altLang="ja-JP" sz="2800">
                <a:solidFill>
                  <a:schemeClr val="tx2"/>
                </a:solidFill>
                <a:latin typeface="HG創英角ﾎﾟｯﾌﾟ体" pitchFamily="49" charset="-128"/>
                <a:ea typeface="HG創英角ﾎﾟｯﾌﾟ体" pitchFamily="49" charset="-128"/>
              </a:rPr>
              <a:t>5</a:t>
            </a:r>
            <a:r>
              <a:rPr lang="ja-JP" altLang="en-US" sz="2000">
                <a:solidFill>
                  <a:schemeClr val="tx2"/>
                </a:solidFill>
                <a:latin typeface="HG創英角ﾎﾟｯﾌﾟ体" pitchFamily="49" charset="-128"/>
                <a:ea typeface="HG創英角ﾎﾟｯﾌﾟ体" pitchFamily="49" charset="-128"/>
              </a:rPr>
              <a:t>．</a:t>
            </a:r>
            <a:r>
              <a:rPr lang="ja-JP" altLang="en-US" sz="2400">
                <a:ea typeface="HGP創英角ﾎﾟｯﾌﾟ体" pitchFamily="50" charset="-128"/>
              </a:rPr>
              <a:t>課題達成型ストーリー活用上の注意事項</a:t>
            </a:r>
            <a:r>
              <a:rPr lang="ja-JP" altLang="en-US" sz="2400" u="sng">
                <a:solidFill>
                  <a:schemeClr val="accent2"/>
                </a:solidFill>
                <a:effectLst>
                  <a:outerShdw blurRad="38100" dist="38100" dir="2700000" algn="tl">
                    <a:srgbClr val="C0C0C0"/>
                  </a:outerShdw>
                </a:effectLst>
                <a:ea typeface="ＭＳ Ｐゴシック" pitchFamily="50" charset="-128"/>
              </a:rPr>
              <a:t>１）安易な気持で活用しない</a:t>
            </a:r>
            <a:r>
              <a:rPr lang="ja-JP" altLang="en-US" sz="2000">
                <a:ea typeface="ＭＳ Ｐゴシック" pitchFamily="50" charset="-128"/>
              </a:rPr>
              <a:t> </a:t>
            </a:r>
            <a:r>
              <a:rPr lang="ja-JP" altLang="en-US" sz="1800">
                <a:ea typeface="ＭＳ Ｐゴシック" pitchFamily="50" charset="-128"/>
              </a:rPr>
              <a:t>◆</a:t>
            </a:r>
            <a:r>
              <a:rPr lang="ja-JP" altLang="en-US" sz="2000">
                <a:solidFill>
                  <a:srgbClr val="FF0000"/>
                </a:solidFill>
                <a:ea typeface="ＭＳ Ｐゴシック" pitchFamily="50" charset="-128"/>
              </a:rPr>
              <a:t>誤解</a:t>
            </a:r>
            <a:r>
              <a:rPr lang="ja-JP" altLang="en-US" sz="2000">
                <a:ea typeface="ＭＳ Ｐゴシック" pitchFamily="50" charset="-128"/>
              </a:rPr>
              <a:t>されていること➀</a:t>
            </a:r>
            <a:r>
              <a:rPr lang="ja-JP" altLang="en-US" sz="2000">
                <a:solidFill>
                  <a:srgbClr val="FF0000"/>
                </a:solidFill>
                <a:ea typeface="ＭＳ Ｐゴシック" pitchFamily="50" charset="-128"/>
              </a:rPr>
              <a:t>思いつきの方策</a:t>
            </a:r>
            <a:r>
              <a:rPr lang="ja-JP" altLang="en-US" sz="2000">
                <a:ea typeface="ＭＳ Ｐゴシック" pitchFamily="50" charset="-128"/>
              </a:rPr>
              <a:t>でやればよいからやりやすい②</a:t>
            </a:r>
            <a:r>
              <a:rPr lang="ja-JP" altLang="en-US" sz="2000">
                <a:solidFill>
                  <a:srgbClr val="FF0000"/>
                </a:solidFill>
                <a:ea typeface="ＭＳ Ｐゴシック" pitchFamily="50" charset="-128"/>
              </a:rPr>
              <a:t>数値データ</a:t>
            </a:r>
            <a:r>
              <a:rPr lang="ja-JP" altLang="en-US" sz="2000">
                <a:ea typeface="ＭＳ Ｐゴシック" pitchFamily="50" charset="-128"/>
              </a:rPr>
              <a:t>をとらなくてもよいからやりやすい➂</a:t>
            </a:r>
            <a:r>
              <a:rPr lang="ja-JP" altLang="en-US" sz="2000">
                <a:solidFill>
                  <a:srgbClr val="FF0000"/>
                </a:solidFill>
                <a:ea typeface="ＭＳ Ｐゴシック" pitchFamily="50" charset="-128"/>
              </a:rPr>
              <a:t>原因を追究</a:t>
            </a:r>
            <a:r>
              <a:rPr lang="ja-JP" altLang="en-US" sz="2000">
                <a:ea typeface="ＭＳ Ｐゴシック" pitchFamily="50" charset="-128"/>
              </a:rPr>
              <a:t>しなくてもよいからやりやすい</a:t>
            </a:r>
            <a:endParaRPr lang="ja-JP" altLang="en-US" sz="1400">
              <a:ea typeface="ＭＳ Ｐゴシック" pitchFamily="50" charset="-128"/>
            </a:endParaRPr>
          </a:p>
          <a:p>
            <a:pPr>
              <a:spcBef>
                <a:spcPct val="50000"/>
              </a:spcBef>
            </a:pPr>
            <a:r>
              <a:rPr lang="ja-JP" altLang="en-US" sz="2400" u="sng">
                <a:solidFill>
                  <a:schemeClr val="accent2"/>
                </a:solidFill>
                <a:effectLst>
                  <a:outerShdw blurRad="38100" dist="38100" dir="2700000" algn="tl">
                    <a:srgbClr val="C0C0C0"/>
                  </a:outerShdw>
                </a:effectLst>
                <a:ea typeface="ＭＳ Ｐゴシック" pitchFamily="50" charset="-128"/>
              </a:rPr>
              <a:t>２）課題達成型と問題解決型をうまく使い分ける</a:t>
            </a:r>
            <a:r>
              <a:rPr lang="ja-JP" altLang="en-US" sz="1800">
                <a:ea typeface="ＭＳ Ｐゴシック" pitchFamily="50" charset="-128"/>
              </a:rPr>
              <a:t> ◆取り組むテーマのねらい、性質によって</a:t>
            </a:r>
            <a:r>
              <a:rPr lang="ja-JP" altLang="en-US" sz="1800">
                <a:solidFill>
                  <a:srgbClr val="FF0000"/>
                </a:solidFill>
                <a:ea typeface="ＭＳ Ｐゴシック" pitchFamily="50" charset="-128"/>
              </a:rPr>
              <a:t>正しく使いわける</a:t>
            </a:r>
            <a:r>
              <a:rPr lang="ja-JP" altLang="en-US" sz="1800">
                <a:ea typeface="ＭＳ Ｐゴシック" pitchFamily="50" charset="-128"/>
              </a:rPr>
              <a:t>選択フローチャートなどを活用し選定は間違いないか確認をして下さい。 </a:t>
            </a:r>
            <a:r>
              <a:rPr lang="ja-JP" altLang="en-US" sz="2400" b="1" u="sng">
                <a:solidFill>
                  <a:schemeClr val="accent2"/>
                </a:solidFill>
                <a:effectLst>
                  <a:outerShdw blurRad="38100" dist="38100" dir="2700000" algn="tl">
                    <a:srgbClr val="C0C0C0"/>
                  </a:outerShdw>
                </a:effectLst>
                <a:ea typeface="ＭＳ Ｐゴシック" pitchFamily="50" charset="-128"/>
              </a:rPr>
              <a:t>３</a:t>
            </a:r>
            <a:r>
              <a:rPr lang="ja-JP" altLang="en-US" sz="2400" u="sng">
                <a:solidFill>
                  <a:schemeClr val="accent2"/>
                </a:solidFill>
                <a:effectLst>
                  <a:outerShdw blurRad="38100" dist="38100" dir="2700000" algn="tl">
                    <a:srgbClr val="C0C0C0"/>
                  </a:outerShdw>
                </a:effectLst>
                <a:ea typeface="ＭＳ Ｐゴシック" pitchFamily="50" charset="-128"/>
              </a:rPr>
              <a:t>）対策先行のやり方をしない</a:t>
            </a:r>
            <a:r>
              <a:rPr lang="ja-JP" altLang="en-US" sz="1800">
                <a:ea typeface="ＭＳ Ｐゴシック" pitchFamily="50" charset="-128"/>
              </a:rPr>
              <a:t> ◆ 「方策の立案」で出した沢山の方策案（アイデア）は、</a:t>
            </a:r>
            <a:r>
              <a:rPr lang="ja-JP" altLang="en-US" sz="1800">
                <a:solidFill>
                  <a:srgbClr val="FF0000"/>
                </a:solidFill>
                <a:ea typeface="ＭＳ Ｐゴシック" pitchFamily="50" charset="-128"/>
              </a:rPr>
              <a:t>期待効果</a:t>
            </a:r>
            <a:r>
              <a:rPr lang="ja-JP" altLang="en-US" sz="1800">
                <a:ea typeface="ＭＳ Ｐゴシック" pitchFamily="50" charset="-128"/>
              </a:rPr>
              <a:t>だけで　 評価し、実現性で評価しない◆ </a:t>
            </a:r>
            <a:r>
              <a:rPr lang="ja-JP" altLang="en-US" sz="1800">
                <a:solidFill>
                  <a:srgbClr val="FF0000"/>
                </a:solidFill>
                <a:ea typeface="ＭＳ Ｐゴシック" pitchFamily="50" charset="-128"/>
              </a:rPr>
              <a:t>「成功シナリオの追究」で知恵をだし、工夫して、</a:t>
            </a:r>
            <a:r>
              <a:rPr lang="ja-JP" altLang="en-US" sz="1800">
                <a:ea typeface="ＭＳ Ｐゴシック" pitchFamily="50" charset="-128"/>
              </a:rPr>
              <a:t> ➀実施上の障害を予測し、その回避策を検討する　②実施による悪影響を予測し、事前防止を検討することによって実現に向けて粘り強く検討する。以上が活用上の注意事項です。</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86D91D-0A3B-4352-8E1C-B3F1E41A0052}" type="slidenum">
              <a:rPr lang="en-US" altLang="ja-JP"/>
              <a:pPr/>
              <a:t>48</a:t>
            </a:fld>
            <a:endParaRPr lang="en-US" altLang="ja-JP"/>
          </a:p>
        </p:txBody>
      </p:sp>
      <p:sp>
        <p:nvSpPr>
          <p:cNvPr id="225282" name="Rectangle 2"/>
          <p:cNvSpPr>
            <a:spLocks noChangeArrowheads="1" noTextEdit="1"/>
          </p:cNvSpPr>
          <p:nvPr>
            <p:ph type="sldImg"/>
          </p:nvPr>
        </p:nvSpPr>
        <p:spPr>
          <a:ln/>
        </p:spPr>
      </p:sp>
      <p:sp>
        <p:nvSpPr>
          <p:cNvPr id="225283" name="Rectangle 3"/>
          <p:cNvSpPr>
            <a:spLocks noGrp="1" noChangeArrowheads="1"/>
          </p:cNvSpPr>
          <p:nvPr>
            <p:ph type="body" idx="1"/>
          </p:nvPr>
        </p:nvSpPr>
        <p:spPr/>
        <p:txBody>
          <a:bodyPr/>
          <a:lstStyle/>
          <a:p>
            <a:r>
              <a:rPr lang="ja-JP" altLang="en-US"/>
              <a:t>手順のおさらいをします。ステップ</a:t>
            </a:r>
            <a:r>
              <a:rPr lang="en-US" altLang="ja-JP"/>
              <a:t>1</a:t>
            </a:r>
            <a:r>
              <a:rPr lang="ja-JP" altLang="en-US"/>
              <a:t>～８までを確認する。</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6C1341-0F75-46C6-9AD1-558A861CF9FF}" type="slidenum">
              <a:rPr lang="en-US" altLang="ja-JP"/>
              <a:pPr/>
              <a:t>49</a:t>
            </a:fld>
            <a:endParaRPr lang="en-US" altLang="ja-JP"/>
          </a:p>
        </p:txBody>
      </p:sp>
      <p:sp>
        <p:nvSpPr>
          <p:cNvPr id="232450" name="Rectangle 2"/>
          <p:cNvSpPr>
            <a:spLocks noChangeArrowheads="1" noTextEdit="1"/>
          </p:cNvSpPr>
          <p:nvPr>
            <p:ph type="sldImg"/>
          </p:nvPr>
        </p:nvSpPr>
        <p:spPr>
          <a:ln/>
        </p:spPr>
      </p:sp>
      <p:sp>
        <p:nvSpPr>
          <p:cNvPr id="232451" name="Rectangle 3"/>
          <p:cNvSpPr>
            <a:spLocks noGrp="1" noChangeArrowheads="1"/>
          </p:cNvSpPr>
          <p:nvPr>
            <p:ph type="body" idx="1"/>
          </p:nvPr>
        </p:nvSpPr>
        <p:spPr/>
        <p:txBody>
          <a:bodyPr/>
          <a:lstStyle/>
          <a:p>
            <a:r>
              <a:rPr lang="ja-JP" altLang="en-US"/>
              <a:t>課題達成事例の大会出の発表辛酸お評価リストです、課題達成で重要な、攻めどころの明確化、成功シナリオの追求と実施の部分の配点が</a:t>
            </a:r>
          </a:p>
          <a:p>
            <a:r>
              <a:rPr lang="ja-JP" altLang="en-US"/>
              <a:t>高くなっています。（赤字の部分の説明をする）</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27A86C-293A-48F7-B087-DAF34999350E}" type="slidenum">
              <a:rPr lang="en-US" altLang="ja-JP"/>
              <a:pPr/>
              <a:t>5</a:t>
            </a:fld>
            <a:endParaRPr lang="en-US" altLang="ja-JP"/>
          </a:p>
        </p:txBody>
      </p:sp>
      <p:sp>
        <p:nvSpPr>
          <p:cNvPr id="124930" name="Rectangle 2"/>
          <p:cNvSpPr>
            <a:spLocks noChangeArrowheads="1" noTextEdit="1"/>
          </p:cNvSpPr>
          <p:nvPr>
            <p:ph type="sldImg"/>
          </p:nvPr>
        </p:nvSpPr>
        <p:spPr>
          <a:xfrm>
            <a:off x="941388" y="744538"/>
            <a:ext cx="4976812" cy="3732212"/>
          </a:xfrm>
          <a:ln/>
        </p:spPr>
      </p:sp>
      <p:sp>
        <p:nvSpPr>
          <p:cNvPr id="124931" name="Rectangle 3"/>
          <p:cNvSpPr>
            <a:spLocks noGrp="1" noChangeArrowheads="1"/>
          </p:cNvSpPr>
          <p:nvPr>
            <p:ph type="body" idx="1"/>
          </p:nvPr>
        </p:nvSpPr>
        <p:spPr>
          <a:xfrm>
            <a:off x="914400" y="4724400"/>
            <a:ext cx="5029200" cy="4476750"/>
          </a:xfrm>
        </p:spPr>
        <p:txBody>
          <a:bodyPr/>
          <a:lstStyle/>
          <a:p>
            <a:r>
              <a:rPr lang="ja-JP" altLang="en-US"/>
              <a:t>・現在の姿をつかむというところ点から考えてみると</a:t>
            </a:r>
          </a:p>
          <a:p>
            <a:r>
              <a:rPr lang="ja-JP" altLang="en-US"/>
              <a:t>・問題解決はあるべき姿つまり現在の管理基準やネライを確認し次に現状の姿を調べこの悪さ加減を確認、追求して悪さの根本原因を除去対策をする活動、課題達成は将来のありたい良さつまり理想を想定して追及し良さの狙いどころに向け対策する活動となります・対策実施以降はどちらも同じ</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1F95BF-3A9B-490B-9313-532BFE102755}" type="slidenum">
              <a:rPr lang="en-US" altLang="ja-JP"/>
              <a:pPr/>
              <a:t>50</a:t>
            </a:fld>
            <a:endParaRPr lang="en-US" altLang="ja-JP"/>
          </a:p>
        </p:txBody>
      </p:sp>
      <p:sp>
        <p:nvSpPr>
          <p:cNvPr id="226306" name="Rectangle 2"/>
          <p:cNvSpPr>
            <a:spLocks noChangeArrowheads="1" noTextEdit="1"/>
          </p:cNvSpPr>
          <p:nvPr>
            <p:ph type="sldImg"/>
          </p:nvPr>
        </p:nvSpPr>
        <p:spPr>
          <a:ln/>
        </p:spPr>
      </p:sp>
      <p:sp>
        <p:nvSpPr>
          <p:cNvPr id="226307" name="Rectangle 3"/>
          <p:cNvSpPr>
            <a:spLocks noGrp="1" noChangeArrowheads="1"/>
          </p:cNvSpPr>
          <p:nvPr>
            <p:ph type="body" idx="1"/>
          </p:nvPr>
        </p:nvSpPr>
        <p:spPr/>
        <p:txBody>
          <a:bodyPr/>
          <a:lstStyle/>
          <a:p>
            <a:r>
              <a:rPr lang="ja-JP" altLang="en-US"/>
              <a:t>途中で説明しましたが有効なツールの早見表です、ここではＮ７とその他を解るようにして有ります、一般的な七つ道具に関しては省略してあります。参考にして下さい</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35EF04-4E45-44C2-98E0-57E800F8904E}" type="slidenum">
              <a:rPr lang="en-US" altLang="ja-JP"/>
              <a:pPr/>
              <a:t>51</a:t>
            </a:fld>
            <a:endParaRPr lang="en-US" altLang="ja-JP"/>
          </a:p>
        </p:txBody>
      </p:sp>
      <p:sp>
        <p:nvSpPr>
          <p:cNvPr id="227330" name="Rectangle 2"/>
          <p:cNvSpPr>
            <a:spLocks noChangeArrowheads="1" noTextEdit="1"/>
          </p:cNvSpPr>
          <p:nvPr>
            <p:ph type="sldImg"/>
          </p:nvPr>
        </p:nvSpPr>
        <p:spPr>
          <a:ln/>
        </p:spPr>
      </p:sp>
      <p:sp>
        <p:nvSpPr>
          <p:cNvPr id="227331" name="Rectangle 3"/>
          <p:cNvSpPr>
            <a:spLocks noGrp="1" noChangeArrowheads="1"/>
          </p:cNvSpPr>
          <p:nvPr>
            <p:ph type="body" idx="1"/>
          </p:nvPr>
        </p:nvSpPr>
        <p:spPr/>
        <p:txBody>
          <a:bodyPr/>
          <a:lstStyle/>
          <a:p>
            <a:r>
              <a:rPr lang="ja-JP" altLang="en-US"/>
              <a:t>以上で終ります。</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4910F3-EA40-4048-8EF4-27AC4ACDBA0E}" type="slidenum">
              <a:rPr lang="en-US" altLang="ja-JP"/>
              <a:pPr/>
              <a:t>6</a:t>
            </a:fld>
            <a:endParaRPr lang="en-US" altLang="ja-JP"/>
          </a:p>
        </p:txBody>
      </p:sp>
      <p:sp>
        <p:nvSpPr>
          <p:cNvPr id="189442" name="Rectangle 2"/>
          <p:cNvSpPr>
            <a:spLocks noChangeArrowheads="1" noTextEdit="1"/>
          </p:cNvSpPr>
          <p:nvPr>
            <p:ph type="sldImg"/>
          </p:nvPr>
        </p:nvSpPr>
        <p:spPr>
          <a:ln/>
        </p:spPr>
      </p:sp>
      <p:sp>
        <p:nvSpPr>
          <p:cNvPr id="189443" name="Rectangle 3"/>
          <p:cNvSpPr>
            <a:spLocks noGrp="1" noChangeArrowheads="1"/>
          </p:cNvSpPr>
          <p:nvPr>
            <p:ph type="body" idx="1"/>
          </p:nvPr>
        </p:nvSpPr>
        <p:spPr/>
        <p:txBody>
          <a:bodyPr/>
          <a:lstStyle/>
          <a:p>
            <a:r>
              <a:rPr lang="ja-JP" altLang="en-US"/>
              <a:t>ＱＣｽﾄｰﾘｰの違いは問題解決型ＱＣｽﾄｰﾘｰではこのようになっていいます、問題解決は現状の把握を行い目標を決め問題の発生要因を解析し重要要因に対して対策を打ちという流れですが、課題達成型ＱＣストーリーではｽﾄｰﾘｰの選定後、将来の姿を見極め、ありたい姿に向かい攻め所と目標を設定、方策を立案し、成功シナリオの追及、成功シナリオの実施という流れになっています。大きい違いは「要因の解析が無い」という部分です。</a:t>
            </a:r>
          </a:p>
          <a:p>
            <a:r>
              <a:rPr lang="ja-JP" altLang="en-US"/>
              <a:t>新規業務や、現状では問題として現れていない課題の解決などで使われる為、当然現場での問題は摘出できず、要因解析はできない、必要ない事になります。もし要因解析が必要になってしまったら課題達成が本当によいのか再考する必要が有るといえます。</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20F6D4-A458-4A15-87A4-A34D1B0B576B}" type="slidenum">
              <a:rPr lang="en-US" altLang="ja-JP"/>
              <a:pPr/>
              <a:t>7</a:t>
            </a:fld>
            <a:endParaRPr lang="en-US" altLang="ja-JP"/>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r>
              <a:rPr lang="ja-JP" altLang="en-US"/>
              <a:t>これまでの改善活動をどれだけおこなって来たかによっての違いですが、 “今まであまり改善を実施してきていない”場合は、たとえ高い改善目標であっても、現状の問題の原因追及・対策することで、解決できる可能性があります。</a:t>
            </a:r>
          </a:p>
          <a:p>
            <a:r>
              <a:rPr lang="ja-JP" altLang="en-US"/>
              <a:t>　例えば、左のパレート図のようにＡだけ全体の</a:t>
            </a:r>
            <a:r>
              <a:rPr lang="en-US" altLang="ja-JP"/>
              <a:t>60</a:t>
            </a:r>
            <a:r>
              <a:rPr lang="ja-JP" altLang="en-US"/>
              <a:t>％以上を占めており「全体の</a:t>
            </a:r>
            <a:r>
              <a:rPr lang="en-US" altLang="ja-JP"/>
              <a:t>50</a:t>
            </a:r>
            <a:r>
              <a:rPr lang="ja-JP" altLang="en-US"/>
              <a:t>％低減したい」という場合には、Ａのみの原因追求をした対策をとればよいということになります。これは改善活動をかなり行ってきたという状態ではないといえます。このような場合は、まず問題解決型ＱＣストーリーを選定した方が効果的といえます。一方、“かなり改善活動を実施きている”場合には、右のパレート図の様に問題の重点指向が出来ないような場合には、根本的に発想を変えて取り組まないと、今のレベル以上に大きな改善が期待できない状態といえます。このような場合には、現状打破の場合のという見方で課題達成型ＱＣストーリーを選定すると効果的です。　なお、</a:t>
            </a:r>
            <a:r>
              <a:rPr lang="ja-JP" altLang="en-US">
                <a:solidFill>
                  <a:srgbClr val="FF0000"/>
                </a:solidFill>
              </a:rPr>
              <a:t>どちらにするか迷ったときは、とりあえず問題解決型ＱＣストーリーで行いましょう。</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380EE1-1C39-4AB4-A709-66D9FB090666}" type="slidenum">
              <a:rPr lang="en-US" altLang="ja-JP"/>
              <a:pPr/>
              <a:t>8</a:t>
            </a:fld>
            <a:endParaRPr lang="en-US" altLang="ja-JP"/>
          </a:p>
        </p:txBody>
      </p:sp>
      <p:sp>
        <p:nvSpPr>
          <p:cNvPr id="190466" name="Rectangle 2"/>
          <p:cNvSpPr>
            <a:spLocks noChangeArrowheads="1" noTextEdit="1"/>
          </p:cNvSpPr>
          <p:nvPr>
            <p:ph type="sldImg"/>
          </p:nvPr>
        </p:nvSpPr>
        <p:spPr>
          <a:ln/>
        </p:spPr>
      </p:sp>
      <p:sp>
        <p:nvSpPr>
          <p:cNvPr id="190467" name="Rectangle 3"/>
          <p:cNvSpPr>
            <a:spLocks noGrp="1" noChangeArrowheads="1"/>
          </p:cNvSpPr>
          <p:nvPr>
            <p:ph type="body" idx="1"/>
          </p:nvPr>
        </p:nvSpPr>
        <p:spPr/>
        <p:txBody>
          <a:bodyPr/>
          <a:lstStyle/>
          <a:p>
            <a:r>
              <a:rPr lang="ja-JP" altLang="en-US"/>
              <a:t>利用者により活用の違いについて</a:t>
            </a:r>
          </a:p>
          <a:p>
            <a:r>
              <a:rPr lang="ja-JP" altLang="en-US"/>
              <a:t>階層別では、より高いそうになるほど必要性が大きくなります</a:t>
            </a:r>
          </a:p>
          <a:p>
            <a:r>
              <a:rPr lang="ja-JP" altLang="en-US"/>
              <a:t>製造の直接部門間接部門ではＪＨＳや開発部門が活用しやすいと言えます</a:t>
            </a:r>
          </a:p>
          <a:p>
            <a:r>
              <a:rPr lang="ja-JP" altLang="en-US"/>
              <a:t>サークルのレベルではより成長したサークルの活用が有効であり、初心者のサークルではまず、問題解決をしっかりマスターしてから使うべきだと思われます。</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27EFDE-1720-48C2-8109-BEFF3081C4B6}" type="slidenum">
              <a:rPr lang="en-US" altLang="ja-JP"/>
              <a:pPr/>
              <a:t>9</a:t>
            </a:fld>
            <a:endParaRPr lang="en-US" altLang="ja-JP"/>
          </a:p>
        </p:txBody>
      </p:sp>
      <p:sp>
        <p:nvSpPr>
          <p:cNvPr id="191490" name="Rectangle 2"/>
          <p:cNvSpPr>
            <a:spLocks noChangeArrowheads="1" noTextEdit="1"/>
          </p:cNvSpPr>
          <p:nvPr>
            <p:ph type="sldImg"/>
          </p:nvPr>
        </p:nvSpPr>
        <p:spPr>
          <a:ln/>
        </p:spPr>
      </p:sp>
      <p:sp>
        <p:nvSpPr>
          <p:cNvPr id="191491" name="Rectangle 3"/>
          <p:cNvSpPr>
            <a:spLocks noGrp="1" noChangeArrowheads="1"/>
          </p:cNvSpPr>
          <p:nvPr>
            <p:ph type="body" idx="1"/>
          </p:nvPr>
        </p:nvSpPr>
        <p:spPr/>
        <p:txBody>
          <a:bodyPr/>
          <a:lstStyle/>
          <a:p>
            <a:r>
              <a:rPr lang="ja-JP" altLang="en-US"/>
              <a:t>課題達成と維持、課題達成の関係</a:t>
            </a:r>
          </a:p>
          <a:p>
            <a:r>
              <a:rPr lang="ja-JP" altLang="en-US"/>
              <a:t>維持管理をしながら業務を進める上で、問題が発生したら問題解決型で改善し管理状態にもどし維持管理をして行きます、こうした中課題が発生したら課題達成型で改革・革新を行い、標準化できたらこれを維持管理していきます、変革後問題が発生したら問題解決手法で改善して行く個のようなサイクルで職場改革改善を進めていく事が理想状態といえ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4DCE282-F07D-47F7-B24C-E54839B7E676}" type="slidenum">
              <a:rPr lang="en-US" altLang="ja-JP"/>
              <a:pPr/>
              <a:t>‹#›</a:t>
            </a:fld>
            <a:endParaRPr lang="en-US" altLang="ja-JP"/>
          </a:p>
        </p:txBody>
      </p:sp>
    </p:spTree>
    <p:extLst>
      <p:ext uri="{BB962C8B-B14F-4D97-AF65-F5344CB8AC3E}">
        <p14:creationId xmlns:p14="http://schemas.microsoft.com/office/powerpoint/2010/main" val="678764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7F996F62-B202-4F36-B31A-FA0234DB167E}" type="slidenum">
              <a:rPr lang="en-US" altLang="ja-JP"/>
              <a:pPr/>
              <a:t>‹#›</a:t>
            </a:fld>
            <a:endParaRPr lang="en-US" altLang="ja-JP"/>
          </a:p>
        </p:txBody>
      </p:sp>
    </p:spTree>
    <p:extLst>
      <p:ext uri="{BB962C8B-B14F-4D97-AF65-F5344CB8AC3E}">
        <p14:creationId xmlns:p14="http://schemas.microsoft.com/office/powerpoint/2010/main" val="968469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6192DB6-8118-46CD-B3B2-953B7B2606A6}" type="slidenum">
              <a:rPr lang="en-US" altLang="ja-JP"/>
              <a:pPr/>
              <a:t>‹#›</a:t>
            </a:fld>
            <a:endParaRPr lang="en-US" altLang="ja-JP"/>
          </a:p>
        </p:txBody>
      </p:sp>
    </p:spTree>
    <p:extLst>
      <p:ext uri="{BB962C8B-B14F-4D97-AF65-F5344CB8AC3E}">
        <p14:creationId xmlns:p14="http://schemas.microsoft.com/office/powerpoint/2010/main" val="3105231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98B0C93-C6EC-4D72-BDE1-138468AD0AB4}" type="slidenum">
              <a:rPr lang="en-US" altLang="ja-JP"/>
              <a:pPr/>
              <a:t>‹#›</a:t>
            </a:fld>
            <a:endParaRPr lang="en-US" altLang="ja-JP"/>
          </a:p>
        </p:txBody>
      </p:sp>
    </p:spTree>
    <p:extLst>
      <p:ext uri="{BB962C8B-B14F-4D97-AF65-F5344CB8AC3E}">
        <p14:creationId xmlns:p14="http://schemas.microsoft.com/office/powerpoint/2010/main" val="702588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AE374E4-E31A-4175-BF50-76E37E3E206D}" type="slidenum">
              <a:rPr lang="en-US" altLang="ja-JP"/>
              <a:pPr/>
              <a:t>‹#›</a:t>
            </a:fld>
            <a:endParaRPr lang="en-US" altLang="ja-JP"/>
          </a:p>
        </p:txBody>
      </p:sp>
    </p:spTree>
    <p:extLst>
      <p:ext uri="{BB962C8B-B14F-4D97-AF65-F5344CB8AC3E}">
        <p14:creationId xmlns:p14="http://schemas.microsoft.com/office/powerpoint/2010/main" val="678971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2202143-DDA9-42DA-9CF9-8D47AAE6A21D}" type="slidenum">
              <a:rPr lang="en-US" altLang="ja-JP"/>
              <a:pPr/>
              <a:t>‹#›</a:t>
            </a:fld>
            <a:endParaRPr lang="en-US" altLang="ja-JP"/>
          </a:p>
        </p:txBody>
      </p:sp>
    </p:spTree>
    <p:extLst>
      <p:ext uri="{BB962C8B-B14F-4D97-AF65-F5344CB8AC3E}">
        <p14:creationId xmlns:p14="http://schemas.microsoft.com/office/powerpoint/2010/main" val="4231239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B5142136-E5C9-4F75-B67A-ADF55C440542}" type="slidenum">
              <a:rPr lang="en-US" altLang="ja-JP"/>
              <a:pPr/>
              <a:t>‹#›</a:t>
            </a:fld>
            <a:endParaRPr lang="en-US" altLang="ja-JP"/>
          </a:p>
        </p:txBody>
      </p:sp>
    </p:spTree>
    <p:extLst>
      <p:ext uri="{BB962C8B-B14F-4D97-AF65-F5344CB8AC3E}">
        <p14:creationId xmlns:p14="http://schemas.microsoft.com/office/powerpoint/2010/main" val="2368435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78C8A4AE-0D2B-4830-83F8-34D6FD4A3F6C}" type="slidenum">
              <a:rPr lang="en-US" altLang="ja-JP"/>
              <a:pPr/>
              <a:t>‹#›</a:t>
            </a:fld>
            <a:endParaRPr lang="en-US" altLang="ja-JP"/>
          </a:p>
        </p:txBody>
      </p:sp>
    </p:spTree>
    <p:extLst>
      <p:ext uri="{BB962C8B-B14F-4D97-AF65-F5344CB8AC3E}">
        <p14:creationId xmlns:p14="http://schemas.microsoft.com/office/powerpoint/2010/main" val="4106914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F3BAD0D6-130E-41B3-9AE8-FECC4C8CF42E}" type="slidenum">
              <a:rPr lang="en-US" altLang="ja-JP"/>
              <a:pPr/>
              <a:t>‹#›</a:t>
            </a:fld>
            <a:endParaRPr lang="en-US" altLang="ja-JP"/>
          </a:p>
        </p:txBody>
      </p:sp>
    </p:spTree>
    <p:extLst>
      <p:ext uri="{BB962C8B-B14F-4D97-AF65-F5344CB8AC3E}">
        <p14:creationId xmlns:p14="http://schemas.microsoft.com/office/powerpoint/2010/main" val="317294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6006A21-9ACA-4885-848E-E8A9BE626385}" type="slidenum">
              <a:rPr lang="en-US" altLang="ja-JP"/>
              <a:pPr/>
              <a:t>‹#›</a:t>
            </a:fld>
            <a:endParaRPr lang="en-US" altLang="ja-JP"/>
          </a:p>
        </p:txBody>
      </p:sp>
    </p:spTree>
    <p:extLst>
      <p:ext uri="{BB962C8B-B14F-4D97-AF65-F5344CB8AC3E}">
        <p14:creationId xmlns:p14="http://schemas.microsoft.com/office/powerpoint/2010/main" val="1131901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C7CC9B8-1DC3-4692-9A60-DA955EAFC817}" type="slidenum">
              <a:rPr lang="en-US" altLang="ja-JP"/>
              <a:pPr/>
              <a:t>‹#›</a:t>
            </a:fld>
            <a:endParaRPr lang="en-US" altLang="ja-JP"/>
          </a:p>
        </p:txBody>
      </p:sp>
    </p:spTree>
    <p:extLst>
      <p:ext uri="{BB962C8B-B14F-4D97-AF65-F5344CB8AC3E}">
        <p14:creationId xmlns:p14="http://schemas.microsoft.com/office/powerpoint/2010/main" val="2639281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lvl1pPr>
          </a:lstStyle>
          <a:p>
            <a:fld id="{258A0A50-F4CA-454D-82E9-060BC9F5C63C}"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2.wmf"/></Relationships>
</file>

<file path=ppt/slides/_rels/slide3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16.emf"/><Relationship Id="rId4" Type="http://schemas.openxmlformats.org/officeDocument/2006/relationships/image" Target="../media/image15.emf"/></Relationships>
</file>

<file path=ppt/slides/_rels/slide3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9.wmf"/></Relationships>
</file>

<file path=ppt/slides/_rels/slide38.x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hyperlink" Target="&#35242;&#21644;&#22259;&#27861;.ppt"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hyperlink" Target="&#36899;&#38306;&#22259;&#27861;.ppt" TargetMode="External"/><Relationship Id="rId5" Type="http://schemas.openxmlformats.org/officeDocument/2006/relationships/hyperlink" Target="&#12502;&#12524;&#12540;&#12531;&#12473;&#12488;&#12540;&#12511;&#12531;&#12464;&#27861;.ppt" TargetMode="External"/><Relationship Id="rId4" Type="http://schemas.openxmlformats.org/officeDocument/2006/relationships/hyperlink" Target="&#12481;&#12455;&#12483;&#12463;&#12522;&#12473;&#12488;&#27861;.ppt"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wm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wmf"/><Relationship Id="rId5" Type="http://schemas.openxmlformats.org/officeDocument/2006/relationships/image" Target="../media/image22.png"/><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4.png"/><Relationship Id="rId4" Type="http://schemas.openxmlformats.org/officeDocument/2006/relationships/oleObject" Target="../embeddings/oleObject2.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381000"/>
            <a:ext cx="1066800" cy="106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Text Box 5"/>
          <p:cNvSpPr txBox="1">
            <a:spLocks noChangeArrowheads="1"/>
          </p:cNvSpPr>
          <p:nvPr/>
        </p:nvSpPr>
        <p:spPr bwMode="auto">
          <a:xfrm>
            <a:off x="4419600" y="5181600"/>
            <a:ext cx="403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2800" b="1">
                <a:effectLst>
                  <a:outerShdw blurRad="38100" dist="38100" dir="2700000" algn="tl">
                    <a:srgbClr val="C0C0C0"/>
                  </a:outerShdw>
                </a:effectLst>
              </a:rPr>
              <a:t>ＱＣサークル静岡地区</a:t>
            </a:r>
          </a:p>
        </p:txBody>
      </p:sp>
      <p:pic>
        <p:nvPicPr>
          <p:cNvPr id="308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0"/>
            <a:ext cx="2743200" cy="26431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89" name="Group 17"/>
          <p:cNvGrpSpPr>
            <a:grpSpLocks/>
          </p:cNvGrpSpPr>
          <p:nvPr/>
        </p:nvGrpSpPr>
        <p:grpSpPr bwMode="auto">
          <a:xfrm>
            <a:off x="914400" y="1752600"/>
            <a:ext cx="7315200" cy="1371600"/>
            <a:chOff x="576" y="912"/>
            <a:chExt cx="4608" cy="864"/>
          </a:xfrm>
        </p:grpSpPr>
        <p:sp>
          <p:nvSpPr>
            <p:cNvPr id="3074" name="AutoShape 2"/>
            <p:cNvSpPr>
              <a:spLocks noChangeArrowheads="1"/>
            </p:cNvSpPr>
            <p:nvPr/>
          </p:nvSpPr>
          <p:spPr bwMode="auto">
            <a:xfrm>
              <a:off x="576" y="912"/>
              <a:ext cx="4608" cy="864"/>
            </a:xfrm>
            <a:prstGeom prst="roundRect">
              <a:avLst>
                <a:gd name="adj" fmla="val 16667"/>
              </a:avLst>
            </a:prstGeom>
            <a:solidFill>
              <a:srgbClr val="008000"/>
            </a:solidFill>
            <a:ln w="9525">
              <a:solidFill>
                <a:schemeClr val="tx1"/>
              </a:solidFill>
              <a:round/>
              <a:headEnd/>
              <a:tailEnd/>
            </a:ln>
            <a:effectLst>
              <a:outerShdw dist="107763" dir="2700000" algn="ctr" rotWithShape="0">
                <a:schemeClr val="bg2"/>
              </a:outerShdw>
            </a:effectLst>
          </p:spPr>
          <p:txBody>
            <a:bodyPr wrap="none" anchor="ctr"/>
            <a:lstStyle/>
            <a:p>
              <a:pPr algn="l"/>
              <a:r>
                <a:rPr lang="ja-JP" altLang="en-US" sz="4800" b="1">
                  <a:solidFill>
                    <a:schemeClr val="bg1"/>
                  </a:solidFill>
                  <a:latin typeface="HGP創英角ﾎﾟｯﾌﾟ体" pitchFamily="50" charset="-128"/>
                  <a:ea typeface="HGP創英角ﾎﾟｯﾌﾟ体" pitchFamily="50" charset="-128"/>
                </a:rPr>
                <a:t>　　</a:t>
              </a:r>
            </a:p>
          </p:txBody>
        </p:sp>
        <p:sp>
          <p:nvSpPr>
            <p:cNvPr id="3088" name="Text Box 16"/>
            <p:cNvSpPr txBox="1">
              <a:spLocks noChangeArrowheads="1"/>
            </p:cNvSpPr>
            <p:nvPr/>
          </p:nvSpPr>
          <p:spPr bwMode="auto">
            <a:xfrm>
              <a:off x="672" y="1056"/>
              <a:ext cx="4176" cy="519"/>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4800" b="1">
                  <a:solidFill>
                    <a:schemeClr val="bg1"/>
                  </a:solidFill>
                  <a:effectLst>
                    <a:outerShdw blurRad="38100" dist="38100" dir="2700000" algn="tl">
                      <a:srgbClr val="C0C0C0"/>
                    </a:outerShdw>
                  </a:effectLst>
                  <a:latin typeface="HGP創英角ﾎﾟｯﾌﾟ体" pitchFamily="50" charset="-128"/>
                  <a:ea typeface="HGP創英角ﾎﾟｯﾌﾟ体" pitchFamily="50" charset="-128"/>
                </a:rPr>
                <a:t>課 題 達 成 の 手 順</a:t>
              </a:r>
            </a:p>
          </p:txBody>
        </p:sp>
      </p:grpSp>
      <p:sp>
        <p:nvSpPr>
          <p:cNvPr id="3090" name="Text Box 18"/>
          <p:cNvSpPr txBox="1">
            <a:spLocks noChangeArrowheads="1"/>
          </p:cNvSpPr>
          <p:nvPr/>
        </p:nvSpPr>
        <p:spPr bwMode="auto">
          <a:xfrm>
            <a:off x="4343400" y="3581400"/>
            <a:ext cx="3962400" cy="9429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ＱＣサークル神奈川地区で開発され、 １９９３年に日科技連より「ＱＣサークルのための課題達成型ＱＣストーリー」初版が出版された、以来全国に広まり多くのサークルで活用されるようになってきた。</a:t>
            </a:r>
          </a:p>
        </p:txBody>
      </p:sp>
      <p:grpSp>
        <p:nvGrpSpPr>
          <p:cNvPr id="3094" name="Group 22"/>
          <p:cNvGrpSpPr>
            <a:grpSpLocks/>
          </p:cNvGrpSpPr>
          <p:nvPr/>
        </p:nvGrpSpPr>
        <p:grpSpPr bwMode="auto">
          <a:xfrm>
            <a:off x="6037263" y="315913"/>
            <a:ext cx="2443162" cy="473075"/>
            <a:chOff x="3803" y="199"/>
            <a:chExt cx="1539" cy="298"/>
          </a:xfrm>
        </p:grpSpPr>
        <p:sp>
          <p:nvSpPr>
            <p:cNvPr id="3095" name="AutoShape 23"/>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96" name="Text Box 24"/>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　標準版　　　　</a:t>
              </a:r>
              <a:endParaRPr lang="ja-JP"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02" name="Group 138"/>
          <p:cNvGrpSpPr>
            <a:grpSpLocks/>
          </p:cNvGrpSpPr>
          <p:nvPr/>
        </p:nvGrpSpPr>
        <p:grpSpPr bwMode="auto">
          <a:xfrm>
            <a:off x="6172200" y="304800"/>
            <a:ext cx="2667000" cy="2590800"/>
            <a:chOff x="3888" y="192"/>
            <a:chExt cx="1680" cy="1632"/>
          </a:xfrm>
        </p:grpSpPr>
        <p:pic>
          <p:nvPicPr>
            <p:cNvPr id="11351" name="Picture 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 y="192"/>
              <a:ext cx="1332" cy="1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394" name="Group 130"/>
            <p:cNvGrpSpPr>
              <a:grpSpLocks/>
            </p:cNvGrpSpPr>
            <p:nvPr/>
          </p:nvGrpSpPr>
          <p:grpSpPr bwMode="auto">
            <a:xfrm>
              <a:off x="4512" y="1152"/>
              <a:ext cx="1056" cy="672"/>
              <a:chOff x="4512" y="1152"/>
              <a:chExt cx="1056" cy="672"/>
            </a:xfrm>
          </p:grpSpPr>
          <p:sp>
            <p:nvSpPr>
              <p:cNvPr id="11352" name="AutoShape 88"/>
              <p:cNvSpPr>
                <a:spLocks noChangeArrowheads="1"/>
              </p:cNvSpPr>
              <p:nvPr/>
            </p:nvSpPr>
            <p:spPr bwMode="auto">
              <a:xfrm>
                <a:off x="4512" y="1152"/>
                <a:ext cx="1056" cy="672"/>
              </a:xfrm>
              <a:prstGeom prst="wedgeRoundRectCallout">
                <a:avLst>
                  <a:gd name="adj1" fmla="val -38731"/>
                  <a:gd name="adj2" fmla="val -68454"/>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sp>
            <p:nvSpPr>
              <p:cNvPr id="11347" name="Text Box 83"/>
              <p:cNvSpPr txBox="1">
                <a:spLocks noChangeArrowheads="1"/>
              </p:cNvSpPr>
              <p:nvPr/>
            </p:nvSpPr>
            <p:spPr bwMode="auto">
              <a:xfrm>
                <a:off x="4590" y="1200"/>
                <a:ext cx="978" cy="57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現状把握が終ってから決めてもよい</a:t>
                </a:r>
              </a:p>
            </p:txBody>
          </p:sp>
        </p:grpSp>
      </p:grpSp>
      <p:grpSp>
        <p:nvGrpSpPr>
          <p:cNvPr id="11395" name="Group 131"/>
          <p:cNvGrpSpPr>
            <a:grpSpLocks/>
          </p:cNvGrpSpPr>
          <p:nvPr/>
        </p:nvGrpSpPr>
        <p:grpSpPr bwMode="auto">
          <a:xfrm>
            <a:off x="533400" y="0"/>
            <a:ext cx="5816600" cy="762000"/>
            <a:chOff x="816" y="48"/>
            <a:chExt cx="3664" cy="480"/>
          </a:xfrm>
        </p:grpSpPr>
        <p:sp>
          <p:nvSpPr>
            <p:cNvPr id="11348" name="Rectangle 84"/>
            <p:cNvSpPr>
              <a:spLocks noChangeArrowheads="1"/>
            </p:cNvSpPr>
            <p:nvPr/>
          </p:nvSpPr>
          <p:spPr bwMode="auto">
            <a:xfrm>
              <a:off x="816" y="48"/>
              <a:ext cx="3664" cy="4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2800">
                  <a:solidFill>
                    <a:schemeClr val="tx2"/>
                  </a:solidFill>
                  <a:latin typeface="HG創英角ﾎﾟｯﾌﾟ体" pitchFamily="49" charset="-128"/>
                  <a:ea typeface="HG創英角ﾎﾟｯﾌﾟ体" pitchFamily="49" charset="-128"/>
                </a:rPr>
                <a:t>３</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１．</a:t>
              </a:r>
              <a:r>
                <a:rPr lang="ja-JP" altLang="en-US" sz="3200" b="1">
                  <a:ea typeface="HG創英角ﾎﾟｯﾌﾟ体" pitchFamily="49" charset="-128"/>
                </a:rPr>
                <a:t>ＱＣストーリーの選定</a:t>
              </a:r>
            </a:p>
          </p:txBody>
        </p:sp>
        <p:sp>
          <p:nvSpPr>
            <p:cNvPr id="11349" name="Line 85"/>
            <p:cNvSpPr>
              <a:spLocks noChangeShapeType="1"/>
            </p:cNvSpPr>
            <p:nvPr/>
          </p:nvSpPr>
          <p:spPr bwMode="auto">
            <a:xfrm>
              <a:off x="1008" y="528"/>
              <a:ext cx="336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1429" name="Group 165"/>
          <p:cNvGrpSpPr>
            <a:grpSpLocks/>
          </p:cNvGrpSpPr>
          <p:nvPr/>
        </p:nvGrpSpPr>
        <p:grpSpPr bwMode="auto">
          <a:xfrm>
            <a:off x="457200" y="4267200"/>
            <a:ext cx="2971800" cy="2366963"/>
            <a:chOff x="288" y="2688"/>
            <a:chExt cx="1872" cy="1491"/>
          </a:xfrm>
        </p:grpSpPr>
        <p:grpSp>
          <p:nvGrpSpPr>
            <p:cNvPr id="11419" name="Group 155"/>
            <p:cNvGrpSpPr>
              <a:grpSpLocks/>
            </p:cNvGrpSpPr>
            <p:nvPr/>
          </p:nvGrpSpPr>
          <p:grpSpPr bwMode="auto">
            <a:xfrm>
              <a:off x="480" y="3648"/>
              <a:ext cx="1602" cy="531"/>
              <a:chOff x="480" y="3648"/>
              <a:chExt cx="1602" cy="531"/>
            </a:xfrm>
          </p:grpSpPr>
          <p:sp>
            <p:nvSpPr>
              <p:cNvPr id="11301" name="Rectangle 37"/>
              <p:cNvSpPr>
                <a:spLocks noChangeArrowheads="1"/>
              </p:cNvSpPr>
              <p:nvPr/>
            </p:nvSpPr>
            <p:spPr bwMode="auto">
              <a:xfrm>
                <a:off x="480" y="3648"/>
                <a:ext cx="1602" cy="531"/>
              </a:xfrm>
              <a:prstGeom prst="rect">
                <a:avLst/>
              </a:prstGeom>
              <a:solidFill>
                <a:srgbClr val="FF99FF"/>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02" name="Rectangle 38"/>
              <p:cNvSpPr>
                <a:spLocks noChangeArrowheads="1"/>
              </p:cNvSpPr>
              <p:nvPr/>
            </p:nvSpPr>
            <p:spPr bwMode="auto">
              <a:xfrm>
                <a:off x="657" y="3687"/>
                <a:ext cx="1296" cy="441"/>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solidFill>
                      <a:srgbClr val="D60093"/>
                    </a:solidFill>
                    <a:effectLst>
                      <a:outerShdw blurRad="38100" dist="38100" dir="2700000" algn="tl">
                        <a:srgbClr val="000000"/>
                      </a:outerShdw>
                    </a:effectLst>
                  </a:rPr>
                  <a:t>問題解決型</a:t>
                </a:r>
                <a:endParaRPr lang="ja-JP" altLang="en-US" sz="2000">
                  <a:effectLst>
                    <a:outerShdw blurRad="38100" dist="38100" dir="2700000" algn="tl">
                      <a:srgbClr val="FFFFFF"/>
                    </a:outerShdw>
                  </a:effectLst>
                </a:endParaRPr>
              </a:p>
              <a:p>
                <a:pPr algn="l"/>
                <a:r>
                  <a:rPr lang="ja-JP" altLang="en-US" sz="2000"/>
                  <a:t>      ＱＣストーリー</a:t>
                </a:r>
              </a:p>
            </p:txBody>
          </p:sp>
        </p:grpSp>
        <p:sp>
          <p:nvSpPr>
            <p:cNvPr id="11317" name="Rectangle 53"/>
            <p:cNvSpPr>
              <a:spLocks noChangeArrowheads="1"/>
            </p:cNvSpPr>
            <p:nvPr/>
          </p:nvSpPr>
          <p:spPr bwMode="auto">
            <a:xfrm>
              <a:off x="1296" y="3360"/>
              <a:ext cx="52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D60093"/>
                  </a:solidFill>
                </a:rPr>
                <a:t>出来る</a:t>
              </a:r>
            </a:p>
          </p:txBody>
        </p:sp>
        <p:sp>
          <p:nvSpPr>
            <p:cNvPr id="11320" name="AutoShape 56"/>
            <p:cNvSpPr>
              <a:spLocks noChangeArrowheads="1"/>
            </p:cNvSpPr>
            <p:nvPr/>
          </p:nvSpPr>
          <p:spPr bwMode="auto">
            <a:xfrm>
              <a:off x="1136" y="3488"/>
              <a:ext cx="192" cy="144"/>
            </a:xfrm>
            <a:prstGeom prst="downArrow">
              <a:avLst>
                <a:gd name="adj1" fmla="val 50000"/>
                <a:gd name="adj2" fmla="val 250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1418" name="Group 154"/>
            <p:cNvGrpSpPr>
              <a:grpSpLocks/>
            </p:cNvGrpSpPr>
            <p:nvPr/>
          </p:nvGrpSpPr>
          <p:grpSpPr bwMode="auto">
            <a:xfrm>
              <a:off x="288" y="2688"/>
              <a:ext cx="1872" cy="768"/>
              <a:chOff x="288" y="2688"/>
              <a:chExt cx="1872" cy="768"/>
            </a:xfrm>
          </p:grpSpPr>
          <p:sp>
            <p:nvSpPr>
              <p:cNvPr id="11314" name="Freeform 50"/>
              <p:cNvSpPr>
                <a:spLocks/>
              </p:cNvSpPr>
              <p:nvPr/>
            </p:nvSpPr>
            <p:spPr bwMode="auto">
              <a:xfrm>
                <a:off x="288" y="2688"/>
                <a:ext cx="1872" cy="768"/>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5" name="Rectangle 51"/>
              <p:cNvSpPr>
                <a:spLocks noChangeArrowheads="1"/>
              </p:cNvSpPr>
              <p:nvPr/>
            </p:nvSpPr>
            <p:spPr bwMode="auto">
              <a:xfrm>
                <a:off x="742" y="2908"/>
                <a:ext cx="108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800" b="1"/>
                  <a:t>要因解析はで</a:t>
                </a:r>
                <a:br>
                  <a:rPr lang="ja-JP" altLang="en-US" sz="1800" b="1"/>
                </a:br>
                <a:r>
                  <a:rPr lang="ja-JP" altLang="en-US" sz="1800" b="1"/>
                  <a:t>　　きるか？</a:t>
                </a:r>
              </a:p>
            </p:txBody>
          </p:sp>
        </p:grpSp>
      </p:grpSp>
      <p:grpSp>
        <p:nvGrpSpPr>
          <p:cNvPr id="11425" name="Group 161"/>
          <p:cNvGrpSpPr>
            <a:grpSpLocks/>
          </p:cNvGrpSpPr>
          <p:nvPr/>
        </p:nvGrpSpPr>
        <p:grpSpPr bwMode="auto">
          <a:xfrm>
            <a:off x="3429000" y="4876800"/>
            <a:ext cx="2590800" cy="336550"/>
            <a:chOff x="2160" y="3072"/>
            <a:chExt cx="1632" cy="212"/>
          </a:xfrm>
        </p:grpSpPr>
        <p:sp>
          <p:nvSpPr>
            <p:cNvPr id="11327" name="Line 63"/>
            <p:cNvSpPr>
              <a:spLocks noChangeShapeType="1"/>
            </p:cNvSpPr>
            <p:nvPr/>
          </p:nvSpPr>
          <p:spPr bwMode="auto">
            <a:xfrm>
              <a:off x="2160" y="3072"/>
              <a:ext cx="1584"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79" name="Text Box 115"/>
            <p:cNvSpPr txBox="1">
              <a:spLocks noChangeArrowheads="1"/>
            </p:cNvSpPr>
            <p:nvPr/>
          </p:nvSpPr>
          <p:spPr bwMode="auto">
            <a:xfrm>
              <a:off x="2352" y="3072"/>
              <a:ext cx="1440"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rgbClr val="008000"/>
                  </a:solidFill>
                  <a:effectLst>
                    <a:outerShdw blurRad="38100" dist="38100" dir="2700000" algn="tl">
                      <a:srgbClr val="C0C0C0"/>
                    </a:outerShdw>
                  </a:effectLst>
                </a:rPr>
                <a:t>出来ない・意味が無い</a:t>
              </a:r>
            </a:p>
          </p:txBody>
        </p:sp>
      </p:grpSp>
      <p:grpSp>
        <p:nvGrpSpPr>
          <p:cNvPr id="11435" name="Group 171"/>
          <p:cNvGrpSpPr>
            <a:grpSpLocks/>
          </p:cNvGrpSpPr>
          <p:nvPr/>
        </p:nvGrpSpPr>
        <p:grpSpPr bwMode="auto">
          <a:xfrm>
            <a:off x="3124200" y="1143000"/>
            <a:ext cx="3270250" cy="5491163"/>
            <a:chOff x="1968" y="720"/>
            <a:chExt cx="2060" cy="3459"/>
          </a:xfrm>
        </p:grpSpPr>
        <p:grpSp>
          <p:nvGrpSpPr>
            <p:cNvPr id="11420" name="Group 156"/>
            <p:cNvGrpSpPr>
              <a:grpSpLocks/>
            </p:cNvGrpSpPr>
            <p:nvPr/>
          </p:nvGrpSpPr>
          <p:grpSpPr bwMode="auto">
            <a:xfrm>
              <a:off x="2426" y="3657"/>
              <a:ext cx="1602" cy="522"/>
              <a:chOff x="2424" y="3664"/>
              <a:chExt cx="1602" cy="522"/>
            </a:xfrm>
          </p:grpSpPr>
          <p:sp>
            <p:nvSpPr>
              <p:cNvPr id="11281" name="Rectangle 17"/>
              <p:cNvSpPr>
                <a:spLocks noChangeArrowheads="1"/>
              </p:cNvSpPr>
              <p:nvPr/>
            </p:nvSpPr>
            <p:spPr bwMode="auto">
              <a:xfrm>
                <a:off x="2424" y="3664"/>
                <a:ext cx="1602" cy="522"/>
              </a:xfrm>
              <a:prstGeom prst="rect">
                <a:avLst/>
              </a:prstGeom>
              <a:solidFill>
                <a:srgbClr val="99FF99"/>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282" name="Rectangle 18"/>
              <p:cNvSpPr>
                <a:spLocks noChangeArrowheads="1"/>
              </p:cNvSpPr>
              <p:nvPr/>
            </p:nvSpPr>
            <p:spPr bwMode="auto">
              <a:xfrm>
                <a:off x="2601" y="3702"/>
                <a:ext cx="1296" cy="442"/>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solidFill>
                      <a:srgbClr val="006600"/>
                    </a:solidFill>
                    <a:effectLst>
                      <a:outerShdw blurRad="38100" dist="38100" dir="2700000" algn="tl">
                        <a:srgbClr val="000000"/>
                      </a:outerShdw>
                    </a:effectLst>
                  </a:rPr>
                  <a:t>課題達成型</a:t>
                </a:r>
                <a:endParaRPr lang="ja-JP" altLang="en-US" sz="2000">
                  <a:solidFill>
                    <a:srgbClr val="006600"/>
                  </a:solidFill>
                  <a:effectLst>
                    <a:outerShdw blurRad="38100" dist="38100" dir="2700000" algn="tl">
                      <a:srgbClr val="000000"/>
                    </a:outerShdw>
                  </a:effectLst>
                </a:endParaRPr>
              </a:p>
              <a:p>
                <a:pPr algn="l"/>
                <a:r>
                  <a:rPr lang="ja-JP" altLang="en-US" sz="2000"/>
                  <a:t>      ＱＣストーリー</a:t>
                </a:r>
              </a:p>
            </p:txBody>
          </p:sp>
        </p:grpSp>
        <p:grpSp>
          <p:nvGrpSpPr>
            <p:cNvPr id="11432" name="Group 168"/>
            <p:cNvGrpSpPr>
              <a:grpSpLocks/>
            </p:cNvGrpSpPr>
            <p:nvPr/>
          </p:nvGrpSpPr>
          <p:grpSpPr bwMode="auto">
            <a:xfrm>
              <a:off x="1968" y="720"/>
              <a:ext cx="1776" cy="2928"/>
              <a:chOff x="1968" y="720"/>
              <a:chExt cx="1776" cy="2928"/>
            </a:xfrm>
          </p:grpSpPr>
          <p:grpSp>
            <p:nvGrpSpPr>
              <p:cNvPr id="11423" name="Group 159"/>
              <p:cNvGrpSpPr>
                <a:grpSpLocks/>
              </p:cNvGrpSpPr>
              <p:nvPr/>
            </p:nvGrpSpPr>
            <p:grpSpPr bwMode="auto">
              <a:xfrm>
                <a:off x="1968" y="720"/>
                <a:ext cx="1776" cy="2928"/>
                <a:chOff x="1968" y="720"/>
                <a:chExt cx="1776" cy="2928"/>
              </a:xfrm>
            </p:grpSpPr>
            <p:sp>
              <p:nvSpPr>
                <p:cNvPr id="11388" name="Line 124"/>
                <p:cNvSpPr>
                  <a:spLocks noChangeShapeType="1"/>
                </p:cNvSpPr>
                <p:nvPr/>
              </p:nvSpPr>
              <p:spPr bwMode="auto">
                <a:xfrm>
                  <a:off x="2160" y="960"/>
                  <a:ext cx="1584"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68" name="Rectangle 4"/>
                <p:cNvSpPr>
                  <a:spLocks noChangeArrowheads="1"/>
                </p:cNvSpPr>
                <p:nvPr/>
              </p:nvSpPr>
              <p:spPr bwMode="auto">
                <a:xfrm>
                  <a:off x="1968" y="720"/>
                  <a:ext cx="15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008000"/>
                      </a:solidFill>
                      <a:effectLst>
                        <a:outerShdw blurRad="38100" dist="38100" dir="2700000" algn="tl">
                          <a:srgbClr val="C0C0C0"/>
                        </a:outerShdw>
                      </a:effectLst>
                    </a:rPr>
                    <a:t>今までに経験のない仕事</a:t>
                  </a:r>
                </a:p>
              </p:txBody>
            </p:sp>
            <p:sp>
              <p:nvSpPr>
                <p:cNvPr id="11269" name="Line 5"/>
                <p:cNvSpPr>
                  <a:spLocks noChangeShapeType="1"/>
                </p:cNvSpPr>
                <p:nvPr/>
              </p:nvSpPr>
              <p:spPr bwMode="auto">
                <a:xfrm>
                  <a:off x="3744" y="960"/>
                  <a:ext cx="0" cy="2688"/>
                </a:xfrm>
                <a:prstGeom prst="line">
                  <a:avLst/>
                </a:prstGeom>
                <a:noFill/>
                <a:ln w="50800">
                  <a:solidFill>
                    <a:srgbClr val="008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1430" name="Group 166"/>
              <p:cNvGrpSpPr>
                <a:grpSpLocks/>
              </p:cNvGrpSpPr>
              <p:nvPr/>
            </p:nvGrpSpPr>
            <p:grpSpPr bwMode="auto">
              <a:xfrm>
                <a:off x="2352" y="1008"/>
                <a:ext cx="1296" cy="528"/>
                <a:chOff x="2352" y="1008"/>
                <a:chExt cx="1296" cy="528"/>
              </a:xfrm>
            </p:grpSpPr>
            <p:sp>
              <p:nvSpPr>
                <p:cNvPr id="11335" name="AutoShape 71"/>
                <p:cNvSpPr>
                  <a:spLocks noChangeArrowheads="1"/>
                </p:cNvSpPr>
                <p:nvPr/>
              </p:nvSpPr>
              <p:spPr bwMode="auto">
                <a:xfrm>
                  <a:off x="2352" y="1008"/>
                  <a:ext cx="1296" cy="528"/>
                </a:xfrm>
                <a:prstGeom prst="wedgeRoundRectCallout">
                  <a:avLst>
                    <a:gd name="adj1" fmla="val -41514"/>
                    <a:gd name="adj2" fmla="val -70454"/>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sz="2400"/>
                </a:p>
              </p:txBody>
            </p:sp>
            <p:sp>
              <p:nvSpPr>
                <p:cNvPr id="11336" name="Rectangle 72"/>
                <p:cNvSpPr>
                  <a:spLocks noChangeArrowheads="1"/>
                </p:cNvSpPr>
                <p:nvPr/>
              </p:nvSpPr>
              <p:spPr bwMode="auto">
                <a:xfrm>
                  <a:off x="2448" y="1056"/>
                  <a:ext cx="1152"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a:t>｢</a:t>
                  </a:r>
                  <a:r>
                    <a:rPr lang="ja-JP" altLang="en-US"/>
                    <a:t>新たなねらい」であり、新たなやり方を創り出すことが必要。</a:t>
                  </a:r>
                </a:p>
              </p:txBody>
            </p:sp>
          </p:grpSp>
        </p:grpSp>
      </p:grpSp>
      <p:grpSp>
        <p:nvGrpSpPr>
          <p:cNvPr id="11427" name="Group 163"/>
          <p:cNvGrpSpPr>
            <a:grpSpLocks/>
          </p:cNvGrpSpPr>
          <p:nvPr/>
        </p:nvGrpSpPr>
        <p:grpSpPr bwMode="auto">
          <a:xfrm>
            <a:off x="468313" y="908050"/>
            <a:ext cx="3287712" cy="1768475"/>
            <a:chOff x="288" y="576"/>
            <a:chExt cx="2071" cy="1114"/>
          </a:xfrm>
        </p:grpSpPr>
        <p:grpSp>
          <p:nvGrpSpPr>
            <p:cNvPr id="11426" name="Group 162"/>
            <p:cNvGrpSpPr>
              <a:grpSpLocks/>
            </p:cNvGrpSpPr>
            <p:nvPr/>
          </p:nvGrpSpPr>
          <p:grpSpPr bwMode="auto">
            <a:xfrm>
              <a:off x="288" y="576"/>
              <a:ext cx="1872" cy="816"/>
              <a:chOff x="288" y="576"/>
              <a:chExt cx="1872" cy="816"/>
            </a:xfrm>
          </p:grpSpPr>
          <p:sp>
            <p:nvSpPr>
              <p:cNvPr id="11273" name="Freeform 9"/>
              <p:cNvSpPr>
                <a:spLocks/>
              </p:cNvSpPr>
              <p:nvPr/>
            </p:nvSpPr>
            <p:spPr bwMode="auto">
              <a:xfrm>
                <a:off x="288" y="576"/>
                <a:ext cx="1872" cy="816"/>
              </a:xfrm>
              <a:custGeom>
                <a:avLst/>
                <a:gdLst>
                  <a:gd name="T0" fmla="*/ 720 w 1441"/>
                  <a:gd name="T1" fmla="*/ 0 h 769"/>
                  <a:gd name="T2" fmla="*/ 0 w 1441"/>
                  <a:gd name="T3" fmla="*/ 384 h 769"/>
                  <a:gd name="T4" fmla="*/ 720 w 1441"/>
                  <a:gd name="T5" fmla="*/ 768 h 769"/>
                  <a:gd name="T6" fmla="*/ 1440 w 1441"/>
                  <a:gd name="T7" fmla="*/ 384 h 769"/>
                  <a:gd name="T8" fmla="*/ 720 w 1441"/>
                  <a:gd name="T9" fmla="*/ 0 h 769"/>
                </a:gdLst>
                <a:ahLst/>
                <a:cxnLst>
                  <a:cxn ang="0">
                    <a:pos x="T0" y="T1"/>
                  </a:cxn>
                  <a:cxn ang="0">
                    <a:pos x="T2" y="T3"/>
                  </a:cxn>
                  <a:cxn ang="0">
                    <a:pos x="T4" y="T5"/>
                  </a:cxn>
                  <a:cxn ang="0">
                    <a:pos x="T6" y="T7"/>
                  </a:cxn>
                  <a:cxn ang="0">
                    <a:pos x="T8" y="T9"/>
                  </a:cxn>
                </a:cxnLst>
                <a:rect l="0" t="0" r="r" b="b"/>
                <a:pathLst>
                  <a:path w="1441" h="769">
                    <a:moveTo>
                      <a:pt x="720" y="0"/>
                    </a:moveTo>
                    <a:lnTo>
                      <a:pt x="0" y="384"/>
                    </a:lnTo>
                    <a:lnTo>
                      <a:pt x="720" y="768"/>
                    </a:lnTo>
                    <a:lnTo>
                      <a:pt x="1440" y="384"/>
                    </a:lnTo>
                    <a:lnTo>
                      <a:pt x="720"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4" name="Rectangle 10"/>
              <p:cNvSpPr>
                <a:spLocks noChangeArrowheads="1"/>
              </p:cNvSpPr>
              <p:nvPr/>
            </p:nvSpPr>
            <p:spPr bwMode="auto">
              <a:xfrm>
                <a:off x="693" y="796"/>
                <a:ext cx="121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800" b="1"/>
                  <a:t>取り組むテーマ</a:t>
                </a:r>
              </a:p>
              <a:p>
                <a:pPr algn="l"/>
                <a:r>
                  <a:rPr lang="ja-JP" altLang="en-US" sz="1800" b="1"/>
                  <a:t>   の対象は？</a:t>
                </a:r>
              </a:p>
            </p:txBody>
          </p:sp>
        </p:grpSp>
        <p:sp>
          <p:nvSpPr>
            <p:cNvPr id="11275" name="Rectangle 11"/>
            <p:cNvSpPr>
              <a:spLocks noChangeArrowheads="1"/>
            </p:cNvSpPr>
            <p:nvPr/>
          </p:nvSpPr>
          <p:spPr bwMode="auto">
            <a:xfrm>
              <a:off x="1344" y="1324"/>
              <a:ext cx="101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D60093"/>
                  </a:solidFill>
                </a:rPr>
                <a:t>従来から行ってきた仕事</a:t>
              </a:r>
            </a:p>
          </p:txBody>
        </p:sp>
        <p:sp>
          <p:nvSpPr>
            <p:cNvPr id="11318" name="AutoShape 54"/>
            <p:cNvSpPr>
              <a:spLocks noChangeArrowheads="1"/>
            </p:cNvSpPr>
            <p:nvPr/>
          </p:nvSpPr>
          <p:spPr bwMode="auto">
            <a:xfrm>
              <a:off x="1136" y="1440"/>
              <a:ext cx="192" cy="120"/>
            </a:xfrm>
            <a:prstGeom prst="downArrow">
              <a:avLst>
                <a:gd name="adj1" fmla="val 50000"/>
                <a:gd name="adj2" fmla="val 250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1434" name="Group 170"/>
          <p:cNvGrpSpPr>
            <a:grpSpLocks/>
          </p:cNvGrpSpPr>
          <p:nvPr/>
        </p:nvGrpSpPr>
        <p:grpSpPr bwMode="auto">
          <a:xfrm>
            <a:off x="3429000" y="3352800"/>
            <a:ext cx="5286375" cy="3276600"/>
            <a:chOff x="2160" y="2112"/>
            <a:chExt cx="3330" cy="2064"/>
          </a:xfrm>
        </p:grpSpPr>
        <p:grpSp>
          <p:nvGrpSpPr>
            <p:cNvPr id="11421" name="Group 157"/>
            <p:cNvGrpSpPr>
              <a:grpSpLocks/>
            </p:cNvGrpSpPr>
            <p:nvPr/>
          </p:nvGrpSpPr>
          <p:grpSpPr bwMode="auto">
            <a:xfrm>
              <a:off x="4176" y="3648"/>
              <a:ext cx="1314" cy="528"/>
              <a:chOff x="4176" y="3648"/>
              <a:chExt cx="1314" cy="528"/>
            </a:xfrm>
          </p:grpSpPr>
          <p:sp>
            <p:nvSpPr>
              <p:cNvPr id="11390" name="Rectangle 126"/>
              <p:cNvSpPr>
                <a:spLocks noChangeArrowheads="1"/>
              </p:cNvSpPr>
              <p:nvPr/>
            </p:nvSpPr>
            <p:spPr bwMode="auto">
              <a:xfrm>
                <a:off x="4176" y="3648"/>
                <a:ext cx="1314" cy="528"/>
              </a:xfrm>
              <a:prstGeom prst="rect">
                <a:avLst/>
              </a:prstGeom>
              <a:solidFill>
                <a:schemeClr val="bg1"/>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91" name="Rectangle 127"/>
              <p:cNvSpPr>
                <a:spLocks noChangeArrowheads="1"/>
              </p:cNvSpPr>
              <p:nvPr/>
            </p:nvSpPr>
            <p:spPr bwMode="auto">
              <a:xfrm>
                <a:off x="4320" y="3687"/>
                <a:ext cx="1064" cy="44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effectLst>
                      <a:outerShdw blurRad="38100" dist="38100" dir="2700000" algn="tl">
                        <a:srgbClr val="C0C0C0"/>
                      </a:outerShdw>
                    </a:effectLst>
                  </a:rPr>
                  <a:t>施策実行型</a:t>
                </a:r>
                <a:r>
                  <a:rPr lang="ja-JP" altLang="en-US" sz="2000" b="1">
                    <a:solidFill>
                      <a:srgbClr val="006600"/>
                    </a:solidFill>
                    <a:effectLst>
                      <a:outerShdw blurRad="38100" dist="38100" dir="2700000" algn="tl">
                        <a:srgbClr val="C0C0C0"/>
                      </a:outerShdw>
                    </a:effectLst>
                  </a:rPr>
                  <a:t>　</a:t>
                </a:r>
                <a:r>
                  <a:rPr lang="ja-JP" altLang="en-US" sz="2000"/>
                  <a:t>      ＱＣストーリー</a:t>
                </a:r>
              </a:p>
            </p:txBody>
          </p:sp>
        </p:grpSp>
        <p:grpSp>
          <p:nvGrpSpPr>
            <p:cNvPr id="11422" name="Group 158"/>
            <p:cNvGrpSpPr>
              <a:grpSpLocks/>
            </p:cNvGrpSpPr>
            <p:nvPr/>
          </p:nvGrpSpPr>
          <p:grpSpPr bwMode="auto">
            <a:xfrm>
              <a:off x="2160" y="2112"/>
              <a:ext cx="2736" cy="1536"/>
              <a:chOff x="2160" y="2112"/>
              <a:chExt cx="2736" cy="1536"/>
            </a:xfrm>
          </p:grpSpPr>
          <p:sp>
            <p:nvSpPr>
              <p:cNvPr id="11392" name="Line 128"/>
              <p:cNvSpPr>
                <a:spLocks noChangeShapeType="1"/>
              </p:cNvSpPr>
              <p:nvPr/>
            </p:nvSpPr>
            <p:spPr bwMode="auto">
              <a:xfrm>
                <a:off x="2160" y="2112"/>
                <a:ext cx="2688"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93" name="Line 129"/>
              <p:cNvSpPr>
                <a:spLocks noChangeShapeType="1"/>
              </p:cNvSpPr>
              <p:nvPr/>
            </p:nvSpPr>
            <p:spPr bwMode="auto">
              <a:xfrm>
                <a:off x="4848" y="2112"/>
                <a:ext cx="0" cy="1536"/>
              </a:xfrm>
              <a:prstGeom prst="line">
                <a:avLst/>
              </a:prstGeom>
              <a:noFill/>
              <a:ln w="25400">
                <a:solidFill>
                  <a:schemeClr val="tx1"/>
                </a:solidFill>
                <a:prstDash val="dash"/>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96" name="Text Box 132"/>
              <p:cNvSpPr txBox="1">
                <a:spLocks noChangeArrowheads="1"/>
              </p:cNvSpPr>
              <p:nvPr/>
            </p:nvSpPr>
            <p:spPr bwMode="auto">
              <a:xfrm>
                <a:off x="3888" y="2112"/>
                <a:ext cx="100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対策が見えている</a:t>
                </a:r>
              </a:p>
            </p:txBody>
          </p:sp>
        </p:grpSp>
      </p:grpSp>
      <p:grpSp>
        <p:nvGrpSpPr>
          <p:cNvPr id="11428" name="Group 164"/>
          <p:cNvGrpSpPr>
            <a:grpSpLocks/>
          </p:cNvGrpSpPr>
          <p:nvPr/>
        </p:nvGrpSpPr>
        <p:grpSpPr bwMode="auto">
          <a:xfrm>
            <a:off x="457200" y="2590800"/>
            <a:ext cx="2971800" cy="1828800"/>
            <a:chOff x="288" y="1632"/>
            <a:chExt cx="1872" cy="1152"/>
          </a:xfrm>
        </p:grpSpPr>
        <p:sp>
          <p:nvSpPr>
            <p:cNvPr id="11295" name="Rectangle 31"/>
            <p:cNvSpPr>
              <a:spLocks noChangeArrowheads="1"/>
            </p:cNvSpPr>
            <p:nvPr/>
          </p:nvSpPr>
          <p:spPr bwMode="auto">
            <a:xfrm>
              <a:off x="1344" y="2418"/>
              <a:ext cx="768"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D60093"/>
                  </a:solidFill>
                </a:rPr>
                <a:t>あまり実施していない</a:t>
              </a:r>
            </a:p>
          </p:txBody>
        </p:sp>
        <p:sp>
          <p:nvSpPr>
            <p:cNvPr id="11319" name="AutoShape 55"/>
            <p:cNvSpPr>
              <a:spLocks noChangeArrowheads="1"/>
            </p:cNvSpPr>
            <p:nvPr/>
          </p:nvSpPr>
          <p:spPr bwMode="auto">
            <a:xfrm>
              <a:off x="1136" y="2520"/>
              <a:ext cx="192" cy="144"/>
            </a:xfrm>
            <a:prstGeom prst="downArrow">
              <a:avLst>
                <a:gd name="adj1" fmla="val 50000"/>
                <a:gd name="adj2" fmla="val 250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1417" name="Group 153"/>
            <p:cNvGrpSpPr>
              <a:grpSpLocks/>
            </p:cNvGrpSpPr>
            <p:nvPr/>
          </p:nvGrpSpPr>
          <p:grpSpPr bwMode="auto">
            <a:xfrm>
              <a:off x="288" y="1632"/>
              <a:ext cx="1872" cy="816"/>
              <a:chOff x="288" y="1632"/>
              <a:chExt cx="1872" cy="816"/>
            </a:xfrm>
          </p:grpSpPr>
          <p:sp>
            <p:nvSpPr>
              <p:cNvPr id="11293" name="Freeform 29"/>
              <p:cNvSpPr>
                <a:spLocks/>
              </p:cNvSpPr>
              <p:nvPr/>
            </p:nvSpPr>
            <p:spPr bwMode="auto">
              <a:xfrm>
                <a:off x="288" y="1632"/>
                <a:ext cx="1872" cy="816"/>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4" name="Rectangle 30"/>
              <p:cNvSpPr>
                <a:spLocks noChangeArrowheads="1"/>
              </p:cNvSpPr>
              <p:nvPr/>
            </p:nvSpPr>
            <p:spPr bwMode="auto">
              <a:xfrm>
                <a:off x="756" y="1799"/>
                <a:ext cx="1116"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800" b="1"/>
                  <a:t>取り組むテーマに関する改善活</a:t>
                </a:r>
                <a:br>
                  <a:rPr lang="ja-JP" altLang="en-US" sz="1800" b="1"/>
                </a:br>
                <a:r>
                  <a:rPr lang="ja-JP" altLang="en-US" sz="1800" b="1"/>
                  <a:t>　　　動は</a:t>
                </a:r>
              </a:p>
            </p:txBody>
          </p:sp>
        </p:grpSp>
      </p:grpSp>
      <p:grpSp>
        <p:nvGrpSpPr>
          <p:cNvPr id="11433" name="Group 169"/>
          <p:cNvGrpSpPr>
            <a:grpSpLocks/>
          </p:cNvGrpSpPr>
          <p:nvPr/>
        </p:nvGrpSpPr>
        <p:grpSpPr bwMode="auto">
          <a:xfrm>
            <a:off x="3276600" y="2590800"/>
            <a:ext cx="2895600" cy="1828800"/>
            <a:chOff x="2064" y="1632"/>
            <a:chExt cx="1824" cy="1152"/>
          </a:xfrm>
        </p:grpSpPr>
        <p:grpSp>
          <p:nvGrpSpPr>
            <p:cNvPr id="11424" name="Group 160"/>
            <p:cNvGrpSpPr>
              <a:grpSpLocks/>
            </p:cNvGrpSpPr>
            <p:nvPr/>
          </p:nvGrpSpPr>
          <p:grpSpPr bwMode="auto">
            <a:xfrm>
              <a:off x="2160" y="1632"/>
              <a:ext cx="1584" cy="408"/>
              <a:chOff x="2160" y="1632"/>
              <a:chExt cx="1584" cy="408"/>
            </a:xfrm>
          </p:grpSpPr>
          <p:sp>
            <p:nvSpPr>
              <p:cNvPr id="11380" name="Text Box 116"/>
              <p:cNvSpPr txBox="1">
                <a:spLocks noChangeArrowheads="1"/>
              </p:cNvSpPr>
              <p:nvPr/>
            </p:nvSpPr>
            <p:spPr bwMode="auto">
              <a:xfrm>
                <a:off x="2208" y="1632"/>
                <a:ext cx="1440" cy="36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rgbClr val="008000"/>
                    </a:solidFill>
                    <a:effectLst>
                      <a:outerShdw blurRad="38100" dist="38100" dir="2700000" algn="tl">
                        <a:srgbClr val="C0C0C0"/>
                      </a:outerShdw>
                    </a:effectLst>
                  </a:rPr>
                  <a:t>今までかなり改善を実施してきている</a:t>
                </a:r>
              </a:p>
            </p:txBody>
          </p:sp>
          <p:sp>
            <p:nvSpPr>
              <p:cNvPr id="11386" name="Line 122"/>
              <p:cNvSpPr>
                <a:spLocks noChangeShapeType="1"/>
              </p:cNvSpPr>
              <p:nvPr/>
            </p:nvSpPr>
            <p:spPr bwMode="auto">
              <a:xfrm>
                <a:off x="2160" y="2040"/>
                <a:ext cx="1584"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1431" name="Group 167"/>
            <p:cNvGrpSpPr>
              <a:grpSpLocks/>
            </p:cNvGrpSpPr>
            <p:nvPr/>
          </p:nvGrpSpPr>
          <p:grpSpPr bwMode="auto">
            <a:xfrm>
              <a:off x="2064" y="2203"/>
              <a:ext cx="1824" cy="581"/>
              <a:chOff x="2064" y="2203"/>
              <a:chExt cx="1824" cy="581"/>
            </a:xfrm>
          </p:grpSpPr>
          <p:sp>
            <p:nvSpPr>
              <p:cNvPr id="11329" name="AutoShape 65"/>
              <p:cNvSpPr>
                <a:spLocks noChangeArrowheads="1"/>
              </p:cNvSpPr>
              <p:nvPr/>
            </p:nvSpPr>
            <p:spPr bwMode="auto">
              <a:xfrm>
                <a:off x="2064" y="2203"/>
                <a:ext cx="1824" cy="581"/>
              </a:xfrm>
              <a:prstGeom prst="wedgeRoundRectCallout">
                <a:avLst>
                  <a:gd name="adj1" fmla="val 11731"/>
                  <a:gd name="adj2" fmla="val -92343"/>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sz="2400"/>
              </a:p>
            </p:txBody>
          </p:sp>
          <p:sp>
            <p:nvSpPr>
              <p:cNvPr id="11305" name="Rectangle 41"/>
              <p:cNvSpPr>
                <a:spLocks noChangeArrowheads="1"/>
              </p:cNvSpPr>
              <p:nvPr/>
            </p:nvSpPr>
            <p:spPr bwMode="auto">
              <a:xfrm>
                <a:off x="2160" y="2241"/>
                <a:ext cx="1728"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既存</a:t>
                </a:r>
                <a:r>
                  <a:rPr lang="en-US" altLang="ja-JP"/>
                  <a:t>(</a:t>
                </a:r>
                <a:r>
                  <a:rPr lang="ja-JP" altLang="en-US"/>
                  <a:t>現状</a:t>
                </a:r>
                <a:r>
                  <a:rPr lang="en-US" altLang="ja-JP"/>
                  <a:t>)</a:t>
                </a:r>
                <a:r>
                  <a:rPr lang="ja-JP" altLang="en-US"/>
                  <a:t>のやり方を前提とした検討では、これ以上大きな改善は期待できず、現状打破が必要</a:t>
                </a:r>
              </a:p>
            </p:txBody>
          </p:sp>
        </p:grpSp>
      </p:grpSp>
      <p:sp>
        <p:nvSpPr>
          <p:cNvPr id="11436" name="Text Box 172"/>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427"/>
                                        </p:tgtEl>
                                        <p:attrNameLst>
                                          <p:attrName>style.visibility</p:attrName>
                                        </p:attrNameLst>
                                      </p:cBhvr>
                                      <p:to>
                                        <p:strVal val="visible"/>
                                      </p:to>
                                    </p:set>
                                    <p:animEffect transition="in" filter="blinds(horizontal)">
                                      <p:cBhvr>
                                        <p:cTn id="7" dur="500"/>
                                        <p:tgtEl>
                                          <p:spTgt spid="114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428"/>
                                        </p:tgtEl>
                                        <p:attrNameLst>
                                          <p:attrName>style.visibility</p:attrName>
                                        </p:attrNameLst>
                                      </p:cBhvr>
                                      <p:to>
                                        <p:strVal val="visible"/>
                                      </p:to>
                                    </p:set>
                                    <p:animEffect transition="in" filter="blinds(horizontal)">
                                      <p:cBhvr>
                                        <p:cTn id="12" dur="500"/>
                                        <p:tgtEl>
                                          <p:spTgt spid="1142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1429"/>
                                        </p:tgtEl>
                                        <p:attrNameLst>
                                          <p:attrName>style.visibility</p:attrName>
                                        </p:attrNameLst>
                                      </p:cBhvr>
                                      <p:to>
                                        <p:strVal val="visible"/>
                                      </p:to>
                                    </p:set>
                                    <p:animEffect transition="in" filter="blinds(horizontal)">
                                      <p:cBhvr>
                                        <p:cTn id="17" dur="500"/>
                                        <p:tgtEl>
                                          <p:spTgt spid="1142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1435"/>
                                        </p:tgtEl>
                                        <p:attrNameLst>
                                          <p:attrName>style.visibility</p:attrName>
                                        </p:attrNameLst>
                                      </p:cBhvr>
                                      <p:to>
                                        <p:strVal val="visible"/>
                                      </p:to>
                                    </p:set>
                                    <p:animEffect transition="in" filter="blinds(horizontal)">
                                      <p:cBhvr>
                                        <p:cTn id="22" dur="500"/>
                                        <p:tgtEl>
                                          <p:spTgt spid="1143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1433"/>
                                        </p:tgtEl>
                                        <p:attrNameLst>
                                          <p:attrName>style.visibility</p:attrName>
                                        </p:attrNameLst>
                                      </p:cBhvr>
                                      <p:to>
                                        <p:strVal val="visible"/>
                                      </p:to>
                                    </p:set>
                                    <p:animEffect transition="in" filter="blinds(horizontal)">
                                      <p:cBhvr>
                                        <p:cTn id="27" dur="500"/>
                                        <p:tgtEl>
                                          <p:spTgt spid="1143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1425"/>
                                        </p:tgtEl>
                                        <p:attrNameLst>
                                          <p:attrName>style.visibility</p:attrName>
                                        </p:attrNameLst>
                                      </p:cBhvr>
                                      <p:to>
                                        <p:strVal val="visible"/>
                                      </p:to>
                                    </p:set>
                                    <p:animEffect transition="in" filter="blinds(horizontal)">
                                      <p:cBhvr>
                                        <p:cTn id="32" dur="500"/>
                                        <p:tgtEl>
                                          <p:spTgt spid="1142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1434"/>
                                        </p:tgtEl>
                                        <p:attrNameLst>
                                          <p:attrName>style.visibility</p:attrName>
                                        </p:attrNameLst>
                                      </p:cBhvr>
                                      <p:to>
                                        <p:strVal val="visible"/>
                                      </p:to>
                                    </p:set>
                                    <p:animEffect transition="in" filter="blinds(horizontal)">
                                      <p:cBhvr>
                                        <p:cTn id="37" dur="500"/>
                                        <p:tgtEl>
                                          <p:spTgt spid="1143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11402"/>
                                        </p:tgtEl>
                                        <p:attrNameLst>
                                          <p:attrName>style.visibility</p:attrName>
                                        </p:attrNameLst>
                                      </p:cBhvr>
                                      <p:to>
                                        <p:strVal val="visible"/>
                                      </p:to>
                                    </p:set>
                                    <p:animEffect transition="in" filter="blinds(horizontal)">
                                      <p:cBhvr>
                                        <p:cTn id="42" dur="500"/>
                                        <p:tgtEl>
                                          <p:spTgt spid="11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152400" y="76200"/>
            <a:ext cx="8534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800">
                <a:solidFill>
                  <a:schemeClr val="tx2"/>
                </a:solidFill>
                <a:latin typeface="HG創英角ﾎﾟｯﾌﾟ体" pitchFamily="49" charset="-128"/>
                <a:ea typeface="HG創英角ﾎﾟｯﾌﾟ体" pitchFamily="49" charset="-128"/>
              </a:rPr>
              <a:t>３</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２．</a:t>
            </a:r>
            <a:r>
              <a:rPr lang="ja-JP" altLang="en-US" sz="3200">
                <a:solidFill>
                  <a:schemeClr val="tx2"/>
                </a:solidFill>
                <a:latin typeface="HG創英角ﾎﾟｯﾌﾟ体" pitchFamily="49" charset="-128"/>
                <a:ea typeface="HG創英角ﾎﾟｯﾌﾟ体" pitchFamily="49" charset="-128"/>
              </a:rPr>
              <a:t>どんな時、課題達成型</a:t>
            </a:r>
            <a:r>
              <a:rPr lang="ja-JP" altLang="en-US" sz="2800" b="1">
                <a:ea typeface="HG創英角ﾎﾟｯﾌﾟ体" pitchFamily="49" charset="-128"/>
              </a:rPr>
              <a:t>ＱＣ</a:t>
            </a:r>
            <a:r>
              <a:rPr lang="ja-JP" altLang="en-US" sz="3200">
                <a:solidFill>
                  <a:schemeClr val="tx2"/>
                </a:solidFill>
                <a:latin typeface="HG創英角ﾎﾟｯﾌﾟ体" pitchFamily="49" charset="-128"/>
                <a:ea typeface="HG創英角ﾎﾟｯﾌﾟ体" pitchFamily="49" charset="-128"/>
              </a:rPr>
              <a:t>ストーリーか</a:t>
            </a:r>
          </a:p>
        </p:txBody>
      </p:sp>
      <p:sp>
        <p:nvSpPr>
          <p:cNvPr id="132099" name="Line 3"/>
          <p:cNvSpPr>
            <a:spLocks noChangeShapeType="1"/>
          </p:cNvSpPr>
          <p:nvPr/>
        </p:nvSpPr>
        <p:spPr bwMode="auto">
          <a:xfrm>
            <a:off x="228600" y="685800"/>
            <a:ext cx="84582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32141" name="Group 45"/>
          <p:cNvGrpSpPr>
            <a:grpSpLocks/>
          </p:cNvGrpSpPr>
          <p:nvPr/>
        </p:nvGrpSpPr>
        <p:grpSpPr bwMode="auto">
          <a:xfrm>
            <a:off x="304800" y="990600"/>
            <a:ext cx="685800" cy="2895600"/>
            <a:chOff x="192" y="624"/>
            <a:chExt cx="432" cy="1824"/>
          </a:xfrm>
        </p:grpSpPr>
        <p:sp>
          <p:nvSpPr>
            <p:cNvPr id="132120" name="Oval 24"/>
            <p:cNvSpPr>
              <a:spLocks noChangeArrowheads="1"/>
            </p:cNvSpPr>
            <p:nvPr/>
          </p:nvSpPr>
          <p:spPr bwMode="auto">
            <a:xfrm>
              <a:off x="192" y="624"/>
              <a:ext cx="432" cy="1824"/>
            </a:xfrm>
            <a:prstGeom prst="ellipse">
              <a:avLst/>
            </a:prstGeom>
            <a:gradFill rotWithShape="0">
              <a:gsLst>
                <a:gs pos="0">
                  <a:srgbClr val="33CC33">
                    <a:gamma/>
                    <a:shade val="46275"/>
                    <a:invGamma/>
                  </a:srgbClr>
                </a:gs>
                <a:gs pos="50000">
                  <a:srgbClr val="33CC33"/>
                </a:gs>
                <a:gs pos="100000">
                  <a:srgbClr val="33CC33">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2122" name="Text Box 26"/>
            <p:cNvSpPr txBox="1">
              <a:spLocks noChangeArrowheads="1"/>
            </p:cNvSpPr>
            <p:nvPr/>
          </p:nvSpPr>
          <p:spPr bwMode="auto">
            <a:xfrm>
              <a:off x="268" y="1052"/>
              <a:ext cx="308" cy="86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2000" b="1">
                  <a:solidFill>
                    <a:schemeClr val="bg1"/>
                  </a:solidFill>
                </a:rPr>
                <a:t>設定型問題</a:t>
              </a:r>
            </a:p>
          </p:txBody>
        </p:sp>
      </p:grpSp>
      <p:grpSp>
        <p:nvGrpSpPr>
          <p:cNvPr id="132138" name="Group 42"/>
          <p:cNvGrpSpPr>
            <a:grpSpLocks/>
          </p:cNvGrpSpPr>
          <p:nvPr/>
        </p:nvGrpSpPr>
        <p:grpSpPr bwMode="auto">
          <a:xfrm>
            <a:off x="1828800" y="895350"/>
            <a:ext cx="7086600" cy="1085850"/>
            <a:chOff x="1152" y="480"/>
            <a:chExt cx="4464" cy="684"/>
          </a:xfrm>
        </p:grpSpPr>
        <p:sp>
          <p:nvSpPr>
            <p:cNvPr id="132105" name="Text Box 9"/>
            <p:cNvSpPr txBox="1">
              <a:spLocks noChangeArrowheads="1"/>
            </p:cNvSpPr>
            <p:nvPr/>
          </p:nvSpPr>
          <p:spPr bwMode="auto">
            <a:xfrm>
              <a:off x="1280" y="760"/>
              <a:ext cx="4288"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a:t>・新しい設備導入や、方法の大きい変更などに対して事前に課題を</a:t>
              </a:r>
              <a:br>
                <a:rPr lang="ja-JP" altLang="en-US" sz="1800"/>
              </a:br>
              <a:r>
                <a:rPr lang="ja-JP" altLang="en-US" sz="1800"/>
                <a:t>　クリヤー　し立ち上げをスムーズにする。</a:t>
              </a:r>
            </a:p>
          </p:txBody>
        </p:sp>
        <p:sp>
          <p:nvSpPr>
            <p:cNvPr id="132100" name="Text Box 4"/>
            <p:cNvSpPr txBox="1">
              <a:spLocks noChangeArrowheads="1"/>
            </p:cNvSpPr>
            <p:nvPr/>
          </p:nvSpPr>
          <p:spPr bwMode="auto">
            <a:xfrm>
              <a:off x="1152" y="480"/>
              <a:ext cx="4464" cy="28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bg1"/>
                  </a:solidFill>
                </a:rPr>
                <a:t>　１．これまでに実施したことのない新規業務</a:t>
              </a:r>
            </a:p>
          </p:txBody>
        </p:sp>
      </p:grpSp>
      <p:grpSp>
        <p:nvGrpSpPr>
          <p:cNvPr id="132134" name="Group 38"/>
          <p:cNvGrpSpPr>
            <a:grpSpLocks/>
          </p:cNvGrpSpPr>
          <p:nvPr/>
        </p:nvGrpSpPr>
        <p:grpSpPr bwMode="auto">
          <a:xfrm>
            <a:off x="1828800" y="2971800"/>
            <a:ext cx="7010400" cy="1066800"/>
            <a:chOff x="1152" y="1200"/>
            <a:chExt cx="4416" cy="672"/>
          </a:xfrm>
        </p:grpSpPr>
        <p:sp>
          <p:nvSpPr>
            <p:cNvPr id="132107" name="Text Box 11"/>
            <p:cNvSpPr txBox="1">
              <a:spLocks noChangeArrowheads="1"/>
            </p:cNvSpPr>
            <p:nvPr/>
          </p:nvSpPr>
          <p:spPr bwMode="auto">
            <a:xfrm>
              <a:off x="1280" y="1468"/>
              <a:ext cx="4224"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a:t>・品質管理基準の変更、生産量の増大、人員の増減などの将来の</a:t>
              </a:r>
              <a:br>
                <a:rPr lang="ja-JP" altLang="en-US" sz="1800"/>
              </a:br>
              <a:r>
                <a:rPr lang="ja-JP" altLang="en-US" sz="1800"/>
                <a:t>　変化により発生が予測される課題に取り組む。</a:t>
              </a:r>
            </a:p>
          </p:txBody>
        </p:sp>
        <p:sp>
          <p:nvSpPr>
            <p:cNvPr id="132101" name="Text Box 5"/>
            <p:cNvSpPr txBox="1">
              <a:spLocks noChangeArrowheads="1"/>
            </p:cNvSpPr>
            <p:nvPr/>
          </p:nvSpPr>
          <p:spPr bwMode="auto">
            <a:xfrm>
              <a:off x="1152" y="1200"/>
              <a:ext cx="4416" cy="28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bg1"/>
                  </a:solidFill>
                </a:rPr>
                <a:t>　３．近い将来の課題の先取り</a:t>
              </a:r>
            </a:p>
          </p:txBody>
        </p:sp>
      </p:grpSp>
      <p:grpSp>
        <p:nvGrpSpPr>
          <p:cNvPr id="132143" name="Group 47"/>
          <p:cNvGrpSpPr>
            <a:grpSpLocks/>
          </p:cNvGrpSpPr>
          <p:nvPr/>
        </p:nvGrpSpPr>
        <p:grpSpPr bwMode="auto">
          <a:xfrm>
            <a:off x="1066800" y="2286000"/>
            <a:ext cx="685800" cy="2590800"/>
            <a:chOff x="672" y="1104"/>
            <a:chExt cx="432" cy="1632"/>
          </a:xfrm>
        </p:grpSpPr>
        <p:sp>
          <p:nvSpPr>
            <p:cNvPr id="132121" name="Oval 25"/>
            <p:cNvSpPr>
              <a:spLocks noChangeArrowheads="1"/>
            </p:cNvSpPr>
            <p:nvPr/>
          </p:nvSpPr>
          <p:spPr bwMode="auto">
            <a:xfrm>
              <a:off x="672" y="1104"/>
              <a:ext cx="432" cy="1632"/>
            </a:xfrm>
            <a:prstGeom prst="ellipse">
              <a:avLst/>
            </a:prstGeom>
            <a:gradFill rotWithShape="0">
              <a:gsLst>
                <a:gs pos="0">
                  <a:srgbClr val="339966">
                    <a:gamma/>
                    <a:shade val="46275"/>
                    <a:invGamma/>
                  </a:srgbClr>
                </a:gs>
                <a:gs pos="50000">
                  <a:srgbClr val="339966"/>
                </a:gs>
                <a:gs pos="100000">
                  <a:srgbClr val="33996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2123" name="Text Box 27"/>
            <p:cNvSpPr txBox="1">
              <a:spLocks noChangeArrowheads="1"/>
            </p:cNvSpPr>
            <p:nvPr/>
          </p:nvSpPr>
          <p:spPr bwMode="auto">
            <a:xfrm>
              <a:off x="740" y="1440"/>
              <a:ext cx="308" cy="934"/>
            </a:xfrm>
            <a:prstGeom prst="rect">
              <a:avLst/>
            </a:prstGeom>
            <a:noFill/>
            <a:ln>
              <a:noFill/>
            </a:ln>
            <a:effectLst/>
            <a:extLst>
              <a:ext uri="{909E8E84-426E-40DD-AFC4-6F175D3DCCD1}">
                <a14:hiddenFill xmlns:a14="http://schemas.microsoft.com/office/drawing/2010/main">
                  <a:gradFill rotWithShape="0">
                    <a:gsLst>
                      <a:gs pos="0">
                        <a:srgbClr val="339966">
                          <a:gamma/>
                          <a:shade val="46275"/>
                          <a:invGamma/>
                        </a:srgbClr>
                      </a:gs>
                      <a:gs pos="50000">
                        <a:srgbClr val="339966"/>
                      </a:gs>
                      <a:gs pos="100000">
                        <a:srgbClr val="339966">
                          <a:gamma/>
                          <a:shade val="46275"/>
                          <a:invGamma/>
                        </a:srgb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2000" b="1">
                  <a:solidFill>
                    <a:schemeClr val="bg1"/>
                  </a:solidFill>
                </a:rPr>
                <a:t>探索型問題</a:t>
              </a:r>
            </a:p>
          </p:txBody>
        </p:sp>
      </p:grpSp>
      <p:grpSp>
        <p:nvGrpSpPr>
          <p:cNvPr id="132136" name="Group 40"/>
          <p:cNvGrpSpPr>
            <a:grpSpLocks/>
          </p:cNvGrpSpPr>
          <p:nvPr/>
        </p:nvGrpSpPr>
        <p:grpSpPr bwMode="auto">
          <a:xfrm>
            <a:off x="1828800" y="4114800"/>
            <a:ext cx="7010400" cy="1066800"/>
            <a:chOff x="1152" y="1872"/>
            <a:chExt cx="4416" cy="672"/>
          </a:xfrm>
        </p:grpSpPr>
        <p:sp>
          <p:nvSpPr>
            <p:cNvPr id="132110" name="Text Box 14"/>
            <p:cNvSpPr txBox="1">
              <a:spLocks noChangeArrowheads="1"/>
            </p:cNvSpPr>
            <p:nvPr/>
          </p:nvSpPr>
          <p:spPr bwMode="auto">
            <a:xfrm>
              <a:off x="1280" y="2140"/>
              <a:ext cx="4272"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a:t>・ネライを達成するため従来のやりかたを捨てて新たな方策や手段</a:t>
              </a:r>
              <a:br>
                <a:rPr lang="ja-JP" altLang="en-US" sz="1800"/>
              </a:br>
              <a:r>
                <a:rPr lang="ja-JP" altLang="en-US" sz="1800"/>
                <a:t>  を追及し新しいやり方を創出し大幅な改善をする必要がある場合。</a:t>
              </a:r>
            </a:p>
          </p:txBody>
        </p:sp>
        <p:sp>
          <p:nvSpPr>
            <p:cNvPr id="132109" name="Text Box 13"/>
            <p:cNvSpPr txBox="1">
              <a:spLocks noChangeArrowheads="1"/>
            </p:cNvSpPr>
            <p:nvPr/>
          </p:nvSpPr>
          <p:spPr bwMode="auto">
            <a:xfrm>
              <a:off x="1152" y="1872"/>
              <a:ext cx="4416" cy="28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bg1"/>
                  </a:solidFill>
                </a:rPr>
                <a:t>　４．既存業務の現状打破　</a:t>
              </a:r>
            </a:p>
          </p:txBody>
        </p:sp>
      </p:grpSp>
      <p:grpSp>
        <p:nvGrpSpPr>
          <p:cNvPr id="132135" name="Group 39"/>
          <p:cNvGrpSpPr>
            <a:grpSpLocks/>
          </p:cNvGrpSpPr>
          <p:nvPr/>
        </p:nvGrpSpPr>
        <p:grpSpPr bwMode="auto">
          <a:xfrm>
            <a:off x="1828800" y="2057400"/>
            <a:ext cx="6934200" cy="838200"/>
            <a:chOff x="1152" y="2688"/>
            <a:chExt cx="4368" cy="528"/>
          </a:xfrm>
        </p:grpSpPr>
        <p:sp>
          <p:nvSpPr>
            <p:cNvPr id="132126" name="Text Box 30"/>
            <p:cNvSpPr txBox="1">
              <a:spLocks noChangeArrowheads="1"/>
            </p:cNvSpPr>
            <p:nvPr/>
          </p:nvSpPr>
          <p:spPr bwMode="auto">
            <a:xfrm>
              <a:off x="1280" y="2985"/>
              <a:ext cx="4224"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a:t>・魅力的な品質やサービスを目指した取り組み。</a:t>
              </a:r>
            </a:p>
          </p:txBody>
        </p:sp>
        <p:sp>
          <p:nvSpPr>
            <p:cNvPr id="132102" name="Text Box 6"/>
            <p:cNvSpPr txBox="1">
              <a:spLocks noChangeArrowheads="1"/>
            </p:cNvSpPr>
            <p:nvPr/>
          </p:nvSpPr>
          <p:spPr bwMode="auto">
            <a:xfrm>
              <a:off x="1152" y="2688"/>
              <a:ext cx="4368" cy="28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bg1"/>
                  </a:solidFill>
                </a:rPr>
                <a:t>　２．魅力的品質の創造</a:t>
              </a:r>
            </a:p>
          </p:txBody>
        </p:sp>
      </p:grpSp>
      <p:grpSp>
        <p:nvGrpSpPr>
          <p:cNvPr id="132142" name="Group 46"/>
          <p:cNvGrpSpPr>
            <a:grpSpLocks/>
          </p:cNvGrpSpPr>
          <p:nvPr/>
        </p:nvGrpSpPr>
        <p:grpSpPr bwMode="auto">
          <a:xfrm>
            <a:off x="609600" y="4800600"/>
            <a:ext cx="838200" cy="1752600"/>
            <a:chOff x="384" y="2592"/>
            <a:chExt cx="528" cy="1536"/>
          </a:xfrm>
        </p:grpSpPr>
        <p:sp>
          <p:nvSpPr>
            <p:cNvPr id="132129" name="Oval 33"/>
            <p:cNvSpPr>
              <a:spLocks noChangeArrowheads="1"/>
            </p:cNvSpPr>
            <p:nvPr/>
          </p:nvSpPr>
          <p:spPr bwMode="auto">
            <a:xfrm>
              <a:off x="384" y="2592"/>
              <a:ext cx="528" cy="1536"/>
            </a:xfrm>
            <a:prstGeom prst="ellipse">
              <a:avLst/>
            </a:prstGeom>
            <a:gradFill rotWithShape="0">
              <a:gsLst>
                <a:gs pos="0">
                  <a:srgbClr val="CCFFFF">
                    <a:gamma/>
                    <a:shade val="46275"/>
                    <a:invGamma/>
                  </a:srgbClr>
                </a:gs>
                <a:gs pos="50000">
                  <a:srgbClr val="CCFFFF"/>
                </a:gs>
                <a:gs pos="100000">
                  <a:srgbClr val="CC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2130" name="Text Box 34"/>
            <p:cNvSpPr txBox="1">
              <a:spLocks noChangeArrowheads="1"/>
            </p:cNvSpPr>
            <p:nvPr/>
          </p:nvSpPr>
          <p:spPr bwMode="auto">
            <a:xfrm>
              <a:off x="503" y="2839"/>
              <a:ext cx="289" cy="10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800" b="1"/>
                <a:t>発生型問題</a:t>
              </a:r>
            </a:p>
          </p:txBody>
        </p:sp>
      </p:grpSp>
      <p:grpSp>
        <p:nvGrpSpPr>
          <p:cNvPr id="132137" name="Group 41"/>
          <p:cNvGrpSpPr>
            <a:grpSpLocks/>
          </p:cNvGrpSpPr>
          <p:nvPr/>
        </p:nvGrpSpPr>
        <p:grpSpPr bwMode="auto">
          <a:xfrm>
            <a:off x="1828800" y="5334000"/>
            <a:ext cx="6934200" cy="1371600"/>
            <a:chOff x="1152" y="3312"/>
            <a:chExt cx="4368" cy="864"/>
          </a:xfrm>
        </p:grpSpPr>
        <p:sp>
          <p:nvSpPr>
            <p:cNvPr id="132114" name="Text Box 18"/>
            <p:cNvSpPr txBox="1">
              <a:spLocks noChangeArrowheads="1"/>
            </p:cNvSpPr>
            <p:nvPr/>
          </p:nvSpPr>
          <p:spPr bwMode="auto">
            <a:xfrm>
              <a:off x="1280" y="3599"/>
              <a:ext cx="4224" cy="57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800"/>
                <a:t>・原因の追求が自分達（自社）では困難（</a:t>
              </a:r>
              <a:r>
                <a:rPr lang="ja-JP" altLang="en-US" sz="1800" b="1">
                  <a:solidFill>
                    <a:srgbClr val="FF3300"/>
                  </a:solidFill>
                </a:rPr>
                <a:t>要因の解析が困難）</a:t>
              </a:r>
              <a:r>
                <a:rPr lang="ja-JP" altLang="en-US" sz="1800"/>
                <a:t>。</a:t>
              </a:r>
            </a:p>
            <a:p>
              <a:pPr algn="l"/>
              <a:r>
                <a:rPr lang="ja-JP" altLang="en-US" sz="1800"/>
                <a:t>・原因究明の対象が人為の及ばないもの。</a:t>
              </a:r>
            </a:p>
            <a:p>
              <a:pPr algn="l"/>
              <a:r>
                <a:rPr lang="ja-JP" altLang="en-US" sz="1800"/>
                <a:t>・必ず現象が発生するので対策を考えた方がいい（老朽化など）。</a:t>
              </a:r>
            </a:p>
          </p:txBody>
        </p:sp>
        <p:sp>
          <p:nvSpPr>
            <p:cNvPr id="132128" name="Text Box 32"/>
            <p:cNvSpPr txBox="1">
              <a:spLocks noChangeArrowheads="1"/>
            </p:cNvSpPr>
            <p:nvPr/>
          </p:nvSpPr>
          <p:spPr bwMode="auto">
            <a:xfrm>
              <a:off x="1152" y="3312"/>
              <a:ext cx="4368" cy="28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solidFill>
                    <a:schemeClr val="bg1"/>
                  </a:solidFill>
                </a:rPr>
                <a:t>　５．その他</a:t>
              </a:r>
            </a:p>
          </p:txBody>
        </p:sp>
      </p:grpSp>
      <p:sp>
        <p:nvSpPr>
          <p:cNvPr id="132144" name="Text Box 48"/>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2138"/>
                                        </p:tgtEl>
                                        <p:attrNameLst>
                                          <p:attrName>style.visibility</p:attrName>
                                        </p:attrNameLst>
                                      </p:cBhvr>
                                      <p:to>
                                        <p:strVal val="visible"/>
                                      </p:to>
                                    </p:set>
                                    <p:animEffect transition="in" filter="blinds(horizontal)">
                                      <p:cBhvr>
                                        <p:cTn id="7" dur="500"/>
                                        <p:tgtEl>
                                          <p:spTgt spid="1321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2135"/>
                                        </p:tgtEl>
                                        <p:attrNameLst>
                                          <p:attrName>style.visibility</p:attrName>
                                        </p:attrNameLst>
                                      </p:cBhvr>
                                      <p:to>
                                        <p:strVal val="visible"/>
                                      </p:to>
                                    </p:set>
                                    <p:animEffect transition="in" filter="blinds(horizontal)">
                                      <p:cBhvr>
                                        <p:cTn id="12" dur="500"/>
                                        <p:tgtEl>
                                          <p:spTgt spid="13213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32134"/>
                                        </p:tgtEl>
                                        <p:attrNameLst>
                                          <p:attrName>style.visibility</p:attrName>
                                        </p:attrNameLst>
                                      </p:cBhvr>
                                      <p:to>
                                        <p:strVal val="visible"/>
                                      </p:to>
                                    </p:set>
                                    <p:animEffect transition="in" filter="blinds(horizontal)">
                                      <p:cBhvr>
                                        <p:cTn id="17" dur="500"/>
                                        <p:tgtEl>
                                          <p:spTgt spid="13213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32136"/>
                                        </p:tgtEl>
                                        <p:attrNameLst>
                                          <p:attrName>style.visibility</p:attrName>
                                        </p:attrNameLst>
                                      </p:cBhvr>
                                      <p:to>
                                        <p:strVal val="visible"/>
                                      </p:to>
                                    </p:set>
                                    <p:animEffect transition="in" filter="blinds(horizontal)">
                                      <p:cBhvr>
                                        <p:cTn id="22" dur="500"/>
                                        <p:tgtEl>
                                          <p:spTgt spid="13213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32137"/>
                                        </p:tgtEl>
                                        <p:attrNameLst>
                                          <p:attrName>style.visibility</p:attrName>
                                        </p:attrNameLst>
                                      </p:cBhvr>
                                      <p:to>
                                        <p:strVal val="visible"/>
                                      </p:to>
                                    </p:set>
                                    <p:animEffect transition="in" filter="blinds(horizontal)">
                                      <p:cBhvr>
                                        <p:cTn id="27" dur="500"/>
                                        <p:tgtEl>
                                          <p:spTgt spid="132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81000" y="247650"/>
            <a:ext cx="9144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endParaRPr lang="ja-JP" altLang="ja-JP" sz="1800" b="1">
              <a:solidFill>
                <a:schemeClr val="tx2"/>
              </a:solidFill>
              <a:latin typeface="ＭＳ Ｐゴシック" pitchFamily="50" charset="-128"/>
            </a:endParaRPr>
          </a:p>
        </p:txBody>
      </p:sp>
      <p:sp>
        <p:nvSpPr>
          <p:cNvPr id="9220" name="Rectangle 4"/>
          <p:cNvSpPr>
            <a:spLocks noChangeArrowheads="1"/>
          </p:cNvSpPr>
          <p:nvPr/>
        </p:nvSpPr>
        <p:spPr bwMode="auto">
          <a:xfrm>
            <a:off x="457200" y="228600"/>
            <a:ext cx="5943600" cy="4572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400" b="1">
                <a:solidFill>
                  <a:schemeClr val="bg1"/>
                </a:solidFill>
                <a:latin typeface="ＭＳ Ｐゴシック" pitchFamily="50" charset="-128"/>
              </a:rPr>
              <a:t>事例①：新規業務への対応（</a:t>
            </a:r>
            <a:r>
              <a:rPr lang="en-US" altLang="ja-JP" sz="2400" b="1">
                <a:solidFill>
                  <a:schemeClr val="bg1"/>
                </a:solidFill>
                <a:latin typeface="ＭＳ Ｐゴシック" pitchFamily="50" charset="-128"/>
              </a:rPr>
              <a:t>JHS) </a:t>
            </a:r>
          </a:p>
        </p:txBody>
      </p:sp>
      <p:grpSp>
        <p:nvGrpSpPr>
          <p:cNvPr id="9221" name="Group 5"/>
          <p:cNvGrpSpPr>
            <a:grpSpLocks/>
          </p:cNvGrpSpPr>
          <p:nvPr/>
        </p:nvGrpSpPr>
        <p:grpSpPr bwMode="auto">
          <a:xfrm>
            <a:off x="381000" y="1447800"/>
            <a:ext cx="8426450" cy="1647825"/>
            <a:chOff x="252" y="900"/>
            <a:chExt cx="5308" cy="1038"/>
          </a:xfrm>
        </p:grpSpPr>
        <p:sp>
          <p:nvSpPr>
            <p:cNvPr id="9222" name="Rectangle 6"/>
            <p:cNvSpPr>
              <a:spLocks noChangeArrowheads="1"/>
            </p:cNvSpPr>
            <p:nvPr/>
          </p:nvSpPr>
          <p:spPr bwMode="auto">
            <a:xfrm>
              <a:off x="1384" y="904"/>
              <a:ext cx="4176"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t>
              </a:r>
              <a:r>
                <a:rPr lang="ja-JP" altLang="en-US" sz="2000">
                  <a:latin typeface="ＭＳ Ｐゴシック" pitchFamily="50" charset="-128"/>
                </a:rPr>
                <a:t>私達の職場では、会社の新規事業分野への展開方針に</a:t>
              </a:r>
            </a:p>
            <a:p>
              <a:pPr algn="l"/>
              <a:r>
                <a:rPr lang="ja-JP" altLang="en-US" sz="2000">
                  <a:latin typeface="ＭＳ Ｐゴシック" pitchFamily="50" charset="-128"/>
                </a:rPr>
                <a:t>   基づき、４ヵ月後には未経験である新しい業務に取り組</a:t>
              </a:r>
              <a:br>
                <a:rPr lang="ja-JP" altLang="en-US" sz="2000">
                  <a:latin typeface="ＭＳ Ｐゴシック" pitchFamily="50" charset="-128"/>
                </a:rPr>
              </a:br>
              <a:r>
                <a:rPr lang="ja-JP" altLang="en-US" sz="2000">
                  <a:latin typeface="ＭＳ Ｐゴシック" pitchFamily="50" charset="-128"/>
                </a:rPr>
                <a:t>   まなければならない。</a:t>
              </a:r>
            </a:p>
            <a:p>
              <a:pPr algn="l"/>
              <a:r>
                <a:rPr lang="ja-JP" altLang="en-US" sz="2000">
                  <a:latin typeface="ＭＳ Ｐゴシック" pitchFamily="50" charset="-128"/>
                </a:rPr>
                <a:t>◆新規業務を予定時期に混乱が無く開始させ、うまく軌道に</a:t>
              </a:r>
            </a:p>
            <a:p>
              <a:pPr algn="l"/>
              <a:r>
                <a:rPr lang="ja-JP" altLang="en-US" sz="2000">
                  <a:latin typeface="ＭＳ Ｐゴシック" pitchFamily="50" charset="-128"/>
                </a:rPr>
                <a:t>   乗せたい。</a:t>
              </a:r>
            </a:p>
          </p:txBody>
        </p:sp>
        <p:sp>
          <p:nvSpPr>
            <p:cNvPr id="9223" name="Rectangle 7"/>
            <p:cNvSpPr>
              <a:spLocks noChangeArrowheads="1"/>
            </p:cNvSpPr>
            <p:nvPr/>
          </p:nvSpPr>
          <p:spPr bwMode="auto">
            <a:xfrm>
              <a:off x="252" y="900"/>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grpSp>
        <p:nvGrpSpPr>
          <p:cNvPr id="10109" name="Group 893"/>
          <p:cNvGrpSpPr>
            <a:grpSpLocks/>
          </p:cNvGrpSpPr>
          <p:nvPr/>
        </p:nvGrpSpPr>
        <p:grpSpPr bwMode="auto">
          <a:xfrm>
            <a:off x="838200" y="3365500"/>
            <a:ext cx="7932738" cy="2906713"/>
            <a:chOff x="528" y="2120"/>
            <a:chExt cx="4997" cy="1831"/>
          </a:xfrm>
        </p:grpSpPr>
        <p:grpSp>
          <p:nvGrpSpPr>
            <p:cNvPr id="10108" name="Group 892"/>
            <p:cNvGrpSpPr>
              <a:grpSpLocks/>
            </p:cNvGrpSpPr>
            <p:nvPr/>
          </p:nvGrpSpPr>
          <p:grpSpPr bwMode="auto">
            <a:xfrm>
              <a:off x="2844" y="2120"/>
              <a:ext cx="2681" cy="1734"/>
              <a:chOff x="2844" y="2120"/>
              <a:chExt cx="2681" cy="1734"/>
            </a:xfrm>
          </p:grpSpPr>
          <p:grpSp>
            <p:nvGrpSpPr>
              <p:cNvPr id="9827" name="Group 611"/>
              <p:cNvGrpSpPr>
                <a:grpSpLocks/>
              </p:cNvGrpSpPr>
              <p:nvPr/>
            </p:nvGrpSpPr>
            <p:grpSpPr bwMode="auto">
              <a:xfrm>
                <a:off x="3457" y="2120"/>
                <a:ext cx="2068" cy="1292"/>
                <a:chOff x="3457" y="2120"/>
                <a:chExt cx="2068" cy="1292"/>
              </a:xfrm>
            </p:grpSpPr>
            <p:sp>
              <p:nvSpPr>
                <p:cNvPr id="9824" name="Freeform 608"/>
                <p:cNvSpPr>
                  <a:spLocks/>
                </p:cNvSpPr>
                <p:nvPr/>
              </p:nvSpPr>
              <p:spPr bwMode="auto">
                <a:xfrm>
                  <a:off x="3484" y="2120"/>
                  <a:ext cx="2041" cy="1259"/>
                </a:xfrm>
                <a:custGeom>
                  <a:avLst/>
                  <a:gdLst>
                    <a:gd name="T0" fmla="*/ 25 w 4080"/>
                    <a:gd name="T1" fmla="*/ 0 h 2518"/>
                    <a:gd name="T2" fmla="*/ 0 w 4080"/>
                    <a:gd name="T3" fmla="*/ 0 h 2518"/>
                    <a:gd name="T4" fmla="*/ 0 w 4080"/>
                    <a:gd name="T5" fmla="*/ 2502 h 2518"/>
                    <a:gd name="T6" fmla="*/ 0 w 4080"/>
                    <a:gd name="T7" fmla="*/ 2502 h 2518"/>
                    <a:gd name="T8" fmla="*/ 0 w 4080"/>
                    <a:gd name="T9" fmla="*/ 2507 h 2518"/>
                    <a:gd name="T10" fmla="*/ 3 w 4080"/>
                    <a:gd name="T11" fmla="*/ 2513 h 2518"/>
                    <a:gd name="T12" fmla="*/ 7 w 4080"/>
                    <a:gd name="T13" fmla="*/ 2516 h 2518"/>
                    <a:gd name="T14" fmla="*/ 11 w 4080"/>
                    <a:gd name="T15" fmla="*/ 2518 h 2518"/>
                    <a:gd name="T16" fmla="*/ 4080 w 4080"/>
                    <a:gd name="T17" fmla="*/ 2518 h 2518"/>
                    <a:gd name="T18" fmla="*/ 4080 w 4080"/>
                    <a:gd name="T19" fmla="*/ 2488 h 2518"/>
                    <a:gd name="T20" fmla="*/ 11 w 4080"/>
                    <a:gd name="T21" fmla="*/ 2488 h 2518"/>
                    <a:gd name="T22" fmla="*/ 23 w 4080"/>
                    <a:gd name="T23" fmla="*/ 2502 h 2518"/>
                    <a:gd name="T24" fmla="*/ 23 w 4080"/>
                    <a:gd name="T25" fmla="*/ 2497 h 2518"/>
                    <a:gd name="T26" fmla="*/ 20 w 4080"/>
                    <a:gd name="T27" fmla="*/ 2491 h 2518"/>
                    <a:gd name="T28" fmla="*/ 16 w 4080"/>
                    <a:gd name="T29" fmla="*/ 2488 h 2518"/>
                    <a:gd name="T30" fmla="*/ 11 w 4080"/>
                    <a:gd name="T31" fmla="*/ 2502 h 2518"/>
                    <a:gd name="T32" fmla="*/ 25 w 4080"/>
                    <a:gd name="T33" fmla="*/ 2502 h 2518"/>
                    <a:gd name="T34" fmla="*/ 25 w 4080"/>
                    <a:gd name="T35" fmla="*/ 0 h 2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80" h="2518">
                      <a:moveTo>
                        <a:pt x="25" y="0"/>
                      </a:moveTo>
                      <a:lnTo>
                        <a:pt x="0" y="0"/>
                      </a:lnTo>
                      <a:lnTo>
                        <a:pt x="0" y="2502"/>
                      </a:lnTo>
                      <a:lnTo>
                        <a:pt x="0" y="2502"/>
                      </a:lnTo>
                      <a:lnTo>
                        <a:pt x="0" y="2507"/>
                      </a:lnTo>
                      <a:lnTo>
                        <a:pt x="3" y="2513"/>
                      </a:lnTo>
                      <a:lnTo>
                        <a:pt x="7" y="2516"/>
                      </a:lnTo>
                      <a:lnTo>
                        <a:pt x="11" y="2518"/>
                      </a:lnTo>
                      <a:lnTo>
                        <a:pt x="4080" y="2518"/>
                      </a:lnTo>
                      <a:lnTo>
                        <a:pt x="4080" y="2488"/>
                      </a:lnTo>
                      <a:lnTo>
                        <a:pt x="11" y="2488"/>
                      </a:lnTo>
                      <a:lnTo>
                        <a:pt x="23" y="2502"/>
                      </a:lnTo>
                      <a:lnTo>
                        <a:pt x="23" y="2497"/>
                      </a:lnTo>
                      <a:lnTo>
                        <a:pt x="20" y="2491"/>
                      </a:lnTo>
                      <a:lnTo>
                        <a:pt x="16" y="2488"/>
                      </a:lnTo>
                      <a:lnTo>
                        <a:pt x="11" y="2502"/>
                      </a:lnTo>
                      <a:lnTo>
                        <a:pt x="25" y="2502"/>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9825" name="Freeform 609"/>
                <p:cNvSpPr>
                  <a:spLocks/>
                </p:cNvSpPr>
                <p:nvPr/>
              </p:nvSpPr>
              <p:spPr bwMode="auto">
                <a:xfrm>
                  <a:off x="3457" y="2120"/>
                  <a:ext cx="67" cy="81"/>
                </a:xfrm>
                <a:custGeom>
                  <a:avLst/>
                  <a:gdLst>
                    <a:gd name="T0" fmla="*/ 133 w 133"/>
                    <a:gd name="T1" fmla="*/ 163 h 163"/>
                    <a:gd name="T2" fmla="*/ 65 w 133"/>
                    <a:gd name="T3" fmla="*/ 0 h 163"/>
                    <a:gd name="T4" fmla="*/ 0 w 133"/>
                    <a:gd name="T5" fmla="*/ 163 h 163"/>
                  </a:gdLst>
                  <a:ahLst/>
                  <a:cxnLst>
                    <a:cxn ang="0">
                      <a:pos x="T0" y="T1"/>
                    </a:cxn>
                    <a:cxn ang="0">
                      <a:pos x="T2" y="T3"/>
                    </a:cxn>
                    <a:cxn ang="0">
                      <a:pos x="T4" y="T5"/>
                    </a:cxn>
                  </a:cxnLst>
                  <a:rect l="0" t="0" r="r" b="b"/>
                  <a:pathLst>
                    <a:path w="133" h="163">
                      <a:moveTo>
                        <a:pt x="133" y="163"/>
                      </a:moveTo>
                      <a:lnTo>
                        <a:pt x="65" y="0"/>
                      </a:lnTo>
                      <a:lnTo>
                        <a:pt x="0" y="16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826" name="Freeform 610"/>
                <p:cNvSpPr>
                  <a:spLocks/>
                </p:cNvSpPr>
                <p:nvPr/>
              </p:nvSpPr>
              <p:spPr bwMode="auto">
                <a:xfrm>
                  <a:off x="5458" y="3331"/>
                  <a:ext cx="67" cy="81"/>
                </a:xfrm>
                <a:custGeom>
                  <a:avLst/>
                  <a:gdLst>
                    <a:gd name="T0" fmla="*/ 0 w 133"/>
                    <a:gd name="T1" fmla="*/ 163 h 163"/>
                    <a:gd name="T2" fmla="*/ 133 w 133"/>
                    <a:gd name="T3" fmla="*/ 81 h 163"/>
                    <a:gd name="T4" fmla="*/ 0 w 133"/>
                    <a:gd name="T5" fmla="*/ 0 h 163"/>
                  </a:gdLst>
                  <a:ahLst/>
                  <a:cxnLst>
                    <a:cxn ang="0">
                      <a:pos x="T0" y="T1"/>
                    </a:cxn>
                    <a:cxn ang="0">
                      <a:pos x="T2" y="T3"/>
                    </a:cxn>
                    <a:cxn ang="0">
                      <a:pos x="T4" y="T5"/>
                    </a:cxn>
                  </a:cxnLst>
                  <a:rect l="0" t="0" r="r" b="b"/>
                  <a:pathLst>
                    <a:path w="133" h="163">
                      <a:moveTo>
                        <a:pt x="0" y="163"/>
                      </a:moveTo>
                      <a:lnTo>
                        <a:pt x="133" y="81"/>
                      </a:lnTo>
                      <a:lnTo>
                        <a:pt x="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9862" name="Group 646"/>
              <p:cNvGrpSpPr>
                <a:grpSpLocks/>
              </p:cNvGrpSpPr>
              <p:nvPr/>
            </p:nvGrpSpPr>
            <p:grpSpPr bwMode="auto">
              <a:xfrm>
                <a:off x="3655" y="2189"/>
                <a:ext cx="14" cy="1138"/>
                <a:chOff x="3655" y="2189"/>
                <a:chExt cx="14" cy="1138"/>
              </a:xfrm>
            </p:grpSpPr>
            <p:sp>
              <p:nvSpPr>
                <p:cNvPr id="9828" name="Rectangle 612"/>
                <p:cNvSpPr>
                  <a:spLocks noChangeArrowheads="1"/>
                </p:cNvSpPr>
                <p:nvPr/>
              </p:nvSpPr>
              <p:spPr bwMode="auto">
                <a:xfrm>
                  <a:off x="3655" y="331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29" name="Rectangle 613"/>
                <p:cNvSpPr>
                  <a:spLocks noChangeArrowheads="1"/>
                </p:cNvSpPr>
                <p:nvPr/>
              </p:nvSpPr>
              <p:spPr bwMode="auto">
                <a:xfrm>
                  <a:off x="3655" y="3276"/>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0" name="Rectangle 614"/>
                <p:cNvSpPr>
                  <a:spLocks noChangeArrowheads="1"/>
                </p:cNvSpPr>
                <p:nvPr/>
              </p:nvSpPr>
              <p:spPr bwMode="auto">
                <a:xfrm>
                  <a:off x="3655" y="3242"/>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1" name="Rectangle 615"/>
                <p:cNvSpPr>
                  <a:spLocks noChangeArrowheads="1"/>
                </p:cNvSpPr>
                <p:nvPr/>
              </p:nvSpPr>
              <p:spPr bwMode="auto">
                <a:xfrm>
                  <a:off x="3655" y="3208"/>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2" name="Rectangle 616"/>
                <p:cNvSpPr>
                  <a:spLocks noChangeArrowheads="1"/>
                </p:cNvSpPr>
                <p:nvPr/>
              </p:nvSpPr>
              <p:spPr bwMode="auto">
                <a:xfrm>
                  <a:off x="3655" y="3174"/>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3" name="Rectangle 617"/>
                <p:cNvSpPr>
                  <a:spLocks noChangeArrowheads="1"/>
                </p:cNvSpPr>
                <p:nvPr/>
              </p:nvSpPr>
              <p:spPr bwMode="auto">
                <a:xfrm>
                  <a:off x="3655" y="314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4" name="Rectangle 618"/>
                <p:cNvSpPr>
                  <a:spLocks noChangeArrowheads="1"/>
                </p:cNvSpPr>
                <p:nvPr/>
              </p:nvSpPr>
              <p:spPr bwMode="auto">
                <a:xfrm>
                  <a:off x="3655" y="3106"/>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5" name="Rectangle 619"/>
                <p:cNvSpPr>
                  <a:spLocks noChangeArrowheads="1"/>
                </p:cNvSpPr>
                <p:nvPr/>
              </p:nvSpPr>
              <p:spPr bwMode="auto">
                <a:xfrm>
                  <a:off x="3655" y="3072"/>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6" name="Rectangle 620"/>
                <p:cNvSpPr>
                  <a:spLocks noChangeArrowheads="1"/>
                </p:cNvSpPr>
                <p:nvPr/>
              </p:nvSpPr>
              <p:spPr bwMode="auto">
                <a:xfrm>
                  <a:off x="3655" y="3038"/>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7" name="Rectangle 621"/>
                <p:cNvSpPr>
                  <a:spLocks noChangeArrowheads="1"/>
                </p:cNvSpPr>
                <p:nvPr/>
              </p:nvSpPr>
              <p:spPr bwMode="auto">
                <a:xfrm>
                  <a:off x="3655" y="3004"/>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8" name="Rectangle 622"/>
                <p:cNvSpPr>
                  <a:spLocks noChangeArrowheads="1"/>
                </p:cNvSpPr>
                <p:nvPr/>
              </p:nvSpPr>
              <p:spPr bwMode="auto">
                <a:xfrm>
                  <a:off x="3655" y="297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39" name="Rectangle 623"/>
                <p:cNvSpPr>
                  <a:spLocks noChangeArrowheads="1"/>
                </p:cNvSpPr>
                <p:nvPr/>
              </p:nvSpPr>
              <p:spPr bwMode="auto">
                <a:xfrm>
                  <a:off x="3655" y="2936"/>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0" name="Rectangle 624"/>
                <p:cNvSpPr>
                  <a:spLocks noChangeArrowheads="1"/>
                </p:cNvSpPr>
                <p:nvPr/>
              </p:nvSpPr>
              <p:spPr bwMode="auto">
                <a:xfrm>
                  <a:off x="3655" y="2902"/>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1" name="Rectangle 625"/>
                <p:cNvSpPr>
                  <a:spLocks noChangeArrowheads="1"/>
                </p:cNvSpPr>
                <p:nvPr/>
              </p:nvSpPr>
              <p:spPr bwMode="auto">
                <a:xfrm>
                  <a:off x="3655" y="2868"/>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2" name="Rectangle 626"/>
                <p:cNvSpPr>
                  <a:spLocks noChangeArrowheads="1"/>
                </p:cNvSpPr>
                <p:nvPr/>
              </p:nvSpPr>
              <p:spPr bwMode="auto">
                <a:xfrm>
                  <a:off x="3655" y="2834"/>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3" name="Rectangle 627"/>
                <p:cNvSpPr>
                  <a:spLocks noChangeArrowheads="1"/>
                </p:cNvSpPr>
                <p:nvPr/>
              </p:nvSpPr>
              <p:spPr bwMode="auto">
                <a:xfrm>
                  <a:off x="3655" y="280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4" name="Rectangle 628"/>
                <p:cNvSpPr>
                  <a:spLocks noChangeArrowheads="1"/>
                </p:cNvSpPr>
                <p:nvPr/>
              </p:nvSpPr>
              <p:spPr bwMode="auto">
                <a:xfrm>
                  <a:off x="3655" y="276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5" name="Rectangle 629"/>
                <p:cNvSpPr>
                  <a:spLocks noChangeArrowheads="1"/>
                </p:cNvSpPr>
                <p:nvPr/>
              </p:nvSpPr>
              <p:spPr bwMode="auto">
                <a:xfrm>
                  <a:off x="3655" y="273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6" name="Rectangle 630"/>
                <p:cNvSpPr>
                  <a:spLocks noChangeArrowheads="1"/>
                </p:cNvSpPr>
                <p:nvPr/>
              </p:nvSpPr>
              <p:spPr bwMode="auto">
                <a:xfrm>
                  <a:off x="3655" y="269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7" name="Rectangle 631"/>
                <p:cNvSpPr>
                  <a:spLocks noChangeArrowheads="1"/>
                </p:cNvSpPr>
                <p:nvPr/>
              </p:nvSpPr>
              <p:spPr bwMode="auto">
                <a:xfrm>
                  <a:off x="3655" y="2665"/>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8" name="Rectangle 632"/>
                <p:cNvSpPr>
                  <a:spLocks noChangeArrowheads="1"/>
                </p:cNvSpPr>
                <p:nvPr/>
              </p:nvSpPr>
              <p:spPr bwMode="auto">
                <a:xfrm>
                  <a:off x="3655" y="2631"/>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49" name="Rectangle 633"/>
                <p:cNvSpPr>
                  <a:spLocks noChangeArrowheads="1"/>
                </p:cNvSpPr>
                <p:nvPr/>
              </p:nvSpPr>
              <p:spPr bwMode="auto">
                <a:xfrm>
                  <a:off x="3655" y="259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0" name="Rectangle 634"/>
                <p:cNvSpPr>
                  <a:spLocks noChangeArrowheads="1"/>
                </p:cNvSpPr>
                <p:nvPr/>
              </p:nvSpPr>
              <p:spPr bwMode="auto">
                <a:xfrm>
                  <a:off x="3655" y="256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1" name="Rectangle 635"/>
                <p:cNvSpPr>
                  <a:spLocks noChangeArrowheads="1"/>
                </p:cNvSpPr>
                <p:nvPr/>
              </p:nvSpPr>
              <p:spPr bwMode="auto">
                <a:xfrm>
                  <a:off x="3655" y="252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2" name="Rectangle 636"/>
                <p:cNvSpPr>
                  <a:spLocks noChangeArrowheads="1"/>
                </p:cNvSpPr>
                <p:nvPr/>
              </p:nvSpPr>
              <p:spPr bwMode="auto">
                <a:xfrm>
                  <a:off x="3655" y="2495"/>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3" name="Rectangle 637"/>
                <p:cNvSpPr>
                  <a:spLocks noChangeArrowheads="1"/>
                </p:cNvSpPr>
                <p:nvPr/>
              </p:nvSpPr>
              <p:spPr bwMode="auto">
                <a:xfrm>
                  <a:off x="3655" y="2461"/>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4" name="Rectangle 638"/>
                <p:cNvSpPr>
                  <a:spLocks noChangeArrowheads="1"/>
                </p:cNvSpPr>
                <p:nvPr/>
              </p:nvSpPr>
              <p:spPr bwMode="auto">
                <a:xfrm>
                  <a:off x="3655" y="242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5" name="Rectangle 639"/>
                <p:cNvSpPr>
                  <a:spLocks noChangeArrowheads="1"/>
                </p:cNvSpPr>
                <p:nvPr/>
              </p:nvSpPr>
              <p:spPr bwMode="auto">
                <a:xfrm>
                  <a:off x="3655" y="239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6" name="Rectangle 640"/>
                <p:cNvSpPr>
                  <a:spLocks noChangeArrowheads="1"/>
                </p:cNvSpPr>
                <p:nvPr/>
              </p:nvSpPr>
              <p:spPr bwMode="auto">
                <a:xfrm>
                  <a:off x="3655" y="235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7" name="Rectangle 641"/>
                <p:cNvSpPr>
                  <a:spLocks noChangeArrowheads="1"/>
                </p:cNvSpPr>
                <p:nvPr/>
              </p:nvSpPr>
              <p:spPr bwMode="auto">
                <a:xfrm>
                  <a:off x="3655" y="2325"/>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8" name="Rectangle 642"/>
                <p:cNvSpPr>
                  <a:spLocks noChangeArrowheads="1"/>
                </p:cNvSpPr>
                <p:nvPr/>
              </p:nvSpPr>
              <p:spPr bwMode="auto">
                <a:xfrm>
                  <a:off x="3655" y="2291"/>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59" name="Rectangle 643"/>
                <p:cNvSpPr>
                  <a:spLocks noChangeArrowheads="1"/>
                </p:cNvSpPr>
                <p:nvPr/>
              </p:nvSpPr>
              <p:spPr bwMode="auto">
                <a:xfrm>
                  <a:off x="3655" y="225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0" name="Rectangle 644"/>
                <p:cNvSpPr>
                  <a:spLocks noChangeArrowheads="1"/>
                </p:cNvSpPr>
                <p:nvPr/>
              </p:nvSpPr>
              <p:spPr bwMode="auto">
                <a:xfrm>
                  <a:off x="3655" y="222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1" name="Rectangle 645"/>
                <p:cNvSpPr>
                  <a:spLocks noChangeArrowheads="1"/>
                </p:cNvSpPr>
                <p:nvPr/>
              </p:nvSpPr>
              <p:spPr bwMode="auto">
                <a:xfrm>
                  <a:off x="3655" y="218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9897" name="Group 681"/>
              <p:cNvGrpSpPr>
                <a:grpSpLocks/>
              </p:cNvGrpSpPr>
              <p:nvPr/>
            </p:nvGrpSpPr>
            <p:grpSpPr bwMode="auto">
              <a:xfrm>
                <a:off x="4477" y="2189"/>
                <a:ext cx="14" cy="1138"/>
                <a:chOff x="4477" y="2189"/>
                <a:chExt cx="14" cy="1138"/>
              </a:xfrm>
            </p:grpSpPr>
            <p:sp>
              <p:nvSpPr>
                <p:cNvPr id="9863" name="Rectangle 647"/>
                <p:cNvSpPr>
                  <a:spLocks noChangeArrowheads="1"/>
                </p:cNvSpPr>
                <p:nvPr/>
              </p:nvSpPr>
              <p:spPr bwMode="auto">
                <a:xfrm>
                  <a:off x="4477" y="331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4" name="Rectangle 648"/>
                <p:cNvSpPr>
                  <a:spLocks noChangeArrowheads="1"/>
                </p:cNvSpPr>
                <p:nvPr/>
              </p:nvSpPr>
              <p:spPr bwMode="auto">
                <a:xfrm>
                  <a:off x="4477" y="3276"/>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5" name="Rectangle 649"/>
                <p:cNvSpPr>
                  <a:spLocks noChangeArrowheads="1"/>
                </p:cNvSpPr>
                <p:nvPr/>
              </p:nvSpPr>
              <p:spPr bwMode="auto">
                <a:xfrm>
                  <a:off x="4477" y="3242"/>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6" name="Rectangle 650"/>
                <p:cNvSpPr>
                  <a:spLocks noChangeArrowheads="1"/>
                </p:cNvSpPr>
                <p:nvPr/>
              </p:nvSpPr>
              <p:spPr bwMode="auto">
                <a:xfrm>
                  <a:off x="4477" y="3208"/>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7" name="Rectangle 651"/>
                <p:cNvSpPr>
                  <a:spLocks noChangeArrowheads="1"/>
                </p:cNvSpPr>
                <p:nvPr/>
              </p:nvSpPr>
              <p:spPr bwMode="auto">
                <a:xfrm>
                  <a:off x="4477" y="3174"/>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8" name="Rectangle 652"/>
                <p:cNvSpPr>
                  <a:spLocks noChangeArrowheads="1"/>
                </p:cNvSpPr>
                <p:nvPr/>
              </p:nvSpPr>
              <p:spPr bwMode="auto">
                <a:xfrm>
                  <a:off x="4477" y="314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69" name="Rectangle 653"/>
                <p:cNvSpPr>
                  <a:spLocks noChangeArrowheads="1"/>
                </p:cNvSpPr>
                <p:nvPr/>
              </p:nvSpPr>
              <p:spPr bwMode="auto">
                <a:xfrm>
                  <a:off x="4477" y="3106"/>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0" name="Rectangle 654"/>
                <p:cNvSpPr>
                  <a:spLocks noChangeArrowheads="1"/>
                </p:cNvSpPr>
                <p:nvPr/>
              </p:nvSpPr>
              <p:spPr bwMode="auto">
                <a:xfrm>
                  <a:off x="4477" y="3072"/>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1" name="Rectangle 655"/>
                <p:cNvSpPr>
                  <a:spLocks noChangeArrowheads="1"/>
                </p:cNvSpPr>
                <p:nvPr/>
              </p:nvSpPr>
              <p:spPr bwMode="auto">
                <a:xfrm>
                  <a:off x="4477" y="3038"/>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2" name="Rectangle 656"/>
                <p:cNvSpPr>
                  <a:spLocks noChangeArrowheads="1"/>
                </p:cNvSpPr>
                <p:nvPr/>
              </p:nvSpPr>
              <p:spPr bwMode="auto">
                <a:xfrm>
                  <a:off x="4477" y="3004"/>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3" name="Rectangle 657"/>
                <p:cNvSpPr>
                  <a:spLocks noChangeArrowheads="1"/>
                </p:cNvSpPr>
                <p:nvPr/>
              </p:nvSpPr>
              <p:spPr bwMode="auto">
                <a:xfrm>
                  <a:off x="4477" y="297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4" name="Rectangle 658"/>
                <p:cNvSpPr>
                  <a:spLocks noChangeArrowheads="1"/>
                </p:cNvSpPr>
                <p:nvPr/>
              </p:nvSpPr>
              <p:spPr bwMode="auto">
                <a:xfrm>
                  <a:off x="4477" y="2936"/>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5" name="Rectangle 659"/>
                <p:cNvSpPr>
                  <a:spLocks noChangeArrowheads="1"/>
                </p:cNvSpPr>
                <p:nvPr/>
              </p:nvSpPr>
              <p:spPr bwMode="auto">
                <a:xfrm>
                  <a:off x="4477" y="2902"/>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6" name="Rectangle 660"/>
                <p:cNvSpPr>
                  <a:spLocks noChangeArrowheads="1"/>
                </p:cNvSpPr>
                <p:nvPr/>
              </p:nvSpPr>
              <p:spPr bwMode="auto">
                <a:xfrm>
                  <a:off x="4477" y="2868"/>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7" name="Rectangle 661"/>
                <p:cNvSpPr>
                  <a:spLocks noChangeArrowheads="1"/>
                </p:cNvSpPr>
                <p:nvPr/>
              </p:nvSpPr>
              <p:spPr bwMode="auto">
                <a:xfrm>
                  <a:off x="4477" y="2834"/>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8" name="Rectangle 662"/>
                <p:cNvSpPr>
                  <a:spLocks noChangeArrowheads="1"/>
                </p:cNvSpPr>
                <p:nvPr/>
              </p:nvSpPr>
              <p:spPr bwMode="auto">
                <a:xfrm>
                  <a:off x="4477" y="280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79" name="Rectangle 663"/>
                <p:cNvSpPr>
                  <a:spLocks noChangeArrowheads="1"/>
                </p:cNvSpPr>
                <p:nvPr/>
              </p:nvSpPr>
              <p:spPr bwMode="auto">
                <a:xfrm>
                  <a:off x="4477" y="276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0" name="Rectangle 664"/>
                <p:cNvSpPr>
                  <a:spLocks noChangeArrowheads="1"/>
                </p:cNvSpPr>
                <p:nvPr/>
              </p:nvSpPr>
              <p:spPr bwMode="auto">
                <a:xfrm>
                  <a:off x="4477" y="273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1" name="Rectangle 665"/>
                <p:cNvSpPr>
                  <a:spLocks noChangeArrowheads="1"/>
                </p:cNvSpPr>
                <p:nvPr/>
              </p:nvSpPr>
              <p:spPr bwMode="auto">
                <a:xfrm>
                  <a:off x="4477" y="269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2" name="Rectangle 666"/>
                <p:cNvSpPr>
                  <a:spLocks noChangeArrowheads="1"/>
                </p:cNvSpPr>
                <p:nvPr/>
              </p:nvSpPr>
              <p:spPr bwMode="auto">
                <a:xfrm>
                  <a:off x="4477" y="2665"/>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3" name="Rectangle 667"/>
                <p:cNvSpPr>
                  <a:spLocks noChangeArrowheads="1"/>
                </p:cNvSpPr>
                <p:nvPr/>
              </p:nvSpPr>
              <p:spPr bwMode="auto">
                <a:xfrm>
                  <a:off x="4477" y="2631"/>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4" name="Rectangle 668"/>
                <p:cNvSpPr>
                  <a:spLocks noChangeArrowheads="1"/>
                </p:cNvSpPr>
                <p:nvPr/>
              </p:nvSpPr>
              <p:spPr bwMode="auto">
                <a:xfrm>
                  <a:off x="4477" y="259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5" name="Rectangle 669"/>
                <p:cNvSpPr>
                  <a:spLocks noChangeArrowheads="1"/>
                </p:cNvSpPr>
                <p:nvPr/>
              </p:nvSpPr>
              <p:spPr bwMode="auto">
                <a:xfrm>
                  <a:off x="4477" y="256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6" name="Rectangle 670"/>
                <p:cNvSpPr>
                  <a:spLocks noChangeArrowheads="1"/>
                </p:cNvSpPr>
                <p:nvPr/>
              </p:nvSpPr>
              <p:spPr bwMode="auto">
                <a:xfrm>
                  <a:off x="4477" y="252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7" name="Rectangle 671"/>
                <p:cNvSpPr>
                  <a:spLocks noChangeArrowheads="1"/>
                </p:cNvSpPr>
                <p:nvPr/>
              </p:nvSpPr>
              <p:spPr bwMode="auto">
                <a:xfrm>
                  <a:off x="4477" y="2495"/>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8" name="Rectangle 672"/>
                <p:cNvSpPr>
                  <a:spLocks noChangeArrowheads="1"/>
                </p:cNvSpPr>
                <p:nvPr/>
              </p:nvSpPr>
              <p:spPr bwMode="auto">
                <a:xfrm>
                  <a:off x="4477" y="2461"/>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89" name="Rectangle 673"/>
                <p:cNvSpPr>
                  <a:spLocks noChangeArrowheads="1"/>
                </p:cNvSpPr>
                <p:nvPr/>
              </p:nvSpPr>
              <p:spPr bwMode="auto">
                <a:xfrm>
                  <a:off x="4477" y="242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0" name="Rectangle 674"/>
                <p:cNvSpPr>
                  <a:spLocks noChangeArrowheads="1"/>
                </p:cNvSpPr>
                <p:nvPr/>
              </p:nvSpPr>
              <p:spPr bwMode="auto">
                <a:xfrm>
                  <a:off x="4477" y="239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1" name="Rectangle 675"/>
                <p:cNvSpPr>
                  <a:spLocks noChangeArrowheads="1"/>
                </p:cNvSpPr>
                <p:nvPr/>
              </p:nvSpPr>
              <p:spPr bwMode="auto">
                <a:xfrm>
                  <a:off x="4477" y="235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2" name="Rectangle 676"/>
                <p:cNvSpPr>
                  <a:spLocks noChangeArrowheads="1"/>
                </p:cNvSpPr>
                <p:nvPr/>
              </p:nvSpPr>
              <p:spPr bwMode="auto">
                <a:xfrm>
                  <a:off x="4477" y="2325"/>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3" name="Rectangle 677"/>
                <p:cNvSpPr>
                  <a:spLocks noChangeArrowheads="1"/>
                </p:cNvSpPr>
                <p:nvPr/>
              </p:nvSpPr>
              <p:spPr bwMode="auto">
                <a:xfrm>
                  <a:off x="4477" y="2291"/>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4" name="Rectangle 678"/>
                <p:cNvSpPr>
                  <a:spLocks noChangeArrowheads="1"/>
                </p:cNvSpPr>
                <p:nvPr/>
              </p:nvSpPr>
              <p:spPr bwMode="auto">
                <a:xfrm>
                  <a:off x="4477" y="2257"/>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5" name="Rectangle 679"/>
                <p:cNvSpPr>
                  <a:spLocks noChangeArrowheads="1"/>
                </p:cNvSpPr>
                <p:nvPr/>
              </p:nvSpPr>
              <p:spPr bwMode="auto">
                <a:xfrm>
                  <a:off x="4477" y="2223"/>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6" name="Rectangle 680"/>
                <p:cNvSpPr>
                  <a:spLocks noChangeArrowheads="1"/>
                </p:cNvSpPr>
                <p:nvPr/>
              </p:nvSpPr>
              <p:spPr bwMode="auto">
                <a:xfrm>
                  <a:off x="4477" y="2189"/>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9968" name="Group 752"/>
              <p:cNvGrpSpPr>
                <a:grpSpLocks/>
              </p:cNvGrpSpPr>
              <p:nvPr/>
            </p:nvGrpSpPr>
            <p:grpSpPr bwMode="auto">
              <a:xfrm>
                <a:off x="3497" y="2850"/>
                <a:ext cx="1918" cy="17"/>
                <a:chOff x="3497" y="2850"/>
                <a:chExt cx="1918" cy="17"/>
              </a:xfrm>
            </p:grpSpPr>
            <p:sp>
              <p:nvSpPr>
                <p:cNvPr id="9898" name="Rectangle 682"/>
                <p:cNvSpPr>
                  <a:spLocks noChangeArrowheads="1"/>
                </p:cNvSpPr>
                <p:nvPr/>
              </p:nvSpPr>
              <p:spPr bwMode="auto">
                <a:xfrm>
                  <a:off x="3497"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899" name="Rectangle 683"/>
                <p:cNvSpPr>
                  <a:spLocks noChangeArrowheads="1"/>
                </p:cNvSpPr>
                <p:nvPr/>
              </p:nvSpPr>
              <p:spPr bwMode="auto">
                <a:xfrm>
                  <a:off x="3525" y="285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0" name="Rectangle 684"/>
                <p:cNvSpPr>
                  <a:spLocks noChangeArrowheads="1"/>
                </p:cNvSpPr>
                <p:nvPr/>
              </p:nvSpPr>
              <p:spPr bwMode="auto">
                <a:xfrm>
                  <a:off x="355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1" name="Rectangle 685"/>
                <p:cNvSpPr>
                  <a:spLocks noChangeArrowheads="1"/>
                </p:cNvSpPr>
                <p:nvPr/>
              </p:nvSpPr>
              <p:spPr bwMode="auto">
                <a:xfrm>
                  <a:off x="358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2" name="Rectangle 686"/>
                <p:cNvSpPr>
                  <a:spLocks noChangeArrowheads="1"/>
                </p:cNvSpPr>
                <p:nvPr/>
              </p:nvSpPr>
              <p:spPr bwMode="auto">
                <a:xfrm>
                  <a:off x="3608"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3" name="Rectangle 687"/>
                <p:cNvSpPr>
                  <a:spLocks noChangeArrowheads="1"/>
                </p:cNvSpPr>
                <p:nvPr/>
              </p:nvSpPr>
              <p:spPr bwMode="auto">
                <a:xfrm>
                  <a:off x="3636"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4" name="Rectangle 688"/>
                <p:cNvSpPr>
                  <a:spLocks noChangeArrowheads="1"/>
                </p:cNvSpPr>
                <p:nvPr/>
              </p:nvSpPr>
              <p:spPr bwMode="auto">
                <a:xfrm>
                  <a:off x="366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5" name="Rectangle 689"/>
                <p:cNvSpPr>
                  <a:spLocks noChangeArrowheads="1"/>
                </p:cNvSpPr>
                <p:nvPr/>
              </p:nvSpPr>
              <p:spPr bwMode="auto">
                <a:xfrm>
                  <a:off x="369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6" name="Rectangle 690"/>
                <p:cNvSpPr>
                  <a:spLocks noChangeArrowheads="1"/>
                </p:cNvSpPr>
                <p:nvPr/>
              </p:nvSpPr>
              <p:spPr bwMode="auto">
                <a:xfrm>
                  <a:off x="3719"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7" name="Rectangle 691"/>
                <p:cNvSpPr>
                  <a:spLocks noChangeArrowheads="1"/>
                </p:cNvSpPr>
                <p:nvPr/>
              </p:nvSpPr>
              <p:spPr bwMode="auto">
                <a:xfrm>
                  <a:off x="3747"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8" name="Rectangle 692"/>
                <p:cNvSpPr>
                  <a:spLocks noChangeArrowheads="1"/>
                </p:cNvSpPr>
                <p:nvPr/>
              </p:nvSpPr>
              <p:spPr bwMode="auto">
                <a:xfrm>
                  <a:off x="377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09" name="Rectangle 693"/>
                <p:cNvSpPr>
                  <a:spLocks noChangeArrowheads="1"/>
                </p:cNvSpPr>
                <p:nvPr/>
              </p:nvSpPr>
              <p:spPr bwMode="auto">
                <a:xfrm>
                  <a:off x="380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0" name="Rectangle 694"/>
                <p:cNvSpPr>
                  <a:spLocks noChangeArrowheads="1"/>
                </p:cNvSpPr>
                <p:nvPr/>
              </p:nvSpPr>
              <p:spPr bwMode="auto">
                <a:xfrm>
                  <a:off x="383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1" name="Rectangle 695"/>
                <p:cNvSpPr>
                  <a:spLocks noChangeArrowheads="1"/>
                </p:cNvSpPr>
                <p:nvPr/>
              </p:nvSpPr>
              <p:spPr bwMode="auto">
                <a:xfrm>
                  <a:off x="3858"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2" name="Rectangle 696"/>
                <p:cNvSpPr>
                  <a:spLocks noChangeArrowheads="1"/>
                </p:cNvSpPr>
                <p:nvPr/>
              </p:nvSpPr>
              <p:spPr bwMode="auto">
                <a:xfrm>
                  <a:off x="3886" y="285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3" name="Rectangle 697"/>
                <p:cNvSpPr>
                  <a:spLocks noChangeArrowheads="1"/>
                </p:cNvSpPr>
                <p:nvPr/>
              </p:nvSpPr>
              <p:spPr bwMode="auto">
                <a:xfrm>
                  <a:off x="391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4" name="Rectangle 698"/>
                <p:cNvSpPr>
                  <a:spLocks noChangeArrowheads="1"/>
                </p:cNvSpPr>
                <p:nvPr/>
              </p:nvSpPr>
              <p:spPr bwMode="auto">
                <a:xfrm>
                  <a:off x="394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5" name="Rectangle 699"/>
                <p:cNvSpPr>
                  <a:spLocks noChangeArrowheads="1"/>
                </p:cNvSpPr>
                <p:nvPr/>
              </p:nvSpPr>
              <p:spPr bwMode="auto">
                <a:xfrm>
                  <a:off x="3969"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6" name="Rectangle 700"/>
                <p:cNvSpPr>
                  <a:spLocks noChangeArrowheads="1"/>
                </p:cNvSpPr>
                <p:nvPr/>
              </p:nvSpPr>
              <p:spPr bwMode="auto">
                <a:xfrm>
                  <a:off x="3997"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7" name="Rectangle 701"/>
                <p:cNvSpPr>
                  <a:spLocks noChangeArrowheads="1"/>
                </p:cNvSpPr>
                <p:nvPr/>
              </p:nvSpPr>
              <p:spPr bwMode="auto">
                <a:xfrm>
                  <a:off x="402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8" name="Rectangle 702"/>
                <p:cNvSpPr>
                  <a:spLocks noChangeArrowheads="1"/>
                </p:cNvSpPr>
                <p:nvPr/>
              </p:nvSpPr>
              <p:spPr bwMode="auto">
                <a:xfrm>
                  <a:off x="405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19" name="Rectangle 703"/>
                <p:cNvSpPr>
                  <a:spLocks noChangeArrowheads="1"/>
                </p:cNvSpPr>
                <p:nvPr/>
              </p:nvSpPr>
              <p:spPr bwMode="auto">
                <a:xfrm>
                  <a:off x="408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0" name="Rectangle 704"/>
                <p:cNvSpPr>
                  <a:spLocks noChangeArrowheads="1"/>
                </p:cNvSpPr>
                <p:nvPr/>
              </p:nvSpPr>
              <p:spPr bwMode="auto">
                <a:xfrm>
                  <a:off x="4108"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1" name="Rectangle 705"/>
                <p:cNvSpPr>
                  <a:spLocks noChangeArrowheads="1"/>
                </p:cNvSpPr>
                <p:nvPr/>
              </p:nvSpPr>
              <p:spPr bwMode="auto">
                <a:xfrm>
                  <a:off x="4135"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2" name="Rectangle 706"/>
                <p:cNvSpPr>
                  <a:spLocks noChangeArrowheads="1"/>
                </p:cNvSpPr>
                <p:nvPr/>
              </p:nvSpPr>
              <p:spPr bwMode="auto">
                <a:xfrm>
                  <a:off x="416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3" name="Rectangle 707"/>
                <p:cNvSpPr>
                  <a:spLocks noChangeArrowheads="1"/>
                </p:cNvSpPr>
                <p:nvPr/>
              </p:nvSpPr>
              <p:spPr bwMode="auto">
                <a:xfrm>
                  <a:off x="419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4" name="Rectangle 708"/>
                <p:cNvSpPr>
                  <a:spLocks noChangeArrowheads="1"/>
                </p:cNvSpPr>
                <p:nvPr/>
              </p:nvSpPr>
              <p:spPr bwMode="auto">
                <a:xfrm>
                  <a:off x="4219"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5" name="Rectangle 709"/>
                <p:cNvSpPr>
                  <a:spLocks noChangeArrowheads="1"/>
                </p:cNvSpPr>
                <p:nvPr/>
              </p:nvSpPr>
              <p:spPr bwMode="auto">
                <a:xfrm>
                  <a:off x="4247" y="285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6" name="Rectangle 710"/>
                <p:cNvSpPr>
                  <a:spLocks noChangeArrowheads="1"/>
                </p:cNvSpPr>
                <p:nvPr/>
              </p:nvSpPr>
              <p:spPr bwMode="auto">
                <a:xfrm>
                  <a:off x="427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7" name="Rectangle 711"/>
                <p:cNvSpPr>
                  <a:spLocks noChangeArrowheads="1"/>
                </p:cNvSpPr>
                <p:nvPr/>
              </p:nvSpPr>
              <p:spPr bwMode="auto">
                <a:xfrm>
                  <a:off x="430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8" name="Rectangle 712"/>
                <p:cNvSpPr>
                  <a:spLocks noChangeArrowheads="1"/>
                </p:cNvSpPr>
                <p:nvPr/>
              </p:nvSpPr>
              <p:spPr bwMode="auto">
                <a:xfrm>
                  <a:off x="433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29" name="Rectangle 713"/>
                <p:cNvSpPr>
                  <a:spLocks noChangeArrowheads="1"/>
                </p:cNvSpPr>
                <p:nvPr/>
              </p:nvSpPr>
              <p:spPr bwMode="auto">
                <a:xfrm>
                  <a:off x="4358"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0" name="Rectangle 714"/>
                <p:cNvSpPr>
                  <a:spLocks noChangeArrowheads="1"/>
                </p:cNvSpPr>
                <p:nvPr/>
              </p:nvSpPr>
              <p:spPr bwMode="auto">
                <a:xfrm>
                  <a:off x="4385"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1" name="Rectangle 715"/>
                <p:cNvSpPr>
                  <a:spLocks noChangeArrowheads="1"/>
                </p:cNvSpPr>
                <p:nvPr/>
              </p:nvSpPr>
              <p:spPr bwMode="auto">
                <a:xfrm>
                  <a:off x="441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2" name="Rectangle 716"/>
                <p:cNvSpPr>
                  <a:spLocks noChangeArrowheads="1"/>
                </p:cNvSpPr>
                <p:nvPr/>
              </p:nvSpPr>
              <p:spPr bwMode="auto">
                <a:xfrm>
                  <a:off x="444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3" name="Rectangle 717"/>
                <p:cNvSpPr>
                  <a:spLocks noChangeArrowheads="1"/>
                </p:cNvSpPr>
                <p:nvPr/>
              </p:nvSpPr>
              <p:spPr bwMode="auto">
                <a:xfrm>
                  <a:off x="4469"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4" name="Rectangle 718"/>
                <p:cNvSpPr>
                  <a:spLocks noChangeArrowheads="1"/>
                </p:cNvSpPr>
                <p:nvPr/>
              </p:nvSpPr>
              <p:spPr bwMode="auto">
                <a:xfrm>
                  <a:off x="4496"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5" name="Rectangle 719"/>
                <p:cNvSpPr>
                  <a:spLocks noChangeArrowheads="1"/>
                </p:cNvSpPr>
                <p:nvPr/>
              </p:nvSpPr>
              <p:spPr bwMode="auto">
                <a:xfrm>
                  <a:off x="452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6" name="Rectangle 720"/>
                <p:cNvSpPr>
                  <a:spLocks noChangeArrowheads="1"/>
                </p:cNvSpPr>
                <p:nvPr/>
              </p:nvSpPr>
              <p:spPr bwMode="auto">
                <a:xfrm>
                  <a:off x="455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7" name="Rectangle 721"/>
                <p:cNvSpPr>
                  <a:spLocks noChangeArrowheads="1"/>
                </p:cNvSpPr>
                <p:nvPr/>
              </p:nvSpPr>
              <p:spPr bwMode="auto">
                <a:xfrm>
                  <a:off x="458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8" name="Rectangle 722"/>
                <p:cNvSpPr>
                  <a:spLocks noChangeArrowheads="1"/>
                </p:cNvSpPr>
                <p:nvPr/>
              </p:nvSpPr>
              <p:spPr bwMode="auto">
                <a:xfrm>
                  <a:off x="4608" y="285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39" name="Rectangle 723"/>
                <p:cNvSpPr>
                  <a:spLocks noChangeArrowheads="1"/>
                </p:cNvSpPr>
                <p:nvPr/>
              </p:nvSpPr>
              <p:spPr bwMode="auto">
                <a:xfrm>
                  <a:off x="4635"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0" name="Rectangle 724"/>
                <p:cNvSpPr>
                  <a:spLocks noChangeArrowheads="1"/>
                </p:cNvSpPr>
                <p:nvPr/>
              </p:nvSpPr>
              <p:spPr bwMode="auto">
                <a:xfrm>
                  <a:off x="466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1" name="Rectangle 725"/>
                <p:cNvSpPr>
                  <a:spLocks noChangeArrowheads="1"/>
                </p:cNvSpPr>
                <p:nvPr/>
              </p:nvSpPr>
              <p:spPr bwMode="auto">
                <a:xfrm>
                  <a:off x="469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2" name="Rectangle 726"/>
                <p:cNvSpPr>
                  <a:spLocks noChangeArrowheads="1"/>
                </p:cNvSpPr>
                <p:nvPr/>
              </p:nvSpPr>
              <p:spPr bwMode="auto">
                <a:xfrm>
                  <a:off x="4719"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3" name="Rectangle 727"/>
                <p:cNvSpPr>
                  <a:spLocks noChangeArrowheads="1"/>
                </p:cNvSpPr>
                <p:nvPr/>
              </p:nvSpPr>
              <p:spPr bwMode="auto">
                <a:xfrm>
                  <a:off x="4746"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4" name="Rectangle 728"/>
                <p:cNvSpPr>
                  <a:spLocks noChangeArrowheads="1"/>
                </p:cNvSpPr>
                <p:nvPr/>
              </p:nvSpPr>
              <p:spPr bwMode="auto">
                <a:xfrm>
                  <a:off x="477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5" name="Rectangle 729"/>
                <p:cNvSpPr>
                  <a:spLocks noChangeArrowheads="1"/>
                </p:cNvSpPr>
                <p:nvPr/>
              </p:nvSpPr>
              <p:spPr bwMode="auto">
                <a:xfrm>
                  <a:off x="480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6" name="Rectangle 730"/>
                <p:cNvSpPr>
                  <a:spLocks noChangeArrowheads="1"/>
                </p:cNvSpPr>
                <p:nvPr/>
              </p:nvSpPr>
              <p:spPr bwMode="auto">
                <a:xfrm>
                  <a:off x="483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7" name="Rectangle 731"/>
                <p:cNvSpPr>
                  <a:spLocks noChangeArrowheads="1"/>
                </p:cNvSpPr>
                <p:nvPr/>
              </p:nvSpPr>
              <p:spPr bwMode="auto">
                <a:xfrm>
                  <a:off x="4857"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8" name="Rectangle 732"/>
                <p:cNvSpPr>
                  <a:spLocks noChangeArrowheads="1"/>
                </p:cNvSpPr>
                <p:nvPr/>
              </p:nvSpPr>
              <p:spPr bwMode="auto">
                <a:xfrm>
                  <a:off x="4885"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49" name="Rectangle 733"/>
                <p:cNvSpPr>
                  <a:spLocks noChangeArrowheads="1"/>
                </p:cNvSpPr>
                <p:nvPr/>
              </p:nvSpPr>
              <p:spPr bwMode="auto">
                <a:xfrm>
                  <a:off x="491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0" name="Rectangle 734"/>
                <p:cNvSpPr>
                  <a:spLocks noChangeArrowheads="1"/>
                </p:cNvSpPr>
                <p:nvPr/>
              </p:nvSpPr>
              <p:spPr bwMode="auto">
                <a:xfrm>
                  <a:off x="494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1" name="Rectangle 735"/>
                <p:cNvSpPr>
                  <a:spLocks noChangeArrowheads="1"/>
                </p:cNvSpPr>
                <p:nvPr/>
              </p:nvSpPr>
              <p:spPr bwMode="auto">
                <a:xfrm>
                  <a:off x="4969" y="285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2" name="Rectangle 736"/>
                <p:cNvSpPr>
                  <a:spLocks noChangeArrowheads="1"/>
                </p:cNvSpPr>
                <p:nvPr/>
              </p:nvSpPr>
              <p:spPr bwMode="auto">
                <a:xfrm>
                  <a:off x="4996"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3" name="Rectangle 737"/>
                <p:cNvSpPr>
                  <a:spLocks noChangeArrowheads="1"/>
                </p:cNvSpPr>
                <p:nvPr/>
              </p:nvSpPr>
              <p:spPr bwMode="auto">
                <a:xfrm>
                  <a:off x="502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4" name="Rectangle 738"/>
                <p:cNvSpPr>
                  <a:spLocks noChangeArrowheads="1"/>
                </p:cNvSpPr>
                <p:nvPr/>
              </p:nvSpPr>
              <p:spPr bwMode="auto">
                <a:xfrm>
                  <a:off x="505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5" name="Rectangle 739"/>
                <p:cNvSpPr>
                  <a:spLocks noChangeArrowheads="1"/>
                </p:cNvSpPr>
                <p:nvPr/>
              </p:nvSpPr>
              <p:spPr bwMode="auto">
                <a:xfrm>
                  <a:off x="5080"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6" name="Rectangle 740"/>
                <p:cNvSpPr>
                  <a:spLocks noChangeArrowheads="1"/>
                </p:cNvSpPr>
                <p:nvPr/>
              </p:nvSpPr>
              <p:spPr bwMode="auto">
                <a:xfrm>
                  <a:off x="5107"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7" name="Rectangle 741"/>
                <p:cNvSpPr>
                  <a:spLocks noChangeArrowheads="1"/>
                </p:cNvSpPr>
                <p:nvPr/>
              </p:nvSpPr>
              <p:spPr bwMode="auto">
                <a:xfrm>
                  <a:off x="5135"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8" name="Rectangle 742"/>
                <p:cNvSpPr>
                  <a:spLocks noChangeArrowheads="1"/>
                </p:cNvSpPr>
                <p:nvPr/>
              </p:nvSpPr>
              <p:spPr bwMode="auto">
                <a:xfrm>
                  <a:off x="5163"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59" name="Rectangle 743"/>
                <p:cNvSpPr>
                  <a:spLocks noChangeArrowheads="1"/>
                </p:cNvSpPr>
                <p:nvPr/>
              </p:nvSpPr>
              <p:spPr bwMode="auto">
                <a:xfrm>
                  <a:off x="5191"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0" name="Rectangle 744"/>
                <p:cNvSpPr>
                  <a:spLocks noChangeArrowheads="1"/>
                </p:cNvSpPr>
                <p:nvPr/>
              </p:nvSpPr>
              <p:spPr bwMode="auto">
                <a:xfrm>
                  <a:off x="5218"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1" name="Rectangle 745"/>
                <p:cNvSpPr>
                  <a:spLocks noChangeArrowheads="1"/>
                </p:cNvSpPr>
                <p:nvPr/>
              </p:nvSpPr>
              <p:spPr bwMode="auto">
                <a:xfrm>
                  <a:off x="5246"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2" name="Rectangle 746"/>
                <p:cNvSpPr>
                  <a:spLocks noChangeArrowheads="1"/>
                </p:cNvSpPr>
                <p:nvPr/>
              </p:nvSpPr>
              <p:spPr bwMode="auto">
                <a:xfrm>
                  <a:off x="5274"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3" name="Rectangle 747"/>
                <p:cNvSpPr>
                  <a:spLocks noChangeArrowheads="1"/>
                </p:cNvSpPr>
                <p:nvPr/>
              </p:nvSpPr>
              <p:spPr bwMode="auto">
                <a:xfrm>
                  <a:off x="5302"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4" name="Rectangle 748"/>
                <p:cNvSpPr>
                  <a:spLocks noChangeArrowheads="1"/>
                </p:cNvSpPr>
                <p:nvPr/>
              </p:nvSpPr>
              <p:spPr bwMode="auto">
                <a:xfrm>
                  <a:off x="5330" y="285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5" name="Rectangle 749"/>
                <p:cNvSpPr>
                  <a:spLocks noChangeArrowheads="1"/>
                </p:cNvSpPr>
                <p:nvPr/>
              </p:nvSpPr>
              <p:spPr bwMode="auto">
                <a:xfrm>
                  <a:off x="5357"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6" name="Rectangle 750"/>
                <p:cNvSpPr>
                  <a:spLocks noChangeArrowheads="1"/>
                </p:cNvSpPr>
                <p:nvPr/>
              </p:nvSpPr>
              <p:spPr bwMode="auto">
                <a:xfrm>
                  <a:off x="5385" y="285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67" name="Rectangle 751"/>
                <p:cNvSpPr>
                  <a:spLocks noChangeArrowheads="1"/>
                </p:cNvSpPr>
                <p:nvPr/>
              </p:nvSpPr>
              <p:spPr bwMode="auto">
                <a:xfrm>
                  <a:off x="5413" y="2850"/>
                  <a:ext cx="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0039" name="Group 823"/>
              <p:cNvGrpSpPr>
                <a:grpSpLocks/>
              </p:cNvGrpSpPr>
              <p:nvPr/>
            </p:nvGrpSpPr>
            <p:grpSpPr bwMode="auto">
              <a:xfrm>
                <a:off x="3497" y="2380"/>
                <a:ext cx="1918" cy="17"/>
                <a:chOff x="3497" y="2380"/>
                <a:chExt cx="1918" cy="17"/>
              </a:xfrm>
            </p:grpSpPr>
            <p:sp>
              <p:nvSpPr>
                <p:cNvPr id="9969" name="Rectangle 753"/>
                <p:cNvSpPr>
                  <a:spLocks noChangeArrowheads="1"/>
                </p:cNvSpPr>
                <p:nvPr/>
              </p:nvSpPr>
              <p:spPr bwMode="auto">
                <a:xfrm>
                  <a:off x="3497"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0" name="Rectangle 754"/>
                <p:cNvSpPr>
                  <a:spLocks noChangeArrowheads="1"/>
                </p:cNvSpPr>
                <p:nvPr/>
              </p:nvSpPr>
              <p:spPr bwMode="auto">
                <a:xfrm>
                  <a:off x="3525" y="238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1" name="Rectangle 755"/>
                <p:cNvSpPr>
                  <a:spLocks noChangeArrowheads="1"/>
                </p:cNvSpPr>
                <p:nvPr/>
              </p:nvSpPr>
              <p:spPr bwMode="auto">
                <a:xfrm>
                  <a:off x="355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2" name="Rectangle 756"/>
                <p:cNvSpPr>
                  <a:spLocks noChangeArrowheads="1"/>
                </p:cNvSpPr>
                <p:nvPr/>
              </p:nvSpPr>
              <p:spPr bwMode="auto">
                <a:xfrm>
                  <a:off x="358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3" name="Rectangle 757"/>
                <p:cNvSpPr>
                  <a:spLocks noChangeArrowheads="1"/>
                </p:cNvSpPr>
                <p:nvPr/>
              </p:nvSpPr>
              <p:spPr bwMode="auto">
                <a:xfrm>
                  <a:off x="3608"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4" name="Rectangle 758"/>
                <p:cNvSpPr>
                  <a:spLocks noChangeArrowheads="1"/>
                </p:cNvSpPr>
                <p:nvPr/>
              </p:nvSpPr>
              <p:spPr bwMode="auto">
                <a:xfrm>
                  <a:off x="3636"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5" name="Rectangle 759"/>
                <p:cNvSpPr>
                  <a:spLocks noChangeArrowheads="1"/>
                </p:cNvSpPr>
                <p:nvPr/>
              </p:nvSpPr>
              <p:spPr bwMode="auto">
                <a:xfrm>
                  <a:off x="366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6" name="Rectangle 760"/>
                <p:cNvSpPr>
                  <a:spLocks noChangeArrowheads="1"/>
                </p:cNvSpPr>
                <p:nvPr/>
              </p:nvSpPr>
              <p:spPr bwMode="auto">
                <a:xfrm>
                  <a:off x="369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7" name="Rectangle 761"/>
                <p:cNvSpPr>
                  <a:spLocks noChangeArrowheads="1"/>
                </p:cNvSpPr>
                <p:nvPr/>
              </p:nvSpPr>
              <p:spPr bwMode="auto">
                <a:xfrm>
                  <a:off x="3719"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8" name="Rectangle 762"/>
                <p:cNvSpPr>
                  <a:spLocks noChangeArrowheads="1"/>
                </p:cNvSpPr>
                <p:nvPr/>
              </p:nvSpPr>
              <p:spPr bwMode="auto">
                <a:xfrm>
                  <a:off x="3747"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79" name="Rectangle 763"/>
                <p:cNvSpPr>
                  <a:spLocks noChangeArrowheads="1"/>
                </p:cNvSpPr>
                <p:nvPr/>
              </p:nvSpPr>
              <p:spPr bwMode="auto">
                <a:xfrm>
                  <a:off x="377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0" name="Rectangle 764"/>
                <p:cNvSpPr>
                  <a:spLocks noChangeArrowheads="1"/>
                </p:cNvSpPr>
                <p:nvPr/>
              </p:nvSpPr>
              <p:spPr bwMode="auto">
                <a:xfrm>
                  <a:off x="380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1" name="Rectangle 765"/>
                <p:cNvSpPr>
                  <a:spLocks noChangeArrowheads="1"/>
                </p:cNvSpPr>
                <p:nvPr/>
              </p:nvSpPr>
              <p:spPr bwMode="auto">
                <a:xfrm>
                  <a:off x="383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2" name="Rectangle 766"/>
                <p:cNvSpPr>
                  <a:spLocks noChangeArrowheads="1"/>
                </p:cNvSpPr>
                <p:nvPr/>
              </p:nvSpPr>
              <p:spPr bwMode="auto">
                <a:xfrm>
                  <a:off x="3858"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3" name="Rectangle 767"/>
                <p:cNvSpPr>
                  <a:spLocks noChangeArrowheads="1"/>
                </p:cNvSpPr>
                <p:nvPr/>
              </p:nvSpPr>
              <p:spPr bwMode="auto">
                <a:xfrm>
                  <a:off x="3886" y="238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4" name="Rectangle 768"/>
                <p:cNvSpPr>
                  <a:spLocks noChangeArrowheads="1"/>
                </p:cNvSpPr>
                <p:nvPr/>
              </p:nvSpPr>
              <p:spPr bwMode="auto">
                <a:xfrm>
                  <a:off x="391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5" name="Rectangle 769"/>
                <p:cNvSpPr>
                  <a:spLocks noChangeArrowheads="1"/>
                </p:cNvSpPr>
                <p:nvPr/>
              </p:nvSpPr>
              <p:spPr bwMode="auto">
                <a:xfrm>
                  <a:off x="394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6" name="Rectangle 770"/>
                <p:cNvSpPr>
                  <a:spLocks noChangeArrowheads="1"/>
                </p:cNvSpPr>
                <p:nvPr/>
              </p:nvSpPr>
              <p:spPr bwMode="auto">
                <a:xfrm>
                  <a:off x="3969"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7" name="Rectangle 771"/>
                <p:cNvSpPr>
                  <a:spLocks noChangeArrowheads="1"/>
                </p:cNvSpPr>
                <p:nvPr/>
              </p:nvSpPr>
              <p:spPr bwMode="auto">
                <a:xfrm>
                  <a:off x="3997"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8" name="Rectangle 772"/>
                <p:cNvSpPr>
                  <a:spLocks noChangeArrowheads="1"/>
                </p:cNvSpPr>
                <p:nvPr/>
              </p:nvSpPr>
              <p:spPr bwMode="auto">
                <a:xfrm>
                  <a:off x="402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89" name="Rectangle 773"/>
                <p:cNvSpPr>
                  <a:spLocks noChangeArrowheads="1"/>
                </p:cNvSpPr>
                <p:nvPr/>
              </p:nvSpPr>
              <p:spPr bwMode="auto">
                <a:xfrm>
                  <a:off x="405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0" name="Rectangle 774"/>
                <p:cNvSpPr>
                  <a:spLocks noChangeArrowheads="1"/>
                </p:cNvSpPr>
                <p:nvPr/>
              </p:nvSpPr>
              <p:spPr bwMode="auto">
                <a:xfrm>
                  <a:off x="408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1" name="Rectangle 775"/>
                <p:cNvSpPr>
                  <a:spLocks noChangeArrowheads="1"/>
                </p:cNvSpPr>
                <p:nvPr/>
              </p:nvSpPr>
              <p:spPr bwMode="auto">
                <a:xfrm>
                  <a:off x="4108"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2" name="Rectangle 776"/>
                <p:cNvSpPr>
                  <a:spLocks noChangeArrowheads="1"/>
                </p:cNvSpPr>
                <p:nvPr/>
              </p:nvSpPr>
              <p:spPr bwMode="auto">
                <a:xfrm>
                  <a:off x="4135"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3" name="Rectangle 777"/>
                <p:cNvSpPr>
                  <a:spLocks noChangeArrowheads="1"/>
                </p:cNvSpPr>
                <p:nvPr/>
              </p:nvSpPr>
              <p:spPr bwMode="auto">
                <a:xfrm>
                  <a:off x="416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4" name="Rectangle 778"/>
                <p:cNvSpPr>
                  <a:spLocks noChangeArrowheads="1"/>
                </p:cNvSpPr>
                <p:nvPr/>
              </p:nvSpPr>
              <p:spPr bwMode="auto">
                <a:xfrm>
                  <a:off x="419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5" name="Rectangle 779"/>
                <p:cNvSpPr>
                  <a:spLocks noChangeArrowheads="1"/>
                </p:cNvSpPr>
                <p:nvPr/>
              </p:nvSpPr>
              <p:spPr bwMode="auto">
                <a:xfrm>
                  <a:off x="4219"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6" name="Rectangle 780"/>
                <p:cNvSpPr>
                  <a:spLocks noChangeArrowheads="1"/>
                </p:cNvSpPr>
                <p:nvPr/>
              </p:nvSpPr>
              <p:spPr bwMode="auto">
                <a:xfrm>
                  <a:off x="4247" y="238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7" name="Rectangle 781"/>
                <p:cNvSpPr>
                  <a:spLocks noChangeArrowheads="1"/>
                </p:cNvSpPr>
                <p:nvPr/>
              </p:nvSpPr>
              <p:spPr bwMode="auto">
                <a:xfrm>
                  <a:off x="427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8" name="Rectangle 782"/>
                <p:cNvSpPr>
                  <a:spLocks noChangeArrowheads="1"/>
                </p:cNvSpPr>
                <p:nvPr/>
              </p:nvSpPr>
              <p:spPr bwMode="auto">
                <a:xfrm>
                  <a:off x="430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9999" name="Rectangle 783"/>
                <p:cNvSpPr>
                  <a:spLocks noChangeArrowheads="1"/>
                </p:cNvSpPr>
                <p:nvPr/>
              </p:nvSpPr>
              <p:spPr bwMode="auto">
                <a:xfrm>
                  <a:off x="433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0" name="Rectangle 784"/>
                <p:cNvSpPr>
                  <a:spLocks noChangeArrowheads="1"/>
                </p:cNvSpPr>
                <p:nvPr/>
              </p:nvSpPr>
              <p:spPr bwMode="auto">
                <a:xfrm>
                  <a:off x="4358"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1" name="Rectangle 785"/>
                <p:cNvSpPr>
                  <a:spLocks noChangeArrowheads="1"/>
                </p:cNvSpPr>
                <p:nvPr/>
              </p:nvSpPr>
              <p:spPr bwMode="auto">
                <a:xfrm>
                  <a:off x="4385"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2" name="Rectangle 786"/>
                <p:cNvSpPr>
                  <a:spLocks noChangeArrowheads="1"/>
                </p:cNvSpPr>
                <p:nvPr/>
              </p:nvSpPr>
              <p:spPr bwMode="auto">
                <a:xfrm>
                  <a:off x="441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3" name="Rectangle 787"/>
                <p:cNvSpPr>
                  <a:spLocks noChangeArrowheads="1"/>
                </p:cNvSpPr>
                <p:nvPr/>
              </p:nvSpPr>
              <p:spPr bwMode="auto">
                <a:xfrm>
                  <a:off x="444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4" name="Rectangle 788"/>
                <p:cNvSpPr>
                  <a:spLocks noChangeArrowheads="1"/>
                </p:cNvSpPr>
                <p:nvPr/>
              </p:nvSpPr>
              <p:spPr bwMode="auto">
                <a:xfrm>
                  <a:off x="4469"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5" name="Rectangle 789"/>
                <p:cNvSpPr>
                  <a:spLocks noChangeArrowheads="1"/>
                </p:cNvSpPr>
                <p:nvPr/>
              </p:nvSpPr>
              <p:spPr bwMode="auto">
                <a:xfrm>
                  <a:off x="4496"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6" name="Rectangle 790"/>
                <p:cNvSpPr>
                  <a:spLocks noChangeArrowheads="1"/>
                </p:cNvSpPr>
                <p:nvPr/>
              </p:nvSpPr>
              <p:spPr bwMode="auto">
                <a:xfrm>
                  <a:off x="452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7" name="Rectangle 791"/>
                <p:cNvSpPr>
                  <a:spLocks noChangeArrowheads="1"/>
                </p:cNvSpPr>
                <p:nvPr/>
              </p:nvSpPr>
              <p:spPr bwMode="auto">
                <a:xfrm>
                  <a:off x="455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8" name="Rectangle 792"/>
                <p:cNvSpPr>
                  <a:spLocks noChangeArrowheads="1"/>
                </p:cNvSpPr>
                <p:nvPr/>
              </p:nvSpPr>
              <p:spPr bwMode="auto">
                <a:xfrm>
                  <a:off x="458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09" name="Rectangle 793"/>
                <p:cNvSpPr>
                  <a:spLocks noChangeArrowheads="1"/>
                </p:cNvSpPr>
                <p:nvPr/>
              </p:nvSpPr>
              <p:spPr bwMode="auto">
                <a:xfrm>
                  <a:off x="4608" y="238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0" name="Rectangle 794"/>
                <p:cNvSpPr>
                  <a:spLocks noChangeArrowheads="1"/>
                </p:cNvSpPr>
                <p:nvPr/>
              </p:nvSpPr>
              <p:spPr bwMode="auto">
                <a:xfrm>
                  <a:off x="4635"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1" name="Rectangle 795"/>
                <p:cNvSpPr>
                  <a:spLocks noChangeArrowheads="1"/>
                </p:cNvSpPr>
                <p:nvPr/>
              </p:nvSpPr>
              <p:spPr bwMode="auto">
                <a:xfrm>
                  <a:off x="466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2" name="Rectangle 796"/>
                <p:cNvSpPr>
                  <a:spLocks noChangeArrowheads="1"/>
                </p:cNvSpPr>
                <p:nvPr/>
              </p:nvSpPr>
              <p:spPr bwMode="auto">
                <a:xfrm>
                  <a:off x="469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3" name="Rectangle 797"/>
                <p:cNvSpPr>
                  <a:spLocks noChangeArrowheads="1"/>
                </p:cNvSpPr>
                <p:nvPr/>
              </p:nvSpPr>
              <p:spPr bwMode="auto">
                <a:xfrm>
                  <a:off x="4719"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4" name="Rectangle 798"/>
                <p:cNvSpPr>
                  <a:spLocks noChangeArrowheads="1"/>
                </p:cNvSpPr>
                <p:nvPr/>
              </p:nvSpPr>
              <p:spPr bwMode="auto">
                <a:xfrm>
                  <a:off x="4746"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5" name="Rectangle 799"/>
                <p:cNvSpPr>
                  <a:spLocks noChangeArrowheads="1"/>
                </p:cNvSpPr>
                <p:nvPr/>
              </p:nvSpPr>
              <p:spPr bwMode="auto">
                <a:xfrm>
                  <a:off x="477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6" name="Rectangle 800"/>
                <p:cNvSpPr>
                  <a:spLocks noChangeArrowheads="1"/>
                </p:cNvSpPr>
                <p:nvPr/>
              </p:nvSpPr>
              <p:spPr bwMode="auto">
                <a:xfrm>
                  <a:off x="480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7" name="Rectangle 801"/>
                <p:cNvSpPr>
                  <a:spLocks noChangeArrowheads="1"/>
                </p:cNvSpPr>
                <p:nvPr/>
              </p:nvSpPr>
              <p:spPr bwMode="auto">
                <a:xfrm>
                  <a:off x="483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8" name="Rectangle 802"/>
                <p:cNvSpPr>
                  <a:spLocks noChangeArrowheads="1"/>
                </p:cNvSpPr>
                <p:nvPr/>
              </p:nvSpPr>
              <p:spPr bwMode="auto">
                <a:xfrm>
                  <a:off x="4857"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19" name="Rectangle 803"/>
                <p:cNvSpPr>
                  <a:spLocks noChangeArrowheads="1"/>
                </p:cNvSpPr>
                <p:nvPr/>
              </p:nvSpPr>
              <p:spPr bwMode="auto">
                <a:xfrm>
                  <a:off x="4885"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0" name="Rectangle 804"/>
                <p:cNvSpPr>
                  <a:spLocks noChangeArrowheads="1"/>
                </p:cNvSpPr>
                <p:nvPr/>
              </p:nvSpPr>
              <p:spPr bwMode="auto">
                <a:xfrm>
                  <a:off x="491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1" name="Rectangle 805"/>
                <p:cNvSpPr>
                  <a:spLocks noChangeArrowheads="1"/>
                </p:cNvSpPr>
                <p:nvPr/>
              </p:nvSpPr>
              <p:spPr bwMode="auto">
                <a:xfrm>
                  <a:off x="494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2" name="Rectangle 806"/>
                <p:cNvSpPr>
                  <a:spLocks noChangeArrowheads="1"/>
                </p:cNvSpPr>
                <p:nvPr/>
              </p:nvSpPr>
              <p:spPr bwMode="auto">
                <a:xfrm>
                  <a:off x="4969" y="238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3" name="Rectangle 807"/>
                <p:cNvSpPr>
                  <a:spLocks noChangeArrowheads="1"/>
                </p:cNvSpPr>
                <p:nvPr/>
              </p:nvSpPr>
              <p:spPr bwMode="auto">
                <a:xfrm>
                  <a:off x="4996"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4" name="Rectangle 808"/>
                <p:cNvSpPr>
                  <a:spLocks noChangeArrowheads="1"/>
                </p:cNvSpPr>
                <p:nvPr/>
              </p:nvSpPr>
              <p:spPr bwMode="auto">
                <a:xfrm>
                  <a:off x="502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5" name="Rectangle 809"/>
                <p:cNvSpPr>
                  <a:spLocks noChangeArrowheads="1"/>
                </p:cNvSpPr>
                <p:nvPr/>
              </p:nvSpPr>
              <p:spPr bwMode="auto">
                <a:xfrm>
                  <a:off x="505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6" name="Rectangle 810"/>
                <p:cNvSpPr>
                  <a:spLocks noChangeArrowheads="1"/>
                </p:cNvSpPr>
                <p:nvPr/>
              </p:nvSpPr>
              <p:spPr bwMode="auto">
                <a:xfrm>
                  <a:off x="5080"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7" name="Rectangle 811"/>
                <p:cNvSpPr>
                  <a:spLocks noChangeArrowheads="1"/>
                </p:cNvSpPr>
                <p:nvPr/>
              </p:nvSpPr>
              <p:spPr bwMode="auto">
                <a:xfrm>
                  <a:off x="5107"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8" name="Rectangle 812"/>
                <p:cNvSpPr>
                  <a:spLocks noChangeArrowheads="1"/>
                </p:cNvSpPr>
                <p:nvPr/>
              </p:nvSpPr>
              <p:spPr bwMode="auto">
                <a:xfrm>
                  <a:off x="5135"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29" name="Rectangle 813"/>
                <p:cNvSpPr>
                  <a:spLocks noChangeArrowheads="1"/>
                </p:cNvSpPr>
                <p:nvPr/>
              </p:nvSpPr>
              <p:spPr bwMode="auto">
                <a:xfrm>
                  <a:off x="5163"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0" name="Rectangle 814"/>
                <p:cNvSpPr>
                  <a:spLocks noChangeArrowheads="1"/>
                </p:cNvSpPr>
                <p:nvPr/>
              </p:nvSpPr>
              <p:spPr bwMode="auto">
                <a:xfrm>
                  <a:off x="5191"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1" name="Rectangle 815"/>
                <p:cNvSpPr>
                  <a:spLocks noChangeArrowheads="1"/>
                </p:cNvSpPr>
                <p:nvPr/>
              </p:nvSpPr>
              <p:spPr bwMode="auto">
                <a:xfrm>
                  <a:off x="5218"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2" name="Rectangle 816"/>
                <p:cNvSpPr>
                  <a:spLocks noChangeArrowheads="1"/>
                </p:cNvSpPr>
                <p:nvPr/>
              </p:nvSpPr>
              <p:spPr bwMode="auto">
                <a:xfrm>
                  <a:off x="5246"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3" name="Rectangle 817"/>
                <p:cNvSpPr>
                  <a:spLocks noChangeArrowheads="1"/>
                </p:cNvSpPr>
                <p:nvPr/>
              </p:nvSpPr>
              <p:spPr bwMode="auto">
                <a:xfrm>
                  <a:off x="5274"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4" name="Rectangle 818"/>
                <p:cNvSpPr>
                  <a:spLocks noChangeArrowheads="1"/>
                </p:cNvSpPr>
                <p:nvPr/>
              </p:nvSpPr>
              <p:spPr bwMode="auto">
                <a:xfrm>
                  <a:off x="5302"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5" name="Rectangle 819"/>
                <p:cNvSpPr>
                  <a:spLocks noChangeArrowheads="1"/>
                </p:cNvSpPr>
                <p:nvPr/>
              </p:nvSpPr>
              <p:spPr bwMode="auto">
                <a:xfrm>
                  <a:off x="5330" y="2380"/>
                  <a:ext cx="13"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6" name="Rectangle 820"/>
                <p:cNvSpPr>
                  <a:spLocks noChangeArrowheads="1"/>
                </p:cNvSpPr>
                <p:nvPr/>
              </p:nvSpPr>
              <p:spPr bwMode="auto">
                <a:xfrm>
                  <a:off x="5357"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7" name="Rectangle 821"/>
                <p:cNvSpPr>
                  <a:spLocks noChangeArrowheads="1"/>
                </p:cNvSpPr>
                <p:nvPr/>
              </p:nvSpPr>
              <p:spPr bwMode="auto">
                <a:xfrm>
                  <a:off x="5385" y="2380"/>
                  <a:ext cx="14"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38" name="Rectangle 822"/>
                <p:cNvSpPr>
                  <a:spLocks noChangeArrowheads="1"/>
                </p:cNvSpPr>
                <p:nvPr/>
              </p:nvSpPr>
              <p:spPr bwMode="auto">
                <a:xfrm>
                  <a:off x="5413" y="2380"/>
                  <a:ext cx="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0042" name="Group 826"/>
              <p:cNvGrpSpPr>
                <a:grpSpLocks/>
              </p:cNvGrpSpPr>
              <p:nvPr/>
            </p:nvGrpSpPr>
            <p:grpSpPr bwMode="auto">
              <a:xfrm>
                <a:off x="4475" y="2308"/>
                <a:ext cx="863" cy="161"/>
                <a:chOff x="4475" y="2308"/>
                <a:chExt cx="863" cy="161"/>
              </a:xfrm>
            </p:grpSpPr>
            <p:sp>
              <p:nvSpPr>
                <p:cNvPr id="10040" name="Freeform 824"/>
                <p:cNvSpPr>
                  <a:spLocks/>
                </p:cNvSpPr>
                <p:nvPr/>
              </p:nvSpPr>
              <p:spPr bwMode="auto">
                <a:xfrm>
                  <a:off x="4483" y="2321"/>
                  <a:ext cx="822" cy="134"/>
                </a:xfrm>
                <a:custGeom>
                  <a:avLst/>
                  <a:gdLst>
                    <a:gd name="T0" fmla="*/ 1233 w 1644"/>
                    <a:gd name="T1" fmla="*/ 0 h 269"/>
                    <a:gd name="T2" fmla="*/ 1233 w 1644"/>
                    <a:gd name="T3" fmla="*/ 68 h 269"/>
                    <a:gd name="T4" fmla="*/ 0 w 1644"/>
                    <a:gd name="T5" fmla="*/ 68 h 269"/>
                    <a:gd name="T6" fmla="*/ 0 w 1644"/>
                    <a:gd name="T7" fmla="*/ 203 h 269"/>
                    <a:gd name="T8" fmla="*/ 1233 w 1644"/>
                    <a:gd name="T9" fmla="*/ 203 h 269"/>
                    <a:gd name="T10" fmla="*/ 1233 w 1644"/>
                    <a:gd name="T11" fmla="*/ 269 h 269"/>
                    <a:gd name="T12" fmla="*/ 1644 w 1644"/>
                    <a:gd name="T13" fmla="*/ 135 h 269"/>
                    <a:gd name="T14" fmla="*/ 1233 w 1644"/>
                    <a:gd name="T15" fmla="*/ 0 h 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4" h="269">
                      <a:moveTo>
                        <a:pt x="1233" y="0"/>
                      </a:moveTo>
                      <a:lnTo>
                        <a:pt x="1233" y="68"/>
                      </a:lnTo>
                      <a:lnTo>
                        <a:pt x="0" y="68"/>
                      </a:lnTo>
                      <a:lnTo>
                        <a:pt x="0" y="203"/>
                      </a:lnTo>
                      <a:lnTo>
                        <a:pt x="1233" y="203"/>
                      </a:lnTo>
                      <a:lnTo>
                        <a:pt x="1233" y="269"/>
                      </a:lnTo>
                      <a:lnTo>
                        <a:pt x="1644" y="135"/>
                      </a:lnTo>
                      <a:lnTo>
                        <a:pt x="12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041" name="Freeform 825"/>
                <p:cNvSpPr>
                  <a:spLocks noEditPoints="1"/>
                </p:cNvSpPr>
                <p:nvPr/>
              </p:nvSpPr>
              <p:spPr bwMode="auto">
                <a:xfrm>
                  <a:off x="4475" y="2308"/>
                  <a:ext cx="863" cy="161"/>
                </a:xfrm>
                <a:custGeom>
                  <a:avLst/>
                  <a:gdLst>
                    <a:gd name="T0" fmla="*/ 1233 w 1724"/>
                    <a:gd name="T1" fmla="*/ 94 h 322"/>
                    <a:gd name="T2" fmla="*/ 1249 w 1724"/>
                    <a:gd name="T3" fmla="*/ 94 h 322"/>
                    <a:gd name="T4" fmla="*/ 1249 w 1724"/>
                    <a:gd name="T5" fmla="*/ 75 h 322"/>
                    <a:gd name="T6" fmla="*/ 16 w 1724"/>
                    <a:gd name="T7" fmla="*/ 75 h 322"/>
                    <a:gd name="T8" fmla="*/ 0 w 1724"/>
                    <a:gd name="T9" fmla="*/ 75 h 322"/>
                    <a:gd name="T10" fmla="*/ 0 w 1724"/>
                    <a:gd name="T11" fmla="*/ 94 h 322"/>
                    <a:gd name="T12" fmla="*/ 0 w 1724"/>
                    <a:gd name="T13" fmla="*/ 229 h 322"/>
                    <a:gd name="T14" fmla="*/ 0 w 1724"/>
                    <a:gd name="T15" fmla="*/ 248 h 322"/>
                    <a:gd name="T16" fmla="*/ 16 w 1724"/>
                    <a:gd name="T17" fmla="*/ 250 h 322"/>
                    <a:gd name="T18" fmla="*/ 1249 w 1724"/>
                    <a:gd name="T19" fmla="*/ 250 h 322"/>
                    <a:gd name="T20" fmla="*/ 1249 w 1724"/>
                    <a:gd name="T21" fmla="*/ 229 h 322"/>
                    <a:gd name="T22" fmla="*/ 1233 w 1724"/>
                    <a:gd name="T23" fmla="*/ 229 h 322"/>
                    <a:gd name="T24" fmla="*/ 1233 w 1724"/>
                    <a:gd name="T25" fmla="*/ 295 h 322"/>
                    <a:gd name="T26" fmla="*/ 1233 w 1724"/>
                    <a:gd name="T27" fmla="*/ 322 h 322"/>
                    <a:gd name="T28" fmla="*/ 1254 w 1724"/>
                    <a:gd name="T29" fmla="*/ 314 h 322"/>
                    <a:gd name="T30" fmla="*/ 1664 w 1724"/>
                    <a:gd name="T31" fmla="*/ 180 h 322"/>
                    <a:gd name="T32" fmla="*/ 1724 w 1724"/>
                    <a:gd name="T33" fmla="*/ 161 h 322"/>
                    <a:gd name="T34" fmla="*/ 1664 w 1724"/>
                    <a:gd name="T35" fmla="*/ 141 h 322"/>
                    <a:gd name="T36" fmla="*/ 1254 w 1724"/>
                    <a:gd name="T37" fmla="*/ 7 h 322"/>
                    <a:gd name="T38" fmla="*/ 1233 w 1724"/>
                    <a:gd name="T39" fmla="*/ 0 h 322"/>
                    <a:gd name="T40" fmla="*/ 1233 w 1724"/>
                    <a:gd name="T41" fmla="*/ 26 h 322"/>
                    <a:gd name="T42" fmla="*/ 1233 w 1724"/>
                    <a:gd name="T43" fmla="*/ 94 h 322"/>
                    <a:gd name="T44" fmla="*/ 1267 w 1724"/>
                    <a:gd name="T45" fmla="*/ 26 h 322"/>
                    <a:gd name="T46" fmla="*/ 1249 w 1724"/>
                    <a:gd name="T47" fmla="*/ 26 h 322"/>
                    <a:gd name="T48" fmla="*/ 1245 w 1724"/>
                    <a:gd name="T49" fmla="*/ 46 h 322"/>
                    <a:gd name="T50" fmla="*/ 1656 w 1724"/>
                    <a:gd name="T51" fmla="*/ 180 h 322"/>
                    <a:gd name="T52" fmla="*/ 1660 w 1724"/>
                    <a:gd name="T53" fmla="*/ 161 h 322"/>
                    <a:gd name="T54" fmla="*/ 1656 w 1724"/>
                    <a:gd name="T55" fmla="*/ 141 h 322"/>
                    <a:gd name="T56" fmla="*/ 1245 w 1724"/>
                    <a:gd name="T57" fmla="*/ 275 h 322"/>
                    <a:gd name="T58" fmla="*/ 1249 w 1724"/>
                    <a:gd name="T59" fmla="*/ 295 h 322"/>
                    <a:gd name="T60" fmla="*/ 1267 w 1724"/>
                    <a:gd name="T61" fmla="*/ 295 h 322"/>
                    <a:gd name="T62" fmla="*/ 1267 w 1724"/>
                    <a:gd name="T63" fmla="*/ 229 h 322"/>
                    <a:gd name="T64" fmla="*/ 1267 w 1724"/>
                    <a:gd name="T65" fmla="*/ 209 h 322"/>
                    <a:gd name="T66" fmla="*/ 1249 w 1724"/>
                    <a:gd name="T67" fmla="*/ 209 h 322"/>
                    <a:gd name="T68" fmla="*/ 16 w 1724"/>
                    <a:gd name="T69" fmla="*/ 209 h 322"/>
                    <a:gd name="T70" fmla="*/ 16 w 1724"/>
                    <a:gd name="T71" fmla="*/ 229 h 322"/>
                    <a:gd name="T72" fmla="*/ 33 w 1724"/>
                    <a:gd name="T73" fmla="*/ 229 h 322"/>
                    <a:gd name="T74" fmla="*/ 33 w 1724"/>
                    <a:gd name="T75" fmla="*/ 94 h 322"/>
                    <a:gd name="T76" fmla="*/ 16 w 1724"/>
                    <a:gd name="T77" fmla="*/ 94 h 322"/>
                    <a:gd name="T78" fmla="*/ 16 w 1724"/>
                    <a:gd name="T79" fmla="*/ 116 h 322"/>
                    <a:gd name="T80" fmla="*/ 1249 w 1724"/>
                    <a:gd name="T81" fmla="*/ 116 h 322"/>
                    <a:gd name="T82" fmla="*/ 1267 w 1724"/>
                    <a:gd name="T83" fmla="*/ 116 h 322"/>
                    <a:gd name="T84" fmla="*/ 1267 w 1724"/>
                    <a:gd name="T85" fmla="*/ 94 h 322"/>
                    <a:gd name="T86" fmla="*/ 1267 w 1724"/>
                    <a:gd name="T87" fmla="*/ 2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24" h="322">
                      <a:moveTo>
                        <a:pt x="1233" y="94"/>
                      </a:moveTo>
                      <a:lnTo>
                        <a:pt x="1249" y="94"/>
                      </a:lnTo>
                      <a:lnTo>
                        <a:pt x="1249" y="75"/>
                      </a:lnTo>
                      <a:lnTo>
                        <a:pt x="16" y="75"/>
                      </a:lnTo>
                      <a:lnTo>
                        <a:pt x="0" y="75"/>
                      </a:lnTo>
                      <a:lnTo>
                        <a:pt x="0" y="94"/>
                      </a:lnTo>
                      <a:lnTo>
                        <a:pt x="0" y="229"/>
                      </a:lnTo>
                      <a:lnTo>
                        <a:pt x="0" y="248"/>
                      </a:lnTo>
                      <a:lnTo>
                        <a:pt x="16" y="250"/>
                      </a:lnTo>
                      <a:lnTo>
                        <a:pt x="1249" y="250"/>
                      </a:lnTo>
                      <a:lnTo>
                        <a:pt x="1249" y="229"/>
                      </a:lnTo>
                      <a:lnTo>
                        <a:pt x="1233" y="229"/>
                      </a:lnTo>
                      <a:lnTo>
                        <a:pt x="1233" y="295"/>
                      </a:lnTo>
                      <a:lnTo>
                        <a:pt x="1233" y="322"/>
                      </a:lnTo>
                      <a:lnTo>
                        <a:pt x="1254" y="314"/>
                      </a:lnTo>
                      <a:lnTo>
                        <a:pt x="1664" y="180"/>
                      </a:lnTo>
                      <a:lnTo>
                        <a:pt x="1724" y="161"/>
                      </a:lnTo>
                      <a:lnTo>
                        <a:pt x="1664" y="141"/>
                      </a:lnTo>
                      <a:lnTo>
                        <a:pt x="1254" y="7"/>
                      </a:lnTo>
                      <a:lnTo>
                        <a:pt x="1233" y="0"/>
                      </a:lnTo>
                      <a:lnTo>
                        <a:pt x="1233" y="26"/>
                      </a:lnTo>
                      <a:lnTo>
                        <a:pt x="1233" y="94"/>
                      </a:lnTo>
                      <a:close/>
                      <a:moveTo>
                        <a:pt x="1267" y="26"/>
                      </a:moveTo>
                      <a:lnTo>
                        <a:pt x="1249" y="26"/>
                      </a:lnTo>
                      <a:lnTo>
                        <a:pt x="1245" y="46"/>
                      </a:lnTo>
                      <a:lnTo>
                        <a:pt x="1656" y="180"/>
                      </a:lnTo>
                      <a:lnTo>
                        <a:pt x="1660" y="161"/>
                      </a:lnTo>
                      <a:lnTo>
                        <a:pt x="1656" y="141"/>
                      </a:lnTo>
                      <a:lnTo>
                        <a:pt x="1245" y="275"/>
                      </a:lnTo>
                      <a:lnTo>
                        <a:pt x="1249" y="295"/>
                      </a:lnTo>
                      <a:lnTo>
                        <a:pt x="1267" y="295"/>
                      </a:lnTo>
                      <a:lnTo>
                        <a:pt x="1267" y="229"/>
                      </a:lnTo>
                      <a:lnTo>
                        <a:pt x="1267" y="209"/>
                      </a:lnTo>
                      <a:lnTo>
                        <a:pt x="1249" y="209"/>
                      </a:lnTo>
                      <a:lnTo>
                        <a:pt x="16" y="209"/>
                      </a:lnTo>
                      <a:lnTo>
                        <a:pt x="16" y="229"/>
                      </a:lnTo>
                      <a:lnTo>
                        <a:pt x="33" y="229"/>
                      </a:lnTo>
                      <a:lnTo>
                        <a:pt x="33" y="94"/>
                      </a:lnTo>
                      <a:lnTo>
                        <a:pt x="16" y="94"/>
                      </a:lnTo>
                      <a:lnTo>
                        <a:pt x="16" y="116"/>
                      </a:lnTo>
                      <a:lnTo>
                        <a:pt x="1249" y="116"/>
                      </a:lnTo>
                      <a:lnTo>
                        <a:pt x="1267" y="116"/>
                      </a:lnTo>
                      <a:lnTo>
                        <a:pt x="1267" y="94"/>
                      </a:lnTo>
                      <a:lnTo>
                        <a:pt x="1267"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0097" name="Group 881"/>
              <p:cNvGrpSpPr>
                <a:grpSpLocks/>
              </p:cNvGrpSpPr>
              <p:nvPr/>
            </p:nvGrpSpPr>
            <p:grpSpPr bwMode="auto">
              <a:xfrm>
                <a:off x="4608" y="2469"/>
                <a:ext cx="700" cy="267"/>
                <a:chOff x="4487" y="2469"/>
                <a:chExt cx="821" cy="382"/>
              </a:xfrm>
            </p:grpSpPr>
            <p:sp>
              <p:nvSpPr>
                <p:cNvPr id="10043" name="Freeform 827"/>
                <p:cNvSpPr>
                  <a:spLocks/>
                </p:cNvSpPr>
                <p:nvPr/>
              </p:nvSpPr>
              <p:spPr bwMode="auto">
                <a:xfrm>
                  <a:off x="4497" y="2480"/>
                  <a:ext cx="784" cy="359"/>
                </a:xfrm>
                <a:custGeom>
                  <a:avLst/>
                  <a:gdLst>
                    <a:gd name="T0" fmla="*/ 1192 w 1567"/>
                    <a:gd name="T1" fmla="*/ 19 h 717"/>
                    <a:gd name="T2" fmla="*/ 1214 w 1567"/>
                    <a:gd name="T3" fmla="*/ 93 h 717"/>
                    <a:gd name="T4" fmla="*/ 0 w 1567"/>
                    <a:gd name="T5" fmla="*/ 611 h 717"/>
                    <a:gd name="T6" fmla="*/ 31 w 1567"/>
                    <a:gd name="T7" fmla="*/ 717 h 717"/>
                    <a:gd name="T8" fmla="*/ 1243 w 1567"/>
                    <a:gd name="T9" fmla="*/ 198 h 717"/>
                    <a:gd name="T10" fmla="*/ 1265 w 1567"/>
                    <a:gd name="T11" fmla="*/ 272 h 717"/>
                    <a:gd name="T12" fmla="*/ 1567 w 1567"/>
                    <a:gd name="T13" fmla="*/ 0 h 717"/>
                    <a:gd name="T14" fmla="*/ 1192 w 1567"/>
                    <a:gd name="T15" fmla="*/ 19 h 7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7" h="717">
                      <a:moveTo>
                        <a:pt x="1192" y="19"/>
                      </a:moveTo>
                      <a:lnTo>
                        <a:pt x="1214" y="93"/>
                      </a:lnTo>
                      <a:lnTo>
                        <a:pt x="0" y="611"/>
                      </a:lnTo>
                      <a:lnTo>
                        <a:pt x="31" y="717"/>
                      </a:lnTo>
                      <a:lnTo>
                        <a:pt x="1243" y="198"/>
                      </a:lnTo>
                      <a:lnTo>
                        <a:pt x="1265" y="272"/>
                      </a:lnTo>
                      <a:lnTo>
                        <a:pt x="1567" y="0"/>
                      </a:lnTo>
                      <a:lnTo>
                        <a:pt x="1192" y="19"/>
                      </a:lnTo>
                      <a:close/>
                    </a:path>
                  </a:pathLst>
                </a:custGeom>
                <a:solidFill>
                  <a:srgbClr val="FFFFFF"/>
                </a:solidFill>
                <a:ln w="9525" cap="flat">
                  <a:solidFill>
                    <a:srgbClr val="99CCFF"/>
                  </a:solidFill>
                  <a:prstDash val="dash"/>
                  <a:round/>
                  <a:headEnd/>
                  <a:tailEnd/>
                </a:ln>
              </p:spPr>
              <p:txBody>
                <a:bodyPr/>
                <a:lstStyle/>
                <a:p>
                  <a:endParaRPr lang="ja-JP" altLang="en-US"/>
                </a:p>
              </p:txBody>
            </p:sp>
            <p:sp>
              <p:nvSpPr>
                <p:cNvPr id="10044" name="Freeform 828"/>
                <p:cNvSpPr>
                  <a:spLocks/>
                </p:cNvSpPr>
                <p:nvPr/>
              </p:nvSpPr>
              <p:spPr bwMode="auto">
                <a:xfrm>
                  <a:off x="5085" y="2487"/>
                  <a:ext cx="21" cy="26"/>
                </a:xfrm>
                <a:custGeom>
                  <a:avLst/>
                  <a:gdLst>
                    <a:gd name="T0" fmla="*/ 31 w 41"/>
                    <a:gd name="T1" fmla="*/ 0 h 54"/>
                    <a:gd name="T2" fmla="*/ 0 w 41"/>
                    <a:gd name="T3" fmla="*/ 15 h 54"/>
                    <a:gd name="T4" fmla="*/ 10 w 41"/>
                    <a:gd name="T5" fmla="*/ 54 h 54"/>
                    <a:gd name="T6" fmla="*/ 41 w 41"/>
                    <a:gd name="T7" fmla="*/ 40 h 54"/>
                    <a:gd name="T8" fmla="*/ 31 w 41"/>
                    <a:gd name="T9" fmla="*/ 0 h 54"/>
                  </a:gdLst>
                  <a:ahLst/>
                  <a:cxnLst>
                    <a:cxn ang="0">
                      <a:pos x="T0" y="T1"/>
                    </a:cxn>
                    <a:cxn ang="0">
                      <a:pos x="T2" y="T3"/>
                    </a:cxn>
                    <a:cxn ang="0">
                      <a:pos x="T4" y="T5"/>
                    </a:cxn>
                    <a:cxn ang="0">
                      <a:pos x="T6" y="T7"/>
                    </a:cxn>
                    <a:cxn ang="0">
                      <a:pos x="T8" y="T9"/>
                    </a:cxn>
                  </a:cxnLst>
                  <a:rect l="0" t="0" r="r" b="b"/>
                  <a:pathLst>
                    <a:path w="41" h="54">
                      <a:moveTo>
                        <a:pt x="31" y="0"/>
                      </a:moveTo>
                      <a:lnTo>
                        <a:pt x="0" y="15"/>
                      </a:lnTo>
                      <a:lnTo>
                        <a:pt x="10" y="54"/>
                      </a:lnTo>
                      <a:lnTo>
                        <a:pt x="41" y="40"/>
                      </a:lnTo>
                      <a:lnTo>
                        <a:pt x="31" y="0"/>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45" name="Freeform 829"/>
                <p:cNvSpPr>
                  <a:spLocks/>
                </p:cNvSpPr>
                <p:nvPr/>
              </p:nvSpPr>
              <p:spPr bwMode="auto">
                <a:xfrm>
                  <a:off x="5083" y="2518"/>
                  <a:ext cx="22" cy="26"/>
                </a:xfrm>
                <a:custGeom>
                  <a:avLst/>
                  <a:gdLst>
                    <a:gd name="T0" fmla="*/ 43 w 43"/>
                    <a:gd name="T1" fmla="*/ 37 h 52"/>
                    <a:gd name="T2" fmla="*/ 32 w 43"/>
                    <a:gd name="T3" fmla="*/ 0 h 52"/>
                    <a:gd name="T4" fmla="*/ 0 w 43"/>
                    <a:gd name="T5" fmla="*/ 14 h 52"/>
                    <a:gd name="T6" fmla="*/ 11 w 43"/>
                    <a:gd name="T7" fmla="*/ 52 h 52"/>
                    <a:gd name="T8" fmla="*/ 43 w 43"/>
                    <a:gd name="T9" fmla="*/ 37 h 52"/>
                  </a:gdLst>
                  <a:ahLst/>
                  <a:cxnLst>
                    <a:cxn ang="0">
                      <a:pos x="T0" y="T1"/>
                    </a:cxn>
                    <a:cxn ang="0">
                      <a:pos x="T2" y="T3"/>
                    </a:cxn>
                    <a:cxn ang="0">
                      <a:pos x="T4" y="T5"/>
                    </a:cxn>
                    <a:cxn ang="0">
                      <a:pos x="T6" y="T7"/>
                    </a:cxn>
                    <a:cxn ang="0">
                      <a:pos x="T8" y="T9"/>
                    </a:cxn>
                  </a:cxnLst>
                  <a:rect l="0" t="0" r="r" b="b"/>
                  <a:pathLst>
                    <a:path w="43" h="52">
                      <a:moveTo>
                        <a:pt x="43" y="37"/>
                      </a:moveTo>
                      <a:lnTo>
                        <a:pt x="32" y="0"/>
                      </a:lnTo>
                      <a:lnTo>
                        <a:pt x="0" y="14"/>
                      </a:lnTo>
                      <a:lnTo>
                        <a:pt x="11" y="52"/>
                      </a:lnTo>
                      <a:lnTo>
                        <a:pt x="43"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46" name="Freeform 830"/>
                <p:cNvSpPr>
                  <a:spLocks/>
                </p:cNvSpPr>
                <p:nvPr/>
              </p:nvSpPr>
              <p:spPr bwMode="auto">
                <a:xfrm>
                  <a:off x="5052" y="2531"/>
                  <a:ext cx="21" cy="26"/>
                </a:xfrm>
                <a:custGeom>
                  <a:avLst/>
                  <a:gdLst>
                    <a:gd name="T0" fmla="*/ 42 w 42"/>
                    <a:gd name="T1" fmla="*/ 37 h 52"/>
                    <a:gd name="T2" fmla="*/ 30 w 42"/>
                    <a:gd name="T3" fmla="*/ 0 h 52"/>
                    <a:gd name="T4" fmla="*/ 0 w 42"/>
                    <a:gd name="T5" fmla="*/ 14 h 52"/>
                    <a:gd name="T6" fmla="*/ 11 w 42"/>
                    <a:gd name="T7" fmla="*/ 52 h 52"/>
                    <a:gd name="T8" fmla="*/ 42 w 42"/>
                    <a:gd name="T9" fmla="*/ 37 h 52"/>
                  </a:gdLst>
                  <a:ahLst/>
                  <a:cxnLst>
                    <a:cxn ang="0">
                      <a:pos x="T0" y="T1"/>
                    </a:cxn>
                    <a:cxn ang="0">
                      <a:pos x="T2" y="T3"/>
                    </a:cxn>
                    <a:cxn ang="0">
                      <a:pos x="T4" y="T5"/>
                    </a:cxn>
                    <a:cxn ang="0">
                      <a:pos x="T6" y="T7"/>
                    </a:cxn>
                    <a:cxn ang="0">
                      <a:pos x="T8" y="T9"/>
                    </a:cxn>
                  </a:cxnLst>
                  <a:rect l="0" t="0" r="r" b="b"/>
                  <a:pathLst>
                    <a:path w="42" h="52">
                      <a:moveTo>
                        <a:pt x="42" y="37"/>
                      </a:moveTo>
                      <a:lnTo>
                        <a:pt x="30" y="0"/>
                      </a:lnTo>
                      <a:lnTo>
                        <a:pt x="0" y="14"/>
                      </a:lnTo>
                      <a:lnTo>
                        <a:pt x="11" y="52"/>
                      </a:lnTo>
                      <a:lnTo>
                        <a:pt x="42"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47" name="Freeform 831"/>
                <p:cNvSpPr>
                  <a:spLocks/>
                </p:cNvSpPr>
                <p:nvPr/>
              </p:nvSpPr>
              <p:spPr bwMode="auto">
                <a:xfrm>
                  <a:off x="5020" y="2546"/>
                  <a:ext cx="22" cy="25"/>
                </a:xfrm>
                <a:custGeom>
                  <a:avLst/>
                  <a:gdLst>
                    <a:gd name="T0" fmla="*/ 44 w 44"/>
                    <a:gd name="T1" fmla="*/ 38 h 50"/>
                    <a:gd name="T2" fmla="*/ 33 w 44"/>
                    <a:gd name="T3" fmla="*/ 0 h 50"/>
                    <a:gd name="T4" fmla="*/ 0 w 44"/>
                    <a:gd name="T5" fmla="*/ 13 h 50"/>
                    <a:gd name="T6" fmla="*/ 12 w 44"/>
                    <a:gd name="T7" fmla="*/ 50 h 50"/>
                    <a:gd name="T8" fmla="*/ 44 w 44"/>
                    <a:gd name="T9" fmla="*/ 38 h 50"/>
                  </a:gdLst>
                  <a:ahLst/>
                  <a:cxnLst>
                    <a:cxn ang="0">
                      <a:pos x="T0" y="T1"/>
                    </a:cxn>
                    <a:cxn ang="0">
                      <a:pos x="T2" y="T3"/>
                    </a:cxn>
                    <a:cxn ang="0">
                      <a:pos x="T4" y="T5"/>
                    </a:cxn>
                    <a:cxn ang="0">
                      <a:pos x="T6" y="T7"/>
                    </a:cxn>
                    <a:cxn ang="0">
                      <a:pos x="T8" y="T9"/>
                    </a:cxn>
                  </a:cxnLst>
                  <a:rect l="0" t="0" r="r" b="b"/>
                  <a:pathLst>
                    <a:path w="44" h="50">
                      <a:moveTo>
                        <a:pt x="44" y="38"/>
                      </a:moveTo>
                      <a:lnTo>
                        <a:pt x="33" y="0"/>
                      </a:lnTo>
                      <a:lnTo>
                        <a:pt x="0" y="13"/>
                      </a:lnTo>
                      <a:lnTo>
                        <a:pt x="12" y="50"/>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48" name="Freeform 832"/>
                <p:cNvSpPr>
                  <a:spLocks/>
                </p:cNvSpPr>
                <p:nvPr/>
              </p:nvSpPr>
              <p:spPr bwMode="auto">
                <a:xfrm>
                  <a:off x="4988" y="2559"/>
                  <a:ext cx="22" cy="25"/>
                </a:xfrm>
                <a:custGeom>
                  <a:avLst/>
                  <a:gdLst>
                    <a:gd name="T0" fmla="*/ 43 w 43"/>
                    <a:gd name="T1" fmla="*/ 38 h 50"/>
                    <a:gd name="T2" fmla="*/ 32 w 43"/>
                    <a:gd name="T3" fmla="*/ 0 h 50"/>
                    <a:gd name="T4" fmla="*/ 0 w 43"/>
                    <a:gd name="T5" fmla="*/ 13 h 50"/>
                    <a:gd name="T6" fmla="*/ 11 w 43"/>
                    <a:gd name="T7" fmla="*/ 50 h 50"/>
                    <a:gd name="T8" fmla="*/ 43 w 43"/>
                    <a:gd name="T9" fmla="*/ 38 h 50"/>
                  </a:gdLst>
                  <a:ahLst/>
                  <a:cxnLst>
                    <a:cxn ang="0">
                      <a:pos x="T0" y="T1"/>
                    </a:cxn>
                    <a:cxn ang="0">
                      <a:pos x="T2" y="T3"/>
                    </a:cxn>
                    <a:cxn ang="0">
                      <a:pos x="T4" y="T5"/>
                    </a:cxn>
                    <a:cxn ang="0">
                      <a:pos x="T6" y="T7"/>
                    </a:cxn>
                    <a:cxn ang="0">
                      <a:pos x="T8" y="T9"/>
                    </a:cxn>
                  </a:cxnLst>
                  <a:rect l="0" t="0" r="r" b="b"/>
                  <a:pathLst>
                    <a:path w="43" h="50">
                      <a:moveTo>
                        <a:pt x="43" y="38"/>
                      </a:moveTo>
                      <a:lnTo>
                        <a:pt x="32" y="0"/>
                      </a:lnTo>
                      <a:lnTo>
                        <a:pt x="0" y="13"/>
                      </a:lnTo>
                      <a:lnTo>
                        <a:pt x="11" y="50"/>
                      </a:lnTo>
                      <a:lnTo>
                        <a:pt x="43"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49" name="Freeform 833"/>
                <p:cNvSpPr>
                  <a:spLocks/>
                </p:cNvSpPr>
                <p:nvPr/>
              </p:nvSpPr>
              <p:spPr bwMode="auto">
                <a:xfrm>
                  <a:off x="4956" y="2572"/>
                  <a:ext cx="22" cy="26"/>
                </a:xfrm>
                <a:custGeom>
                  <a:avLst/>
                  <a:gdLst>
                    <a:gd name="T0" fmla="*/ 44 w 44"/>
                    <a:gd name="T1" fmla="*/ 38 h 52"/>
                    <a:gd name="T2" fmla="*/ 32 w 44"/>
                    <a:gd name="T3" fmla="*/ 0 h 52"/>
                    <a:gd name="T4" fmla="*/ 0 w 44"/>
                    <a:gd name="T5" fmla="*/ 14 h 52"/>
                    <a:gd name="T6" fmla="*/ 12 w 44"/>
                    <a:gd name="T7" fmla="*/ 52 h 52"/>
                    <a:gd name="T8" fmla="*/ 44 w 44"/>
                    <a:gd name="T9" fmla="*/ 38 h 52"/>
                  </a:gdLst>
                  <a:ahLst/>
                  <a:cxnLst>
                    <a:cxn ang="0">
                      <a:pos x="T0" y="T1"/>
                    </a:cxn>
                    <a:cxn ang="0">
                      <a:pos x="T2" y="T3"/>
                    </a:cxn>
                    <a:cxn ang="0">
                      <a:pos x="T4" y="T5"/>
                    </a:cxn>
                    <a:cxn ang="0">
                      <a:pos x="T6" y="T7"/>
                    </a:cxn>
                    <a:cxn ang="0">
                      <a:pos x="T8" y="T9"/>
                    </a:cxn>
                  </a:cxnLst>
                  <a:rect l="0" t="0" r="r" b="b"/>
                  <a:pathLst>
                    <a:path w="44" h="52">
                      <a:moveTo>
                        <a:pt x="44" y="38"/>
                      </a:moveTo>
                      <a:lnTo>
                        <a:pt x="32" y="0"/>
                      </a:lnTo>
                      <a:lnTo>
                        <a:pt x="0" y="14"/>
                      </a:lnTo>
                      <a:lnTo>
                        <a:pt x="12" y="52"/>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0" name="Freeform 834"/>
                <p:cNvSpPr>
                  <a:spLocks/>
                </p:cNvSpPr>
                <p:nvPr/>
              </p:nvSpPr>
              <p:spPr bwMode="auto">
                <a:xfrm>
                  <a:off x="4925" y="2586"/>
                  <a:ext cx="22" cy="26"/>
                </a:xfrm>
                <a:custGeom>
                  <a:avLst/>
                  <a:gdLst>
                    <a:gd name="T0" fmla="*/ 44 w 44"/>
                    <a:gd name="T1" fmla="*/ 37 h 52"/>
                    <a:gd name="T2" fmla="*/ 33 w 44"/>
                    <a:gd name="T3" fmla="*/ 0 h 52"/>
                    <a:gd name="T4" fmla="*/ 0 w 44"/>
                    <a:gd name="T5" fmla="*/ 14 h 52"/>
                    <a:gd name="T6" fmla="*/ 12 w 44"/>
                    <a:gd name="T7" fmla="*/ 52 h 52"/>
                    <a:gd name="T8" fmla="*/ 44 w 44"/>
                    <a:gd name="T9" fmla="*/ 37 h 52"/>
                  </a:gdLst>
                  <a:ahLst/>
                  <a:cxnLst>
                    <a:cxn ang="0">
                      <a:pos x="T0" y="T1"/>
                    </a:cxn>
                    <a:cxn ang="0">
                      <a:pos x="T2" y="T3"/>
                    </a:cxn>
                    <a:cxn ang="0">
                      <a:pos x="T4" y="T5"/>
                    </a:cxn>
                    <a:cxn ang="0">
                      <a:pos x="T6" y="T7"/>
                    </a:cxn>
                    <a:cxn ang="0">
                      <a:pos x="T8" y="T9"/>
                    </a:cxn>
                  </a:cxnLst>
                  <a:rect l="0" t="0" r="r" b="b"/>
                  <a:pathLst>
                    <a:path w="44" h="52">
                      <a:moveTo>
                        <a:pt x="44" y="37"/>
                      </a:moveTo>
                      <a:lnTo>
                        <a:pt x="33" y="0"/>
                      </a:lnTo>
                      <a:lnTo>
                        <a:pt x="0" y="14"/>
                      </a:lnTo>
                      <a:lnTo>
                        <a:pt x="12" y="52"/>
                      </a:lnTo>
                      <a:lnTo>
                        <a:pt x="44"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1" name="Freeform 835"/>
                <p:cNvSpPr>
                  <a:spLocks/>
                </p:cNvSpPr>
                <p:nvPr/>
              </p:nvSpPr>
              <p:spPr bwMode="auto">
                <a:xfrm>
                  <a:off x="4893" y="2599"/>
                  <a:ext cx="21" cy="26"/>
                </a:xfrm>
                <a:custGeom>
                  <a:avLst/>
                  <a:gdLst>
                    <a:gd name="T0" fmla="*/ 42 w 42"/>
                    <a:gd name="T1" fmla="*/ 37 h 51"/>
                    <a:gd name="T2" fmla="*/ 30 w 42"/>
                    <a:gd name="T3" fmla="*/ 0 h 51"/>
                    <a:gd name="T4" fmla="*/ 0 w 42"/>
                    <a:gd name="T5" fmla="*/ 14 h 51"/>
                    <a:gd name="T6" fmla="*/ 11 w 42"/>
                    <a:gd name="T7" fmla="*/ 51 h 51"/>
                    <a:gd name="T8" fmla="*/ 42 w 42"/>
                    <a:gd name="T9" fmla="*/ 37 h 51"/>
                  </a:gdLst>
                  <a:ahLst/>
                  <a:cxnLst>
                    <a:cxn ang="0">
                      <a:pos x="T0" y="T1"/>
                    </a:cxn>
                    <a:cxn ang="0">
                      <a:pos x="T2" y="T3"/>
                    </a:cxn>
                    <a:cxn ang="0">
                      <a:pos x="T4" y="T5"/>
                    </a:cxn>
                    <a:cxn ang="0">
                      <a:pos x="T6" y="T7"/>
                    </a:cxn>
                    <a:cxn ang="0">
                      <a:pos x="T8" y="T9"/>
                    </a:cxn>
                  </a:cxnLst>
                  <a:rect l="0" t="0" r="r" b="b"/>
                  <a:pathLst>
                    <a:path w="42" h="51">
                      <a:moveTo>
                        <a:pt x="42" y="37"/>
                      </a:moveTo>
                      <a:lnTo>
                        <a:pt x="30" y="0"/>
                      </a:lnTo>
                      <a:lnTo>
                        <a:pt x="0" y="14"/>
                      </a:lnTo>
                      <a:lnTo>
                        <a:pt x="11" y="51"/>
                      </a:lnTo>
                      <a:lnTo>
                        <a:pt x="42"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2" name="Freeform 836"/>
                <p:cNvSpPr>
                  <a:spLocks/>
                </p:cNvSpPr>
                <p:nvPr/>
              </p:nvSpPr>
              <p:spPr bwMode="auto">
                <a:xfrm>
                  <a:off x="4861" y="2613"/>
                  <a:ext cx="22" cy="26"/>
                </a:xfrm>
                <a:custGeom>
                  <a:avLst/>
                  <a:gdLst>
                    <a:gd name="T0" fmla="*/ 44 w 44"/>
                    <a:gd name="T1" fmla="*/ 38 h 52"/>
                    <a:gd name="T2" fmla="*/ 32 w 44"/>
                    <a:gd name="T3" fmla="*/ 0 h 52"/>
                    <a:gd name="T4" fmla="*/ 0 w 44"/>
                    <a:gd name="T5" fmla="*/ 15 h 52"/>
                    <a:gd name="T6" fmla="*/ 12 w 44"/>
                    <a:gd name="T7" fmla="*/ 52 h 52"/>
                    <a:gd name="T8" fmla="*/ 44 w 44"/>
                    <a:gd name="T9" fmla="*/ 38 h 52"/>
                  </a:gdLst>
                  <a:ahLst/>
                  <a:cxnLst>
                    <a:cxn ang="0">
                      <a:pos x="T0" y="T1"/>
                    </a:cxn>
                    <a:cxn ang="0">
                      <a:pos x="T2" y="T3"/>
                    </a:cxn>
                    <a:cxn ang="0">
                      <a:pos x="T4" y="T5"/>
                    </a:cxn>
                    <a:cxn ang="0">
                      <a:pos x="T6" y="T7"/>
                    </a:cxn>
                    <a:cxn ang="0">
                      <a:pos x="T8" y="T9"/>
                    </a:cxn>
                  </a:cxnLst>
                  <a:rect l="0" t="0" r="r" b="b"/>
                  <a:pathLst>
                    <a:path w="44" h="52">
                      <a:moveTo>
                        <a:pt x="44" y="38"/>
                      </a:moveTo>
                      <a:lnTo>
                        <a:pt x="32" y="0"/>
                      </a:lnTo>
                      <a:lnTo>
                        <a:pt x="0" y="15"/>
                      </a:lnTo>
                      <a:lnTo>
                        <a:pt x="12" y="52"/>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3" name="Freeform 837"/>
                <p:cNvSpPr>
                  <a:spLocks/>
                </p:cNvSpPr>
                <p:nvPr/>
              </p:nvSpPr>
              <p:spPr bwMode="auto">
                <a:xfrm>
                  <a:off x="4830" y="2627"/>
                  <a:ext cx="21" cy="25"/>
                </a:xfrm>
                <a:custGeom>
                  <a:avLst/>
                  <a:gdLst>
                    <a:gd name="T0" fmla="*/ 43 w 43"/>
                    <a:gd name="T1" fmla="*/ 38 h 50"/>
                    <a:gd name="T2" fmla="*/ 31 w 43"/>
                    <a:gd name="T3" fmla="*/ 0 h 50"/>
                    <a:gd name="T4" fmla="*/ 0 w 43"/>
                    <a:gd name="T5" fmla="*/ 13 h 50"/>
                    <a:gd name="T6" fmla="*/ 12 w 43"/>
                    <a:gd name="T7" fmla="*/ 50 h 50"/>
                    <a:gd name="T8" fmla="*/ 43 w 43"/>
                    <a:gd name="T9" fmla="*/ 38 h 50"/>
                  </a:gdLst>
                  <a:ahLst/>
                  <a:cxnLst>
                    <a:cxn ang="0">
                      <a:pos x="T0" y="T1"/>
                    </a:cxn>
                    <a:cxn ang="0">
                      <a:pos x="T2" y="T3"/>
                    </a:cxn>
                    <a:cxn ang="0">
                      <a:pos x="T4" y="T5"/>
                    </a:cxn>
                    <a:cxn ang="0">
                      <a:pos x="T6" y="T7"/>
                    </a:cxn>
                    <a:cxn ang="0">
                      <a:pos x="T8" y="T9"/>
                    </a:cxn>
                  </a:cxnLst>
                  <a:rect l="0" t="0" r="r" b="b"/>
                  <a:pathLst>
                    <a:path w="43" h="50">
                      <a:moveTo>
                        <a:pt x="43" y="38"/>
                      </a:moveTo>
                      <a:lnTo>
                        <a:pt x="31" y="0"/>
                      </a:lnTo>
                      <a:lnTo>
                        <a:pt x="0" y="13"/>
                      </a:lnTo>
                      <a:lnTo>
                        <a:pt x="12" y="50"/>
                      </a:lnTo>
                      <a:lnTo>
                        <a:pt x="43"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4" name="Freeform 838"/>
                <p:cNvSpPr>
                  <a:spLocks/>
                </p:cNvSpPr>
                <p:nvPr/>
              </p:nvSpPr>
              <p:spPr bwMode="auto">
                <a:xfrm>
                  <a:off x="4798" y="2640"/>
                  <a:ext cx="21" cy="25"/>
                </a:xfrm>
                <a:custGeom>
                  <a:avLst/>
                  <a:gdLst>
                    <a:gd name="T0" fmla="*/ 44 w 44"/>
                    <a:gd name="T1" fmla="*/ 37 h 50"/>
                    <a:gd name="T2" fmla="*/ 32 w 44"/>
                    <a:gd name="T3" fmla="*/ 0 h 50"/>
                    <a:gd name="T4" fmla="*/ 0 w 44"/>
                    <a:gd name="T5" fmla="*/ 12 h 50"/>
                    <a:gd name="T6" fmla="*/ 12 w 44"/>
                    <a:gd name="T7" fmla="*/ 50 h 50"/>
                    <a:gd name="T8" fmla="*/ 44 w 44"/>
                    <a:gd name="T9" fmla="*/ 37 h 50"/>
                  </a:gdLst>
                  <a:ahLst/>
                  <a:cxnLst>
                    <a:cxn ang="0">
                      <a:pos x="T0" y="T1"/>
                    </a:cxn>
                    <a:cxn ang="0">
                      <a:pos x="T2" y="T3"/>
                    </a:cxn>
                    <a:cxn ang="0">
                      <a:pos x="T4" y="T5"/>
                    </a:cxn>
                    <a:cxn ang="0">
                      <a:pos x="T6" y="T7"/>
                    </a:cxn>
                    <a:cxn ang="0">
                      <a:pos x="T8" y="T9"/>
                    </a:cxn>
                  </a:cxnLst>
                  <a:rect l="0" t="0" r="r" b="b"/>
                  <a:pathLst>
                    <a:path w="44" h="50">
                      <a:moveTo>
                        <a:pt x="44" y="37"/>
                      </a:moveTo>
                      <a:lnTo>
                        <a:pt x="32" y="0"/>
                      </a:lnTo>
                      <a:lnTo>
                        <a:pt x="0" y="12"/>
                      </a:lnTo>
                      <a:lnTo>
                        <a:pt x="12" y="50"/>
                      </a:lnTo>
                      <a:lnTo>
                        <a:pt x="44"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5" name="Freeform 839"/>
                <p:cNvSpPr>
                  <a:spLocks/>
                </p:cNvSpPr>
                <p:nvPr/>
              </p:nvSpPr>
              <p:spPr bwMode="auto">
                <a:xfrm>
                  <a:off x="4766" y="2654"/>
                  <a:ext cx="22" cy="26"/>
                </a:xfrm>
                <a:custGeom>
                  <a:avLst/>
                  <a:gdLst>
                    <a:gd name="T0" fmla="*/ 44 w 44"/>
                    <a:gd name="T1" fmla="*/ 37 h 52"/>
                    <a:gd name="T2" fmla="*/ 32 w 44"/>
                    <a:gd name="T3" fmla="*/ 0 h 52"/>
                    <a:gd name="T4" fmla="*/ 0 w 44"/>
                    <a:gd name="T5" fmla="*/ 14 h 52"/>
                    <a:gd name="T6" fmla="*/ 12 w 44"/>
                    <a:gd name="T7" fmla="*/ 52 h 52"/>
                    <a:gd name="T8" fmla="*/ 44 w 44"/>
                    <a:gd name="T9" fmla="*/ 37 h 52"/>
                  </a:gdLst>
                  <a:ahLst/>
                  <a:cxnLst>
                    <a:cxn ang="0">
                      <a:pos x="T0" y="T1"/>
                    </a:cxn>
                    <a:cxn ang="0">
                      <a:pos x="T2" y="T3"/>
                    </a:cxn>
                    <a:cxn ang="0">
                      <a:pos x="T4" y="T5"/>
                    </a:cxn>
                    <a:cxn ang="0">
                      <a:pos x="T6" y="T7"/>
                    </a:cxn>
                    <a:cxn ang="0">
                      <a:pos x="T8" y="T9"/>
                    </a:cxn>
                  </a:cxnLst>
                  <a:rect l="0" t="0" r="r" b="b"/>
                  <a:pathLst>
                    <a:path w="44" h="52">
                      <a:moveTo>
                        <a:pt x="44" y="37"/>
                      </a:moveTo>
                      <a:lnTo>
                        <a:pt x="32" y="0"/>
                      </a:lnTo>
                      <a:lnTo>
                        <a:pt x="0" y="14"/>
                      </a:lnTo>
                      <a:lnTo>
                        <a:pt x="12" y="52"/>
                      </a:lnTo>
                      <a:lnTo>
                        <a:pt x="44"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6" name="Freeform 840"/>
                <p:cNvSpPr>
                  <a:spLocks/>
                </p:cNvSpPr>
                <p:nvPr/>
              </p:nvSpPr>
              <p:spPr bwMode="auto">
                <a:xfrm>
                  <a:off x="4734" y="2667"/>
                  <a:ext cx="22" cy="26"/>
                </a:xfrm>
                <a:custGeom>
                  <a:avLst/>
                  <a:gdLst>
                    <a:gd name="T0" fmla="*/ 44 w 44"/>
                    <a:gd name="T1" fmla="*/ 37 h 51"/>
                    <a:gd name="T2" fmla="*/ 32 w 44"/>
                    <a:gd name="T3" fmla="*/ 0 h 51"/>
                    <a:gd name="T4" fmla="*/ 0 w 44"/>
                    <a:gd name="T5" fmla="*/ 14 h 51"/>
                    <a:gd name="T6" fmla="*/ 12 w 44"/>
                    <a:gd name="T7" fmla="*/ 51 h 51"/>
                    <a:gd name="T8" fmla="*/ 44 w 44"/>
                    <a:gd name="T9" fmla="*/ 37 h 51"/>
                  </a:gdLst>
                  <a:ahLst/>
                  <a:cxnLst>
                    <a:cxn ang="0">
                      <a:pos x="T0" y="T1"/>
                    </a:cxn>
                    <a:cxn ang="0">
                      <a:pos x="T2" y="T3"/>
                    </a:cxn>
                    <a:cxn ang="0">
                      <a:pos x="T4" y="T5"/>
                    </a:cxn>
                    <a:cxn ang="0">
                      <a:pos x="T6" y="T7"/>
                    </a:cxn>
                    <a:cxn ang="0">
                      <a:pos x="T8" y="T9"/>
                    </a:cxn>
                  </a:cxnLst>
                  <a:rect l="0" t="0" r="r" b="b"/>
                  <a:pathLst>
                    <a:path w="44" h="51">
                      <a:moveTo>
                        <a:pt x="44" y="37"/>
                      </a:moveTo>
                      <a:lnTo>
                        <a:pt x="32" y="0"/>
                      </a:lnTo>
                      <a:lnTo>
                        <a:pt x="0" y="14"/>
                      </a:lnTo>
                      <a:lnTo>
                        <a:pt x="12" y="51"/>
                      </a:lnTo>
                      <a:lnTo>
                        <a:pt x="44"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7" name="Freeform 841"/>
                <p:cNvSpPr>
                  <a:spLocks/>
                </p:cNvSpPr>
                <p:nvPr/>
              </p:nvSpPr>
              <p:spPr bwMode="auto">
                <a:xfrm>
                  <a:off x="4703" y="2681"/>
                  <a:ext cx="21" cy="26"/>
                </a:xfrm>
                <a:custGeom>
                  <a:avLst/>
                  <a:gdLst>
                    <a:gd name="T0" fmla="*/ 44 w 44"/>
                    <a:gd name="T1" fmla="*/ 38 h 52"/>
                    <a:gd name="T2" fmla="*/ 32 w 44"/>
                    <a:gd name="T3" fmla="*/ 0 h 52"/>
                    <a:gd name="T4" fmla="*/ 0 w 44"/>
                    <a:gd name="T5" fmla="*/ 15 h 52"/>
                    <a:gd name="T6" fmla="*/ 12 w 44"/>
                    <a:gd name="T7" fmla="*/ 52 h 52"/>
                    <a:gd name="T8" fmla="*/ 44 w 44"/>
                    <a:gd name="T9" fmla="*/ 38 h 52"/>
                  </a:gdLst>
                  <a:ahLst/>
                  <a:cxnLst>
                    <a:cxn ang="0">
                      <a:pos x="T0" y="T1"/>
                    </a:cxn>
                    <a:cxn ang="0">
                      <a:pos x="T2" y="T3"/>
                    </a:cxn>
                    <a:cxn ang="0">
                      <a:pos x="T4" y="T5"/>
                    </a:cxn>
                    <a:cxn ang="0">
                      <a:pos x="T6" y="T7"/>
                    </a:cxn>
                    <a:cxn ang="0">
                      <a:pos x="T8" y="T9"/>
                    </a:cxn>
                  </a:cxnLst>
                  <a:rect l="0" t="0" r="r" b="b"/>
                  <a:pathLst>
                    <a:path w="44" h="52">
                      <a:moveTo>
                        <a:pt x="44" y="38"/>
                      </a:moveTo>
                      <a:lnTo>
                        <a:pt x="32" y="0"/>
                      </a:lnTo>
                      <a:lnTo>
                        <a:pt x="0" y="15"/>
                      </a:lnTo>
                      <a:lnTo>
                        <a:pt x="12" y="52"/>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8" name="Freeform 842"/>
                <p:cNvSpPr>
                  <a:spLocks/>
                </p:cNvSpPr>
                <p:nvPr/>
              </p:nvSpPr>
              <p:spPr bwMode="auto">
                <a:xfrm>
                  <a:off x="4671" y="2695"/>
                  <a:ext cx="21" cy="25"/>
                </a:xfrm>
                <a:custGeom>
                  <a:avLst/>
                  <a:gdLst>
                    <a:gd name="T0" fmla="*/ 43 w 43"/>
                    <a:gd name="T1" fmla="*/ 38 h 50"/>
                    <a:gd name="T2" fmla="*/ 31 w 43"/>
                    <a:gd name="T3" fmla="*/ 0 h 50"/>
                    <a:gd name="T4" fmla="*/ 0 w 43"/>
                    <a:gd name="T5" fmla="*/ 12 h 50"/>
                    <a:gd name="T6" fmla="*/ 12 w 43"/>
                    <a:gd name="T7" fmla="*/ 50 h 50"/>
                    <a:gd name="T8" fmla="*/ 43 w 43"/>
                    <a:gd name="T9" fmla="*/ 38 h 50"/>
                  </a:gdLst>
                  <a:ahLst/>
                  <a:cxnLst>
                    <a:cxn ang="0">
                      <a:pos x="T0" y="T1"/>
                    </a:cxn>
                    <a:cxn ang="0">
                      <a:pos x="T2" y="T3"/>
                    </a:cxn>
                    <a:cxn ang="0">
                      <a:pos x="T4" y="T5"/>
                    </a:cxn>
                    <a:cxn ang="0">
                      <a:pos x="T6" y="T7"/>
                    </a:cxn>
                    <a:cxn ang="0">
                      <a:pos x="T8" y="T9"/>
                    </a:cxn>
                  </a:cxnLst>
                  <a:rect l="0" t="0" r="r" b="b"/>
                  <a:pathLst>
                    <a:path w="43" h="50">
                      <a:moveTo>
                        <a:pt x="43" y="38"/>
                      </a:moveTo>
                      <a:lnTo>
                        <a:pt x="31" y="0"/>
                      </a:lnTo>
                      <a:lnTo>
                        <a:pt x="0" y="12"/>
                      </a:lnTo>
                      <a:lnTo>
                        <a:pt x="12" y="50"/>
                      </a:lnTo>
                      <a:lnTo>
                        <a:pt x="43"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59" name="Freeform 843"/>
                <p:cNvSpPr>
                  <a:spLocks/>
                </p:cNvSpPr>
                <p:nvPr/>
              </p:nvSpPr>
              <p:spPr bwMode="auto">
                <a:xfrm>
                  <a:off x="4639" y="2708"/>
                  <a:ext cx="22" cy="25"/>
                </a:xfrm>
                <a:custGeom>
                  <a:avLst/>
                  <a:gdLst>
                    <a:gd name="T0" fmla="*/ 44 w 44"/>
                    <a:gd name="T1" fmla="*/ 37 h 50"/>
                    <a:gd name="T2" fmla="*/ 32 w 44"/>
                    <a:gd name="T3" fmla="*/ 0 h 50"/>
                    <a:gd name="T4" fmla="*/ 0 w 44"/>
                    <a:gd name="T5" fmla="*/ 12 h 50"/>
                    <a:gd name="T6" fmla="*/ 12 w 44"/>
                    <a:gd name="T7" fmla="*/ 50 h 50"/>
                    <a:gd name="T8" fmla="*/ 44 w 44"/>
                    <a:gd name="T9" fmla="*/ 37 h 50"/>
                  </a:gdLst>
                  <a:ahLst/>
                  <a:cxnLst>
                    <a:cxn ang="0">
                      <a:pos x="T0" y="T1"/>
                    </a:cxn>
                    <a:cxn ang="0">
                      <a:pos x="T2" y="T3"/>
                    </a:cxn>
                    <a:cxn ang="0">
                      <a:pos x="T4" y="T5"/>
                    </a:cxn>
                    <a:cxn ang="0">
                      <a:pos x="T6" y="T7"/>
                    </a:cxn>
                    <a:cxn ang="0">
                      <a:pos x="T8" y="T9"/>
                    </a:cxn>
                  </a:cxnLst>
                  <a:rect l="0" t="0" r="r" b="b"/>
                  <a:pathLst>
                    <a:path w="44" h="50">
                      <a:moveTo>
                        <a:pt x="44" y="37"/>
                      </a:moveTo>
                      <a:lnTo>
                        <a:pt x="32" y="0"/>
                      </a:lnTo>
                      <a:lnTo>
                        <a:pt x="0" y="12"/>
                      </a:lnTo>
                      <a:lnTo>
                        <a:pt x="12" y="50"/>
                      </a:lnTo>
                      <a:lnTo>
                        <a:pt x="44"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0" name="Freeform 844"/>
                <p:cNvSpPr>
                  <a:spLocks/>
                </p:cNvSpPr>
                <p:nvPr/>
              </p:nvSpPr>
              <p:spPr bwMode="auto">
                <a:xfrm>
                  <a:off x="4608" y="2722"/>
                  <a:ext cx="21" cy="25"/>
                </a:xfrm>
                <a:custGeom>
                  <a:avLst/>
                  <a:gdLst>
                    <a:gd name="T0" fmla="*/ 43 w 43"/>
                    <a:gd name="T1" fmla="*/ 37 h 50"/>
                    <a:gd name="T2" fmla="*/ 31 w 43"/>
                    <a:gd name="T3" fmla="*/ 0 h 50"/>
                    <a:gd name="T4" fmla="*/ 0 w 43"/>
                    <a:gd name="T5" fmla="*/ 12 h 50"/>
                    <a:gd name="T6" fmla="*/ 12 w 43"/>
                    <a:gd name="T7" fmla="*/ 50 h 50"/>
                    <a:gd name="T8" fmla="*/ 43 w 43"/>
                    <a:gd name="T9" fmla="*/ 37 h 50"/>
                  </a:gdLst>
                  <a:ahLst/>
                  <a:cxnLst>
                    <a:cxn ang="0">
                      <a:pos x="T0" y="T1"/>
                    </a:cxn>
                    <a:cxn ang="0">
                      <a:pos x="T2" y="T3"/>
                    </a:cxn>
                    <a:cxn ang="0">
                      <a:pos x="T4" y="T5"/>
                    </a:cxn>
                    <a:cxn ang="0">
                      <a:pos x="T6" y="T7"/>
                    </a:cxn>
                    <a:cxn ang="0">
                      <a:pos x="T8" y="T9"/>
                    </a:cxn>
                  </a:cxnLst>
                  <a:rect l="0" t="0" r="r" b="b"/>
                  <a:pathLst>
                    <a:path w="43" h="50">
                      <a:moveTo>
                        <a:pt x="43" y="37"/>
                      </a:moveTo>
                      <a:lnTo>
                        <a:pt x="31" y="0"/>
                      </a:lnTo>
                      <a:lnTo>
                        <a:pt x="0" y="12"/>
                      </a:lnTo>
                      <a:lnTo>
                        <a:pt x="12" y="50"/>
                      </a:lnTo>
                      <a:lnTo>
                        <a:pt x="43"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1" name="Freeform 845"/>
                <p:cNvSpPr>
                  <a:spLocks/>
                </p:cNvSpPr>
                <p:nvPr/>
              </p:nvSpPr>
              <p:spPr bwMode="auto">
                <a:xfrm>
                  <a:off x="4575" y="2735"/>
                  <a:ext cx="22" cy="26"/>
                </a:xfrm>
                <a:custGeom>
                  <a:avLst/>
                  <a:gdLst>
                    <a:gd name="T0" fmla="*/ 44 w 44"/>
                    <a:gd name="T1" fmla="*/ 38 h 52"/>
                    <a:gd name="T2" fmla="*/ 32 w 44"/>
                    <a:gd name="T3" fmla="*/ 0 h 52"/>
                    <a:gd name="T4" fmla="*/ 0 w 44"/>
                    <a:gd name="T5" fmla="*/ 15 h 52"/>
                    <a:gd name="T6" fmla="*/ 12 w 44"/>
                    <a:gd name="T7" fmla="*/ 52 h 52"/>
                    <a:gd name="T8" fmla="*/ 44 w 44"/>
                    <a:gd name="T9" fmla="*/ 38 h 52"/>
                  </a:gdLst>
                  <a:ahLst/>
                  <a:cxnLst>
                    <a:cxn ang="0">
                      <a:pos x="T0" y="T1"/>
                    </a:cxn>
                    <a:cxn ang="0">
                      <a:pos x="T2" y="T3"/>
                    </a:cxn>
                    <a:cxn ang="0">
                      <a:pos x="T4" y="T5"/>
                    </a:cxn>
                    <a:cxn ang="0">
                      <a:pos x="T6" y="T7"/>
                    </a:cxn>
                    <a:cxn ang="0">
                      <a:pos x="T8" y="T9"/>
                    </a:cxn>
                  </a:cxnLst>
                  <a:rect l="0" t="0" r="r" b="b"/>
                  <a:pathLst>
                    <a:path w="44" h="52">
                      <a:moveTo>
                        <a:pt x="44" y="38"/>
                      </a:moveTo>
                      <a:lnTo>
                        <a:pt x="32" y="0"/>
                      </a:lnTo>
                      <a:lnTo>
                        <a:pt x="0" y="15"/>
                      </a:lnTo>
                      <a:lnTo>
                        <a:pt x="12" y="52"/>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2" name="Freeform 846"/>
                <p:cNvSpPr>
                  <a:spLocks/>
                </p:cNvSpPr>
                <p:nvPr/>
              </p:nvSpPr>
              <p:spPr bwMode="auto">
                <a:xfrm>
                  <a:off x="4544" y="2749"/>
                  <a:ext cx="22" cy="26"/>
                </a:xfrm>
                <a:custGeom>
                  <a:avLst/>
                  <a:gdLst>
                    <a:gd name="T0" fmla="*/ 44 w 44"/>
                    <a:gd name="T1" fmla="*/ 38 h 52"/>
                    <a:gd name="T2" fmla="*/ 32 w 44"/>
                    <a:gd name="T3" fmla="*/ 0 h 52"/>
                    <a:gd name="T4" fmla="*/ 0 w 44"/>
                    <a:gd name="T5" fmla="*/ 15 h 52"/>
                    <a:gd name="T6" fmla="*/ 12 w 44"/>
                    <a:gd name="T7" fmla="*/ 52 h 52"/>
                    <a:gd name="T8" fmla="*/ 44 w 44"/>
                    <a:gd name="T9" fmla="*/ 38 h 52"/>
                  </a:gdLst>
                  <a:ahLst/>
                  <a:cxnLst>
                    <a:cxn ang="0">
                      <a:pos x="T0" y="T1"/>
                    </a:cxn>
                    <a:cxn ang="0">
                      <a:pos x="T2" y="T3"/>
                    </a:cxn>
                    <a:cxn ang="0">
                      <a:pos x="T4" y="T5"/>
                    </a:cxn>
                    <a:cxn ang="0">
                      <a:pos x="T6" y="T7"/>
                    </a:cxn>
                    <a:cxn ang="0">
                      <a:pos x="T8" y="T9"/>
                    </a:cxn>
                  </a:cxnLst>
                  <a:rect l="0" t="0" r="r" b="b"/>
                  <a:pathLst>
                    <a:path w="44" h="52">
                      <a:moveTo>
                        <a:pt x="44" y="38"/>
                      </a:moveTo>
                      <a:lnTo>
                        <a:pt x="32" y="0"/>
                      </a:lnTo>
                      <a:lnTo>
                        <a:pt x="0" y="15"/>
                      </a:lnTo>
                      <a:lnTo>
                        <a:pt x="12" y="52"/>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3" name="Freeform 847"/>
                <p:cNvSpPr>
                  <a:spLocks/>
                </p:cNvSpPr>
                <p:nvPr/>
              </p:nvSpPr>
              <p:spPr bwMode="auto">
                <a:xfrm>
                  <a:off x="4512" y="2762"/>
                  <a:ext cx="22" cy="26"/>
                </a:xfrm>
                <a:custGeom>
                  <a:avLst/>
                  <a:gdLst>
                    <a:gd name="T0" fmla="*/ 44 w 44"/>
                    <a:gd name="T1" fmla="*/ 38 h 52"/>
                    <a:gd name="T2" fmla="*/ 32 w 44"/>
                    <a:gd name="T3" fmla="*/ 0 h 52"/>
                    <a:gd name="T4" fmla="*/ 0 w 44"/>
                    <a:gd name="T5" fmla="*/ 14 h 52"/>
                    <a:gd name="T6" fmla="*/ 11 w 44"/>
                    <a:gd name="T7" fmla="*/ 52 h 52"/>
                    <a:gd name="T8" fmla="*/ 44 w 44"/>
                    <a:gd name="T9" fmla="*/ 38 h 52"/>
                  </a:gdLst>
                  <a:ahLst/>
                  <a:cxnLst>
                    <a:cxn ang="0">
                      <a:pos x="T0" y="T1"/>
                    </a:cxn>
                    <a:cxn ang="0">
                      <a:pos x="T2" y="T3"/>
                    </a:cxn>
                    <a:cxn ang="0">
                      <a:pos x="T4" y="T5"/>
                    </a:cxn>
                    <a:cxn ang="0">
                      <a:pos x="T6" y="T7"/>
                    </a:cxn>
                    <a:cxn ang="0">
                      <a:pos x="T8" y="T9"/>
                    </a:cxn>
                  </a:cxnLst>
                  <a:rect l="0" t="0" r="r" b="b"/>
                  <a:pathLst>
                    <a:path w="44" h="52">
                      <a:moveTo>
                        <a:pt x="44" y="38"/>
                      </a:moveTo>
                      <a:lnTo>
                        <a:pt x="32" y="0"/>
                      </a:lnTo>
                      <a:lnTo>
                        <a:pt x="0" y="14"/>
                      </a:lnTo>
                      <a:lnTo>
                        <a:pt x="11" y="52"/>
                      </a:lnTo>
                      <a:lnTo>
                        <a:pt x="44" y="3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4" name="Freeform 848"/>
                <p:cNvSpPr>
                  <a:spLocks/>
                </p:cNvSpPr>
                <p:nvPr/>
              </p:nvSpPr>
              <p:spPr bwMode="auto">
                <a:xfrm>
                  <a:off x="4487" y="2776"/>
                  <a:ext cx="23" cy="31"/>
                </a:xfrm>
                <a:custGeom>
                  <a:avLst/>
                  <a:gdLst>
                    <a:gd name="T0" fmla="*/ 31 w 45"/>
                    <a:gd name="T1" fmla="*/ 37 h 61"/>
                    <a:gd name="T2" fmla="*/ 19 w 45"/>
                    <a:gd name="T3" fmla="*/ 0 h 61"/>
                    <a:gd name="T4" fmla="*/ 15 w 45"/>
                    <a:gd name="T5" fmla="*/ 1 h 61"/>
                    <a:gd name="T6" fmla="*/ 0 w 45"/>
                    <a:gd name="T7" fmla="*/ 7 h 61"/>
                    <a:gd name="T8" fmla="*/ 6 w 45"/>
                    <a:gd name="T9" fmla="*/ 27 h 61"/>
                    <a:gd name="T10" fmla="*/ 15 w 45"/>
                    <a:gd name="T11" fmla="*/ 61 h 61"/>
                    <a:gd name="T12" fmla="*/ 45 w 45"/>
                    <a:gd name="T13" fmla="*/ 46 h 61"/>
                    <a:gd name="T14" fmla="*/ 37 w 45"/>
                    <a:gd name="T15" fmla="*/ 12 h 61"/>
                    <a:gd name="T16" fmla="*/ 20 w 45"/>
                    <a:gd name="T17" fmla="*/ 19 h 61"/>
                    <a:gd name="T18" fmla="*/ 26 w 45"/>
                    <a:gd name="T19" fmla="*/ 39 h 61"/>
                    <a:gd name="T20" fmla="*/ 31 w 45"/>
                    <a:gd name="T21"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1">
                      <a:moveTo>
                        <a:pt x="31" y="37"/>
                      </a:moveTo>
                      <a:lnTo>
                        <a:pt x="19" y="0"/>
                      </a:lnTo>
                      <a:lnTo>
                        <a:pt x="15" y="1"/>
                      </a:lnTo>
                      <a:lnTo>
                        <a:pt x="0" y="7"/>
                      </a:lnTo>
                      <a:lnTo>
                        <a:pt x="6" y="27"/>
                      </a:lnTo>
                      <a:lnTo>
                        <a:pt x="15" y="61"/>
                      </a:lnTo>
                      <a:lnTo>
                        <a:pt x="45" y="46"/>
                      </a:lnTo>
                      <a:lnTo>
                        <a:pt x="37" y="12"/>
                      </a:lnTo>
                      <a:lnTo>
                        <a:pt x="20" y="19"/>
                      </a:lnTo>
                      <a:lnTo>
                        <a:pt x="26" y="39"/>
                      </a:lnTo>
                      <a:lnTo>
                        <a:pt x="31" y="37"/>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5" name="Freeform 849"/>
                <p:cNvSpPr>
                  <a:spLocks/>
                </p:cNvSpPr>
                <p:nvPr/>
              </p:nvSpPr>
              <p:spPr bwMode="auto">
                <a:xfrm>
                  <a:off x="4500" y="2819"/>
                  <a:ext cx="21" cy="32"/>
                </a:xfrm>
                <a:custGeom>
                  <a:avLst/>
                  <a:gdLst>
                    <a:gd name="T0" fmla="*/ 31 w 41"/>
                    <a:gd name="T1" fmla="*/ 0 h 64"/>
                    <a:gd name="T2" fmla="*/ 0 w 41"/>
                    <a:gd name="T3" fmla="*/ 14 h 64"/>
                    <a:gd name="T4" fmla="*/ 11 w 41"/>
                    <a:gd name="T5" fmla="*/ 46 h 64"/>
                    <a:gd name="T6" fmla="*/ 15 w 41"/>
                    <a:gd name="T7" fmla="*/ 64 h 64"/>
                    <a:gd name="T8" fmla="*/ 31 w 41"/>
                    <a:gd name="T9" fmla="*/ 59 h 64"/>
                    <a:gd name="T10" fmla="*/ 35 w 41"/>
                    <a:gd name="T11" fmla="*/ 55 h 64"/>
                    <a:gd name="T12" fmla="*/ 24 w 41"/>
                    <a:gd name="T13" fmla="*/ 17 h 64"/>
                    <a:gd name="T14" fmla="*/ 19 w 41"/>
                    <a:gd name="T15" fmla="*/ 21 h 64"/>
                    <a:gd name="T16" fmla="*/ 25 w 41"/>
                    <a:gd name="T17" fmla="*/ 39 h 64"/>
                    <a:gd name="T18" fmla="*/ 41 w 41"/>
                    <a:gd name="T19" fmla="*/ 32 h 64"/>
                    <a:gd name="T20" fmla="*/ 31 w 41"/>
                    <a:gd name="T2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64">
                      <a:moveTo>
                        <a:pt x="31" y="0"/>
                      </a:moveTo>
                      <a:lnTo>
                        <a:pt x="0" y="14"/>
                      </a:lnTo>
                      <a:lnTo>
                        <a:pt x="11" y="46"/>
                      </a:lnTo>
                      <a:lnTo>
                        <a:pt x="15" y="64"/>
                      </a:lnTo>
                      <a:lnTo>
                        <a:pt x="31" y="59"/>
                      </a:lnTo>
                      <a:lnTo>
                        <a:pt x="35" y="55"/>
                      </a:lnTo>
                      <a:lnTo>
                        <a:pt x="24" y="17"/>
                      </a:lnTo>
                      <a:lnTo>
                        <a:pt x="19" y="21"/>
                      </a:lnTo>
                      <a:lnTo>
                        <a:pt x="25" y="39"/>
                      </a:lnTo>
                      <a:lnTo>
                        <a:pt x="41" y="32"/>
                      </a:lnTo>
                      <a:lnTo>
                        <a:pt x="31" y="0"/>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6" name="Freeform 850"/>
                <p:cNvSpPr>
                  <a:spLocks/>
                </p:cNvSpPr>
                <p:nvPr/>
              </p:nvSpPr>
              <p:spPr bwMode="auto">
                <a:xfrm>
                  <a:off x="4528" y="2815"/>
                  <a:ext cx="22" cy="26"/>
                </a:xfrm>
                <a:custGeom>
                  <a:avLst/>
                  <a:gdLst>
                    <a:gd name="T0" fmla="*/ 0 w 44"/>
                    <a:gd name="T1" fmla="*/ 14 h 51"/>
                    <a:gd name="T2" fmla="*/ 12 w 44"/>
                    <a:gd name="T3" fmla="*/ 51 h 51"/>
                    <a:gd name="T4" fmla="*/ 44 w 44"/>
                    <a:gd name="T5" fmla="*/ 37 h 51"/>
                    <a:gd name="T6" fmla="*/ 32 w 44"/>
                    <a:gd name="T7" fmla="*/ 0 h 51"/>
                    <a:gd name="T8" fmla="*/ 0 w 44"/>
                    <a:gd name="T9" fmla="*/ 14 h 51"/>
                  </a:gdLst>
                  <a:ahLst/>
                  <a:cxnLst>
                    <a:cxn ang="0">
                      <a:pos x="T0" y="T1"/>
                    </a:cxn>
                    <a:cxn ang="0">
                      <a:pos x="T2" y="T3"/>
                    </a:cxn>
                    <a:cxn ang="0">
                      <a:pos x="T4" y="T5"/>
                    </a:cxn>
                    <a:cxn ang="0">
                      <a:pos x="T6" y="T7"/>
                    </a:cxn>
                    <a:cxn ang="0">
                      <a:pos x="T8" y="T9"/>
                    </a:cxn>
                  </a:cxnLst>
                  <a:rect l="0" t="0" r="r" b="b"/>
                  <a:pathLst>
                    <a:path w="44" h="51">
                      <a:moveTo>
                        <a:pt x="0" y="14"/>
                      </a:moveTo>
                      <a:lnTo>
                        <a:pt x="12" y="51"/>
                      </a:lnTo>
                      <a:lnTo>
                        <a:pt x="44" y="37"/>
                      </a:lnTo>
                      <a:lnTo>
                        <a:pt x="32"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7" name="Freeform 851"/>
                <p:cNvSpPr>
                  <a:spLocks/>
                </p:cNvSpPr>
                <p:nvPr/>
              </p:nvSpPr>
              <p:spPr bwMode="auto">
                <a:xfrm>
                  <a:off x="4559" y="2801"/>
                  <a:ext cx="22" cy="26"/>
                </a:xfrm>
                <a:custGeom>
                  <a:avLst/>
                  <a:gdLst>
                    <a:gd name="T0" fmla="*/ 0 w 44"/>
                    <a:gd name="T1" fmla="*/ 14 h 52"/>
                    <a:gd name="T2" fmla="*/ 11 w 44"/>
                    <a:gd name="T3" fmla="*/ 52 h 52"/>
                    <a:gd name="T4" fmla="*/ 44 w 44"/>
                    <a:gd name="T5" fmla="*/ 37 h 52"/>
                    <a:gd name="T6" fmla="*/ 32 w 44"/>
                    <a:gd name="T7" fmla="*/ 0 h 52"/>
                    <a:gd name="T8" fmla="*/ 0 w 44"/>
                    <a:gd name="T9" fmla="*/ 14 h 52"/>
                  </a:gdLst>
                  <a:ahLst/>
                  <a:cxnLst>
                    <a:cxn ang="0">
                      <a:pos x="T0" y="T1"/>
                    </a:cxn>
                    <a:cxn ang="0">
                      <a:pos x="T2" y="T3"/>
                    </a:cxn>
                    <a:cxn ang="0">
                      <a:pos x="T4" y="T5"/>
                    </a:cxn>
                    <a:cxn ang="0">
                      <a:pos x="T6" y="T7"/>
                    </a:cxn>
                    <a:cxn ang="0">
                      <a:pos x="T8" y="T9"/>
                    </a:cxn>
                  </a:cxnLst>
                  <a:rect l="0" t="0" r="r" b="b"/>
                  <a:pathLst>
                    <a:path w="44" h="52">
                      <a:moveTo>
                        <a:pt x="0" y="14"/>
                      </a:moveTo>
                      <a:lnTo>
                        <a:pt x="11" y="52"/>
                      </a:lnTo>
                      <a:lnTo>
                        <a:pt x="44" y="37"/>
                      </a:lnTo>
                      <a:lnTo>
                        <a:pt x="32"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8" name="Freeform 852"/>
                <p:cNvSpPr>
                  <a:spLocks/>
                </p:cNvSpPr>
                <p:nvPr/>
              </p:nvSpPr>
              <p:spPr bwMode="auto">
                <a:xfrm>
                  <a:off x="4591" y="2788"/>
                  <a:ext cx="22" cy="25"/>
                </a:xfrm>
                <a:custGeom>
                  <a:avLst/>
                  <a:gdLst>
                    <a:gd name="T0" fmla="*/ 0 w 44"/>
                    <a:gd name="T1" fmla="*/ 12 h 50"/>
                    <a:gd name="T2" fmla="*/ 12 w 44"/>
                    <a:gd name="T3" fmla="*/ 50 h 50"/>
                    <a:gd name="T4" fmla="*/ 44 w 44"/>
                    <a:gd name="T5" fmla="*/ 38 h 50"/>
                    <a:gd name="T6" fmla="*/ 32 w 44"/>
                    <a:gd name="T7" fmla="*/ 0 h 50"/>
                    <a:gd name="T8" fmla="*/ 0 w 44"/>
                    <a:gd name="T9" fmla="*/ 12 h 50"/>
                  </a:gdLst>
                  <a:ahLst/>
                  <a:cxnLst>
                    <a:cxn ang="0">
                      <a:pos x="T0" y="T1"/>
                    </a:cxn>
                    <a:cxn ang="0">
                      <a:pos x="T2" y="T3"/>
                    </a:cxn>
                    <a:cxn ang="0">
                      <a:pos x="T4" y="T5"/>
                    </a:cxn>
                    <a:cxn ang="0">
                      <a:pos x="T6" y="T7"/>
                    </a:cxn>
                    <a:cxn ang="0">
                      <a:pos x="T8" y="T9"/>
                    </a:cxn>
                  </a:cxnLst>
                  <a:rect l="0" t="0" r="r" b="b"/>
                  <a:pathLst>
                    <a:path w="44" h="50">
                      <a:moveTo>
                        <a:pt x="0" y="12"/>
                      </a:moveTo>
                      <a:lnTo>
                        <a:pt x="12" y="50"/>
                      </a:lnTo>
                      <a:lnTo>
                        <a:pt x="44" y="38"/>
                      </a:lnTo>
                      <a:lnTo>
                        <a:pt x="32" y="0"/>
                      </a:lnTo>
                      <a:lnTo>
                        <a:pt x="0" y="12"/>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69" name="Freeform 853"/>
                <p:cNvSpPr>
                  <a:spLocks/>
                </p:cNvSpPr>
                <p:nvPr/>
              </p:nvSpPr>
              <p:spPr bwMode="auto">
                <a:xfrm>
                  <a:off x="4623" y="2775"/>
                  <a:ext cx="22" cy="25"/>
                </a:xfrm>
                <a:custGeom>
                  <a:avLst/>
                  <a:gdLst>
                    <a:gd name="T0" fmla="*/ 0 w 44"/>
                    <a:gd name="T1" fmla="*/ 13 h 50"/>
                    <a:gd name="T2" fmla="*/ 12 w 44"/>
                    <a:gd name="T3" fmla="*/ 50 h 50"/>
                    <a:gd name="T4" fmla="*/ 44 w 44"/>
                    <a:gd name="T5" fmla="*/ 38 h 50"/>
                    <a:gd name="T6" fmla="*/ 32 w 44"/>
                    <a:gd name="T7" fmla="*/ 0 h 50"/>
                    <a:gd name="T8" fmla="*/ 0 w 44"/>
                    <a:gd name="T9" fmla="*/ 13 h 50"/>
                  </a:gdLst>
                  <a:ahLst/>
                  <a:cxnLst>
                    <a:cxn ang="0">
                      <a:pos x="T0" y="T1"/>
                    </a:cxn>
                    <a:cxn ang="0">
                      <a:pos x="T2" y="T3"/>
                    </a:cxn>
                    <a:cxn ang="0">
                      <a:pos x="T4" y="T5"/>
                    </a:cxn>
                    <a:cxn ang="0">
                      <a:pos x="T6" y="T7"/>
                    </a:cxn>
                    <a:cxn ang="0">
                      <a:pos x="T8" y="T9"/>
                    </a:cxn>
                  </a:cxnLst>
                  <a:rect l="0" t="0" r="r" b="b"/>
                  <a:pathLst>
                    <a:path w="44" h="50">
                      <a:moveTo>
                        <a:pt x="0" y="13"/>
                      </a:moveTo>
                      <a:lnTo>
                        <a:pt x="12" y="50"/>
                      </a:lnTo>
                      <a:lnTo>
                        <a:pt x="44" y="38"/>
                      </a:lnTo>
                      <a:lnTo>
                        <a:pt x="32"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0" name="Freeform 854"/>
                <p:cNvSpPr>
                  <a:spLocks/>
                </p:cNvSpPr>
                <p:nvPr/>
              </p:nvSpPr>
              <p:spPr bwMode="auto">
                <a:xfrm>
                  <a:off x="4655" y="2760"/>
                  <a:ext cx="21" cy="26"/>
                </a:xfrm>
                <a:custGeom>
                  <a:avLst/>
                  <a:gdLst>
                    <a:gd name="T0" fmla="*/ 0 w 43"/>
                    <a:gd name="T1" fmla="*/ 14 h 51"/>
                    <a:gd name="T2" fmla="*/ 12 w 43"/>
                    <a:gd name="T3" fmla="*/ 51 h 51"/>
                    <a:gd name="T4" fmla="*/ 43 w 43"/>
                    <a:gd name="T5" fmla="*/ 37 h 51"/>
                    <a:gd name="T6" fmla="*/ 31 w 43"/>
                    <a:gd name="T7" fmla="*/ 0 h 51"/>
                    <a:gd name="T8" fmla="*/ 0 w 43"/>
                    <a:gd name="T9" fmla="*/ 14 h 51"/>
                  </a:gdLst>
                  <a:ahLst/>
                  <a:cxnLst>
                    <a:cxn ang="0">
                      <a:pos x="T0" y="T1"/>
                    </a:cxn>
                    <a:cxn ang="0">
                      <a:pos x="T2" y="T3"/>
                    </a:cxn>
                    <a:cxn ang="0">
                      <a:pos x="T4" y="T5"/>
                    </a:cxn>
                    <a:cxn ang="0">
                      <a:pos x="T6" y="T7"/>
                    </a:cxn>
                    <a:cxn ang="0">
                      <a:pos x="T8" y="T9"/>
                    </a:cxn>
                  </a:cxnLst>
                  <a:rect l="0" t="0" r="r" b="b"/>
                  <a:pathLst>
                    <a:path w="43" h="51">
                      <a:moveTo>
                        <a:pt x="0" y="14"/>
                      </a:moveTo>
                      <a:lnTo>
                        <a:pt x="12" y="51"/>
                      </a:lnTo>
                      <a:lnTo>
                        <a:pt x="43" y="37"/>
                      </a:lnTo>
                      <a:lnTo>
                        <a:pt x="31"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1" name="Freeform 855"/>
                <p:cNvSpPr>
                  <a:spLocks/>
                </p:cNvSpPr>
                <p:nvPr/>
              </p:nvSpPr>
              <p:spPr bwMode="auto">
                <a:xfrm>
                  <a:off x="4686" y="2747"/>
                  <a:ext cx="22" cy="26"/>
                </a:xfrm>
                <a:custGeom>
                  <a:avLst/>
                  <a:gdLst>
                    <a:gd name="T0" fmla="*/ 0 w 44"/>
                    <a:gd name="T1" fmla="*/ 14 h 52"/>
                    <a:gd name="T2" fmla="*/ 12 w 44"/>
                    <a:gd name="T3" fmla="*/ 52 h 52"/>
                    <a:gd name="T4" fmla="*/ 44 w 44"/>
                    <a:gd name="T5" fmla="*/ 37 h 52"/>
                    <a:gd name="T6" fmla="*/ 32 w 44"/>
                    <a:gd name="T7" fmla="*/ 0 h 52"/>
                    <a:gd name="T8" fmla="*/ 0 w 44"/>
                    <a:gd name="T9" fmla="*/ 14 h 52"/>
                  </a:gdLst>
                  <a:ahLst/>
                  <a:cxnLst>
                    <a:cxn ang="0">
                      <a:pos x="T0" y="T1"/>
                    </a:cxn>
                    <a:cxn ang="0">
                      <a:pos x="T2" y="T3"/>
                    </a:cxn>
                    <a:cxn ang="0">
                      <a:pos x="T4" y="T5"/>
                    </a:cxn>
                    <a:cxn ang="0">
                      <a:pos x="T6" y="T7"/>
                    </a:cxn>
                    <a:cxn ang="0">
                      <a:pos x="T8" y="T9"/>
                    </a:cxn>
                  </a:cxnLst>
                  <a:rect l="0" t="0" r="r" b="b"/>
                  <a:pathLst>
                    <a:path w="44" h="52">
                      <a:moveTo>
                        <a:pt x="0" y="14"/>
                      </a:moveTo>
                      <a:lnTo>
                        <a:pt x="12" y="52"/>
                      </a:lnTo>
                      <a:lnTo>
                        <a:pt x="44" y="37"/>
                      </a:lnTo>
                      <a:lnTo>
                        <a:pt x="32"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2" name="Freeform 856"/>
                <p:cNvSpPr>
                  <a:spLocks/>
                </p:cNvSpPr>
                <p:nvPr/>
              </p:nvSpPr>
              <p:spPr bwMode="auto">
                <a:xfrm>
                  <a:off x="4719" y="2733"/>
                  <a:ext cx="21" cy="26"/>
                </a:xfrm>
                <a:custGeom>
                  <a:avLst/>
                  <a:gdLst>
                    <a:gd name="T0" fmla="*/ 0 w 43"/>
                    <a:gd name="T1" fmla="*/ 14 h 52"/>
                    <a:gd name="T2" fmla="*/ 12 w 43"/>
                    <a:gd name="T3" fmla="*/ 52 h 52"/>
                    <a:gd name="T4" fmla="*/ 43 w 43"/>
                    <a:gd name="T5" fmla="*/ 37 h 52"/>
                    <a:gd name="T6" fmla="*/ 31 w 43"/>
                    <a:gd name="T7" fmla="*/ 0 h 52"/>
                    <a:gd name="T8" fmla="*/ 0 w 43"/>
                    <a:gd name="T9" fmla="*/ 14 h 52"/>
                  </a:gdLst>
                  <a:ahLst/>
                  <a:cxnLst>
                    <a:cxn ang="0">
                      <a:pos x="T0" y="T1"/>
                    </a:cxn>
                    <a:cxn ang="0">
                      <a:pos x="T2" y="T3"/>
                    </a:cxn>
                    <a:cxn ang="0">
                      <a:pos x="T4" y="T5"/>
                    </a:cxn>
                    <a:cxn ang="0">
                      <a:pos x="T6" y="T7"/>
                    </a:cxn>
                    <a:cxn ang="0">
                      <a:pos x="T8" y="T9"/>
                    </a:cxn>
                  </a:cxnLst>
                  <a:rect l="0" t="0" r="r" b="b"/>
                  <a:pathLst>
                    <a:path w="43" h="52">
                      <a:moveTo>
                        <a:pt x="0" y="14"/>
                      </a:moveTo>
                      <a:lnTo>
                        <a:pt x="12" y="52"/>
                      </a:lnTo>
                      <a:lnTo>
                        <a:pt x="43" y="37"/>
                      </a:lnTo>
                      <a:lnTo>
                        <a:pt x="31"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3" name="Freeform 857"/>
                <p:cNvSpPr>
                  <a:spLocks/>
                </p:cNvSpPr>
                <p:nvPr/>
              </p:nvSpPr>
              <p:spPr bwMode="auto">
                <a:xfrm>
                  <a:off x="4750" y="2720"/>
                  <a:ext cx="22" cy="25"/>
                </a:xfrm>
                <a:custGeom>
                  <a:avLst/>
                  <a:gdLst>
                    <a:gd name="T0" fmla="*/ 0 w 44"/>
                    <a:gd name="T1" fmla="*/ 13 h 50"/>
                    <a:gd name="T2" fmla="*/ 12 w 44"/>
                    <a:gd name="T3" fmla="*/ 50 h 50"/>
                    <a:gd name="T4" fmla="*/ 44 w 44"/>
                    <a:gd name="T5" fmla="*/ 38 h 50"/>
                    <a:gd name="T6" fmla="*/ 32 w 44"/>
                    <a:gd name="T7" fmla="*/ 0 h 50"/>
                    <a:gd name="T8" fmla="*/ 0 w 44"/>
                    <a:gd name="T9" fmla="*/ 13 h 50"/>
                  </a:gdLst>
                  <a:ahLst/>
                  <a:cxnLst>
                    <a:cxn ang="0">
                      <a:pos x="T0" y="T1"/>
                    </a:cxn>
                    <a:cxn ang="0">
                      <a:pos x="T2" y="T3"/>
                    </a:cxn>
                    <a:cxn ang="0">
                      <a:pos x="T4" y="T5"/>
                    </a:cxn>
                    <a:cxn ang="0">
                      <a:pos x="T6" y="T7"/>
                    </a:cxn>
                    <a:cxn ang="0">
                      <a:pos x="T8" y="T9"/>
                    </a:cxn>
                  </a:cxnLst>
                  <a:rect l="0" t="0" r="r" b="b"/>
                  <a:pathLst>
                    <a:path w="44" h="50">
                      <a:moveTo>
                        <a:pt x="0" y="13"/>
                      </a:moveTo>
                      <a:lnTo>
                        <a:pt x="12" y="50"/>
                      </a:lnTo>
                      <a:lnTo>
                        <a:pt x="44" y="38"/>
                      </a:lnTo>
                      <a:lnTo>
                        <a:pt x="32"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4" name="Freeform 858"/>
                <p:cNvSpPr>
                  <a:spLocks/>
                </p:cNvSpPr>
                <p:nvPr/>
              </p:nvSpPr>
              <p:spPr bwMode="auto">
                <a:xfrm>
                  <a:off x="4781" y="2707"/>
                  <a:ext cx="22" cy="25"/>
                </a:xfrm>
                <a:custGeom>
                  <a:avLst/>
                  <a:gdLst>
                    <a:gd name="T0" fmla="*/ 0 w 44"/>
                    <a:gd name="T1" fmla="*/ 13 h 50"/>
                    <a:gd name="T2" fmla="*/ 12 w 44"/>
                    <a:gd name="T3" fmla="*/ 50 h 50"/>
                    <a:gd name="T4" fmla="*/ 44 w 44"/>
                    <a:gd name="T5" fmla="*/ 38 h 50"/>
                    <a:gd name="T6" fmla="*/ 32 w 44"/>
                    <a:gd name="T7" fmla="*/ 0 h 50"/>
                    <a:gd name="T8" fmla="*/ 0 w 44"/>
                    <a:gd name="T9" fmla="*/ 13 h 50"/>
                  </a:gdLst>
                  <a:ahLst/>
                  <a:cxnLst>
                    <a:cxn ang="0">
                      <a:pos x="T0" y="T1"/>
                    </a:cxn>
                    <a:cxn ang="0">
                      <a:pos x="T2" y="T3"/>
                    </a:cxn>
                    <a:cxn ang="0">
                      <a:pos x="T4" y="T5"/>
                    </a:cxn>
                    <a:cxn ang="0">
                      <a:pos x="T6" y="T7"/>
                    </a:cxn>
                    <a:cxn ang="0">
                      <a:pos x="T8" y="T9"/>
                    </a:cxn>
                  </a:cxnLst>
                  <a:rect l="0" t="0" r="r" b="b"/>
                  <a:pathLst>
                    <a:path w="44" h="50">
                      <a:moveTo>
                        <a:pt x="0" y="13"/>
                      </a:moveTo>
                      <a:lnTo>
                        <a:pt x="12" y="50"/>
                      </a:lnTo>
                      <a:lnTo>
                        <a:pt x="44" y="38"/>
                      </a:lnTo>
                      <a:lnTo>
                        <a:pt x="32"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5" name="Freeform 859"/>
                <p:cNvSpPr>
                  <a:spLocks/>
                </p:cNvSpPr>
                <p:nvPr/>
              </p:nvSpPr>
              <p:spPr bwMode="auto">
                <a:xfrm>
                  <a:off x="4814" y="2692"/>
                  <a:ext cx="22" cy="26"/>
                </a:xfrm>
                <a:custGeom>
                  <a:avLst/>
                  <a:gdLst>
                    <a:gd name="T0" fmla="*/ 0 w 44"/>
                    <a:gd name="T1" fmla="*/ 14 h 51"/>
                    <a:gd name="T2" fmla="*/ 12 w 44"/>
                    <a:gd name="T3" fmla="*/ 51 h 51"/>
                    <a:gd name="T4" fmla="*/ 44 w 44"/>
                    <a:gd name="T5" fmla="*/ 37 h 51"/>
                    <a:gd name="T6" fmla="*/ 32 w 44"/>
                    <a:gd name="T7" fmla="*/ 0 h 51"/>
                    <a:gd name="T8" fmla="*/ 0 w 44"/>
                    <a:gd name="T9" fmla="*/ 14 h 51"/>
                  </a:gdLst>
                  <a:ahLst/>
                  <a:cxnLst>
                    <a:cxn ang="0">
                      <a:pos x="T0" y="T1"/>
                    </a:cxn>
                    <a:cxn ang="0">
                      <a:pos x="T2" y="T3"/>
                    </a:cxn>
                    <a:cxn ang="0">
                      <a:pos x="T4" y="T5"/>
                    </a:cxn>
                    <a:cxn ang="0">
                      <a:pos x="T6" y="T7"/>
                    </a:cxn>
                    <a:cxn ang="0">
                      <a:pos x="T8" y="T9"/>
                    </a:cxn>
                  </a:cxnLst>
                  <a:rect l="0" t="0" r="r" b="b"/>
                  <a:pathLst>
                    <a:path w="44" h="51">
                      <a:moveTo>
                        <a:pt x="0" y="14"/>
                      </a:moveTo>
                      <a:lnTo>
                        <a:pt x="12" y="51"/>
                      </a:lnTo>
                      <a:lnTo>
                        <a:pt x="44" y="37"/>
                      </a:lnTo>
                      <a:lnTo>
                        <a:pt x="32"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6" name="Freeform 860"/>
                <p:cNvSpPr>
                  <a:spLocks/>
                </p:cNvSpPr>
                <p:nvPr/>
              </p:nvSpPr>
              <p:spPr bwMode="auto">
                <a:xfrm>
                  <a:off x="4845" y="2679"/>
                  <a:ext cx="22" cy="26"/>
                </a:xfrm>
                <a:custGeom>
                  <a:avLst/>
                  <a:gdLst>
                    <a:gd name="T0" fmla="*/ 0 w 44"/>
                    <a:gd name="T1" fmla="*/ 14 h 52"/>
                    <a:gd name="T2" fmla="*/ 12 w 44"/>
                    <a:gd name="T3" fmla="*/ 52 h 52"/>
                    <a:gd name="T4" fmla="*/ 44 w 44"/>
                    <a:gd name="T5" fmla="*/ 37 h 52"/>
                    <a:gd name="T6" fmla="*/ 32 w 44"/>
                    <a:gd name="T7" fmla="*/ 0 h 52"/>
                    <a:gd name="T8" fmla="*/ 0 w 44"/>
                    <a:gd name="T9" fmla="*/ 14 h 52"/>
                  </a:gdLst>
                  <a:ahLst/>
                  <a:cxnLst>
                    <a:cxn ang="0">
                      <a:pos x="T0" y="T1"/>
                    </a:cxn>
                    <a:cxn ang="0">
                      <a:pos x="T2" y="T3"/>
                    </a:cxn>
                    <a:cxn ang="0">
                      <a:pos x="T4" y="T5"/>
                    </a:cxn>
                    <a:cxn ang="0">
                      <a:pos x="T6" y="T7"/>
                    </a:cxn>
                    <a:cxn ang="0">
                      <a:pos x="T8" y="T9"/>
                    </a:cxn>
                  </a:cxnLst>
                  <a:rect l="0" t="0" r="r" b="b"/>
                  <a:pathLst>
                    <a:path w="44" h="52">
                      <a:moveTo>
                        <a:pt x="0" y="14"/>
                      </a:moveTo>
                      <a:lnTo>
                        <a:pt x="12" y="52"/>
                      </a:lnTo>
                      <a:lnTo>
                        <a:pt x="44" y="37"/>
                      </a:lnTo>
                      <a:lnTo>
                        <a:pt x="32"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7" name="Freeform 861"/>
                <p:cNvSpPr>
                  <a:spLocks/>
                </p:cNvSpPr>
                <p:nvPr/>
              </p:nvSpPr>
              <p:spPr bwMode="auto">
                <a:xfrm>
                  <a:off x="4877" y="2665"/>
                  <a:ext cx="21" cy="26"/>
                </a:xfrm>
                <a:custGeom>
                  <a:avLst/>
                  <a:gdLst>
                    <a:gd name="T0" fmla="*/ 0 w 43"/>
                    <a:gd name="T1" fmla="*/ 14 h 52"/>
                    <a:gd name="T2" fmla="*/ 12 w 43"/>
                    <a:gd name="T3" fmla="*/ 52 h 52"/>
                    <a:gd name="T4" fmla="*/ 43 w 43"/>
                    <a:gd name="T5" fmla="*/ 38 h 52"/>
                    <a:gd name="T6" fmla="*/ 31 w 43"/>
                    <a:gd name="T7" fmla="*/ 0 h 52"/>
                    <a:gd name="T8" fmla="*/ 0 w 43"/>
                    <a:gd name="T9" fmla="*/ 14 h 52"/>
                  </a:gdLst>
                  <a:ahLst/>
                  <a:cxnLst>
                    <a:cxn ang="0">
                      <a:pos x="T0" y="T1"/>
                    </a:cxn>
                    <a:cxn ang="0">
                      <a:pos x="T2" y="T3"/>
                    </a:cxn>
                    <a:cxn ang="0">
                      <a:pos x="T4" y="T5"/>
                    </a:cxn>
                    <a:cxn ang="0">
                      <a:pos x="T6" y="T7"/>
                    </a:cxn>
                    <a:cxn ang="0">
                      <a:pos x="T8" y="T9"/>
                    </a:cxn>
                  </a:cxnLst>
                  <a:rect l="0" t="0" r="r" b="b"/>
                  <a:pathLst>
                    <a:path w="43" h="52">
                      <a:moveTo>
                        <a:pt x="0" y="14"/>
                      </a:moveTo>
                      <a:lnTo>
                        <a:pt x="12" y="52"/>
                      </a:lnTo>
                      <a:lnTo>
                        <a:pt x="43" y="38"/>
                      </a:lnTo>
                      <a:lnTo>
                        <a:pt x="31"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8" name="Freeform 862"/>
                <p:cNvSpPr>
                  <a:spLocks/>
                </p:cNvSpPr>
                <p:nvPr/>
              </p:nvSpPr>
              <p:spPr bwMode="auto">
                <a:xfrm>
                  <a:off x="4909" y="2652"/>
                  <a:ext cx="22" cy="25"/>
                </a:xfrm>
                <a:custGeom>
                  <a:avLst/>
                  <a:gdLst>
                    <a:gd name="T0" fmla="*/ 0 w 44"/>
                    <a:gd name="T1" fmla="*/ 13 h 50"/>
                    <a:gd name="T2" fmla="*/ 12 w 44"/>
                    <a:gd name="T3" fmla="*/ 50 h 50"/>
                    <a:gd name="T4" fmla="*/ 44 w 44"/>
                    <a:gd name="T5" fmla="*/ 38 h 50"/>
                    <a:gd name="T6" fmla="*/ 32 w 44"/>
                    <a:gd name="T7" fmla="*/ 0 h 50"/>
                    <a:gd name="T8" fmla="*/ 0 w 44"/>
                    <a:gd name="T9" fmla="*/ 13 h 50"/>
                  </a:gdLst>
                  <a:ahLst/>
                  <a:cxnLst>
                    <a:cxn ang="0">
                      <a:pos x="T0" y="T1"/>
                    </a:cxn>
                    <a:cxn ang="0">
                      <a:pos x="T2" y="T3"/>
                    </a:cxn>
                    <a:cxn ang="0">
                      <a:pos x="T4" y="T5"/>
                    </a:cxn>
                    <a:cxn ang="0">
                      <a:pos x="T6" y="T7"/>
                    </a:cxn>
                    <a:cxn ang="0">
                      <a:pos x="T8" y="T9"/>
                    </a:cxn>
                  </a:cxnLst>
                  <a:rect l="0" t="0" r="r" b="b"/>
                  <a:pathLst>
                    <a:path w="44" h="50">
                      <a:moveTo>
                        <a:pt x="0" y="13"/>
                      </a:moveTo>
                      <a:lnTo>
                        <a:pt x="12" y="50"/>
                      </a:lnTo>
                      <a:lnTo>
                        <a:pt x="44" y="38"/>
                      </a:lnTo>
                      <a:lnTo>
                        <a:pt x="32"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79" name="Freeform 863"/>
                <p:cNvSpPr>
                  <a:spLocks/>
                </p:cNvSpPr>
                <p:nvPr/>
              </p:nvSpPr>
              <p:spPr bwMode="auto">
                <a:xfrm>
                  <a:off x="4940" y="2639"/>
                  <a:ext cx="22" cy="25"/>
                </a:xfrm>
                <a:custGeom>
                  <a:avLst/>
                  <a:gdLst>
                    <a:gd name="T0" fmla="*/ 0 w 44"/>
                    <a:gd name="T1" fmla="*/ 13 h 50"/>
                    <a:gd name="T2" fmla="*/ 12 w 44"/>
                    <a:gd name="T3" fmla="*/ 50 h 50"/>
                    <a:gd name="T4" fmla="*/ 44 w 44"/>
                    <a:gd name="T5" fmla="*/ 38 h 50"/>
                    <a:gd name="T6" fmla="*/ 32 w 44"/>
                    <a:gd name="T7" fmla="*/ 0 h 50"/>
                    <a:gd name="T8" fmla="*/ 0 w 44"/>
                    <a:gd name="T9" fmla="*/ 13 h 50"/>
                  </a:gdLst>
                  <a:ahLst/>
                  <a:cxnLst>
                    <a:cxn ang="0">
                      <a:pos x="T0" y="T1"/>
                    </a:cxn>
                    <a:cxn ang="0">
                      <a:pos x="T2" y="T3"/>
                    </a:cxn>
                    <a:cxn ang="0">
                      <a:pos x="T4" y="T5"/>
                    </a:cxn>
                    <a:cxn ang="0">
                      <a:pos x="T6" y="T7"/>
                    </a:cxn>
                    <a:cxn ang="0">
                      <a:pos x="T8" y="T9"/>
                    </a:cxn>
                  </a:cxnLst>
                  <a:rect l="0" t="0" r="r" b="b"/>
                  <a:pathLst>
                    <a:path w="44" h="50">
                      <a:moveTo>
                        <a:pt x="0" y="13"/>
                      </a:moveTo>
                      <a:lnTo>
                        <a:pt x="12" y="50"/>
                      </a:lnTo>
                      <a:lnTo>
                        <a:pt x="44" y="38"/>
                      </a:lnTo>
                      <a:lnTo>
                        <a:pt x="32"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0" name="Freeform 864"/>
                <p:cNvSpPr>
                  <a:spLocks/>
                </p:cNvSpPr>
                <p:nvPr/>
              </p:nvSpPr>
              <p:spPr bwMode="auto">
                <a:xfrm>
                  <a:off x="4972" y="2625"/>
                  <a:ext cx="22" cy="25"/>
                </a:xfrm>
                <a:custGeom>
                  <a:avLst/>
                  <a:gdLst>
                    <a:gd name="T0" fmla="*/ 0 w 44"/>
                    <a:gd name="T1" fmla="*/ 13 h 51"/>
                    <a:gd name="T2" fmla="*/ 12 w 44"/>
                    <a:gd name="T3" fmla="*/ 51 h 51"/>
                    <a:gd name="T4" fmla="*/ 44 w 44"/>
                    <a:gd name="T5" fmla="*/ 38 h 51"/>
                    <a:gd name="T6" fmla="*/ 33 w 44"/>
                    <a:gd name="T7" fmla="*/ 0 h 51"/>
                    <a:gd name="T8" fmla="*/ 0 w 44"/>
                    <a:gd name="T9" fmla="*/ 13 h 51"/>
                  </a:gdLst>
                  <a:ahLst/>
                  <a:cxnLst>
                    <a:cxn ang="0">
                      <a:pos x="T0" y="T1"/>
                    </a:cxn>
                    <a:cxn ang="0">
                      <a:pos x="T2" y="T3"/>
                    </a:cxn>
                    <a:cxn ang="0">
                      <a:pos x="T4" y="T5"/>
                    </a:cxn>
                    <a:cxn ang="0">
                      <a:pos x="T6" y="T7"/>
                    </a:cxn>
                    <a:cxn ang="0">
                      <a:pos x="T8" y="T9"/>
                    </a:cxn>
                  </a:cxnLst>
                  <a:rect l="0" t="0" r="r" b="b"/>
                  <a:pathLst>
                    <a:path w="44" h="51">
                      <a:moveTo>
                        <a:pt x="0" y="13"/>
                      </a:moveTo>
                      <a:lnTo>
                        <a:pt x="12" y="51"/>
                      </a:lnTo>
                      <a:lnTo>
                        <a:pt x="44" y="38"/>
                      </a:lnTo>
                      <a:lnTo>
                        <a:pt x="33"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1" name="Freeform 865"/>
                <p:cNvSpPr>
                  <a:spLocks/>
                </p:cNvSpPr>
                <p:nvPr/>
              </p:nvSpPr>
              <p:spPr bwMode="auto">
                <a:xfrm>
                  <a:off x="5004" y="2611"/>
                  <a:ext cx="22" cy="26"/>
                </a:xfrm>
                <a:custGeom>
                  <a:avLst/>
                  <a:gdLst>
                    <a:gd name="T0" fmla="*/ 0 w 44"/>
                    <a:gd name="T1" fmla="*/ 14 h 52"/>
                    <a:gd name="T2" fmla="*/ 12 w 44"/>
                    <a:gd name="T3" fmla="*/ 52 h 52"/>
                    <a:gd name="T4" fmla="*/ 44 w 44"/>
                    <a:gd name="T5" fmla="*/ 37 h 52"/>
                    <a:gd name="T6" fmla="*/ 32 w 44"/>
                    <a:gd name="T7" fmla="*/ 0 h 52"/>
                    <a:gd name="T8" fmla="*/ 0 w 44"/>
                    <a:gd name="T9" fmla="*/ 14 h 52"/>
                  </a:gdLst>
                  <a:ahLst/>
                  <a:cxnLst>
                    <a:cxn ang="0">
                      <a:pos x="T0" y="T1"/>
                    </a:cxn>
                    <a:cxn ang="0">
                      <a:pos x="T2" y="T3"/>
                    </a:cxn>
                    <a:cxn ang="0">
                      <a:pos x="T4" y="T5"/>
                    </a:cxn>
                    <a:cxn ang="0">
                      <a:pos x="T6" y="T7"/>
                    </a:cxn>
                    <a:cxn ang="0">
                      <a:pos x="T8" y="T9"/>
                    </a:cxn>
                  </a:cxnLst>
                  <a:rect l="0" t="0" r="r" b="b"/>
                  <a:pathLst>
                    <a:path w="44" h="52">
                      <a:moveTo>
                        <a:pt x="0" y="14"/>
                      </a:moveTo>
                      <a:lnTo>
                        <a:pt x="12" y="52"/>
                      </a:lnTo>
                      <a:lnTo>
                        <a:pt x="44" y="37"/>
                      </a:lnTo>
                      <a:lnTo>
                        <a:pt x="32"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2" name="Freeform 866"/>
                <p:cNvSpPr>
                  <a:spLocks/>
                </p:cNvSpPr>
                <p:nvPr/>
              </p:nvSpPr>
              <p:spPr bwMode="auto">
                <a:xfrm>
                  <a:off x="5036" y="2598"/>
                  <a:ext cx="21" cy="25"/>
                </a:xfrm>
                <a:custGeom>
                  <a:avLst/>
                  <a:gdLst>
                    <a:gd name="T0" fmla="*/ 0 w 42"/>
                    <a:gd name="T1" fmla="*/ 14 h 52"/>
                    <a:gd name="T2" fmla="*/ 11 w 42"/>
                    <a:gd name="T3" fmla="*/ 52 h 52"/>
                    <a:gd name="T4" fmla="*/ 42 w 42"/>
                    <a:gd name="T5" fmla="*/ 38 h 52"/>
                    <a:gd name="T6" fmla="*/ 30 w 42"/>
                    <a:gd name="T7" fmla="*/ 0 h 52"/>
                    <a:gd name="T8" fmla="*/ 0 w 42"/>
                    <a:gd name="T9" fmla="*/ 14 h 52"/>
                  </a:gdLst>
                  <a:ahLst/>
                  <a:cxnLst>
                    <a:cxn ang="0">
                      <a:pos x="T0" y="T1"/>
                    </a:cxn>
                    <a:cxn ang="0">
                      <a:pos x="T2" y="T3"/>
                    </a:cxn>
                    <a:cxn ang="0">
                      <a:pos x="T4" y="T5"/>
                    </a:cxn>
                    <a:cxn ang="0">
                      <a:pos x="T6" y="T7"/>
                    </a:cxn>
                    <a:cxn ang="0">
                      <a:pos x="T8" y="T9"/>
                    </a:cxn>
                  </a:cxnLst>
                  <a:rect l="0" t="0" r="r" b="b"/>
                  <a:pathLst>
                    <a:path w="42" h="52">
                      <a:moveTo>
                        <a:pt x="0" y="14"/>
                      </a:moveTo>
                      <a:lnTo>
                        <a:pt x="11" y="52"/>
                      </a:lnTo>
                      <a:lnTo>
                        <a:pt x="42" y="38"/>
                      </a:lnTo>
                      <a:lnTo>
                        <a:pt x="30" y="0"/>
                      </a:lnTo>
                      <a:lnTo>
                        <a:pt x="0" y="1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3" name="Freeform 867"/>
                <p:cNvSpPr>
                  <a:spLocks/>
                </p:cNvSpPr>
                <p:nvPr/>
              </p:nvSpPr>
              <p:spPr bwMode="auto">
                <a:xfrm>
                  <a:off x="5067" y="2584"/>
                  <a:ext cx="22" cy="26"/>
                </a:xfrm>
                <a:custGeom>
                  <a:avLst/>
                  <a:gdLst>
                    <a:gd name="T0" fmla="*/ 0 w 44"/>
                    <a:gd name="T1" fmla="*/ 15 h 52"/>
                    <a:gd name="T2" fmla="*/ 12 w 44"/>
                    <a:gd name="T3" fmla="*/ 52 h 52"/>
                    <a:gd name="T4" fmla="*/ 44 w 44"/>
                    <a:gd name="T5" fmla="*/ 38 h 52"/>
                    <a:gd name="T6" fmla="*/ 33 w 44"/>
                    <a:gd name="T7" fmla="*/ 0 h 52"/>
                    <a:gd name="T8" fmla="*/ 0 w 44"/>
                    <a:gd name="T9" fmla="*/ 15 h 52"/>
                  </a:gdLst>
                  <a:ahLst/>
                  <a:cxnLst>
                    <a:cxn ang="0">
                      <a:pos x="T0" y="T1"/>
                    </a:cxn>
                    <a:cxn ang="0">
                      <a:pos x="T2" y="T3"/>
                    </a:cxn>
                    <a:cxn ang="0">
                      <a:pos x="T4" y="T5"/>
                    </a:cxn>
                    <a:cxn ang="0">
                      <a:pos x="T6" y="T7"/>
                    </a:cxn>
                    <a:cxn ang="0">
                      <a:pos x="T8" y="T9"/>
                    </a:cxn>
                  </a:cxnLst>
                  <a:rect l="0" t="0" r="r" b="b"/>
                  <a:pathLst>
                    <a:path w="44" h="52">
                      <a:moveTo>
                        <a:pt x="0" y="15"/>
                      </a:moveTo>
                      <a:lnTo>
                        <a:pt x="12" y="52"/>
                      </a:lnTo>
                      <a:lnTo>
                        <a:pt x="44" y="38"/>
                      </a:lnTo>
                      <a:lnTo>
                        <a:pt x="33" y="0"/>
                      </a:lnTo>
                      <a:lnTo>
                        <a:pt x="0" y="15"/>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4" name="Freeform 868"/>
                <p:cNvSpPr>
                  <a:spLocks/>
                </p:cNvSpPr>
                <p:nvPr/>
              </p:nvSpPr>
              <p:spPr bwMode="auto">
                <a:xfrm>
                  <a:off x="5099" y="2571"/>
                  <a:ext cx="22" cy="25"/>
                </a:xfrm>
                <a:custGeom>
                  <a:avLst/>
                  <a:gdLst>
                    <a:gd name="T0" fmla="*/ 0 w 42"/>
                    <a:gd name="T1" fmla="*/ 13 h 50"/>
                    <a:gd name="T2" fmla="*/ 11 w 42"/>
                    <a:gd name="T3" fmla="*/ 50 h 50"/>
                    <a:gd name="T4" fmla="*/ 42 w 42"/>
                    <a:gd name="T5" fmla="*/ 38 h 50"/>
                    <a:gd name="T6" fmla="*/ 30 w 42"/>
                    <a:gd name="T7" fmla="*/ 0 h 50"/>
                    <a:gd name="T8" fmla="*/ 0 w 42"/>
                    <a:gd name="T9" fmla="*/ 13 h 50"/>
                  </a:gdLst>
                  <a:ahLst/>
                  <a:cxnLst>
                    <a:cxn ang="0">
                      <a:pos x="T0" y="T1"/>
                    </a:cxn>
                    <a:cxn ang="0">
                      <a:pos x="T2" y="T3"/>
                    </a:cxn>
                    <a:cxn ang="0">
                      <a:pos x="T4" y="T5"/>
                    </a:cxn>
                    <a:cxn ang="0">
                      <a:pos x="T6" y="T7"/>
                    </a:cxn>
                    <a:cxn ang="0">
                      <a:pos x="T8" y="T9"/>
                    </a:cxn>
                  </a:cxnLst>
                  <a:rect l="0" t="0" r="r" b="b"/>
                  <a:pathLst>
                    <a:path w="42" h="50">
                      <a:moveTo>
                        <a:pt x="0" y="13"/>
                      </a:moveTo>
                      <a:lnTo>
                        <a:pt x="11" y="50"/>
                      </a:lnTo>
                      <a:lnTo>
                        <a:pt x="42" y="38"/>
                      </a:lnTo>
                      <a:lnTo>
                        <a:pt x="30" y="0"/>
                      </a:lnTo>
                      <a:lnTo>
                        <a:pt x="0" y="1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5" name="Freeform 869"/>
                <p:cNvSpPr>
                  <a:spLocks/>
                </p:cNvSpPr>
                <p:nvPr/>
              </p:nvSpPr>
              <p:spPr bwMode="auto">
                <a:xfrm>
                  <a:off x="5116" y="2595"/>
                  <a:ext cx="21" cy="37"/>
                </a:xfrm>
                <a:custGeom>
                  <a:avLst/>
                  <a:gdLst>
                    <a:gd name="T0" fmla="*/ 31 w 43"/>
                    <a:gd name="T1" fmla="*/ 0 h 75"/>
                    <a:gd name="T2" fmla="*/ 0 w 43"/>
                    <a:gd name="T3" fmla="*/ 14 h 75"/>
                    <a:gd name="T4" fmla="*/ 12 w 43"/>
                    <a:gd name="T5" fmla="*/ 50 h 75"/>
                    <a:gd name="T6" fmla="*/ 19 w 43"/>
                    <a:gd name="T7" fmla="*/ 75 h 75"/>
                    <a:gd name="T8" fmla="*/ 37 w 43"/>
                    <a:gd name="T9" fmla="*/ 59 h 75"/>
                    <a:gd name="T10" fmla="*/ 38 w 43"/>
                    <a:gd name="T11" fmla="*/ 57 h 75"/>
                    <a:gd name="T12" fmla="*/ 19 w 43"/>
                    <a:gd name="T13" fmla="*/ 25 h 75"/>
                    <a:gd name="T14" fmla="*/ 18 w 43"/>
                    <a:gd name="T15" fmla="*/ 27 h 75"/>
                    <a:gd name="T16" fmla="*/ 27 w 43"/>
                    <a:gd name="T17" fmla="*/ 43 h 75"/>
                    <a:gd name="T18" fmla="*/ 43 w 43"/>
                    <a:gd name="T19" fmla="*/ 35 h 75"/>
                    <a:gd name="T20" fmla="*/ 31 w 43"/>
                    <a:gd name="T21"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75">
                      <a:moveTo>
                        <a:pt x="31" y="0"/>
                      </a:moveTo>
                      <a:lnTo>
                        <a:pt x="0" y="14"/>
                      </a:lnTo>
                      <a:lnTo>
                        <a:pt x="12" y="50"/>
                      </a:lnTo>
                      <a:lnTo>
                        <a:pt x="19" y="75"/>
                      </a:lnTo>
                      <a:lnTo>
                        <a:pt x="37" y="59"/>
                      </a:lnTo>
                      <a:lnTo>
                        <a:pt x="38" y="57"/>
                      </a:lnTo>
                      <a:lnTo>
                        <a:pt x="19" y="25"/>
                      </a:lnTo>
                      <a:lnTo>
                        <a:pt x="18" y="27"/>
                      </a:lnTo>
                      <a:lnTo>
                        <a:pt x="27" y="43"/>
                      </a:lnTo>
                      <a:lnTo>
                        <a:pt x="43" y="35"/>
                      </a:lnTo>
                      <a:lnTo>
                        <a:pt x="31" y="0"/>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6" name="Freeform 870"/>
                <p:cNvSpPr>
                  <a:spLocks/>
                </p:cNvSpPr>
                <p:nvPr/>
              </p:nvSpPr>
              <p:spPr bwMode="auto">
                <a:xfrm>
                  <a:off x="5139" y="2583"/>
                  <a:ext cx="23" cy="28"/>
                </a:xfrm>
                <a:custGeom>
                  <a:avLst/>
                  <a:gdLst>
                    <a:gd name="T0" fmla="*/ 0 w 46"/>
                    <a:gd name="T1" fmla="*/ 24 h 56"/>
                    <a:gd name="T2" fmla="*/ 19 w 46"/>
                    <a:gd name="T3" fmla="*/ 56 h 56"/>
                    <a:gd name="T4" fmla="*/ 46 w 46"/>
                    <a:gd name="T5" fmla="*/ 33 h 56"/>
                    <a:gd name="T6" fmla="*/ 27 w 46"/>
                    <a:gd name="T7" fmla="*/ 0 h 56"/>
                    <a:gd name="T8" fmla="*/ 0 w 46"/>
                    <a:gd name="T9" fmla="*/ 24 h 56"/>
                  </a:gdLst>
                  <a:ahLst/>
                  <a:cxnLst>
                    <a:cxn ang="0">
                      <a:pos x="T0" y="T1"/>
                    </a:cxn>
                    <a:cxn ang="0">
                      <a:pos x="T2" y="T3"/>
                    </a:cxn>
                    <a:cxn ang="0">
                      <a:pos x="T4" y="T5"/>
                    </a:cxn>
                    <a:cxn ang="0">
                      <a:pos x="T6" y="T7"/>
                    </a:cxn>
                    <a:cxn ang="0">
                      <a:pos x="T8" y="T9"/>
                    </a:cxn>
                  </a:cxnLst>
                  <a:rect l="0" t="0" r="r" b="b"/>
                  <a:pathLst>
                    <a:path w="46" h="56">
                      <a:moveTo>
                        <a:pt x="0" y="24"/>
                      </a:moveTo>
                      <a:lnTo>
                        <a:pt x="19" y="56"/>
                      </a:lnTo>
                      <a:lnTo>
                        <a:pt x="46" y="33"/>
                      </a:lnTo>
                      <a:lnTo>
                        <a:pt x="27" y="0"/>
                      </a:lnTo>
                      <a:lnTo>
                        <a:pt x="0" y="24"/>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7" name="Freeform 871"/>
                <p:cNvSpPr>
                  <a:spLocks/>
                </p:cNvSpPr>
                <p:nvPr/>
              </p:nvSpPr>
              <p:spPr bwMode="auto">
                <a:xfrm>
                  <a:off x="5166" y="2559"/>
                  <a:ext cx="23" cy="28"/>
                </a:xfrm>
                <a:custGeom>
                  <a:avLst/>
                  <a:gdLst>
                    <a:gd name="T0" fmla="*/ 0 w 47"/>
                    <a:gd name="T1" fmla="*/ 23 h 56"/>
                    <a:gd name="T2" fmla="*/ 19 w 47"/>
                    <a:gd name="T3" fmla="*/ 56 h 56"/>
                    <a:gd name="T4" fmla="*/ 47 w 47"/>
                    <a:gd name="T5" fmla="*/ 32 h 56"/>
                    <a:gd name="T6" fmla="*/ 28 w 47"/>
                    <a:gd name="T7" fmla="*/ 0 h 56"/>
                    <a:gd name="T8" fmla="*/ 0 w 47"/>
                    <a:gd name="T9" fmla="*/ 23 h 56"/>
                  </a:gdLst>
                  <a:ahLst/>
                  <a:cxnLst>
                    <a:cxn ang="0">
                      <a:pos x="T0" y="T1"/>
                    </a:cxn>
                    <a:cxn ang="0">
                      <a:pos x="T2" y="T3"/>
                    </a:cxn>
                    <a:cxn ang="0">
                      <a:pos x="T4" y="T5"/>
                    </a:cxn>
                    <a:cxn ang="0">
                      <a:pos x="T6" y="T7"/>
                    </a:cxn>
                    <a:cxn ang="0">
                      <a:pos x="T8" y="T9"/>
                    </a:cxn>
                  </a:cxnLst>
                  <a:rect l="0" t="0" r="r" b="b"/>
                  <a:pathLst>
                    <a:path w="47" h="56">
                      <a:moveTo>
                        <a:pt x="0" y="23"/>
                      </a:moveTo>
                      <a:lnTo>
                        <a:pt x="19" y="56"/>
                      </a:lnTo>
                      <a:lnTo>
                        <a:pt x="47" y="32"/>
                      </a:lnTo>
                      <a:lnTo>
                        <a:pt x="28" y="0"/>
                      </a:lnTo>
                      <a:lnTo>
                        <a:pt x="0" y="23"/>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8" name="Freeform 872"/>
                <p:cNvSpPr>
                  <a:spLocks/>
                </p:cNvSpPr>
                <p:nvPr/>
              </p:nvSpPr>
              <p:spPr bwMode="auto">
                <a:xfrm>
                  <a:off x="5193" y="2534"/>
                  <a:ext cx="23" cy="29"/>
                </a:xfrm>
                <a:custGeom>
                  <a:avLst/>
                  <a:gdLst>
                    <a:gd name="T0" fmla="*/ 0 w 47"/>
                    <a:gd name="T1" fmla="*/ 25 h 57"/>
                    <a:gd name="T2" fmla="*/ 19 w 47"/>
                    <a:gd name="T3" fmla="*/ 57 h 57"/>
                    <a:gd name="T4" fmla="*/ 47 w 47"/>
                    <a:gd name="T5" fmla="*/ 32 h 57"/>
                    <a:gd name="T6" fmla="*/ 28 w 47"/>
                    <a:gd name="T7" fmla="*/ 0 h 57"/>
                    <a:gd name="T8" fmla="*/ 0 w 47"/>
                    <a:gd name="T9" fmla="*/ 25 h 57"/>
                  </a:gdLst>
                  <a:ahLst/>
                  <a:cxnLst>
                    <a:cxn ang="0">
                      <a:pos x="T0" y="T1"/>
                    </a:cxn>
                    <a:cxn ang="0">
                      <a:pos x="T2" y="T3"/>
                    </a:cxn>
                    <a:cxn ang="0">
                      <a:pos x="T4" y="T5"/>
                    </a:cxn>
                    <a:cxn ang="0">
                      <a:pos x="T6" y="T7"/>
                    </a:cxn>
                    <a:cxn ang="0">
                      <a:pos x="T8" y="T9"/>
                    </a:cxn>
                  </a:cxnLst>
                  <a:rect l="0" t="0" r="r" b="b"/>
                  <a:pathLst>
                    <a:path w="47" h="57">
                      <a:moveTo>
                        <a:pt x="0" y="25"/>
                      </a:moveTo>
                      <a:lnTo>
                        <a:pt x="19" y="57"/>
                      </a:lnTo>
                      <a:lnTo>
                        <a:pt x="47" y="32"/>
                      </a:lnTo>
                      <a:lnTo>
                        <a:pt x="28" y="0"/>
                      </a:lnTo>
                      <a:lnTo>
                        <a:pt x="0" y="25"/>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89" name="Freeform 873"/>
                <p:cNvSpPr>
                  <a:spLocks/>
                </p:cNvSpPr>
                <p:nvPr/>
              </p:nvSpPr>
              <p:spPr bwMode="auto">
                <a:xfrm>
                  <a:off x="5221" y="2510"/>
                  <a:ext cx="22" cy="29"/>
                </a:xfrm>
                <a:custGeom>
                  <a:avLst/>
                  <a:gdLst>
                    <a:gd name="T0" fmla="*/ 0 w 46"/>
                    <a:gd name="T1" fmla="*/ 25 h 57"/>
                    <a:gd name="T2" fmla="*/ 19 w 46"/>
                    <a:gd name="T3" fmla="*/ 57 h 57"/>
                    <a:gd name="T4" fmla="*/ 46 w 46"/>
                    <a:gd name="T5" fmla="*/ 32 h 57"/>
                    <a:gd name="T6" fmla="*/ 27 w 46"/>
                    <a:gd name="T7" fmla="*/ 0 h 57"/>
                    <a:gd name="T8" fmla="*/ 0 w 46"/>
                    <a:gd name="T9" fmla="*/ 25 h 57"/>
                  </a:gdLst>
                  <a:ahLst/>
                  <a:cxnLst>
                    <a:cxn ang="0">
                      <a:pos x="T0" y="T1"/>
                    </a:cxn>
                    <a:cxn ang="0">
                      <a:pos x="T2" y="T3"/>
                    </a:cxn>
                    <a:cxn ang="0">
                      <a:pos x="T4" y="T5"/>
                    </a:cxn>
                    <a:cxn ang="0">
                      <a:pos x="T6" y="T7"/>
                    </a:cxn>
                    <a:cxn ang="0">
                      <a:pos x="T8" y="T9"/>
                    </a:cxn>
                  </a:cxnLst>
                  <a:rect l="0" t="0" r="r" b="b"/>
                  <a:pathLst>
                    <a:path w="46" h="57">
                      <a:moveTo>
                        <a:pt x="0" y="25"/>
                      </a:moveTo>
                      <a:lnTo>
                        <a:pt x="19" y="57"/>
                      </a:lnTo>
                      <a:lnTo>
                        <a:pt x="46" y="32"/>
                      </a:lnTo>
                      <a:lnTo>
                        <a:pt x="27" y="0"/>
                      </a:lnTo>
                      <a:lnTo>
                        <a:pt x="0" y="25"/>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0" name="Freeform 874"/>
                <p:cNvSpPr>
                  <a:spLocks/>
                </p:cNvSpPr>
                <p:nvPr/>
              </p:nvSpPr>
              <p:spPr bwMode="auto">
                <a:xfrm>
                  <a:off x="5248" y="2486"/>
                  <a:ext cx="22" cy="28"/>
                </a:xfrm>
                <a:custGeom>
                  <a:avLst/>
                  <a:gdLst>
                    <a:gd name="T0" fmla="*/ 0 w 46"/>
                    <a:gd name="T1" fmla="*/ 25 h 57"/>
                    <a:gd name="T2" fmla="*/ 19 w 46"/>
                    <a:gd name="T3" fmla="*/ 57 h 57"/>
                    <a:gd name="T4" fmla="*/ 46 w 46"/>
                    <a:gd name="T5" fmla="*/ 32 h 57"/>
                    <a:gd name="T6" fmla="*/ 27 w 46"/>
                    <a:gd name="T7" fmla="*/ 0 h 57"/>
                    <a:gd name="T8" fmla="*/ 0 w 46"/>
                    <a:gd name="T9" fmla="*/ 25 h 57"/>
                  </a:gdLst>
                  <a:ahLst/>
                  <a:cxnLst>
                    <a:cxn ang="0">
                      <a:pos x="T0" y="T1"/>
                    </a:cxn>
                    <a:cxn ang="0">
                      <a:pos x="T2" y="T3"/>
                    </a:cxn>
                    <a:cxn ang="0">
                      <a:pos x="T4" y="T5"/>
                    </a:cxn>
                    <a:cxn ang="0">
                      <a:pos x="T6" y="T7"/>
                    </a:cxn>
                    <a:cxn ang="0">
                      <a:pos x="T8" y="T9"/>
                    </a:cxn>
                  </a:cxnLst>
                  <a:rect l="0" t="0" r="r" b="b"/>
                  <a:pathLst>
                    <a:path w="46" h="57">
                      <a:moveTo>
                        <a:pt x="0" y="25"/>
                      </a:moveTo>
                      <a:lnTo>
                        <a:pt x="19" y="57"/>
                      </a:lnTo>
                      <a:lnTo>
                        <a:pt x="46" y="32"/>
                      </a:lnTo>
                      <a:lnTo>
                        <a:pt x="27" y="0"/>
                      </a:lnTo>
                      <a:lnTo>
                        <a:pt x="0" y="25"/>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1" name="Freeform 875"/>
                <p:cNvSpPr>
                  <a:spLocks/>
                </p:cNvSpPr>
                <p:nvPr/>
              </p:nvSpPr>
              <p:spPr bwMode="auto">
                <a:xfrm>
                  <a:off x="5265" y="2469"/>
                  <a:ext cx="43" cy="22"/>
                </a:xfrm>
                <a:custGeom>
                  <a:avLst/>
                  <a:gdLst>
                    <a:gd name="T0" fmla="*/ 19 w 84"/>
                    <a:gd name="T1" fmla="*/ 8 h 44"/>
                    <a:gd name="T2" fmla="*/ 38 w 84"/>
                    <a:gd name="T3" fmla="*/ 41 h 44"/>
                    <a:gd name="T4" fmla="*/ 40 w 84"/>
                    <a:gd name="T5" fmla="*/ 39 h 44"/>
                    <a:gd name="T6" fmla="*/ 84 w 84"/>
                    <a:gd name="T7" fmla="*/ 0 h 44"/>
                    <a:gd name="T8" fmla="*/ 30 w 84"/>
                    <a:gd name="T9" fmla="*/ 3 h 44"/>
                    <a:gd name="T10" fmla="*/ 0 w 84"/>
                    <a:gd name="T11" fmla="*/ 3 h 44"/>
                    <a:gd name="T12" fmla="*/ 1 w 84"/>
                    <a:gd name="T13" fmla="*/ 44 h 44"/>
                    <a:gd name="T14" fmla="*/ 32 w 84"/>
                    <a:gd name="T15" fmla="*/ 44 h 44"/>
                    <a:gd name="T16" fmla="*/ 30 w 84"/>
                    <a:gd name="T17" fmla="*/ 23 h 44"/>
                    <a:gd name="T18" fmla="*/ 21 w 84"/>
                    <a:gd name="T19" fmla="*/ 7 h 44"/>
                    <a:gd name="T20" fmla="*/ 19 w 84"/>
                    <a:gd name="T21"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44">
                      <a:moveTo>
                        <a:pt x="19" y="8"/>
                      </a:moveTo>
                      <a:lnTo>
                        <a:pt x="38" y="41"/>
                      </a:lnTo>
                      <a:lnTo>
                        <a:pt x="40" y="39"/>
                      </a:lnTo>
                      <a:lnTo>
                        <a:pt x="84" y="0"/>
                      </a:lnTo>
                      <a:lnTo>
                        <a:pt x="30" y="3"/>
                      </a:lnTo>
                      <a:lnTo>
                        <a:pt x="0" y="3"/>
                      </a:lnTo>
                      <a:lnTo>
                        <a:pt x="1" y="44"/>
                      </a:lnTo>
                      <a:lnTo>
                        <a:pt x="32" y="44"/>
                      </a:lnTo>
                      <a:lnTo>
                        <a:pt x="30" y="23"/>
                      </a:lnTo>
                      <a:lnTo>
                        <a:pt x="21" y="7"/>
                      </a:lnTo>
                      <a:lnTo>
                        <a:pt x="19" y="8"/>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2" name="Freeform 876"/>
                <p:cNvSpPr>
                  <a:spLocks/>
                </p:cNvSpPr>
                <p:nvPr/>
              </p:nvSpPr>
              <p:spPr bwMode="auto">
                <a:xfrm>
                  <a:off x="5232" y="2471"/>
                  <a:ext cx="17" cy="22"/>
                </a:xfrm>
                <a:custGeom>
                  <a:avLst/>
                  <a:gdLst>
                    <a:gd name="T0" fmla="*/ 35 w 35"/>
                    <a:gd name="T1" fmla="*/ 41 h 43"/>
                    <a:gd name="T2" fmla="*/ 34 w 35"/>
                    <a:gd name="T3" fmla="*/ 0 h 43"/>
                    <a:gd name="T4" fmla="*/ 0 w 35"/>
                    <a:gd name="T5" fmla="*/ 2 h 43"/>
                    <a:gd name="T6" fmla="*/ 2 w 35"/>
                    <a:gd name="T7" fmla="*/ 43 h 43"/>
                    <a:gd name="T8" fmla="*/ 35 w 35"/>
                    <a:gd name="T9" fmla="*/ 41 h 43"/>
                  </a:gdLst>
                  <a:ahLst/>
                  <a:cxnLst>
                    <a:cxn ang="0">
                      <a:pos x="T0" y="T1"/>
                    </a:cxn>
                    <a:cxn ang="0">
                      <a:pos x="T2" y="T3"/>
                    </a:cxn>
                    <a:cxn ang="0">
                      <a:pos x="T4" y="T5"/>
                    </a:cxn>
                    <a:cxn ang="0">
                      <a:pos x="T6" y="T7"/>
                    </a:cxn>
                    <a:cxn ang="0">
                      <a:pos x="T8" y="T9"/>
                    </a:cxn>
                  </a:cxnLst>
                  <a:rect l="0" t="0" r="r" b="b"/>
                  <a:pathLst>
                    <a:path w="35" h="43">
                      <a:moveTo>
                        <a:pt x="35" y="41"/>
                      </a:moveTo>
                      <a:lnTo>
                        <a:pt x="34" y="0"/>
                      </a:lnTo>
                      <a:lnTo>
                        <a:pt x="0" y="2"/>
                      </a:lnTo>
                      <a:lnTo>
                        <a:pt x="2" y="43"/>
                      </a:lnTo>
                      <a:lnTo>
                        <a:pt x="35" y="41"/>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3" name="Freeform 877"/>
                <p:cNvSpPr>
                  <a:spLocks/>
                </p:cNvSpPr>
                <p:nvPr/>
              </p:nvSpPr>
              <p:spPr bwMode="auto">
                <a:xfrm>
                  <a:off x="5198" y="2473"/>
                  <a:ext cx="18" cy="22"/>
                </a:xfrm>
                <a:custGeom>
                  <a:avLst/>
                  <a:gdLst>
                    <a:gd name="T0" fmla="*/ 35 w 35"/>
                    <a:gd name="T1" fmla="*/ 42 h 43"/>
                    <a:gd name="T2" fmla="*/ 34 w 35"/>
                    <a:gd name="T3" fmla="*/ 0 h 43"/>
                    <a:gd name="T4" fmla="*/ 0 w 35"/>
                    <a:gd name="T5" fmla="*/ 2 h 43"/>
                    <a:gd name="T6" fmla="*/ 2 w 35"/>
                    <a:gd name="T7" fmla="*/ 43 h 43"/>
                    <a:gd name="T8" fmla="*/ 35 w 35"/>
                    <a:gd name="T9" fmla="*/ 42 h 43"/>
                  </a:gdLst>
                  <a:ahLst/>
                  <a:cxnLst>
                    <a:cxn ang="0">
                      <a:pos x="T0" y="T1"/>
                    </a:cxn>
                    <a:cxn ang="0">
                      <a:pos x="T2" y="T3"/>
                    </a:cxn>
                    <a:cxn ang="0">
                      <a:pos x="T4" y="T5"/>
                    </a:cxn>
                    <a:cxn ang="0">
                      <a:pos x="T6" y="T7"/>
                    </a:cxn>
                    <a:cxn ang="0">
                      <a:pos x="T8" y="T9"/>
                    </a:cxn>
                  </a:cxnLst>
                  <a:rect l="0" t="0" r="r" b="b"/>
                  <a:pathLst>
                    <a:path w="35" h="43">
                      <a:moveTo>
                        <a:pt x="35" y="42"/>
                      </a:moveTo>
                      <a:lnTo>
                        <a:pt x="34" y="0"/>
                      </a:lnTo>
                      <a:lnTo>
                        <a:pt x="0" y="2"/>
                      </a:lnTo>
                      <a:lnTo>
                        <a:pt x="2" y="43"/>
                      </a:lnTo>
                      <a:lnTo>
                        <a:pt x="35" y="42"/>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4" name="Freeform 878"/>
                <p:cNvSpPr>
                  <a:spLocks/>
                </p:cNvSpPr>
                <p:nvPr/>
              </p:nvSpPr>
              <p:spPr bwMode="auto">
                <a:xfrm>
                  <a:off x="5164" y="2475"/>
                  <a:ext cx="18" cy="21"/>
                </a:xfrm>
                <a:custGeom>
                  <a:avLst/>
                  <a:gdLst>
                    <a:gd name="T0" fmla="*/ 35 w 35"/>
                    <a:gd name="T1" fmla="*/ 41 h 43"/>
                    <a:gd name="T2" fmla="*/ 33 w 35"/>
                    <a:gd name="T3" fmla="*/ 0 h 43"/>
                    <a:gd name="T4" fmla="*/ 0 w 35"/>
                    <a:gd name="T5" fmla="*/ 2 h 43"/>
                    <a:gd name="T6" fmla="*/ 1 w 35"/>
                    <a:gd name="T7" fmla="*/ 43 h 43"/>
                    <a:gd name="T8" fmla="*/ 35 w 35"/>
                    <a:gd name="T9" fmla="*/ 41 h 43"/>
                  </a:gdLst>
                  <a:ahLst/>
                  <a:cxnLst>
                    <a:cxn ang="0">
                      <a:pos x="T0" y="T1"/>
                    </a:cxn>
                    <a:cxn ang="0">
                      <a:pos x="T2" y="T3"/>
                    </a:cxn>
                    <a:cxn ang="0">
                      <a:pos x="T4" y="T5"/>
                    </a:cxn>
                    <a:cxn ang="0">
                      <a:pos x="T6" y="T7"/>
                    </a:cxn>
                    <a:cxn ang="0">
                      <a:pos x="T8" y="T9"/>
                    </a:cxn>
                  </a:cxnLst>
                  <a:rect l="0" t="0" r="r" b="b"/>
                  <a:pathLst>
                    <a:path w="35" h="43">
                      <a:moveTo>
                        <a:pt x="35" y="41"/>
                      </a:moveTo>
                      <a:lnTo>
                        <a:pt x="33" y="0"/>
                      </a:lnTo>
                      <a:lnTo>
                        <a:pt x="0" y="2"/>
                      </a:lnTo>
                      <a:lnTo>
                        <a:pt x="1" y="43"/>
                      </a:lnTo>
                      <a:lnTo>
                        <a:pt x="35" y="41"/>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5" name="Freeform 879"/>
                <p:cNvSpPr>
                  <a:spLocks/>
                </p:cNvSpPr>
                <p:nvPr/>
              </p:nvSpPr>
              <p:spPr bwMode="auto">
                <a:xfrm>
                  <a:off x="5131" y="2477"/>
                  <a:ext cx="17" cy="21"/>
                </a:xfrm>
                <a:custGeom>
                  <a:avLst/>
                  <a:gdLst>
                    <a:gd name="T0" fmla="*/ 35 w 35"/>
                    <a:gd name="T1" fmla="*/ 41 h 43"/>
                    <a:gd name="T2" fmla="*/ 33 w 35"/>
                    <a:gd name="T3" fmla="*/ 0 h 43"/>
                    <a:gd name="T4" fmla="*/ 0 w 35"/>
                    <a:gd name="T5" fmla="*/ 1 h 43"/>
                    <a:gd name="T6" fmla="*/ 1 w 35"/>
                    <a:gd name="T7" fmla="*/ 43 h 43"/>
                    <a:gd name="T8" fmla="*/ 35 w 35"/>
                    <a:gd name="T9" fmla="*/ 41 h 43"/>
                  </a:gdLst>
                  <a:ahLst/>
                  <a:cxnLst>
                    <a:cxn ang="0">
                      <a:pos x="T0" y="T1"/>
                    </a:cxn>
                    <a:cxn ang="0">
                      <a:pos x="T2" y="T3"/>
                    </a:cxn>
                    <a:cxn ang="0">
                      <a:pos x="T4" y="T5"/>
                    </a:cxn>
                    <a:cxn ang="0">
                      <a:pos x="T6" y="T7"/>
                    </a:cxn>
                    <a:cxn ang="0">
                      <a:pos x="T8" y="T9"/>
                    </a:cxn>
                  </a:cxnLst>
                  <a:rect l="0" t="0" r="r" b="b"/>
                  <a:pathLst>
                    <a:path w="35" h="43">
                      <a:moveTo>
                        <a:pt x="35" y="41"/>
                      </a:moveTo>
                      <a:lnTo>
                        <a:pt x="33" y="0"/>
                      </a:lnTo>
                      <a:lnTo>
                        <a:pt x="0" y="1"/>
                      </a:lnTo>
                      <a:lnTo>
                        <a:pt x="1" y="43"/>
                      </a:lnTo>
                      <a:lnTo>
                        <a:pt x="35" y="41"/>
                      </a:lnTo>
                      <a:close/>
                    </a:path>
                  </a:pathLst>
                </a:custGeom>
                <a:solidFill>
                  <a:srgbClr val="000000"/>
                </a:solidFill>
                <a:ln w="9525" cap="flat">
                  <a:solidFill>
                    <a:srgbClr val="99CCFF"/>
                  </a:solidFill>
                  <a:prstDash val="dash"/>
                  <a:round/>
                  <a:headEnd/>
                  <a:tailEnd/>
                </a:ln>
              </p:spPr>
              <p:txBody>
                <a:bodyPr/>
                <a:lstStyle/>
                <a:p>
                  <a:endParaRPr lang="ja-JP" altLang="en-US"/>
                </a:p>
              </p:txBody>
            </p:sp>
            <p:sp>
              <p:nvSpPr>
                <p:cNvPr id="10096" name="Freeform 880"/>
                <p:cNvSpPr>
                  <a:spLocks/>
                </p:cNvSpPr>
                <p:nvPr/>
              </p:nvSpPr>
              <p:spPr bwMode="auto">
                <a:xfrm>
                  <a:off x="5097" y="2479"/>
                  <a:ext cx="18" cy="21"/>
                </a:xfrm>
                <a:custGeom>
                  <a:avLst/>
                  <a:gdLst>
                    <a:gd name="T0" fmla="*/ 35 w 35"/>
                    <a:gd name="T1" fmla="*/ 41 h 43"/>
                    <a:gd name="T2" fmla="*/ 34 w 35"/>
                    <a:gd name="T3" fmla="*/ 0 h 43"/>
                    <a:gd name="T4" fmla="*/ 0 w 35"/>
                    <a:gd name="T5" fmla="*/ 2 h 43"/>
                    <a:gd name="T6" fmla="*/ 2 w 35"/>
                    <a:gd name="T7" fmla="*/ 43 h 43"/>
                    <a:gd name="T8" fmla="*/ 35 w 35"/>
                    <a:gd name="T9" fmla="*/ 41 h 43"/>
                  </a:gdLst>
                  <a:ahLst/>
                  <a:cxnLst>
                    <a:cxn ang="0">
                      <a:pos x="T0" y="T1"/>
                    </a:cxn>
                    <a:cxn ang="0">
                      <a:pos x="T2" y="T3"/>
                    </a:cxn>
                    <a:cxn ang="0">
                      <a:pos x="T4" y="T5"/>
                    </a:cxn>
                    <a:cxn ang="0">
                      <a:pos x="T6" y="T7"/>
                    </a:cxn>
                    <a:cxn ang="0">
                      <a:pos x="T8" y="T9"/>
                    </a:cxn>
                  </a:cxnLst>
                  <a:rect l="0" t="0" r="r" b="b"/>
                  <a:pathLst>
                    <a:path w="35" h="43">
                      <a:moveTo>
                        <a:pt x="35" y="41"/>
                      </a:moveTo>
                      <a:lnTo>
                        <a:pt x="34" y="0"/>
                      </a:lnTo>
                      <a:lnTo>
                        <a:pt x="0" y="2"/>
                      </a:lnTo>
                      <a:lnTo>
                        <a:pt x="2" y="43"/>
                      </a:lnTo>
                      <a:lnTo>
                        <a:pt x="35" y="41"/>
                      </a:lnTo>
                      <a:close/>
                    </a:path>
                  </a:pathLst>
                </a:custGeom>
                <a:solidFill>
                  <a:srgbClr val="000000"/>
                </a:solidFill>
                <a:ln w="9525" cap="flat">
                  <a:solidFill>
                    <a:srgbClr val="99CCFF"/>
                  </a:solidFill>
                  <a:prstDash val="dash"/>
                  <a:round/>
                  <a:headEnd/>
                  <a:tailEnd/>
                </a:ln>
              </p:spPr>
              <p:txBody>
                <a:bodyPr/>
                <a:lstStyle/>
                <a:p>
                  <a:endParaRPr lang="ja-JP" altLang="en-US"/>
                </a:p>
              </p:txBody>
            </p:sp>
          </p:grpSp>
          <p:grpSp>
            <p:nvGrpSpPr>
              <p:cNvPr id="10100" name="Group 884"/>
              <p:cNvGrpSpPr>
                <a:grpSpLocks/>
              </p:cNvGrpSpPr>
              <p:nvPr/>
            </p:nvGrpSpPr>
            <p:grpSpPr bwMode="auto">
              <a:xfrm>
                <a:off x="4448" y="3363"/>
                <a:ext cx="71" cy="268"/>
                <a:chOff x="4448" y="3363"/>
                <a:chExt cx="71" cy="268"/>
              </a:xfrm>
            </p:grpSpPr>
            <p:sp>
              <p:nvSpPr>
                <p:cNvPr id="10098" name="Rectangle 882"/>
                <p:cNvSpPr>
                  <a:spLocks noChangeArrowheads="1"/>
                </p:cNvSpPr>
                <p:nvPr/>
              </p:nvSpPr>
              <p:spPr bwMode="auto">
                <a:xfrm>
                  <a:off x="4477" y="3363"/>
                  <a:ext cx="14" cy="2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099" name="Freeform 883"/>
                <p:cNvSpPr>
                  <a:spLocks/>
                </p:cNvSpPr>
                <p:nvPr/>
              </p:nvSpPr>
              <p:spPr bwMode="auto">
                <a:xfrm>
                  <a:off x="4448" y="3363"/>
                  <a:ext cx="71" cy="86"/>
                </a:xfrm>
                <a:custGeom>
                  <a:avLst/>
                  <a:gdLst>
                    <a:gd name="T0" fmla="*/ 142 w 142"/>
                    <a:gd name="T1" fmla="*/ 172 h 172"/>
                    <a:gd name="T2" fmla="*/ 71 w 142"/>
                    <a:gd name="T3" fmla="*/ 0 h 172"/>
                    <a:gd name="T4" fmla="*/ 0 w 142"/>
                    <a:gd name="T5" fmla="*/ 172 h 172"/>
                  </a:gdLst>
                  <a:ahLst/>
                  <a:cxnLst>
                    <a:cxn ang="0">
                      <a:pos x="T0" y="T1"/>
                    </a:cxn>
                    <a:cxn ang="0">
                      <a:pos x="T2" y="T3"/>
                    </a:cxn>
                    <a:cxn ang="0">
                      <a:pos x="T4" y="T5"/>
                    </a:cxn>
                  </a:cxnLst>
                  <a:rect l="0" t="0" r="r" b="b"/>
                  <a:pathLst>
                    <a:path w="142" h="172">
                      <a:moveTo>
                        <a:pt x="142" y="172"/>
                      </a:moveTo>
                      <a:lnTo>
                        <a:pt x="71" y="0"/>
                      </a:lnTo>
                      <a:lnTo>
                        <a:pt x="0" y="172"/>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0104" name="Group 888"/>
              <p:cNvGrpSpPr>
                <a:grpSpLocks/>
              </p:cNvGrpSpPr>
              <p:nvPr/>
            </p:nvGrpSpPr>
            <p:grpSpPr bwMode="auto">
              <a:xfrm>
                <a:off x="3661" y="3471"/>
                <a:ext cx="822" cy="97"/>
                <a:chOff x="3661" y="3471"/>
                <a:chExt cx="822" cy="97"/>
              </a:xfrm>
            </p:grpSpPr>
            <p:sp>
              <p:nvSpPr>
                <p:cNvPr id="10101" name="Rectangle 885"/>
                <p:cNvSpPr>
                  <a:spLocks noChangeArrowheads="1"/>
                </p:cNvSpPr>
                <p:nvPr/>
              </p:nvSpPr>
              <p:spPr bwMode="auto">
                <a:xfrm>
                  <a:off x="3661" y="3510"/>
                  <a:ext cx="746"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102" name="Freeform 886"/>
                <p:cNvSpPr>
                  <a:spLocks/>
                </p:cNvSpPr>
                <p:nvPr/>
              </p:nvSpPr>
              <p:spPr bwMode="auto">
                <a:xfrm>
                  <a:off x="4405" y="3472"/>
                  <a:ext cx="78" cy="96"/>
                </a:xfrm>
                <a:custGeom>
                  <a:avLst/>
                  <a:gdLst>
                    <a:gd name="T0" fmla="*/ 0 w 157"/>
                    <a:gd name="T1" fmla="*/ 191 h 191"/>
                    <a:gd name="T2" fmla="*/ 157 w 157"/>
                    <a:gd name="T3" fmla="*/ 95 h 191"/>
                    <a:gd name="T4" fmla="*/ 0 w 157"/>
                    <a:gd name="T5" fmla="*/ 0 h 191"/>
                    <a:gd name="T6" fmla="*/ 0 w 157"/>
                    <a:gd name="T7" fmla="*/ 191 h 191"/>
                  </a:gdLst>
                  <a:ahLst/>
                  <a:cxnLst>
                    <a:cxn ang="0">
                      <a:pos x="T0" y="T1"/>
                    </a:cxn>
                    <a:cxn ang="0">
                      <a:pos x="T2" y="T3"/>
                    </a:cxn>
                    <a:cxn ang="0">
                      <a:pos x="T4" y="T5"/>
                    </a:cxn>
                    <a:cxn ang="0">
                      <a:pos x="T6" y="T7"/>
                    </a:cxn>
                  </a:cxnLst>
                  <a:rect l="0" t="0" r="r" b="b"/>
                  <a:pathLst>
                    <a:path w="157" h="191">
                      <a:moveTo>
                        <a:pt x="0" y="191"/>
                      </a:moveTo>
                      <a:lnTo>
                        <a:pt x="157" y="95"/>
                      </a:lnTo>
                      <a:lnTo>
                        <a:pt x="0" y="0"/>
                      </a:lnTo>
                      <a:lnTo>
                        <a:pt x="0" y="1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103" name="Freeform 887"/>
                <p:cNvSpPr>
                  <a:spLocks/>
                </p:cNvSpPr>
                <p:nvPr/>
              </p:nvSpPr>
              <p:spPr bwMode="auto">
                <a:xfrm>
                  <a:off x="3661" y="3471"/>
                  <a:ext cx="78" cy="96"/>
                </a:xfrm>
                <a:custGeom>
                  <a:avLst/>
                  <a:gdLst>
                    <a:gd name="T0" fmla="*/ 157 w 157"/>
                    <a:gd name="T1" fmla="*/ 0 h 192"/>
                    <a:gd name="T2" fmla="*/ 0 w 157"/>
                    <a:gd name="T3" fmla="*/ 97 h 192"/>
                    <a:gd name="T4" fmla="*/ 157 w 157"/>
                    <a:gd name="T5" fmla="*/ 192 h 192"/>
                  </a:gdLst>
                  <a:ahLst/>
                  <a:cxnLst>
                    <a:cxn ang="0">
                      <a:pos x="T0" y="T1"/>
                    </a:cxn>
                    <a:cxn ang="0">
                      <a:pos x="T2" y="T3"/>
                    </a:cxn>
                    <a:cxn ang="0">
                      <a:pos x="T4" y="T5"/>
                    </a:cxn>
                  </a:cxnLst>
                  <a:rect l="0" t="0" r="r" b="b"/>
                  <a:pathLst>
                    <a:path w="157" h="192">
                      <a:moveTo>
                        <a:pt x="157" y="0"/>
                      </a:moveTo>
                      <a:lnTo>
                        <a:pt x="0" y="97"/>
                      </a:lnTo>
                      <a:lnTo>
                        <a:pt x="157" y="19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0107" name="Group 891"/>
              <p:cNvGrpSpPr>
                <a:grpSpLocks/>
              </p:cNvGrpSpPr>
              <p:nvPr/>
            </p:nvGrpSpPr>
            <p:grpSpPr bwMode="auto">
              <a:xfrm>
                <a:off x="3628" y="3363"/>
                <a:ext cx="67" cy="268"/>
                <a:chOff x="3628" y="3363"/>
                <a:chExt cx="67" cy="268"/>
              </a:xfrm>
            </p:grpSpPr>
            <p:sp>
              <p:nvSpPr>
                <p:cNvPr id="10105" name="Rectangle 889"/>
                <p:cNvSpPr>
                  <a:spLocks noChangeArrowheads="1"/>
                </p:cNvSpPr>
                <p:nvPr/>
              </p:nvSpPr>
              <p:spPr bwMode="auto">
                <a:xfrm>
                  <a:off x="3655" y="3363"/>
                  <a:ext cx="13" cy="2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106" name="Freeform 890"/>
                <p:cNvSpPr>
                  <a:spLocks/>
                </p:cNvSpPr>
                <p:nvPr/>
              </p:nvSpPr>
              <p:spPr bwMode="auto">
                <a:xfrm>
                  <a:off x="3628" y="3363"/>
                  <a:ext cx="67" cy="81"/>
                </a:xfrm>
                <a:custGeom>
                  <a:avLst/>
                  <a:gdLst>
                    <a:gd name="T0" fmla="*/ 133 w 133"/>
                    <a:gd name="T1" fmla="*/ 163 h 163"/>
                    <a:gd name="T2" fmla="*/ 65 w 133"/>
                    <a:gd name="T3" fmla="*/ 0 h 163"/>
                    <a:gd name="T4" fmla="*/ 0 w 133"/>
                    <a:gd name="T5" fmla="*/ 163 h 163"/>
                  </a:gdLst>
                  <a:ahLst/>
                  <a:cxnLst>
                    <a:cxn ang="0">
                      <a:pos x="T0" y="T1"/>
                    </a:cxn>
                    <a:cxn ang="0">
                      <a:pos x="T2" y="T3"/>
                    </a:cxn>
                    <a:cxn ang="0">
                      <a:pos x="T4" y="T5"/>
                    </a:cxn>
                  </a:cxnLst>
                  <a:rect l="0" t="0" r="r" b="b"/>
                  <a:pathLst>
                    <a:path w="133" h="163">
                      <a:moveTo>
                        <a:pt x="133" y="163"/>
                      </a:moveTo>
                      <a:lnTo>
                        <a:pt x="65" y="0"/>
                      </a:lnTo>
                      <a:lnTo>
                        <a:pt x="0" y="163"/>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9226" name="Line 10"/>
              <p:cNvSpPr>
                <a:spLocks noChangeShapeType="1"/>
              </p:cNvSpPr>
              <p:nvPr/>
            </p:nvSpPr>
            <p:spPr bwMode="auto">
              <a:xfrm flipH="1" flipV="1">
                <a:off x="4895" y="2655"/>
                <a:ext cx="170" cy="314"/>
              </a:xfrm>
              <a:prstGeom prst="line">
                <a:avLst/>
              </a:prstGeom>
              <a:noFill/>
              <a:ln w="25400">
                <a:solidFill>
                  <a:srgbClr val="FF33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27" name="AutoShape 11"/>
              <p:cNvSpPr>
                <a:spLocks noChangeArrowheads="1"/>
              </p:cNvSpPr>
              <p:nvPr/>
            </p:nvSpPr>
            <p:spPr bwMode="auto">
              <a:xfrm>
                <a:off x="4597" y="2924"/>
                <a:ext cx="723" cy="314"/>
              </a:xfrm>
              <a:prstGeom prst="roundRect">
                <a:avLst>
                  <a:gd name="adj" fmla="val 12495"/>
                </a:avLst>
              </a:prstGeom>
              <a:solidFill>
                <a:srgbClr val="FF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30" name="Group 14"/>
              <p:cNvGrpSpPr>
                <a:grpSpLocks/>
              </p:cNvGrpSpPr>
              <p:nvPr/>
            </p:nvGrpSpPr>
            <p:grpSpPr bwMode="auto">
              <a:xfrm>
                <a:off x="3747" y="3552"/>
                <a:ext cx="723" cy="180"/>
                <a:chOff x="3504" y="3648"/>
                <a:chExt cx="816" cy="192"/>
              </a:xfrm>
            </p:grpSpPr>
            <p:sp>
              <p:nvSpPr>
                <p:cNvPr id="9231" name="AutoShape 15"/>
                <p:cNvSpPr>
                  <a:spLocks noChangeArrowheads="1"/>
                </p:cNvSpPr>
                <p:nvPr/>
              </p:nvSpPr>
              <p:spPr bwMode="auto">
                <a:xfrm>
                  <a:off x="3552" y="3648"/>
                  <a:ext cx="624" cy="192"/>
                </a:xfrm>
                <a:prstGeom prst="roundRect">
                  <a:avLst>
                    <a:gd name="adj" fmla="val 1249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32" name="Rectangle 16"/>
                <p:cNvSpPr>
                  <a:spLocks noChangeArrowheads="1"/>
                </p:cNvSpPr>
                <p:nvPr/>
              </p:nvSpPr>
              <p:spPr bwMode="auto">
                <a:xfrm>
                  <a:off x="3504" y="3648"/>
                  <a:ext cx="816" cy="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200"/>
                    <a:t>活動期間</a:t>
                  </a:r>
                </a:p>
              </p:txBody>
            </p:sp>
          </p:grpSp>
          <p:sp>
            <p:nvSpPr>
              <p:cNvPr id="9233" name="Rectangle 17"/>
              <p:cNvSpPr>
                <a:spLocks noChangeArrowheads="1"/>
              </p:cNvSpPr>
              <p:nvPr/>
            </p:nvSpPr>
            <p:spPr bwMode="auto">
              <a:xfrm>
                <a:off x="4342" y="3642"/>
                <a:ext cx="8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業務の開始</a:t>
                </a:r>
              </a:p>
            </p:txBody>
          </p:sp>
          <p:sp>
            <p:nvSpPr>
              <p:cNvPr id="9234" name="Rectangle 18"/>
              <p:cNvSpPr>
                <a:spLocks noChangeArrowheads="1"/>
              </p:cNvSpPr>
              <p:nvPr/>
            </p:nvSpPr>
            <p:spPr bwMode="auto">
              <a:xfrm>
                <a:off x="3450" y="3642"/>
                <a:ext cx="38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現在</a:t>
                </a:r>
              </a:p>
            </p:txBody>
          </p:sp>
          <p:sp>
            <p:nvSpPr>
              <p:cNvPr id="9235" name="Rectangle 19"/>
              <p:cNvSpPr>
                <a:spLocks noChangeArrowheads="1"/>
              </p:cNvSpPr>
              <p:nvPr/>
            </p:nvSpPr>
            <p:spPr bwMode="auto">
              <a:xfrm>
                <a:off x="2892" y="2256"/>
                <a:ext cx="576"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200" b="1"/>
                  <a:t>ありたい姿</a:t>
                </a:r>
              </a:p>
            </p:txBody>
          </p:sp>
          <p:sp>
            <p:nvSpPr>
              <p:cNvPr id="9236" name="Rectangle 20"/>
              <p:cNvSpPr>
                <a:spLocks noChangeArrowheads="1"/>
              </p:cNvSpPr>
              <p:nvPr/>
            </p:nvSpPr>
            <p:spPr bwMode="auto">
              <a:xfrm>
                <a:off x="2844" y="2688"/>
                <a:ext cx="576" cy="34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未検討でのレベル</a:t>
                </a:r>
                <a:r>
                  <a:rPr lang="ja-JP" altLang="en-US" sz="1600" b="1"/>
                  <a:t>  </a:t>
                </a:r>
              </a:p>
            </p:txBody>
          </p:sp>
          <p:sp>
            <p:nvSpPr>
              <p:cNvPr id="9237" name="Rectangle 21"/>
              <p:cNvSpPr>
                <a:spLocks noChangeArrowheads="1"/>
              </p:cNvSpPr>
              <p:nvPr/>
            </p:nvSpPr>
            <p:spPr bwMode="auto">
              <a:xfrm>
                <a:off x="4595" y="2924"/>
                <a:ext cx="725"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just" eaLnBrk="0" hangingPunct="0"/>
                <a:r>
                  <a:rPr lang="ja-JP" altLang="en-US"/>
                  <a:t>発生問題を順次解決</a:t>
                </a:r>
              </a:p>
            </p:txBody>
          </p:sp>
          <p:grpSp>
            <p:nvGrpSpPr>
              <p:cNvPr id="9250" name="Group 34"/>
              <p:cNvGrpSpPr>
                <a:grpSpLocks/>
              </p:cNvGrpSpPr>
              <p:nvPr/>
            </p:nvGrpSpPr>
            <p:grpSpPr bwMode="auto">
              <a:xfrm>
                <a:off x="3577" y="2202"/>
                <a:ext cx="894" cy="1256"/>
                <a:chOff x="3312" y="2208"/>
                <a:chExt cx="1009" cy="1344"/>
              </a:xfrm>
            </p:grpSpPr>
            <p:sp>
              <p:nvSpPr>
                <p:cNvPr id="9240" name="Line 24"/>
                <p:cNvSpPr>
                  <a:spLocks noChangeShapeType="1"/>
                </p:cNvSpPr>
                <p:nvPr/>
              </p:nvSpPr>
              <p:spPr bwMode="auto">
                <a:xfrm flipV="1">
                  <a:off x="3888" y="2976"/>
                  <a:ext cx="0" cy="576"/>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41" name="AutoShape 25"/>
                <p:cNvSpPr>
                  <a:spLocks noChangeArrowheads="1"/>
                </p:cNvSpPr>
                <p:nvPr/>
              </p:nvSpPr>
              <p:spPr bwMode="auto">
                <a:xfrm>
                  <a:off x="3312" y="2208"/>
                  <a:ext cx="864" cy="720"/>
                </a:xfrm>
                <a:prstGeom prst="roundRect">
                  <a:avLst>
                    <a:gd name="adj" fmla="val 12495"/>
                  </a:avLst>
                </a:prstGeom>
                <a:solidFill>
                  <a:srgbClr val="99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42" name="Rectangle 26"/>
                <p:cNvSpPr>
                  <a:spLocks noChangeArrowheads="1"/>
                </p:cNvSpPr>
                <p:nvPr/>
              </p:nvSpPr>
              <p:spPr bwMode="auto">
                <a:xfrm>
                  <a:off x="3312" y="2256"/>
                  <a:ext cx="865" cy="886"/>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a:solidFill>
                        <a:schemeClr val="accent2"/>
                      </a:solidFill>
                      <a:latin typeface="ＭＳ Ｐゴシック" pitchFamily="50" charset="-128"/>
                    </a:rPr>
                    <a:t>事前に検討し、新たなやり方を創り出して、業務を開始。</a:t>
                  </a:r>
                </a:p>
              </p:txBody>
            </p:sp>
            <p:sp>
              <p:nvSpPr>
                <p:cNvPr id="9243" name="Freeform 27"/>
                <p:cNvSpPr>
                  <a:spLocks/>
                </p:cNvSpPr>
                <p:nvPr/>
              </p:nvSpPr>
              <p:spPr bwMode="auto">
                <a:xfrm>
                  <a:off x="4176" y="2304"/>
                  <a:ext cx="145" cy="193"/>
                </a:xfrm>
                <a:custGeom>
                  <a:avLst/>
                  <a:gdLst>
                    <a:gd name="T0" fmla="*/ 84 w 145"/>
                    <a:gd name="T1" fmla="*/ 48 h 193"/>
                    <a:gd name="T2" fmla="*/ 84 w 145"/>
                    <a:gd name="T3" fmla="*/ 0 h 193"/>
                    <a:gd name="T4" fmla="*/ 144 w 145"/>
                    <a:gd name="T5" fmla="*/ 96 h 193"/>
                    <a:gd name="T6" fmla="*/ 84 w 145"/>
                    <a:gd name="T7" fmla="*/ 192 h 193"/>
                    <a:gd name="T8" fmla="*/ 84 w 145"/>
                    <a:gd name="T9" fmla="*/ 144 h 193"/>
                    <a:gd name="T10" fmla="*/ 0 w 145"/>
                    <a:gd name="T11" fmla="*/ 144 h 193"/>
                    <a:gd name="T12" fmla="*/ 0 w 145"/>
                    <a:gd name="T13" fmla="*/ 48 h 193"/>
                    <a:gd name="T14" fmla="*/ 84 w 145"/>
                    <a:gd name="T15" fmla="*/ 48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193">
                      <a:moveTo>
                        <a:pt x="84" y="48"/>
                      </a:moveTo>
                      <a:lnTo>
                        <a:pt x="84" y="0"/>
                      </a:lnTo>
                      <a:lnTo>
                        <a:pt x="144" y="96"/>
                      </a:lnTo>
                      <a:lnTo>
                        <a:pt x="84" y="192"/>
                      </a:lnTo>
                      <a:lnTo>
                        <a:pt x="84" y="144"/>
                      </a:lnTo>
                      <a:lnTo>
                        <a:pt x="0" y="144"/>
                      </a:lnTo>
                      <a:lnTo>
                        <a:pt x="0" y="48"/>
                      </a:lnTo>
                      <a:lnTo>
                        <a:pt x="84" y="48"/>
                      </a:lnTo>
                    </a:path>
                  </a:pathLst>
                </a:custGeom>
                <a:solidFill>
                  <a:srgbClr val="99FF99"/>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9244" name="Rectangle 28"/>
            <p:cNvSpPr>
              <a:spLocks noChangeArrowheads="1"/>
            </p:cNvSpPr>
            <p:nvPr/>
          </p:nvSpPr>
          <p:spPr bwMode="auto">
            <a:xfrm>
              <a:off x="528" y="3216"/>
              <a:ext cx="2460" cy="735"/>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a:solidFill>
                  <a:schemeClr val="accent2"/>
                </a:solidFill>
                <a:latin typeface="ＭＳ Ｐゴシック" pitchFamily="50" charset="-128"/>
              </a:endParaRPr>
            </a:p>
            <a:p>
              <a:pPr algn="l"/>
              <a:r>
                <a:rPr lang="en-US" altLang="ja-JP" sz="2000" b="1">
                  <a:solidFill>
                    <a:srgbClr val="FF0000"/>
                  </a:solidFill>
                  <a:latin typeface="ＭＳ Ｐゴシック" pitchFamily="50" charset="-128"/>
                </a:rPr>
                <a:t>★</a:t>
              </a:r>
              <a:r>
                <a:rPr lang="ja-JP" altLang="en-US" sz="2000" b="1">
                  <a:solidFill>
                    <a:srgbClr val="FF0000"/>
                  </a:solidFill>
                  <a:latin typeface="ＭＳ Ｐゴシック" pitchFamily="50" charset="-128"/>
                </a:rPr>
                <a:t>先を読み、「ありたい姿」を明確</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にして、事前に対処すべき方策</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を検討することが必要。</a:t>
              </a:r>
            </a:p>
          </p:txBody>
        </p:sp>
      </p:grpSp>
      <p:grpSp>
        <p:nvGrpSpPr>
          <p:cNvPr id="9823" name="Group 607"/>
          <p:cNvGrpSpPr>
            <a:grpSpLocks/>
          </p:cNvGrpSpPr>
          <p:nvPr/>
        </p:nvGrpSpPr>
        <p:grpSpPr bwMode="auto">
          <a:xfrm>
            <a:off x="457200" y="2209800"/>
            <a:ext cx="3663950" cy="2963863"/>
            <a:chOff x="276" y="1396"/>
            <a:chExt cx="2308" cy="1867"/>
          </a:xfrm>
        </p:grpSpPr>
        <p:sp>
          <p:nvSpPr>
            <p:cNvPr id="9245" name="Rectangle 29"/>
            <p:cNvSpPr>
              <a:spLocks noChangeArrowheads="1"/>
            </p:cNvSpPr>
            <p:nvPr/>
          </p:nvSpPr>
          <p:spPr bwMode="auto">
            <a:xfrm>
              <a:off x="376" y="2344"/>
              <a:ext cx="2208" cy="919"/>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a:solidFill>
                  <a:srgbClr val="FF3300"/>
                </a:solidFill>
                <a:latin typeface="ＭＳ Ｐゴシック" pitchFamily="50" charset="-128"/>
              </a:endParaRPr>
            </a:p>
            <a:p>
              <a:pPr algn="l"/>
              <a:r>
                <a:rPr lang="en-US" altLang="ja-JP" sz="2000">
                  <a:solidFill>
                    <a:schemeClr val="accent2"/>
                  </a:solidFill>
                  <a:latin typeface="ＭＳ Ｐゴシック" pitchFamily="50" charset="-128"/>
                </a:rPr>
                <a:t>★</a:t>
              </a:r>
              <a:r>
                <a:rPr lang="ja-JP" altLang="en-US" sz="2000" b="1">
                  <a:solidFill>
                    <a:schemeClr val="accent2"/>
                  </a:solidFill>
                  <a:latin typeface="ＭＳ Ｐゴシック" pitchFamily="50" charset="-128"/>
                </a:rPr>
                <a:t>過去の状況・データの把握</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が「しにくい」または「無い」た</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め、悪さの原因追究、すなわ</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ち「要因解析」ができにくい</a:t>
              </a:r>
              <a:r>
                <a:rPr lang="ja-JP" altLang="en-US" sz="2000">
                  <a:latin typeface="ＭＳ Ｐゴシック" pitchFamily="50" charset="-128"/>
                </a:rPr>
                <a:t>。</a:t>
              </a:r>
            </a:p>
          </p:txBody>
        </p:sp>
        <p:sp>
          <p:nvSpPr>
            <p:cNvPr id="9246" name="Rectangle 30"/>
            <p:cNvSpPr>
              <a:spLocks noChangeArrowheads="1"/>
            </p:cNvSpPr>
            <p:nvPr/>
          </p:nvSpPr>
          <p:spPr bwMode="auto">
            <a:xfrm>
              <a:off x="276" y="2052"/>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sp>
          <p:nvSpPr>
            <p:cNvPr id="9247" name="AutoShape 31"/>
            <p:cNvSpPr>
              <a:spLocks noChangeArrowheads="1"/>
            </p:cNvSpPr>
            <p:nvPr/>
          </p:nvSpPr>
          <p:spPr bwMode="auto">
            <a:xfrm>
              <a:off x="772" y="1396"/>
              <a:ext cx="232" cy="616"/>
            </a:xfrm>
            <a:prstGeom prst="downArrow">
              <a:avLst>
                <a:gd name="adj1" fmla="val 50000"/>
                <a:gd name="adj2" fmla="val 105162"/>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9251" name="Text Box 35"/>
          <p:cNvSpPr txBox="1">
            <a:spLocks noChangeArrowheads="1"/>
          </p:cNvSpPr>
          <p:nvPr/>
        </p:nvSpPr>
        <p:spPr bwMode="auto">
          <a:xfrm>
            <a:off x="1295400" y="762000"/>
            <a:ext cx="67056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テーマ：新規業務の効率的立ち上げへの挑戦</a:t>
            </a:r>
          </a:p>
        </p:txBody>
      </p:sp>
      <p:sp>
        <p:nvSpPr>
          <p:cNvPr id="10110" name="Text Box 894"/>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823"/>
                                        </p:tgtEl>
                                        <p:attrNameLst>
                                          <p:attrName>style.visibility</p:attrName>
                                        </p:attrNameLst>
                                      </p:cBhvr>
                                      <p:to>
                                        <p:strVal val="visible"/>
                                      </p:to>
                                    </p:set>
                                    <p:animEffect transition="in" filter="blinds(horizontal)">
                                      <p:cBhvr>
                                        <p:cTn id="7" dur="500"/>
                                        <p:tgtEl>
                                          <p:spTgt spid="98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109"/>
                                        </p:tgtEl>
                                        <p:attrNameLst>
                                          <p:attrName>style.visibility</p:attrName>
                                        </p:attrNameLst>
                                      </p:cBhvr>
                                      <p:to>
                                        <p:strVal val="visible"/>
                                      </p:to>
                                    </p:set>
                                    <p:animEffect transition="in" filter="blinds(horizontal)">
                                      <p:cBhvr>
                                        <p:cTn id="12" dur="500"/>
                                        <p:tgtEl>
                                          <p:spTgt spid="10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381000" y="247650"/>
            <a:ext cx="91440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endParaRPr lang="ja-JP" altLang="ja-JP" sz="1800" b="1">
              <a:solidFill>
                <a:schemeClr val="tx2"/>
              </a:solidFill>
              <a:latin typeface="ＭＳ Ｐゴシック" pitchFamily="50" charset="-128"/>
            </a:endParaRPr>
          </a:p>
        </p:txBody>
      </p:sp>
      <p:sp>
        <p:nvSpPr>
          <p:cNvPr id="139267" name="Rectangle 3"/>
          <p:cNvSpPr>
            <a:spLocks noChangeArrowheads="1"/>
          </p:cNvSpPr>
          <p:nvPr/>
        </p:nvSpPr>
        <p:spPr bwMode="auto">
          <a:xfrm>
            <a:off x="457200" y="228600"/>
            <a:ext cx="6629400" cy="4572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400" b="1">
                <a:solidFill>
                  <a:schemeClr val="bg1"/>
                </a:solidFill>
                <a:latin typeface="ＭＳ Ｐゴシック" pitchFamily="50" charset="-128"/>
              </a:rPr>
              <a:t>事例②　：　新規業務への対応（製造）</a:t>
            </a:r>
          </a:p>
        </p:txBody>
      </p:sp>
      <p:grpSp>
        <p:nvGrpSpPr>
          <p:cNvPr id="139590" name="Group 326"/>
          <p:cNvGrpSpPr>
            <a:grpSpLocks/>
          </p:cNvGrpSpPr>
          <p:nvPr/>
        </p:nvGrpSpPr>
        <p:grpSpPr bwMode="auto">
          <a:xfrm>
            <a:off x="381000" y="838200"/>
            <a:ext cx="8382000" cy="2259013"/>
            <a:chOff x="240" y="528"/>
            <a:chExt cx="5280" cy="1423"/>
          </a:xfrm>
        </p:grpSpPr>
        <p:sp>
          <p:nvSpPr>
            <p:cNvPr id="139269" name="Rectangle 5"/>
            <p:cNvSpPr>
              <a:spLocks noChangeArrowheads="1"/>
            </p:cNvSpPr>
            <p:nvPr/>
          </p:nvSpPr>
          <p:spPr bwMode="auto">
            <a:xfrm>
              <a:off x="1366" y="917"/>
              <a:ext cx="4154"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a:t>
              </a:r>
              <a:r>
                <a:rPr lang="ja-JP" altLang="en-US" sz="2000">
                  <a:latin typeface="ＭＳ Ｐゴシック" pitchFamily="50" charset="-128"/>
                </a:rPr>
                <a:t>製品を新たに</a:t>
              </a:r>
              <a:r>
                <a:rPr lang="en-US" altLang="ja-JP" sz="2000">
                  <a:latin typeface="ＭＳ Ｐゴシック" pitchFamily="50" charset="-128"/>
                </a:rPr>
                <a:t>K</a:t>
              </a:r>
              <a:r>
                <a:rPr lang="ja-JP" altLang="en-US" sz="2000">
                  <a:latin typeface="ＭＳ Ｐゴシック" pitchFamily="50" charset="-128"/>
                </a:rPr>
                <a:t>社向けに納入するようになったが、Ｋ社</a:t>
              </a:r>
              <a:br>
                <a:rPr lang="ja-JP" altLang="en-US" sz="2000">
                  <a:latin typeface="ＭＳ Ｐゴシック" pitchFamily="50" charset="-128"/>
                </a:rPr>
              </a:br>
              <a:r>
                <a:rPr lang="ja-JP" altLang="en-US" sz="2000">
                  <a:latin typeface="ＭＳ Ｐゴシック" pitchFamily="50" charset="-128"/>
                </a:rPr>
                <a:t>　 は品質基準が厳しく現状の設備では対応できなく、外注を</a:t>
              </a:r>
              <a:br>
                <a:rPr lang="ja-JP" altLang="en-US" sz="2000">
                  <a:latin typeface="ＭＳ Ｐゴシック" pitchFamily="50" charset="-128"/>
                </a:rPr>
              </a:br>
              <a:r>
                <a:rPr lang="ja-JP" altLang="en-US" sz="2000">
                  <a:latin typeface="ＭＳ Ｐゴシック" pitchFamily="50" charset="-128"/>
                </a:rPr>
                <a:t>　 余儀なくされ大幅なコスト</a:t>
              </a:r>
              <a:r>
                <a:rPr lang="en-US" altLang="ja-JP" sz="2000">
                  <a:latin typeface="ＭＳ Ｐゴシック" pitchFamily="50" charset="-128"/>
                </a:rPr>
                <a:t>UP</a:t>
              </a:r>
              <a:r>
                <a:rPr lang="ja-JP" altLang="en-US" sz="2000">
                  <a:latin typeface="ＭＳ Ｐゴシック" pitchFamily="50" charset="-128"/>
                </a:rPr>
                <a:t>になっている。</a:t>
              </a:r>
            </a:p>
            <a:p>
              <a:pPr algn="l"/>
              <a:r>
                <a:rPr lang="ja-JP" altLang="en-US" sz="2000">
                  <a:latin typeface="ＭＳ Ｐゴシック" pitchFamily="50" charset="-128"/>
                </a:rPr>
                <a:t>◆</a:t>
              </a:r>
              <a:r>
                <a:rPr lang="en-US" altLang="ja-JP" sz="2000">
                  <a:latin typeface="ＭＳ Ｐゴシック" pitchFamily="50" charset="-128"/>
                </a:rPr>
                <a:t>A</a:t>
              </a:r>
              <a:r>
                <a:rPr lang="ja-JP" altLang="en-US" sz="2000">
                  <a:latin typeface="ＭＳ Ｐゴシック" pitchFamily="50" charset="-128"/>
                </a:rPr>
                <a:t>製品の一般向け生産量を確保しながら、Ｋ社向けの製</a:t>
              </a:r>
              <a:br>
                <a:rPr lang="ja-JP" altLang="en-US" sz="2000">
                  <a:latin typeface="ＭＳ Ｐゴシック" pitchFamily="50" charset="-128"/>
                </a:rPr>
              </a:br>
              <a:r>
                <a:rPr lang="ja-JP" altLang="en-US" sz="2000">
                  <a:latin typeface="ＭＳ Ｐゴシック" pitchFamily="50" charset="-128"/>
                </a:rPr>
                <a:t>　 品を内製化し製造を両立したい。</a:t>
              </a:r>
            </a:p>
          </p:txBody>
        </p:sp>
        <p:sp>
          <p:nvSpPr>
            <p:cNvPr id="139270" name="Rectangle 6"/>
            <p:cNvSpPr>
              <a:spLocks noChangeArrowheads="1"/>
            </p:cNvSpPr>
            <p:nvPr/>
          </p:nvSpPr>
          <p:spPr bwMode="auto">
            <a:xfrm>
              <a:off x="240" y="912"/>
              <a:ext cx="1170" cy="357"/>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sp>
          <p:nvSpPr>
            <p:cNvPr id="139294" name="Text Box 30"/>
            <p:cNvSpPr txBox="1">
              <a:spLocks noChangeArrowheads="1"/>
            </p:cNvSpPr>
            <p:nvPr/>
          </p:nvSpPr>
          <p:spPr bwMode="auto">
            <a:xfrm>
              <a:off x="624" y="528"/>
              <a:ext cx="4416"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latin typeface="HGP創英角ﾎﾟｯﾌﾟ体" pitchFamily="50" charset="-128"/>
                  <a:ea typeface="HGP創英角ﾎﾟｯﾌﾟ体" pitchFamily="50" charset="-128"/>
                </a:rPr>
                <a:t>テーマ：</a:t>
              </a:r>
              <a:r>
                <a:rPr lang="en-US" altLang="ja-JP" sz="2400">
                  <a:latin typeface="HGP創英角ﾎﾟｯﾌﾟ体" pitchFamily="50" charset="-128"/>
                  <a:ea typeface="HGP創英角ﾎﾟｯﾌﾟ体" pitchFamily="50" charset="-128"/>
                </a:rPr>
                <a:t>K</a:t>
              </a:r>
              <a:r>
                <a:rPr lang="ja-JP" altLang="en-US" sz="2400">
                  <a:latin typeface="HGP創英角ﾎﾟｯﾌﾟ体" pitchFamily="50" charset="-128"/>
                  <a:ea typeface="HGP創英角ﾎﾟｯﾌﾟ体" pitchFamily="50" charset="-128"/>
                </a:rPr>
                <a:t>社向け</a:t>
              </a:r>
              <a:r>
                <a:rPr lang="en-US" altLang="ja-JP" sz="2400">
                  <a:latin typeface="HGP創英角ﾎﾟｯﾌﾟ体" pitchFamily="50" charset="-128"/>
                  <a:ea typeface="HGP創英角ﾎﾟｯﾌﾟ体" pitchFamily="50" charset="-128"/>
                </a:rPr>
                <a:t>A</a:t>
              </a:r>
              <a:r>
                <a:rPr lang="ja-JP" altLang="en-US" sz="2400">
                  <a:latin typeface="HGP創英角ﾎﾟｯﾌﾟ体" pitchFamily="50" charset="-128"/>
                  <a:ea typeface="HGP創英角ﾎﾟｯﾌﾟ体" pitchFamily="50" charset="-128"/>
                </a:rPr>
                <a:t>製品の内製化による加工費低減</a:t>
              </a:r>
            </a:p>
          </p:txBody>
        </p:sp>
      </p:grpSp>
      <p:grpSp>
        <p:nvGrpSpPr>
          <p:cNvPr id="139593" name="Group 329"/>
          <p:cNvGrpSpPr>
            <a:grpSpLocks/>
          </p:cNvGrpSpPr>
          <p:nvPr/>
        </p:nvGrpSpPr>
        <p:grpSpPr bwMode="auto">
          <a:xfrm>
            <a:off x="457200" y="2216150"/>
            <a:ext cx="3663950" cy="2982913"/>
            <a:chOff x="288" y="1396"/>
            <a:chExt cx="2308" cy="1879"/>
          </a:xfrm>
        </p:grpSpPr>
        <p:sp>
          <p:nvSpPr>
            <p:cNvPr id="139293" name="AutoShape 29"/>
            <p:cNvSpPr>
              <a:spLocks noChangeArrowheads="1"/>
            </p:cNvSpPr>
            <p:nvPr/>
          </p:nvSpPr>
          <p:spPr bwMode="auto">
            <a:xfrm>
              <a:off x="772" y="1396"/>
              <a:ext cx="232" cy="616"/>
            </a:xfrm>
            <a:prstGeom prst="downArrow">
              <a:avLst>
                <a:gd name="adj1" fmla="val 50000"/>
                <a:gd name="adj2" fmla="val 105162"/>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39291" name="Rectangle 27"/>
            <p:cNvSpPr>
              <a:spLocks noChangeArrowheads="1"/>
            </p:cNvSpPr>
            <p:nvPr/>
          </p:nvSpPr>
          <p:spPr bwMode="auto">
            <a:xfrm>
              <a:off x="388" y="2356"/>
              <a:ext cx="2208" cy="919"/>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a:solidFill>
                  <a:srgbClr val="FF3300"/>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latin typeface="ＭＳ Ｐゴシック" pitchFamily="50" charset="-128"/>
                </a:rPr>
                <a:t>現状では品質が確保されて</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おり悪さの原因追究、すな</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わち「要因解析」をしても対</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策の方向付けが困難。</a:t>
              </a:r>
              <a:endParaRPr lang="ja-JP" altLang="en-US" sz="2000" b="1">
                <a:latin typeface="ＭＳ Ｐゴシック" pitchFamily="50" charset="-128"/>
              </a:endParaRPr>
            </a:p>
          </p:txBody>
        </p:sp>
        <p:sp>
          <p:nvSpPr>
            <p:cNvPr id="139292" name="Rectangle 28"/>
            <p:cNvSpPr>
              <a:spLocks noChangeArrowheads="1"/>
            </p:cNvSpPr>
            <p:nvPr/>
          </p:nvSpPr>
          <p:spPr bwMode="auto">
            <a:xfrm>
              <a:off x="288" y="2064"/>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grpSp>
      <p:grpSp>
        <p:nvGrpSpPr>
          <p:cNvPr id="139596" name="Group 332"/>
          <p:cNvGrpSpPr>
            <a:grpSpLocks/>
          </p:cNvGrpSpPr>
          <p:nvPr/>
        </p:nvGrpSpPr>
        <p:grpSpPr bwMode="auto">
          <a:xfrm>
            <a:off x="1001713" y="3589338"/>
            <a:ext cx="7761287" cy="3116262"/>
            <a:chOff x="631" y="2261"/>
            <a:chExt cx="4889" cy="1963"/>
          </a:xfrm>
        </p:grpSpPr>
        <p:sp>
          <p:nvSpPr>
            <p:cNvPr id="139290" name="Rectangle 26"/>
            <p:cNvSpPr>
              <a:spLocks noChangeArrowheads="1"/>
            </p:cNvSpPr>
            <p:nvPr/>
          </p:nvSpPr>
          <p:spPr bwMode="auto">
            <a:xfrm>
              <a:off x="631" y="3297"/>
              <a:ext cx="2352" cy="927"/>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a:solidFill>
                  <a:srgbClr val="FF0000"/>
                </a:solidFill>
                <a:latin typeface="ＭＳ Ｐゴシック" pitchFamily="50" charset="-128"/>
              </a:endParaRPr>
            </a:p>
            <a:p>
              <a:pPr algn="l"/>
              <a:r>
                <a:rPr lang="en-US" altLang="ja-JP" sz="2000" b="1">
                  <a:solidFill>
                    <a:srgbClr val="FF0000"/>
                  </a:solidFill>
                  <a:latin typeface="ＭＳ Ｐゴシック" pitchFamily="50" charset="-128"/>
                </a:rPr>
                <a:t>★</a:t>
              </a:r>
              <a:r>
                <a:rPr lang="ja-JP" altLang="en-US" sz="2000" b="1">
                  <a:solidFill>
                    <a:srgbClr val="FF0000"/>
                  </a:solidFill>
                  <a:latin typeface="ＭＳ Ｐゴシック" pitchFamily="50" charset="-128"/>
                </a:rPr>
                <a:t>品質の「ありたい姿」を明確に</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して、どの工程を攻めどころに</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するのか検討し新しいやり方を</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追求する。</a:t>
              </a:r>
            </a:p>
          </p:txBody>
        </p:sp>
        <p:grpSp>
          <p:nvGrpSpPr>
            <p:cNvPr id="139595" name="Group 331"/>
            <p:cNvGrpSpPr>
              <a:grpSpLocks/>
            </p:cNvGrpSpPr>
            <p:nvPr/>
          </p:nvGrpSpPr>
          <p:grpSpPr bwMode="auto">
            <a:xfrm>
              <a:off x="2983" y="2261"/>
              <a:ext cx="2537" cy="1687"/>
              <a:chOff x="2983" y="2261"/>
              <a:chExt cx="2537" cy="1687"/>
            </a:xfrm>
          </p:grpSpPr>
          <p:grpSp>
            <p:nvGrpSpPr>
              <p:cNvPr id="139298" name="Group 34"/>
              <p:cNvGrpSpPr>
                <a:grpSpLocks/>
              </p:cNvGrpSpPr>
              <p:nvPr/>
            </p:nvGrpSpPr>
            <p:grpSpPr bwMode="auto">
              <a:xfrm>
                <a:off x="3633" y="2396"/>
                <a:ext cx="1887" cy="1155"/>
                <a:chOff x="3435" y="2302"/>
                <a:chExt cx="2030" cy="1044"/>
              </a:xfrm>
            </p:grpSpPr>
            <p:sp>
              <p:nvSpPr>
                <p:cNvPr id="139295" name="Freeform 31"/>
                <p:cNvSpPr>
                  <a:spLocks/>
                </p:cNvSpPr>
                <p:nvPr/>
              </p:nvSpPr>
              <p:spPr bwMode="auto">
                <a:xfrm>
                  <a:off x="3462" y="2302"/>
                  <a:ext cx="2003" cy="1017"/>
                </a:xfrm>
                <a:custGeom>
                  <a:avLst/>
                  <a:gdLst>
                    <a:gd name="T0" fmla="*/ 25 w 4007"/>
                    <a:gd name="T1" fmla="*/ 0 h 2035"/>
                    <a:gd name="T2" fmla="*/ 0 w 4007"/>
                    <a:gd name="T3" fmla="*/ 0 h 2035"/>
                    <a:gd name="T4" fmla="*/ 0 w 4007"/>
                    <a:gd name="T5" fmla="*/ 2022 h 2035"/>
                    <a:gd name="T6" fmla="*/ 0 w 4007"/>
                    <a:gd name="T7" fmla="*/ 2022 h 2035"/>
                    <a:gd name="T8" fmla="*/ 0 w 4007"/>
                    <a:gd name="T9" fmla="*/ 2027 h 2035"/>
                    <a:gd name="T10" fmla="*/ 3 w 4007"/>
                    <a:gd name="T11" fmla="*/ 2031 h 2035"/>
                    <a:gd name="T12" fmla="*/ 8 w 4007"/>
                    <a:gd name="T13" fmla="*/ 2034 h 2035"/>
                    <a:gd name="T14" fmla="*/ 12 w 4007"/>
                    <a:gd name="T15" fmla="*/ 2035 h 2035"/>
                    <a:gd name="T16" fmla="*/ 4007 w 4007"/>
                    <a:gd name="T17" fmla="*/ 2035 h 2035"/>
                    <a:gd name="T18" fmla="*/ 4007 w 4007"/>
                    <a:gd name="T19" fmla="*/ 2011 h 2035"/>
                    <a:gd name="T20" fmla="*/ 12 w 4007"/>
                    <a:gd name="T21" fmla="*/ 2011 h 2035"/>
                    <a:gd name="T22" fmla="*/ 23 w 4007"/>
                    <a:gd name="T23" fmla="*/ 2022 h 2035"/>
                    <a:gd name="T24" fmla="*/ 23 w 4007"/>
                    <a:gd name="T25" fmla="*/ 2018 h 2035"/>
                    <a:gd name="T26" fmla="*/ 21 w 4007"/>
                    <a:gd name="T27" fmla="*/ 2014 h 2035"/>
                    <a:gd name="T28" fmla="*/ 16 w 4007"/>
                    <a:gd name="T29" fmla="*/ 2011 h 2035"/>
                    <a:gd name="T30" fmla="*/ 12 w 4007"/>
                    <a:gd name="T31" fmla="*/ 2022 h 2035"/>
                    <a:gd name="T32" fmla="*/ 25 w 4007"/>
                    <a:gd name="T33" fmla="*/ 2022 h 2035"/>
                    <a:gd name="T34" fmla="*/ 25 w 4007"/>
                    <a:gd name="T35" fmla="*/ 0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7" h="2035">
                      <a:moveTo>
                        <a:pt x="25" y="0"/>
                      </a:moveTo>
                      <a:lnTo>
                        <a:pt x="0" y="0"/>
                      </a:lnTo>
                      <a:lnTo>
                        <a:pt x="0" y="2022"/>
                      </a:lnTo>
                      <a:lnTo>
                        <a:pt x="0" y="2022"/>
                      </a:lnTo>
                      <a:lnTo>
                        <a:pt x="0" y="2027"/>
                      </a:lnTo>
                      <a:lnTo>
                        <a:pt x="3" y="2031"/>
                      </a:lnTo>
                      <a:lnTo>
                        <a:pt x="8" y="2034"/>
                      </a:lnTo>
                      <a:lnTo>
                        <a:pt x="12" y="2035"/>
                      </a:lnTo>
                      <a:lnTo>
                        <a:pt x="4007" y="2035"/>
                      </a:lnTo>
                      <a:lnTo>
                        <a:pt x="4007" y="2011"/>
                      </a:lnTo>
                      <a:lnTo>
                        <a:pt x="12" y="2011"/>
                      </a:lnTo>
                      <a:lnTo>
                        <a:pt x="23" y="2022"/>
                      </a:lnTo>
                      <a:lnTo>
                        <a:pt x="23" y="2018"/>
                      </a:lnTo>
                      <a:lnTo>
                        <a:pt x="21" y="2014"/>
                      </a:lnTo>
                      <a:lnTo>
                        <a:pt x="16" y="2011"/>
                      </a:lnTo>
                      <a:lnTo>
                        <a:pt x="12" y="2022"/>
                      </a:lnTo>
                      <a:lnTo>
                        <a:pt x="25" y="2022"/>
                      </a:lnTo>
                      <a:lnTo>
                        <a:pt x="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9296" name="Freeform 32"/>
                <p:cNvSpPr>
                  <a:spLocks/>
                </p:cNvSpPr>
                <p:nvPr/>
              </p:nvSpPr>
              <p:spPr bwMode="auto">
                <a:xfrm>
                  <a:off x="3435" y="2302"/>
                  <a:ext cx="65" cy="65"/>
                </a:xfrm>
                <a:custGeom>
                  <a:avLst/>
                  <a:gdLst>
                    <a:gd name="T0" fmla="*/ 131 w 131"/>
                    <a:gd name="T1" fmla="*/ 132 h 132"/>
                    <a:gd name="T2" fmla="*/ 65 w 131"/>
                    <a:gd name="T3" fmla="*/ 0 h 132"/>
                    <a:gd name="T4" fmla="*/ 0 w 131"/>
                    <a:gd name="T5" fmla="*/ 132 h 132"/>
                  </a:gdLst>
                  <a:ahLst/>
                  <a:cxnLst>
                    <a:cxn ang="0">
                      <a:pos x="T0" y="T1"/>
                    </a:cxn>
                    <a:cxn ang="0">
                      <a:pos x="T2" y="T3"/>
                    </a:cxn>
                    <a:cxn ang="0">
                      <a:pos x="T4" y="T5"/>
                    </a:cxn>
                  </a:cxnLst>
                  <a:rect l="0" t="0" r="r" b="b"/>
                  <a:pathLst>
                    <a:path w="131" h="132">
                      <a:moveTo>
                        <a:pt x="131" y="132"/>
                      </a:moveTo>
                      <a:lnTo>
                        <a:pt x="65" y="0"/>
                      </a:lnTo>
                      <a:lnTo>
                        <a:pt x="0" y="132"/>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9297" name="Freeform 33"/>
                <p:cNvSpPr>
                  <a:spLocks/>
                </p:cNvSpPr>
                <p:nvPr/>
              </p:nvSpPr>
              <p:spPr bwMode="auto">
                <a:xfrm>
                  <a:off x="5400" y="3280"/>
                  <a:ext cx="65" cy="66"/>
                </a:xfrm>
                <a:custGeom>
                  <a:avLst/>
                  <a:gdLst>
                    <a:gd name="T0" fmla="*/ 0 w 131"/>
                    <a:gd name="T1" fmla="*/ 132 h 132"/>
                    <a:gd name="T2" fmla="*/ 131 w 131"/>
                    <a:gd name="T3" fmla="*/ 65 h 132"/>
                    <a:gd name="T4" fmla="*/ 0 w 131"/>
                    <a:gd name="T5" fmla="*/ 0 h 132"/>
                  </a:gdLst>
                  <a:ahLst/>
                  <a:cxnLst>
                    <a:cxn ang="0">
                      <a:pos x="T0" y="T1"/>
                    </a:cxn>
                    <a:cxn ang="0">
                      <a:pos x="T2" y="T3"/>
                    </a:cxn>
                    <a:cxn ang="0">
                      <a:pos x="T4" y="T5"/>
                    </a:cxn>
                  </a:cxnLst>
                  <a:rect l="0" t="0" r="r" b="b"/>
                  <a:pathLst>
                    <a:path w="131" h="132">
                      <a:moveTo>
                        <a:pt x="0" y="132"/>
                      </a:moveTo>
                      <a:lnTo>
                        <a:pt x="131" y="65"/>
                      </a:lnTo>
                      <a:lnTo>
                        <a:pt x="0"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39333" name="Group 69"/>
              <p:cNvGrpSpPr>
                <a:grpSpLocks/>
              </p:cNvGrpSpPr>
              <p:nvPr/>
            </p:nvGrpSpPr>
            <p:grpSpPr bwMode="auto">
              <a:xfrm>
                <a:off x="3813" y="2457"/>
                <a:ext cx="13" cy="1018"/>
                <a:chOff x="3629" y="2357"/>
                <a:chExt cx="14" cy="920"/>
              </a:xfrm>
            </p:grpSpPr>
            <p:sp>
              <p:nvSpPr>
                <p:cNvPr id="139299" name="Rectangle 35"/>
                <p:cNvSpPr>
                  <a:spLocks noChangeArrowheads="1"/>
                </p:cNvSpPr>
                <p:nvPr/>
              </p:nvSpPr>
              <p:spPr bwMode="auto">
                <a:xfrm>
                  <a:off x="3629" y="3264"/>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0" name="Rectangle 36"/>
                <p:cNvSpPr>
                  <a:spLocks noChangeArrowheads="1"/>
                </p:cNvSpPr>
                <p:nvPr/>
              </p:nvSpPr>
              <p:spPr bwMode="auto">
                <a:xfrm>
                  <a:off x="3629" y="323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1" name="Rectangle 37"/>
                <p:cNvSpPr>
                  <a:spLocks noChangeArrowheads="1"/>
                </p:cNvSpPr>
                <p:nvPr/>
              </p:nvSpPr>
              <p:spPr bwMode="auto">
                <a:xfrm>
                  <a:off x="3629" y="3209"/>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2" name="Rectangle 38"/>
                <p:cNvSpPr>
                  <a:spLocks noChangeArrowheads="1"/>
                </p:cNvSpPr>
                <p:nvPr/>
              </p:nvSpPr>
              <p:spPr bwMode="auto">
                <a:xfrm>
                  <a:off x="3629" y="318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3" name="Rectangle 39"/>
                <p:cNvSpPr>
                  <a:spLocks noChangeArrowheads="1"/>
                </p:cNvSpPr>
                <p:nvPr/>
              </p:nvSpPr>
              <p:spPr bwMode="auto">
                <a:xfrm>
                  <a:off x="3629" y="3154"/>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4" name="Rectangle 40"/>
                <p:cNvSpPr>
                  <a:spLocks noChangeArrowheads="1"/>
                </p:cNvSpPr>
                <p:nvPr/>
              </p:nvSpPr>
              <p:spPr bwMode="auto">
                <a:xfrm>
                  <a:off x="3629" y="312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5" name="Rectangle 41"/>
                <p:cNvSpPr>
                  <a:spLocks noChangeArrowheads="1"/>
                </p:cNvSpPr>
                <p:nvPr/>
              </p:nvSpPr>
              <p:spPr bwMode="auto">
                <a:xfrm>
                  <a:off x="3629" y="3099"/>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6" name="Rectangle 42"/>
                <p:cNvSpPr>
                  <a:spLocks noChangeArrowheads="1"/>
                </p:cNvSpPr>
                <p:nvPr/>
              </p:nvSpPr>
              <p:spPr bwMode="auto">
                <a:xfrm>
                  <a:off x="3629" y="307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7" name="Rectangle 43"/>
                <p:cNvSpPr>
                  <a:spLocks noChangeArrowheads="1"/>
                </p:cNvSpPr>
                <p:nvPr/>
              </p:nvSpPr>
              <p:spPr bwMode="auto">
                <a:xfrm>
                  <a:off x="3629" y="304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8" name="Rectangle 44"/>
                <p:cNvSpPr>
                  <a:spLocks noChangeArrowheads="1"/>
                </p:cNvSpPr>
                <p:nvPr/>
              </p:nvSpPr>
              <p:spPr bwMode="auto">
                <a:xfrm>
                  <a:off x="3629" y="301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09" name="Rectangle 45"/>
                <p:cNvSpPr>
                  <a:spLocks noChangeArrowheads="1"/>
                </p:cNvSpPr>
                <p:nvPr/>
              </p:nvSpPr>
              <p:spPr bwMode="auto">
                <a:xfrm>
                  <a:off x="3629" y="298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0" name="Rectangle 46"/>
                <p:cNvSpPr>
                  <a:spLocks noChangeArrowheads="1"/>
                </p:cNvSpPr>
                <p:nvPr/>
              </p:nvSpPr>
              <p:spPr bwMode="auto">
                <a:xfrm>
                  <a:off x="3629" y="296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1" name="Rectangle 47"/>
                <p:cNvSpPr>
                  <a:spLocks noChangeArrowheads="1"/>
                </p:cNvSpPr>
                <p:nvPr/>
              </p:nvSpPr>
              <p:spPr bwMode="auto">
                <a:xfrm>
                  <a:off x="3629" y="293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2" name="Rectangle 48"/>
                <p:cNvSpPr>
                  <a:spLocks noChangeArrowheads="1"/>
                </p:cNvSpPr>
                <p:nvPr/>
              </p:nvSpPr>
              <p:spPr bwMode="auto">
                <a:xfrm>
                  <a:off x="3629" y="290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3" name="Rectangle 49"/>
                <p:cNvSpPr>
                  <a:spLocks noChangeArrowheads="1"/>
                </p:cNvSpPr>
                <p:nvPr/>
              </p:nvSpPr>
              <p:spPr bwMode="auto">
                <a:xfrm>
                  <a:off x="3629" y="287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4" name="Rectangle 50"/>
                <p:cNvSpPr>
                  <a:spLocks noChangeArrowheads="1"/>
                </p:cNvSpPr>
                <p:nvPr/>
              </p:nvSpPr>
              <p:spPr bwMode="auto">
                <a:xfrm>
                  <a:off x="3629" y="2852"/>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5" name="Rectangle 51"/>
                <p:cNvSpPr>
                  <a:spLocks noChangeArrowheads="1"/>
                </p:cNvSpPr>
                <p:nvPr/>
              </p:nvSpPr>
              <p:spPr bwMode="auto">
                <a:xfrm>
                  <a:off x="3629" y="282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6" name="Rectangle 52"/>
                <p:cNvSpPr>
                  <a:spLocks noChangeArrowheads="1"/>
                </p:cNvSpPr>
                <p:nvPr/>
              </p:nvSpPr>
              <p:spPr bwMode="auto">
                <a:xfrm>
                  <a:off x="3629" y="2797"/>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7" name="Rectangle 53"/>
                <p:cNvSpPr>
                  <a:spLocks noChangeArrowheads="1"/>
                </p:cNvSpPr>
                <p:nvPr/>
              </p:nvSpPr>
              <p:spPr bwMode="auto">
                <a:xfrm>
                  <a:off x="3629" y="276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8" name="Rectangle 54"/>
                <p:cNvSpPr>
                  <a:spLocks noChangeArrowheads="1"/>
                </p:cNvSpPr>
                <p:nvPr/>
              </p:nvSpPr>
              <p:spPr bwMode="auto">
                <a:xfrm>
                  <a:off x="3629" y="2742"/>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19" name="Rectangle 55"/>
                <p:cNvSpPr>
                  <a:spLocks noChangeArrowheads="1"/>
                </p:cNvSpPr>
                <p:nvPr/>
              </p:nvSpPr>
              <p:spPr bwMode="auto">
                <a:xfrm>
                  <a:off x="3629" y="271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0" name="Rectangle 56"/>
                <p:cNvSpPr>
                  <a:spLocks noChangeArrowheads="1"/>
                </p:cNvSpPr>
                <p:nvPr/>
              </p:nvSpPr>
              <p:spPr bwMode="auto">
                <a:xfrm>
                  <a:off x="3629" y="2687"/>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1" name="Rectangle 57"/>
                <p:cNvSpPr>
                  <a:spLocks noChangeArrowheads="1"/>
                </p:cNvSpPr>
                <p:nvPr/>
              </p:nvSpPr>
              <p:spPr bwMode="auto">
                <a:xfrm>
                  <a:off x="3629" y="265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2" name="Rectangle 58"/>
                <p:cNvSpPr>
                  <a:spLocks noChangeArrowheads="1"/>
                </p:cNvSpPr>
                <p:nvPr/>
              </p:nvSpPr>
              <p:spPr bwMode="auto">
                <a:xfrm>
                  <a:off x="3629" y="263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3" name="Rectangle 59"/>
                <p:cNvSpPr>
                  <a:spLocks noChangeArrowheads="1"/>
                </p:cNvSpPr>
                <p:nvPr/>
              </p:nvSpPr>
              <p:spPr bwMode="auto">
                <a:xfrm>
                  <a:off x="3629" y="260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4" name="Rectangle 60"/>
                <p:cNvSpPr>
                  <a:spLocks noChangeArrowheads="1"/>
                </p:cNvSpPr>
                <p:nvPr/>
              </p:nvSpPr>
              <p:spPr bwMode="auto">
                <a:xfrm>
                  <a:off x="3629" y="2577"/>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5" name="Rectangle 61"/>
                <p:cNvSpPr>
                  <a:spLocks noChangeArrowheads="1"/>
                </p:cNvSpPr>
                <p:nvPr/>
              </p:nvSpPr>
              <p:spPr bwMode="auto">
                <a:xfrm>
                  <a:off x="3629" y="254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6" name="Rectangle 62"/>
                <p:cNvSpPr>
                  <a:spLocks noChangeArrowheads="1"/>
                </p:cNvSpPr>
                <p:nvPr/>
              </p:nvSpPr>
              <p:spPr bwMode="auto">
                <a:xfrm>
                  <a:off x="3629" y="252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7" name="Rectangle 63"/>
                <p:cNvSpPr>
                  <a:spLocks noChangeArrowheads="1"/>
                </p:cNvSpPr>
                <p:nvPr/>
              </p:nvSpPr>
              <p:spPr bwMode="auto">
                <a:xfrm>
                  <a:off x="3629" y="249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8" name="Rectangle 64"/>
                <p:cNvSpPr>
                  <a:spLocks noChangeArrowheads="1"/>
                </p:cNvSpPr>
                <p:nvPr/>
              </p:nvSpPr>
              <p:spPr bwMode="auto">
                <a:xfrm>
                  <a:off x="3629" y="2467"/>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29" name="Rectangle 65"/>
                <p:cNvSpPr>
                  <a:spLocks noChangeArrowheads="1"/>
                </p:cNvSpPr>
                <p:nvPr/>
              </p:nvSpPr>
              <p:spPr bwMode="auto">
                <a:xfrm>
                  <a:off x="3629" y="2440"/>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0" name="Rectangle 66"/>
                <p:cNvSpPr>
                  <a:spLocks noChangeArrowheads="1"/>
                </p:cNvSpPr>
                <p:nvPr/>
              </p:nvSpPr>
              <p:spPr bwMode="auto">
                <a:xfrm>
                  <a:off x="3629" y="24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1" name="Rectangle 67"/>
                <p:cNvSpPr>
                  <a:spLocks noChangeArrowheads="1"/>
                </p:cNvSpPr>
                <p:nvPr/>
              </p:nvSpPr>
              <p:spPr bwMode="auto">
                <a:xfrm>
                  <a:off x="3629" y="2385"/>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2" name="Rectangle 68"/>
                <p:cNvSpPr>
                  <a:spLocks noChangeArrowheads="1"/>
                </p:cNvSpPr>
                <p:nvPr/>
              </p:nvSpPr>
              <p:spPr bwMode="auto">
                <a:xfrm>
                  <a:off x="3629" y="2357"/>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9368" name="Group 104"/>
              <p:cNvGrpSpPr>
                <a:grpSpLocks/>
              </p:cNvGrpSpPr>
              <p:nvPr/>
            </p:nvGrpSpPr>
            <p:grpSpPr bwMode="auto">
              <a:xfrm>
                <a:off x="4563" y="2457"/>
                <a:ext cx="13" cy="1018"/>
                <a:chOff x="4436" y="2357"/>
                <a:chExt cx="14" cy="920"/>
              </a:xfrm>
            </p:grpSpPr>
            <p:sp>
              <p:nvSpPr>
                <p:cNvPr id="139334" name="Rectangle 70"/>
                <p:cNvSpPr>
                  <a:spLocks noChangeArrowheads="1"/>
                </p:cNvSpPr>
                <p:nvPr/>
              </p:nvSpPr>
              <p:spPr bwMode="auto">
                <a:xfrm>
                  <a:off x="4436" y="3264"/>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5" name="Rectangle 71"/>
                <p:cNvSpPr>
                  <a:spLocks noChangeArrowheads="1"/>
                </p:cNvSpPr>
                <p:nvPr/>
              </p:nvSpPr>
              <p:spPr bwMode="auto">
                <a:xfrm>
                  <a:off x="4436" y="323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6" name="Rectangle 72"/>
                <p:cNvSpPr>
                  <a:spLocks noChangeArrowheads="1"/>
                </p:cNvSpPr>
                <p:nvPr/>
              </p:nvSpPr>
              <p:spPr bwMode="auto">
                <a:xfrm>
                  <a:off x="4436" y="3209"/>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7" name="Rectangle 73"/>
                <p:cNvSpPr>
                  <a:spLocks noChangeArrowheads="1"/>
                </p:cNvSpPr>
                <p:nvPr/>
              </p:nvSpPr>
              <p:spPr bwMode="auto">
                <a:xfrm>
                  <a:off x="4436" y="318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8" name="Rectangle 74"/>
                <p:cNvSpPr>
                  <a:spLocks noChangeArrowheads="1"/>
                </p:cNvSpPr>
                <p:nvPr/>
              </p:nvSpPr>
              <p:spPr bwMode="auto">
                <a:xfrm>
                  <a:off x="4436" y="3154"/>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39" name="Rectangle 75"/>
                <p:cNvSpPr>
                  <a:spLocks noChangeArrowheads="1"/>
                </p:cNvSpPr>
                <p:nvPr/>
              </p:nvSpPr>
              <p:spPr bwMode="auto">
                <a:xfrm>
                  <a:off x="4436" y="312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0" name="Rectangle 76"/>
                <p:cNvSpPr>
                  <a:spLocks noChangeArrowheads="1"/>
                </p:cNvSpPr>
                <p:nvPr/>
              </p:nvSpPr>
              <p:spPr bwMode="auto">
                <a:xfrm>
                  <a:off x="4436" y="3099"/>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1" name="Rectangle 77"/>
                <p:cNvSpPr>
                  <a:spLocks noChangeArrowheads="1"/>
                </p:cNvSpPr>
                <p:nvPr/>
              </p:nvSpPr>
              <p:spPr bwMode="auto">
                <a:xfrm>
                  <a:off x="4436" y="307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2" name="Rectangle 78"/>
                <p:cNvSpPr>
                  <a:spLocks noChangeArrowheads="1"/>
                </p:cNvSpPr>
                <p:nvPr/>
              </p:nvSpPr>
              <p:spPr bwMode="auto">
                <a:xfrm>
                  <a:off x="4436" y="304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3" name="Rectangle 79"/>
                <p:cNvSpPr>
                  <a:spLocks noChangeArrowheads="1"/>
                </p:cNvSpPr>
                <p:nvPr/>
              </p:nvSpPr>
              <p:spPr bwMode="auto">
                <a:xfrm>
                  <a:off x="4436" y="301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4" name="Rectangle 80"/>
                <p:cNvSpPr>
                  <a:spLocks noChangeArrowheads="1"/>
                </p:cNvSpPr>
                <p:nvPr/>
              </p:nvSpPr>
              <p:spPr bwMode="auto">
                <a:xfrm>
                  <a:off x="4436" y="298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5" name="Rectangle 81"/>
                <p:cNvSpPr>
                  <a:spLocks noChangeArrowheads="1"/>
                </p:cNvSpPr>
                <p:nvPr/>
              </p:nvSpPr>
              <p:spPr bwMode="auto">
                <a:xfrm>
                  <a:off x="4436" y="296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6" name="Rectangle 82"/>
                <p:cNvSpPr>
                  <a:spLocks noChangeArrowheads="1"/>
                </p:cNvSpPr>
                <p:nvPr/>
              </p:nvSpPr>
              <p:spPr bwMode="auto">
                <a:xfrm>
                  <a:off x="4436" y="293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7" name="Rectangle 83"/>
                <p:cNvSpPr>
                  <a:spLocks noChangeArrowheads="1"/>
                </p:cNvSpPr>
                <p:nvPr/>
              </p:nvSpPr>
              <p:spPr bwMode="auto">
                <a:xfrm>
                  <a:off x="4436" y="2906"/>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8" name="Rectangle 84"/>
                <p:cNvSpPr>
                  <a:spLocks noChangeArrowheads="1"/>
                </p:cNvSpPr>
                <p:nvPr/>
              </p:nvSpPr>
              <p:spPr bwMode="auto">
                <a:xfrm>
                  <a:off x="4436" y="287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49" name="Rectangle 85"/>
                <p:cNvSpPr>
                  <a:spLocks noChangeArrowheads="1"/>
                </p:cNvSpPr>
                <p:nvPr/>
              </p:nvSpPr>
              <p:spPr bwMode="auto">
                <a:xfrm>
                  <a:off x="4436" y="2852"/>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0" name="Rectangle 86"/>
                <p:cNvSpPr>
                  <a:spLocks noChangeArrowheads="1"/>
                </p:cNvSpPr>
                <p:nvPr/>
              </p:nvSpPr>
              <p:spPr bwMode="auto">
                <a:xfrm>
                  <a:off x="4436" y="282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1" name="Rectangle 87"/>
                <p:cNvSpPr>
                  <a:spLocks noChangeArrowheads="1"/>
                </p:cNvSpPr>
                <p:nvPr/>
              </p:nvSpPr>
              <p:spPr bwMode="auto">
                <a:xfrm>
                  <a:off x="4436" y="2797"/>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2" name="Rectangle 88"/>
                <p:cNvSpPr>
                  <a:spLocks noChangeArrowheads="1"/>
                </p:cNvSpPr>
                <p:nvPr/>
              </p:nvSpPr>
              <p:spPr bwMode="auto">
                <a:xfrm>
                  <a:off x="4436" y="276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3" name="Rectangle 89"/>
                <p:cNvSpPr>
                  <a:spLocks noChangeArrowheads="1"/>
                </p:cNvSpPr>
                <p:nvPr/>
              </p:nvSpPr>
              <p:spPr bwMode="auto">
                <a:xfrm>
                  <a:off x="4436" y="2742"/>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4" name="Rectangle 90"/>
                <p:cNvSpPr>
                  <a:spLocks noChangeArrowheads="1"/>
                </p:cNvSpPr>
                <p:nvPr/>
              </p:nvSpPr>
              <p:spPr bwMode="auto">
                <a:xfrm>
                  <a:off x="4436" y="271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5" name="Rectangle 91"/>
                <p:cNvSpPr>
                  <a:spLocks noChangeArrowheads="1"/>
                </p:cNvSpPr>
                <p:nvPr/>
              </p:nvSpPr>
              <p:spPr bwMode="auto">
                <a:xfrm>
                  <a:off x="4436" y="2687"/>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6" name="Rectangle 92"/>
                <p:cNvSpPr>
                  <a:spLocks noChangeArrowheads="1"/>
                </p:cNvSpPr>
                <p:nvPr/>
              </p:nvSpPr>
              <p:spPr bwMode="auto">
                <a:xfrm>
                  <a:off x="4436" y="265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7" name="Rectangle 93"/>
                <p:cNvSpPr>
                  <a:spLocks noChangeArrowheads="1"/>
                </p:cNvSpPr>
                <p:nvPr/>
              </p:nvSpPr>
              <p:spPr bwMode="auto">
                <a:xfrm>
                  <a:off x="4436" y="263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8" name="Rectangle 94"/>
                <p:cNvSpPr>
                  <a:spLocks noChangeArrowheads="1"/>
                </p:cNvSpPr>
                <p:nvPr/>
              </p:nvSpPr>
              <p:spPr bwMode="auto">
                <a:xfrm>
                  <a:off x="4436" y="260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59" name="Rectangle 95"/>
                <p:cNvSpPr>
                  <a:spLocks noChangeArrowheads="1"/>
                </p:cNvSpPr>
                <p:nvPr/>
              </p:nvSpPr>
              <p:spPr bwMode="auto">
                <a:xfrm>
                  <a:off x="4436" y="2577"/>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0" name="Rectangle 96"/>
                <p:cNvSpPr>
                  <a:spLocks noChangeArrowheads="1"/>
                </p:cNvSpPr>
                <p:nvPr/>
              </p:nvSpPr>
              <p:spPr bwMode="auto">
                <a:xfrm>
                  <a:off x="4436" y="254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1" name="Rectangle 97"/>
                <p:cNvSpPr>
                  <a:spLocks noChangeArrowheads="1"/>
                </p:cNvSpPr>
                <p:nvPr/>
              </p:nvSpPr>
              <p:spPr bwMode="auto">
                <a:xfrm>
                  <a:off x="4436" y="252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2" name="Rectangle 98"/>
                <p:cNvSpPr>
                  <a:spLocks noChangeArrowheads="1"/>
                </p:cNvSpPr>
                <p:nvPr/>
              </p:nvSpPr>
              <p:spPr bwMode="auto">
                <a:xfrm>
                  <a:off x="4436" y="2494"/>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3" name="Rectangle 99"/>
                <p:cNvSpPr>
                  <a:spLocks noChangeArrowheads="1"/>
                </p:cNvSpPr>
                <p:nvPr/>
              </p:nvSpPr>
              <p:spPr bwMode="auto">
                <a:xfrm>
                  <a:off x="4436" y="2467"/>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4" name="Rectangle 100"/>
                <p:cNvSpPr>
                  <a:spLocks noChangeArrowheads="1"/>
                </p:cNvSpPr>
                <p:nvPr/>
              </p:nvSpPr>
              <p:spPr bwMode="auto">
                <a:xfrm>
                  <a:off x="4436" y="2440"/>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5" name="Rectangle 101"/>
                <p:cNvSpPr>
                  <a:spLocks noChangeArrowheads="1"/>
                </p:cNvSpPr>
                <p:nvPr/>
              </p:nvSpPr>
              <p:spPr bwMode="auto">
                <a:xfrm>
                  <a:off x="4436" y="24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6" name="Rectangle 102"/>
                <p:cNvSpPr>
                  <a:spLocks noChangeArrowheads="1"/>
                </p:cNvSpPr>
                <p:nvPr/>
              </p:nvSpPr>
              <p:spPr bwMode="auto">
                <a:xfrm>
                  <a:off x="4436" y="2385"/>
                  <a:ext cx="14"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67" name="Rectangle 103"/>
                <p:cNvSpPr>
                  <a:spLocks noChangeArrowheads="1"/>
                </p:cNvSpPr>
                <p:nvPr/>
              </p:nvSpPr>
              <p:spPr bwMode="auto">
                <a:xfrm>
                  <a:off x="4436" y="2357"/>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9439" name="Group 175"/>
              <p:cNvGrpSpPr>
                <a:grpSpLocks/>
              </p:cNvGrpSpPr>
              <p:nvPr/>
            </p:nvGrpSpPr>
            <p:grpSpPr bwMode="auto">
              <a:xfrm>
                <a:off x="3669" y="3048"/>
                <a:ext cx="1751" cy="15"/>
                <a:chOff x="3474" y="2891"/>
                <a:chExt cx="1883" cy="14"/>
              </a:xfrm>
            </p:grpSpPr>
            <p:sp>
              <p:nvSpPr>
                <p:cNvPr id="139369" name="Rectangle 105"/>
                <p:cNvSpPr>
                  <a:spLocks noChangeArrowheads="1"/>
                </p:cNvSpPr>
                <p:nvPr/>
              </p:nvSpPr>
              <p:spPr bwMode="auto">
                <a:xfrm>
                  <a:off x="3474"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0" name="Rectangle 106"/>
                <p:cNvSpPr>
                  <a:spLocks noChangeArrowheads="1"/>
                </p:cNvSpPr>
                <p:nvPr/>
              </p:nvSpPr>
              <p:spPr bwMode="auto">
                <a:xfrm>
                  <a:off x="3501"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1" name="Rectangle 107"/>
                <p:cNvSpPr>
                  <a:spLocks noChangeArrowheads="1"/>
                </p:cNvSpPr>
                <p:nvPr/>
              </p:nvSpPr>
              <p:spPr bwMode="auto">
                <a:xfrm>
                  <a:off x="3528"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2" name="Rectangle 108"/>
                <p:cNvSpPr>
                  <a:spLocks noChangeArrowheads="1"/>
                </p:cNvSpPr>
                <p:nvPr/>
              </p:nvSpPr>
              <p:spPr bwMode="auto">
                <a:xfrm>
                  <a:off x="3556"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3" name="Rectangle 109"/>
                <p:cNvSpPr>
                  <a:spLocks noChangeArrowheads="1"/>
                </p:cNvSpPr>
                <p:nvPr/>
              </p:nvSpPr>
              <p:spPr bwMode="auto">
                <a:xfrm>
                  <a:off x="3583"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4" name="Rectangle 110"/>
                <p:cNvSpPr>
                  <a:spLocks noChangeArrowheads="1"/>
                </p:cNvSpPr>
                <p:nvPr/>
              </p:nvSpPr>
              <p:spPr bwMode="auto">
                <a:xfrm>
                  <a:off x="3610"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5" name="Rectangle 111"/>
                <p:cNvSpPr>
                  <a:spLocks noChangeArrowheads="1"/>
                </p:cNvSpPr>
                <p:nvPr/>
              </p:nvSpPr>
              <p:spPr bwMode="auto">
                <a:xfrm>
                  <a:off x="3637"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6" name="Rectangle 112"/>
                <p:cNvSpPr>
                  <a:spLocks noChangeArrowheads="1"/>
                </p:cNvSpPr>
                <p:nvPr/>
              </p:nvSpPr>
              <p:spPr bwMode="auto">
                <a:xfrm>
                  <a:off x="3665"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7" name="Rectangle 113"/>
                <p:cNvSpPr>
                  <a:spLocks noChangeArrowheads="1"/>
                </p:cNvSpPr>
                <p:nvPr/>
              </p:nvSpPr>
              <p:spPr bwMode="auto">
                <a:xfrm>
                  <a:off x="3692"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8" name="Rectangle 114"/>
                <p:cNvSpPr>
                  <a:spLocks noChangeArrowheads="1"/>
                </p:cNvSpPr>
                <p:nvPr/>
              </p:nvSpPr>
              <p:spPr bwMode="auto">
                <a:xfrm>
                  <a:off x="3719"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79" name="Rectangle 115"/>
                <p:cNvSpPr>
                  <a:spLocks noChangeArrowheads="1"/>
                </p:cNvSpPr>
                <p:nvPr/>
              </p:nvSpPr>
              <p:spPr bwMode="auto">
                <a:xfrm>
                  <a:off x="3747"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0" name="Rectangle 116"/>
                <p:cNvSpPr>
                  <a:spLocks noChangeArrowheads="1"/>
                </p:cNvSpPr>
                <p:nvPr/>
              </p:nvSpPr>
              <p:spPr bwMode="auto">
                <a:xfrm>
                  <a:off x="3774"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1" name="Rectangle 117"/>
                <p:cNvSpPr>
                  <a:spLocks noChangeArrowheads="1"/>
                </p:cNvSpPr>
                <p:nvPr/>
              </p:nvSpPr>
              <p:spPr bwMode="auto">
                <a:xfrm>
                  <a:off x="3801"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2" name="Rectangle 118"/>
                <p:cNvSpPr>
                  <a:spLocks noChangeArrowheads="1"/>
                </p:cNvSpPr>
                <p:nvPr/>
              </p:nvSpPr>
              <p:spPr bwMode="auto">
                <a:xfrm>
                  <a:off x="3828"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3" name="Rectangle 119"/>
                <p:cNvSpPr>
                  <a:spLocks noChangeArrowheads="1"/>
                </p:cNvSpPr>
                <p:nvPr/>
              </p:nvSpPr>
              <p:spPr bwMode="auto">
                <a:xfrm>
                  <a:off x="3856"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4" name="Rectangle 120"/>
                <p:cNvSpPr>
                  <a:spLocks noChangeArrowheads="1"/>
                </p:cNvSpPr>
                <p:nvPr/>
              </p:nvSpPr>
              <p:spPr bwMode="auto">
                <a:xfrm>
                  <a:off x="3883"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5" name="Rectangle 121"/>
                <p:cNvSpPr>
                  <a:spLocks noChangeArrowheads="1"/>
                </p:cNvSpPr>
                <p:nvPr/>
              </p:nvSpPr>
              <p:spPr bwMode="auto">
                <a:xfrm>
                  <a:off x="3910"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6" name="Rectangle 122"/>
                <p:cNvSpPr>
                  <a:spLocks noChangeArrowheads="1"/>
                </p:cNvSpPr>
                <p:nvPr/>
              </p:nvSpPr>
              <p:spPr bwMode="auto">
                <a:xfrm>
                  <a:off x="3937"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7" name="Rectangle 123"/>
                <p:cNvSpPr>
                  <a:spLocks noChangeArrowheads="1"/>
                </p:cNvSpPr>
                <p:nvPr/>
              </p:nvSpPr>
              <p:spPr bwMode="auto">
                <a:xfrm>
                  <a:off x="3965"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8" name="Rectangle 124"/>
                <p:cNvSpPr>
                  <a:spLocks noChangeArrowheads="1"/>
                </p:cNvSpPr>
                <p:nvPr/>
              </p:nvSpPr>
              <p:spPr bwMode="auto">
                <a:xfrm>
                  <a:off x="3992"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89" name="Rectangle 125"/>
                <p:cNvSpPr>
                  <a:spLocks noChangeArrowheads="1"/>
                </p:cNvSpPr>
                <p:nvPr/>
              </p:nvSpPr>
              <p:spPr bwMode="auto">
                <a:xfrm>
                  <a:off x="4019"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0" name="Rectangle 126"/>
                <p:cNvSpPr>
                  <a:spLocks noChangeArrowheads="1"/>
                </p:cNvSpPr>
                <p:nvPr/>
              </p:nvSpPr>
              <p:spPr bwMode="auto">
                <a:xfrm>
                  <a:off x="4046"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1" name="Rectangle 127"/>
                <p:cNvSpPr>
                  <a:spLocks noChangeArrowheads="1"/>
                </p:cNvSpPr>
                <p:nvPr/>
              </p:nvSpPr>
              <p:spPr bwMode="auto">
                <a:xfrm>
                  <a:off x="4074"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2" name="Rectangle 128"/>
                <p:cNvSpPr>
                  <a:spLocks noChangeArrowheads="1"/>
                </p:cNvSpPr>
                <p:nvPr/>
              </p:nvSpPr>
              <p:spPr bwMode="auto">
                <a:xfrm>
                  <a:off x="4101"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3" name="Rectangle 129"/>
                <p:cNvSpPr>
                  <a:spLocks noChangeArrowheads="1"/>
                </p:cNvSpPr>
                <p:nvPr/>
              </p:nvSpPr>
              <p:spPr bwMode="auto">
                <a:xfrm>
                  <a:off x="4128"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4" name="Rectangle 130"/>
                <p:cNvSpPr>
                  <a:spLocks noChangeArrowheads="1"/>
                </p:cNvSpPr>
                <p:nvPr/>
              </p:nvSpPr>
              <p:spPr bwMode="auto">
                <a:xfrm>
                  <a:off x="4155"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5" name="Rectangle 131"/>
                <p:cNvSpPr>
                  <a:spLocks noChangeArrowheads="1"/>
                </p:cNvSpPr>
                <p:nvPr/>
              </p:nvSpPr>
              <p:spPr bwMode="auto">
                <a:xfrm>
                  <a:off x="4183"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6" name="Rectangle 132"/>
                <p:cNvSpPr>
                  <a:spLocks noChangeArrowheads="1"/>
                </p:cNvSpPr>
                <p:nvPr/>
              </p:nvSpPr>
              <p:spPr bwMode="auto">
                <a:xfrm>
                  <a:off x="4210"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7" name="Rectangle 133"/>
                <p:cNvSpPr>
                  <a:spLocks noChangeArrowheads="1"/>
                </p:cNvSpPr>
                <p:nvPr/>
              </p:nvSpPr>
              <p:spPr bwMode="auto">
                <a:xfrm>
                  <a:off x="4237"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8" name="Rectangle 134"/>
                <p:cNvSpPr>
                  <a:spLocks noChangeArrowheads="1"/>
                </p:cNvSpPr>
                <p:nvPr/>
              </p:nvSpPr>
              <p:spPr bwMode="auto">
                <a:xfrm>
                  <a:off x="4265"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399" name="Rectangle 135"/>
                <p:cNvSpPr>
                  <a:spLocks noChangeArrowheads="1"/>
                </p:cNvSpPr>
                <p:nvPr/>
              </p:nvSpPr>
              <p:spPr bwMode="auto">
                <a:xfrm>
                  <a:off x="4292"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0" name="Rectangle 136"/>
                <p:cNvSpPr>
                  <a:spLocks noChangeArrowheads="1"/>
                </p:cNvSpPr>
                <p:nvPr/>
              </p:nvSpPr>
              <p:spPr bwMode="auto">
                <a:xfrm>
                  <a:off x="4319"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1" name="Rectangle 137"/>
                <p:cNvSpPr>
                  <a:spLocks noChangeArrowheads="1"/>
                </p:cNvSpPr>
                <p:nvPr/>
              </p:nvSpPr>
              <p:spPr bwMode="auto">
                <a:xfrm>
                  <a:off x="4346"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2" name="Rectangle 138"/>
                <p:cNvSpPr>
                  <a:spLocks noChangeArrowheads="1"/>
                </p:cNvSpPr>
                <p:nvPr/>
              </p:nvSpPr>
              <p:spPr bwMode="auto">
                <a:xfrm>
                  <a:off x="4374"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3" name="Rectangle 139"/>
                <p:cNvSpPr>
                  <a:spLocks noChangeArrowheads="1"/>
                </p:cNvSpPr>
                <p:nvPr/>
              </p:nvSpPr>
              <p:spPr bwMode="auto">
                <a:xfrm>
                  <a:off x="4401"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4" name="Rectangle 140"/>
                <p:cNvSpPr>
                  <a:spLocks noChangeArrowheads="1"/>
                </p:cNvSpPr>
                <p:nvPr/>
              </p:nvSpPr>
              <p:spPr bwMode="auto">
                <a:xfrm>
                  <a:off x="4428"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5" name="Rectangle 141"/>
                <p:cNvSpPr>
                  <a:spLocks noChangeArrowheads="1"/>
                </p:cNvSpPr>
                <p:nvPr/>
              </p:nvSpPr>
              <p:spPr bwMode="auto">
                <a:xfrm>
                  <a:off x="4455"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6" name="Rectangle 142"/>
                <p:cNvSpPr>
                  <a:spLocks noChangeArrowheads="1"/>
                </p:cNvSpPr>
                <p:nvPr/>
              </p:nvSpPr>
              <p:spPr bwMode="auto">
                <a:xfrm>
                  <a:off x="4483"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7" name="Rectangle 143"/>
                <p:cNvSpPr>
                  <a:spLocks noChangeArrowheads="1"/>
                </p:cNvSpPr>
                <p:nvPr/>
              </p:nvSpPr>
              <p:spPr bwMode="auto">
                <a:xfrm>
                  <a:off x="4510"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8" name="Rectangle 144"/>
                <p:cNvSpPr>
                  <a:spLocks noChangeArrowheads="1"/>
                </p:cNvSpPr>
                <p:nvPr/>
              </p:nvSpPr>
              <p:spPr bwMode="auto">
                <a:xfrm>
                  <a:off x="4537"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09" name="Rectangle 145"/>
                <p:cNvSpPr>
                  <a:spLocks noChangeArrowheads="1"/>
                </p:cNvSpPr>
                <p:nvPr/>
              </p:nvSpPr>
              <p:spPr bwMode="auto">
                <a:xfrm>
                  <a:off x="4564"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0" name="Rectangle 146"/>
                <p:cNvSpPr>
                  <a:spLocks noChangeArrowheads="1"/>
                </p:cNvSpPr>
                <p:nvPr/>
              </p:nvSpPr>
              <p:spPr bwMode="auto">
                <a:xfrm>
                  <a:off x="4592"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1" name="Rectangle 147"/>
                <p:cNvSpPr>
                  <a:spLocks noChangeArrowheads="1"/>
                </p:cNvSpPr>
                <p:nvPr/>
              </p:nvSpPr>
              <p:spPr bwMode="auto">
                <a:xfrm>
                  <a:off x="4619"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2" name="Rectangle 148"/>
                <p:cNvSpPr>
                  <a:spLocks noChangeArrowheads="1"/>
                </p:cNvSpPr>
                <p:nvPr/>
              </p:nvSpPr>
              <p:spPr bwMode="auto">
                <a:xfrm>
                  <a:off x="4646"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3" name="Rectangle 149"/>
                <p:cNvSpPr>
                  <a:spLocks noChangeArrowheads="1"/>
                </p:cNvSpPr>
                <p:nvPr/>
              </p:nvSpPr>
              <p:spPr bwMode="auto">
                <a:xfrm>
                  <a:off x="4673"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4" name="Rectangle 150"/>
                <p:cNvSpPr>
                  <a:spLocks noChangeArrowheads="1"/>
                </p:cNvSpPr>
                <p:nvPr/>
              </p:nvSpPr>
              <p:spPr bwMode="auto">
                <a:xfrm>
                  <a:off x="4701"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5" name="Rectangle 151"/>
                <p:cNvSpPr>
                  <a:spLocks noChangeArrowheads="1"/>
                </p:cNvSpPr>
                <p:nvPr/>
              </p:nvSpPr>
              <p:spPr bwMode="auto">
                <a:xfrm>
                  <a:off x="4728"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6" name="Rectangle 152"/>
                <p:cNvSpPr>
                  <a:spLocks noChangeArrowheads="1"/>
                </p:cNvSpPr>
                <p:nvPr/>
              </p:nvSpPr>
              <p:spPr bwMode="auto">
                <a:xfrm>
                  <a:off x="4755"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7" name="Rectangle 153"/>
                <p:cNvSpPr>
                  <a:spLocks noChangeArrowheads="1"/>
                </p:cNvSpPr>
                <p:nvPr/>
              </p:nvSpPr>
              <p:spPr bwMode="auto">
                <a:xfrm>
                  <a:off x="4783"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8" name="Rectangle 154"/>
                <p:cNvSpPr>
                  <a:spLocks noChangeArrowheads="1"/>
                </p:cNvSpPr>
                <p:nvPr/>
              </p:nvSpPr>
              <p:spPr bwMode="auto">
                <a:xfrm>
                  <a:off x="4810"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19" name="Rectangle 155"/>
                <p:cNvSpPr>
                  <a:spLocks noChangeArrowheads="1"/>
                </p:cNvSpPr>
                <p:nvPr/>
              </p:nvSpPr>
              <p:spPr bwMode="auto">
                <a:xfrm>
                  <a:off x="4837"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0" name="Rectangle 156"/>
                <p:cNvSpPr>
                  <a:spLocks noChangeArrowheads="1"/>
                </p:cNvSpPr>
                <p:nvPr/>
              </p:nvSpPr>
              <p:spPr bwMode="auto">
                <a:xfrm>
                  <a:off x="4864"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1" name="Rectangle 157"/>
                <p:cNvSpPr>
                  <a:spLocks noChangeArrowheads="1"/>
                </p:cNvSpPr>
                <p:nvPr/>
              </p:nvSpPr>
              <p:spPr bwMode="auto">
                <a:xfrm>
                  <a:off x="4892"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2" name="Rectangle 158"/>
                <p:cNvSpPr>
                  <a:spLocks noChangeArrowheads="1"/>
                </p:cNvSpPr>
                <p:nvPr/>
              </p:nvSpPr>
              <p:spPr bwMode="auto">
                <a:xfrm>
                  <a:off x="4919"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3" name="Rectangle 159"/>
                <p:cNvSpPr>
                  <a:spLocks noChangeArrowheads="1"/>
                </p:cNvSpPr>
                <p:nvPr/>
              </p:nvSpPr>
              <p:spPr bwMode="auto">
                <a:xfrm>
                  <a:off x="4946"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4" name="Rectangle 160"/>
                <p:cNvSpPr>
                  <a:spLocks noChangeArrowheads="1"/>
                </p:cNvSpPr>
                <p:nvPr/>
              </p:nvSpPr>
              <p:spPr bwMode="auto">
                <a:xfrm>
                  <a:off x="4973"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5" name="Rectangle 161"/>
                <p:cNvSpPr>
                  <a:spLocks noChangeArrowheads="1"/>
                </p:cNvSpPr>
                <p:nvPr/>
              </p:nvSpPr>
              <p:spPr bwMode="auto">
                <a:xfrm>
                  <a:off x="5001"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6" name="Rectangle 162"/>
                <p:cNvSpPr>
                  <a:spLocks noChangeArrowheads="1"/>
                </p:cNvSpPr>
                <p:nvPr/>
              </p:nvSpPr>
              <p:spPr bwMode="auto">
                <a:xfrm>
                  <a:off x="5028"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7" name="Rectangle 163"/>
                <p:cNvSpPr>
                  <a:spLocks noChangeArrowheads="1"/>
                </p:cNvSpPr>
                <p:nvPr/>
              </p:nvSpPr>
              <p:spPr bwMode="auto">
                <a:xfrm>
                  <a:off x="5055"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8" name="Rectangle 164"/>
                <p:cNvSpPr>
                  <a:spLocks noChangeArrowheads="1"/>
                </p:cNvSpPr>
                <p:nvPr/>
              </p:nvSpPr>
              <p:spPr bwMode="auto">
                <a:xfrm>
                  <a:off x="5082"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29" name="Rectangle 165"/>
                <p:cNvSpPr>
                  <a:spLocks noChangeArrowheads="1"/>
                </p:cNvSpPr>
                <p:nvPr/>
              </p:nvSpPr>
              <p:spPr bwMode="auto">
                <a:xfrm>
                  <a:off x="5110"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0" name="Rectangle 166"/>
                <p:cNvSpPr>
                  <a:spLocks noChangeArrowheads="1"/>
                </p:cNvSpPr>
                <p:nvPr/>
              </p:nvSpPr>
              <p:spPr bwMode="auto">
                <a:xfrm>
                  <a:off x="5137"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1" name="Rectangle 167"/>
                <p:cNvSpPr>
                  <a:spLocks noChangeArrowheads="1"/>
                </p:cNvSpPr>
                <p:nvPr/>
              </p:nvSpPr>
              <p:spPr bwMode="auto">
                <a:xfrm>
                  <a:off x="5164"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2" name="Rectangle 168"/>
                <p:cNvSpPr>
                  <a:spLocks noChangeArrowheads="1"/>
                </p:cNvSpPr>
                <p:nvPr/>
              </p:nvSpPr>
              <p:spPr bwMode="auto">
                <a:xfrm>
                  <a:off x="5191"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3" name="Rectangle 169"/>
                <p:cNvSpPr>
                  <a:spLocks noChangeArrowheads="1"/>
                </p:cNvSpPr>
                <p:nvPr/>
              </p:nvSpPr>
              <p:spPr bwMode="auto">
                <a:xfrm>
                  <a:off x="5219"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4" name="Rectangle 170"/>
                <p:cNvSpPr>
                  <a:spLocks noChangeArrowheads="1"/>
                </p:cNvSpPr>
                <p:nvPr/>
              </p:nvSpPr>
              <p:spPr bwMode="auto">
                <a:xfrm>
                  <a:off x="5246"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5" name="Rectangle 171"/>
                <p:cNvSpPr>
                  <a:spLocks noChangeArrowheads="1"/>
                </p:cNvSpPr>
                <p:nvPr/>
              </p:nvSpPr>
              <p:spPr bwMode="auto">
                <a:xfrm>
                  <a:off x="5273" y="2891"/>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6" name="Rectangle 172"/>
                <p:cNvSpPr>
                  <a:spLocks noChangeArrowheads="1"/>
                </p:cNvSpPr>
                <p:nvPr/>
              </p:nvSpPr>
              <p:spPr bwMode="auto">
                <a:xfrm>
                  <a:off x="5301"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7" name="Rectangle 173"/>
                <p:cNvSpPr>
                  <a:spLocks noChangeArrowheads="1"/>
                </p:cNvSpPr>
                <p:nvPr/>
              </p:nvSpPr>
              <p:spPr bwMode="auto">
                <a:xfrm>
                  <a:off x="5328" y="2891"/>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38" name="Rectangle 174"/>
                <p:cNvSpPr>
                  <a:spLocks noChangeArrowheads="1"/>
                </p:cNvSpPr>
                <p:nvPr/>
              </p:nvSpPr>
              <p:spPr bwMode="auto">
                <a:xfrm>
                  <a:off x="5355" y="2891"/>
                  <a:ext cx="2"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9510" name="Group 246"/>
              <p:cNvGrpSpPr>
                <a:grpSpLocks/>
              </p:cNvGrpSpPr>
              <p:nvPr/>
            </p:nvGrpSpPr>
            <p:grpSpPr bwMode="auto">
              <a:xfrm>
                <a:off x="3669" y="2628"/>
                <a:ext cx="1751" cy="16"/>
                <a:chOff x="3474" y="2512"/>
                <a:chExt cx="1883" cy="14"/>
              </a:xfrm>
            </p:grpSpPr>
            <p:sp>
              <p:nvSpPr>
                <p:cNvPr id="139440" name="Rectangle 176"/>
                <p:cNvSpPr>
                  <a:spLocks noChangeArrowheads="1"/>
                </p:cNvSpPr>
                <p:nvPr/>
              </p:nvSpPr>
              <p:spPr bwMode="auto">
                <a:xfrm>
                  <a:off x="3474"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1" name="Rectangle 177"/>
                <p:cNvSpPr>
                  <a:spLocks noChangeArrowheads="1"/>
                </p:cNvSpPr>
                <p:nvPr/>
              </p:nvSpPr>
              <p:spPr bwMode="auto">
                <a:xfrm>
                  <a:off x="3501"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2" name="Rectangle 178"/>
                <p:cNvSpPr>
                  <a:spLocks noChangeArrowheads="1"/>
                </p:cNvSpPr>
                <p:nvPr/>
              </p:nvSpPr>
              <p:spPr bwMode="auto">
                <a:xfrm>
                  <a:off x="3528"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3" name="Rectangle 179"/>
                <p:cNvSpPr>
                  <a:spLocks noChangeArrowheads="1"/>
                </p:cNvSpPr>
                <p:nvPr/>
              </p:nvSpPr>
              <p:spPr bwMode="auto">
                <a:xfrm>
                  <a:off x="3556"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4" name="Rectangle 180"/>
                <p:cNvSpPr>
                  <a:spLocks noChangeArrowheads="1"/>
                </p:cNvSpPr>
                <p:nvPr/>
              </p:nvSpPr>
              <p:spPr bwMode="auto">
                <a:xfrm>
                  <a:off x="3583"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5" name="Rectangle 181"/>
                <p:cNvSpPr>
                  <a:spLocks noChangeArrowheads="1"/>
                </p:cNvSpPr>
                <p:nvPr/>
              </p:nvSpPr>
              <p:spPr bwMode="auto">
                <a:xfrm>
                  <a:off x="3610"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6" name="Rectangle 182"/>
                <p:cNvSpPr>
                  <a:spLocks noChangeArrowheads="1"/>
                </p:cNvSpPr>
                <p:nvPr/>
              </p:nvSpPr>
              <p:spPr bwMode="auto">
                <a:xfrm>
                  <a:off x="3637"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7" name="Rectangle 183"/>
                <p:cNvSpPr>
                  <a:spLocks noChangeArrowheads="1"/>
                </p:cNvSpPr>
                <p:nvPr/>
              </p:nvSpPr>
              <p:spPr bwMode="auto">
                <a:xfrm>
                  <a:off x="3665"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8" name="Rectangle 184"/>
                <p:cNvSpPr>
                  <a:spLocks noChangeArrowheads="1"/>
                </p:cNvSpPr>
                <p:nvPr/>
              </p:nvSpPr>
              <p:spPr bwMode="auto">
                <a:xfrm>
                  <a:off x="3692"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49" name="Rectangle 185"/>
                <p:cNvSpPr>
                  <a:spLocks noChangeArrowheads="1"/>
                </p:cNvSpPr>
                <p:nvPr/>
              </p:nvSpPr>
              <p:spPr bwMode="auto">
                <a:xfrm>
                  <a:off x="3719"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0" name="Rectangle 186"/>
                <p:cNvSpPr>
                  <a:spLocks noChangeArrowheads="1"/>
                </p:cNvSpPr>
                <p:nvPr/>
              </p:nvSpPr>
              <p:spPr bwMode="auto">
                <a:xfrm>
                  <a:off x="3747"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1" name="Rectangle 187"/>
                <p:cNvSpPr>
                  <a:spLocks noChangeArrowheads="1"/>
                </p:cNvSpPr>
                <p:nvPr/>
              </p:nvSpPr>
              <p:spPr bwMode="auto">
                <a:xfrm>
                  <a:off x="3774"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2" name="Rectangle 188"/>
                <p:cNvSpPr>
                  <a:spLocks noChangeArrowheads="1"/>
                </p:cNvSpPr>
                <p:nvPr/>
              </p:nvSpPr>
              <p:spPr bwMode="auto">
                <a:xfrm>
                  <a:off x="3801"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3" name="Rectangle 189"/>
                <p:cNvSpPr>
                  <a:spLocks noChangeArrowheads="1"/>
                </p:cNvSpPr>
                <p:nvPr/>
              </p:nvSpPr>
              <p:spPr bwMode="auto">
                <a:xfrm>
                  <a:off x="3828"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4" name="Rectangle 190"/>
                <p:cNvSpPr>
                  <a:spLocks noChangeArrowheads="1"/>
                </p:cNvSpPr>
                <p:nvPr/>
              </p:nvSpPr>
              <p:spPr bwMode="auto">
                <a:xfrm>
                  <a:off x="3856"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5" name="Rectangle 191"/>
                <p:cNvSpPr>
                  <a:spLocks noChangeArrowheads="1"/>
                </p:cNvSpPr>
                <p:nvPr/>
              </p:nvSpPr>
              <p:spPr bwMode="auto">
                <a:xfrm>
                  <a:off x="3883"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6" name="Rectangle 192"/>
                <p:cNvSpPr>
                  <a:spLocks noChangeArrowheads="1"/>
                </p:cNvSpPr>
                <p:nvPr/>
              </p:nvSpPr>
              <p:spPr bwMode="auto">
                <a:xfrm>
                  <a:off x="3910"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7" name="Rectangle 193"/>
                <p:cNvSpPr>
                  <a:spLocks noChangeArrowheads="1"/>
                </p:cNvSpPr>
                <p:nvPr/>
              </p:nvSpPr>
              <p:spPr bwMode="auto">
                <a:xfrm>
                  <a:off x="3937"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8" name="Rectangle 194"/>
                <p:cNvSpPr>
                  <a:spLocks noChangeArrowheads="1"/>
                </p:cNvSpPr>
                <p:nvPr/>
              </p:nvSpPr>
              <p:spPr bwMode="auto">
                <a:xfrm>
                  <a:off x="3965"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59" name="Rectangle 195"/>
                <p:cNvSpPr>
                  <a:spLocks noChangeArrowheads="1"/>
                </p:cNvSpPr>
                <p:nvPr/>
              </p:nvSpPr>
              <p:spPr bwMode="auto">
                <a:xfrm>
                  <a:off x="3992"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0" name="Rectangle 196"/>
                <p:cNvSpPr>
                  <a:spLocks noChangeArrowheads="1"/>
                </p:cNvSpPr>
                <p:nvPr/>
              </p:nvSpPr>
              <p:spPr bwMode="auto">
                <a:xfrm>
                  <a:off x="4019"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1" name="Rectangle 197"/>
                <p:cNvSpPr>
                  <a:spLocks noChangeArrowheads="1"/>
                </p:cNvSpPr>
                <p:nvPr/>
              </p:nvSpPr>
              <p:spPr bwMode="auto">
                <a:xfrm>
                  <a:off x="4046"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2" name="Rectangle 198"/>
                <p:cNvSpPr>
                  <a:spLocks noChangeArrowheads="1"/>
                </p:cNvSpPr>
                <p:nvPr/>
              </p:nvSpPr>
              <p:spPr bwMode="auto">
                <a:xfrm>
                  <a:off x="4074"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3" name="Rectangle 199"/>
                <p:cNvSpPr>
                  <a:spLocks noChangeArrowheads="1"/>
                </p:cNvSpPr>
                <p:nvPr/>
              </p:nvSpPr>
              <p:spPr bwMode="auto">
                <a:xfrm>
                  <a:off x="4101"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4" name="Rectangle 200"/>
                <p:cNvSpPr>
                  <a:spLocks noChangeArrowheads="1"/>
                </p:cNvSpPr>
                <p:nvPr/>
              </p:nvSpPr>
              <p:spPr bwMode="auto">
                <a:xfrm>
                  <a:off x="4128"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5" name="Rectangle 201"/>
                <p:cNvSpPr>
                  <a:spLocks noChangeArrowheads="1"/>
                </p:cNvSpPr>
                <p:nvPr/>
              </p:nvSpPr>
              <p:spPr bwMode="auto">
                <a:xfrm>
                  <a:off x="4155"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6" name="Rectangle 202"/>
                <p:cNvSpPr>
                  <a:spLocks noChangeArrowheads="1"/>
                </p:cNvSpPr>
                <p:nvPr/>
              </p:nvSpPr>
              <p:spPr bwMode="auto">
                <a:xfrm>
                  <a:off x="4183"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7" name="Rectangle 203"/>
                <p:cNvSpPr>
                  <a:spLocks noChangeArrowheads="1"/>
                </p:cNvSpPr>
                <p:nvPr/>
              </p:nvSpPr>
              <p:spPr bwMode="auto">
                <a:xfrm>
                  <a:off x="4210"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8" name="Rectangle 204"/>
                <p:cNvSpPr>
                  <a:spLocks noChangeArrowheads="1"/>
                </p:cNvSpPr>
                <p:nvPr/>
              </p:nvSpPr>
              <p:spPr bwMode="auto">
                <a:xfrm>
                  <a:off x="4237"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69" name="Rectangle 205"/>
                <p:cNvSpPr>
                  <a:spLocks noChangeArrowheads="1"/>
                </p:cNvSpPr>
                <p:nvPr/>
              </p:nvSpPr>
              <p:spPr bwMode="auto">
                <a:xfrm>
                  <a:off x="4265"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0" name="Rectangle 206"/>
                <p:cNvSpPr>
                  <a:spLocks noChangeArrowheads="1"/>
                </p:cNvSpPr>
                <p:nvPr/>
              </p:nvSpPr>
              <p:spPr bwMode="auto">
                <a:xfrm>
                  <a:off x="4292"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1" name="Rectangle 207"/>
                <p:cNvSpPr>
                  <a:spLocks noChangeArrowheads="1"/>
                </p:cNvSpPr>
                <p:nvPr/>
              </p:nvSpPr>
              <p:spPr bwMode="auto">
                <a:xfrm>
                  <a:off x="4319"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2" name="Rectangle 208"/>
                <p:cNvSpPr>
                  <a:spLocks noChangeArrowheads="1"/>
                </p:cNvSpPr>
                <p:nvPr/>
              </p:nvSpPr>
              <p:spPr bwMode="auto">
                <a:xfrm>
                  <a:off x="4346"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3" name="Rectangle 209"/>
                <p:cNvSpPr>
                  <a:spLocks noChangeArrowheads="1"/>
                </p:cNvSpPr>
                <p:nvPr/>
              </p:nvSpPr>
              <p:spPr bwMode="auto">
                <a:xfrm>
                  <a:off x="4374"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4" name="Rectangle 210"/>
                <p:cNvSpPr>
                  <a:spLocks noChangeArrowheads="1"/>
                </p:cNvSpPr>
                <p:nvPr/>
              </p:nvSpPr>
              <p:spPr bwMode="auto">
                <a:xfrm>
                  <a:off x="4401"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5" name="Rectangle 211"/>
                <p:cNvSpPr>
                  <a:spLocks noChangeArrowheads="1"/>
                </p:cNvSpPr>
                <p:nvPr/>
              </p:nvSpPr>
              <p:spPr bwMode="auto">
                <a:xfrm>
                  <a:off x="4428"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6" name="Rectangle 212"/>
                <p:cNvSpPr>
                  <a:spLocks noChangeArrowheads="1"/>
                </p:cNvSpPr>
                <p:nvPr/>
              </p:nvSpPr>
              <p:spPr bwMode="auto">
                <a:xfrm>
                  <a:off x="4455"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7" name="Rectangle 213"/>
                <p:cNvSpPr>
                  <a:spLocks noChangeArrowheads="1"/>
                </p:cNvSpPr>
                <p:nvPr/>
              </p:nvSpPr>
              <p:spPr bwMode="auto">
                <a:xfrm>
                  <a:off x="4483"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8" name="Rectangle 214"/>
                <p:cNvSpPr>
                  <a:spLocks noChangeArrowheads="1"/>
                </p:cNvSpPr>
                <p:nvPr/>
              </p:nvSpPr>
              <p:spPr bwMode="auto">
                <a:xfrm>
                  <a:off x="4510"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79" name="Rectangle 215"/>
                <p:cNvSpPr>
                  <a:spLocks noChangeArrowheads="1"/>
                </p:cNvSpPr>
                <p:nvPr/>
              </p:nvSpPr>
              <p:spPr bwMode="auto">
                <a:xfrm>
                  <a:off x="4537"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0" name="Rectangle 216"/>
                <p:cNvSpPr>
                  <a:spLocks noChangeArrowheads="1"/>
                </p:cNvSpPr>
                <p:nvPr/>
              </p:nvSpPr>
              <p:spPr bwMode="auto">
                <a:xfrm>
                  <a:off x="4564"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1" name="Rectangle 217"/>
                <p:cNvSpPr>
                  <a:spLocks noChangeArrowheads="1"/>
                </p:cNvSpPr>
                <p:nvPr/>
              </p:nvSpPr>
              <p:spPr bwMode="auto">
                <a:xfrm>
                  <a:off x="4592"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2" name="Rectangle 218"/>
                <p:cNvSpPr>
                  <a:spLocks noChangeArrowheads="1"/>
                </p:cNvSpPr>
                <p:nvPr/>
              </p:nvSpPr>
              <p:spPr bwMode="auto">
                <a:xfrm>
                  <a:off x="4619"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3" name="Rectangle 219"/>
                <p:cNvSpPr>
                  <a:spLocks noChangeArrowheads="1"/>
                </p:cNvSpPr>
                <p:nvPr/>
              </p:nvSpPr>
              <p:spPr bwMode="auto">
                <a:xfrm>
                  <a:off x="4646"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4" name="Rectangle 220"/>
                <p:cNvSpPr>
                  <a:spLocks noChangeArrowheads="1"/>
                </p:cNvSpPr>
                <p:nvPr/>
              </p:nvSpPr>
              <p:spPr bwMode="auto">
                <a:xfrm>
                  <a:off x="4673"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5" name="Rectangle 221"/>
                <p:cNvSpPr>
                  <a:spLocks noChangeArrowheads="1"/>
                </p:cNvSpPr>
                <p:nvPr/>
              </p:nvSpPr>
              <p:spPr bwMode="auto">
                <a:xfrm>
                  <a:off x="4701"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6" name="Rectangle 222"/>
                <p:cNvSpPr>
                  <a:spLocks noChangeArrowheads="1"/>
                </p:cNvSpPr>
                <p:nvPr/>
              </p:nvSpPr>
              <p:spPr bwMode="auto">
                <a:xfrm>
                  <a:off x="4728"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7" name="Rectangle 223"/>
                <p:cNvSpPr>
                  <a:spLocks noChangeArrowheads="1"/>
                </p:cNvSpPr>
                <p:nvPr/>
              </p:nvSpPr>
              <p:spPr bwMode="auto">
                <a:xfrm>
                  <a:off x="4755"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8" name="Rectangle 224"/>
                <p:cNvSpPr>
                  <a:spLocks noChangeArrowheads="1"/>
                </p:cNvSpPr>
                <p:nvPr/>
              </p:nvSpPr>
              <p:spPr bwMode="auto">
                <a:xfrm>
                  <a:off x="4783"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89" name="Rectangle 225"/>
                <p:cNvSpPr>
                  <a:spLocks noChangeArrowheads="1"/>
                </p:cNvSpPr>
                <p:nvPr/>
              </p:nvSpPr>
              <p:spPr bwMode="auto">
                <a:xfrm>
                  <a:off x="4810"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0" name="Rectangle 226"/>
                <p:cNvSpPr>
                  <a:spLocks noChangeArrowheads="1"/>
                </p:cNvSpPr>
                <p:nvPr/>
              </p:nvSpPr>
              <p:spPr bwMode="auto">
                <a:xfrm>
                  <a:off x="4837"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1" name="Rectangle 227"/>
                <p:cNvSpPr>
                  <a:spLocks noChangeArrowheads="1"/>
                </p:cNvSpPr>
                <p:nvPr/>
              </p:nvSpPr>
              <p:spPr bwMode="auto">
                <a:xfrm>
                  <a:off x="4864"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2" name="Rectangle 228"/>
                <p:cNvSpPr>
                  <a:spLocks noChangeArrowheads="1"/>
                </p:cNvSpPr>
                <p:nvPr/>
              </p:nvSpPr>
              <p:spPr bwMode="auto">
                <a:xfrm>
                  <a:off x="4892"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3" name="Rectangle 229"/>
                <p:cNvSpPr>
                  <a:spLocks noChangeArrowheads="1"/>
                </p:cNvSpPr>
                <p:nvPr/>
              </p:nvSpPr>
              <p:spPr bwMode="auto">
                <a:xfrm>
                  <a:off x="4919"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4" name="Rectangle 230"/>
                <p:cNvSpPr>
                  <a:spLocks noChangeArrowheads="1"/>
                </p:cNvSpPr>
                <p:nvPr/>
              </p:nvSpPr>
              <p:spPr bwMode="auto">
                <a:xfrm>
                  <a:off x="4946"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5" name="Rectangle 231"/>
                <p:cNvSpPr>
                  <a:spLocks noChangeArrowheads="1"/>
                </p:cNvSpPr>
                <p:nvPr/>
              </p:nvSpPr>
              <p:spPr bwMode="auto">
                <a:xfrm>
                  <a:off x="4973"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6" name="Rectangle 232"/>
                <p:cNvSpPr>
                  <a:spLocks noChangeArrowheads="1"/>
                </p:cNvSpPr>
                <p:nvPr/>
              </p:nvSpPr>
              <p:spPr bwMode="auto">
                <a:xfrm>
                  <a:off x="5001"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7" name="Rectangle 233"/>
                <p:cNvSpPr>
                  <a:spLocks noChangeArrowheads="1"/>
                </p:cNvSpPr>
                <p:nvPr/>
              </p:nvSpPr>
              <p:spPr bwMode="auto">
                <a:xfrm>
                  <a:off x="5028"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8" name="Rectangle 234"/>
                <p:cNvSpPr>
                  <a:spLocks noChangeArrowheads="1"/>
                </p:cNvSpPr>
                <p:nvPr/>
              </p:nvSpPr>
              <p:spPr bwMode="auto">
                <a:xfrm>
                  <a:off x="5055"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499" name="Rectangle 235"/>
                <p:cNvSpPr>
                  <a:spLocks noChangeArrowheads="1"/>
                </p:cNvSpPr>
                <p:nvPr/>
              </p:nvSpPr>
              <p:spPr bwMode="auto">
                <a:xfrm>
                  <a:off x="5082"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0" name="Rectangle 236"/>
                <p:cNvSpPr>
                  <a:spLocks noChangeArrowheads="1"/>
                </p:cNvSpPr>
                <p:nvPr/>
              </p:nvSpPr>
              <p:spPr bwMode="auto">
                <a:xfrm>
                  <a:off x="5110"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1" name="Rectangle 237"/>
                <p:cNvSpPr>
                  <a:spLocks noChangeArrowheads="1"/>
                </p:cNvSpPr>
                <p:nvPr/>
              </p:nvSpPr>
              <p:spPr bwMode="auto">
                <a:xfrm>
                  <a:off x="5137"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2" name="Rectangle 238"/>
                <p:cNvSpPr>
                  <a:spLocks noChangeArrowheads="1"/>
                </p:cNvSpPr>
                <p:nvPr/>
              </p:nvSpPr>
              <p:spPr bwMode="auto">
                <a:xfrm>
                  <a:off x="5164"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3" name="Rectangle 239"/>
                <p:cNvSpPr>
                  <a:spLocks noChangeArrowheads="1"/>
                </p:cNvSpPr>
                <p:nvPr/>
              </p:nvSpPr>
              <p:spPr bwMode="auto">
                <a:xfrm>
                  <a:off x="5191"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4" name="Rectangle 240"/>
                <p:cNvSpPr>
                  <a:spLocks noChangeArrowheads="1"/>
                </p:cNvSpPr>
                <p:nvPr/>
              </p:nvSpPr>
              <p:spPr bwMode="auto">
                <a:xfrm>
                  <a:off x="5219"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5" name="Rectangle 241"/>
                <p:cNvSpPr>
                  <a:spLocks noChangeArrowheads="1"/>
                </p:cNvSpPr>
                <p:nvPr/>
              </p:nvSpPr>
              <p:spPr bwMode="auto">
                <a:xfrm>
                  <a:off x="5246"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6" name="Rectangle 242"/>
                <p:cNvSpPr>
                  <a:spLocks noChangeArrowheads="1"/>
                </p:cNvSpPr>
                <p:nvPr/>
              </p:nvSpPr>
              <p:spPr bwMode="auto">
                <a:xfrm>
                  <a:off x="5273" y="2512"/>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7" name="Rectangle 243"/>
                <p:cNvSpPr>
                  <a:spLocks noChangeArrowheads="1"/>
                </p:cNvSpPr>
                <p:nvPr/>
              </p:nvSpPr>
              <p:spPr bwMode="auto">
                <a:xfrm>
                  <a:off x="5301"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8" name="Rectangle 244"/>
                <p:cNvSpPr>
                  <a:spLocks noChangeArrowheads="1"/>
                </p:cNvSpPr>
                <p:nvPr/>
              </p:nvSpPr>
              <p:spPr bwMode="auto">
                <a:xfrm>
                  <a:off x="5328" y="2512"/>
                  <a:ext cx="13"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9509" name="Rectangle 245"/>
                <p:cNvSpPr>
                  <a:spLocks noChangeArrowheads="1"/>
                </p:cNvSpPr>
                <p:nvPr/>
              </p:nvSpPr>
              <p:spPr bwMode="auto">
                <a:xfrm>
                  <a:off x="5355" y="2512"/>
                  <a:ext cx="2"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sp>
            <p:nvSpPr>
              <p:cNvPr id="139511" name="Freeform 247"/>
              <p:cNvSpPr>
                <a:spLocks/>
              </p:cNvSpPr>
              <p:nvPr/>
            </p:nvSpPr>
            <p:spPr bwMode="auto">
              <a:xfrm>
                <a:off x="4569" y="2575"/>
                <a:ext cx="751" cy="121"/>
              </a:xfrm>
              <a:custGeom>
                <a:avLst/>
                <a:gdLst>
                  <a:gd name="T0" fmla="*/ 1211 w 1614"/>
                  <a:gd name="T1" fmla="*/ 0 h 217"/>
                  <a:gd name="T2" fmla="*/ 1211 w 1614"/>
                  <a:gd name="T3" fmla="*/ 55 h 217"/>
                  <a:gd name="T4" fmla="*/ 0 w 1614"/>
                  <a:gd name="T5" fmla="*/ 55 h 217"/>
                  <a:gd name="T6" fmla="*/ 0 w 1614"/>
                  <a:gd name="T7" fmla="*/ 164 h 217"/>
                  <a:gd name="T8" fmla="*/ 1211 w 1614"/>
                  <a:gd name="T9" fmla="*/ 164 h 217"/>
                  <a:gd name="T10" fmla="*/ 1211 w 1614"/>
                  <a:gd name="T11" fmla="*/ 217 h 217"/>
                  <a:gd name="T12" fmla="*/ 1614 w 1614"/>
                  <a:gd name="T13" fmla="*/ 109 h 217"/>
                  <a:gd name="T14" fmla="*/ 1211 w 1614"/>
                  <a:gd name="T15" fmla="*/ 0 h 2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4" h="217">
                    <a:moveTo>
                      <a:pt x="1211" y="0"/>
                    </a:moveTo>
                    <a:lnTo>
                      <a:pt x="1211" y="55"/>
                    </a:lnTo>
                    <a:lnTo>
                      <a:pt x="0" y="55"/>
                    </a:lnTo>
                    <a:lnTo>
                      <a:pt x="0" y="164"/>
                    </a:lnTo>
                    <a:lnTo>
                      <a:pt x="1211" y="164"/>
                    </a:lnTo>
                    <a:lnTo>
                      <a:pt x="1211" y="217"/>
                    </a:lnTo>
                    <a:lnTo>
                      <a:pt x="1614" y="109"/>
                    </a:lnTo>
                    <a:lnTo>
                      <a:pt x="1211" y="0"/>
                    </a:lnTo>
                    <a:close/>
                  </a:path>
                </a:pathLst>
              </a:custGeom>
              <a:solidFill>
                <a:schemeClr val="bg1"/>
              </a:solidFill>
              <a:ln w="25400">
                <a:solidFill>
                  <a:srgbClr val="3366FF"/>
                </a:solidFill>
                <a:round/>
                <a:headEnd/>
                <a:tailEnd/>
              </a:ln>
            </p:spPr>
            <p:txBody>
              <a:bodyPr/>
              <a:lstStyle/>
              <a:p>
                <a:endParaRPr lang="ja-JP" altLang="en-US"/>
              </a:p>
            </p:txBody>
          </p:sp>
          <p:grpSp>
            <p:nvGrpSpPr>
              <p:cNvPr id="139571" name="Group 307"/>
              <p:cNvGrpSpPr>
                <a:grpSpLocks/>
              </p:cNvGrpSpPr>
              <p:nvPr/>
            </p:nvGrpSpPr>
            <p:grpSpPr bwMode="auto">
              <a:xfrm>
                <a:off x="4537" y="3507"/>
                <a:ext cx="65" cy="240"/>
                <a:chOff x="4408" y="3306"/>
                <a:chExt cx="70" cy="217"/>
              </a:xfrm>
            </p:grpSpPr>
            <p:sp>
              <p:nvSpPr>
                <p:cNvPr id="139569" name="Rectangle 305"/>
                <p:cNvSpPr>
                  <a:spLocks noChangeArrowheads="1"/>
                </p:cNvSpPr>
                <p:nvPr/>
              </p:nvSpPr>
              <p:spPr bwMode="auto">
                <a:xfrm>
                  <a:off x="4436" y="3306"/>
                  <a:ext cx="14" cy="21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9570" name="Freeform 306"/>
                <p:cNvSpPr>
                  <a:spLocks/>
                </p:cNvSpPr>
                <p:nvPr/>
              </p:nvSpPr>
              <p:spPr bwMode="auto">
                <a:xfrm>
                  <a:off x="4408" y="3306"/>
                  <a:ext cx="70" cy="70"/>
                </a:xfrm>
                <a:custGeom>
                  <a:avLst/>
                  <a:gdLst>
                    <a:gd name="T0" fmla="*/ 139 w 139"/>
                    <a:gd name="T1" fmla="*/ 139 h 139"/>
                    <a:gd name="T2" fmla="*/ 69 w 139"/>
                    <a:gd name="T3" fmla="*/ 0 h 139"/>
                    <a:gd name="T4" fmla="*/ 0 w 139"/>
                    <a:gd name="T5" fmla="*/ 139 h 139"/>
                  </a:gdLst>
                  <a:ahLst/>
                  <a:cxnLst>
                    <a:cxn ang="0">
                      <a:pos x="T0" y="T1"/>
                    </a:cxn>
                    <a:cxn ang="0">
                      <a:pos x="T2" y="T3"/>
                    </a:cxn>
                    <a:cxn ang="0">
                      <a:pos x="T4" y="T5"/>
                    </a:cxn>
                  </a:cxnLst>
                  <a:rect l="0" t="0" r="r" b="b"/>
                  <a:pathLst>
                    <a:path w="139" h="139">
                      <a:moveTo>
                        <a:pt x="139" y="139"/>
                      </a:moveTo>
                      <a:lnTo>
                        <a:pt x="69" y="0"/>
                      </a:lnTo>
                      <a:lnTo>
                        <a:pt x="0" y="139"/>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39578" name="Group 314"/>
              <p:cNvGrpSpPr>
                <a:grpSpLocks/>
              </p:cNvGrpSpPr>
              <p:nvPr/>
            </p:nvGrpSpPr>
            <p:grpSpPr bwMode="auto">
              <a:xfrm>
                <a:off x="3789" y="3507"/>
                <a:ext cx="60" cy="240"/>
                <a:chOff x="3603" y="3306"/>
                <a:chExt cx="65" cy="217"/>
              </a:xfrm>
            </p:grpSpPr>
            <p:sp>
              <p:nvSpPr>
                <p:cNvPr id="139576" name="Rectangle 312"/>
                <p:cNvSpPr>
                  <a:spLocks noChangeArrowheads="1"/>
                </p:cNvSpPr>
                <p:nvPr/>
              </p:nvSpPr>
              <p:spPr bwMode="auto">
                <a:xfrm>
                  <a:off x="3630" y="3306"/>
                  <a:ext cx="12" cy="21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9577" name="Freeform 313"/>
                <p:cNvSpPr>
                  <a:spLocks/>
                </p:cNvSpPr>
                <p:nvPr/>
              </p:nvSpPr>
              <p:spPr bwMode="auto">
                <a:xfrm>
                  <a:off x="3603" y="3306"/>
                  <a:ext cx="65" cy="66"/>
                </a:xfrm>
                <a:custGeom>
                  <a:avLst/>
                  <a:gdLst>
                    <a:gd name="T0" fmla="*/ 131 w 131"/>
                    <a:gd name="T1" fmla="*/ 132 h 132"/>
                    <a:gd name="T2" fmla="*/ 65 w 131"/>
                    <a:gd name="T3" fmla="*/ 0 h 132"/>
                    <a:gd name="T4" fmla="*/ 0 w 131"/>
                    <a:gd name="T5" fmla="*/ 132 h 132"/>
                  </a:gdLst>
                  <a:ahLst/>
                  <a:cxnLst>
                    <a:cxn ang="0">
                      <a:pos x="T0" y="T1"/>
                    </a:cxn>
                    <a:cxn ang="0">
                      <a:pos x="T2" y="T3"/>
                    </a:cxn>
                    <a:cxn ang="0">
                      <a:pos x="T4" y="T5"/>
                    </a:cxn>
                  </a:cxnLst>
                  <a:rect l="0" t="0" r="r" b="b"/>
                  <a:pathLst>
                    <a:path w="131" h="132">
                      <a:moveTo>
                        <a:pt x="131" y="132"/>
                      </a:moveTo>
                      <a:lnTo>
                        <a:pt x="65" y="0"/>
                      </a:lnTo>
                      <a:lnTo>
                        <a:pt x="0" y="132"/>
                      </a:lnTo>
                    </a:path>
                  </a:pathLst>
                </a:custGeom>
                <a:noFill/>
                <a:ln w="1905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39273" name="Line 9"/>
              <p:cNvSpPr>
                <a:spLocks noChangeShapeType="1"/>
              </p:cNvSpPr>
              <p:nvPr/>
            </p:nvSpPr>
            <p:spPr bwMode="auto">
              <a:xfrm flipH="1" flipV="1">
                <a:off x="4945" y="2874"/>
                <a:ext cx="155" cy="281"/>
              </a:xfrm>
              <a:prstGeom prst="line">
                <a:avLst/>
              </a:prstGeom>
              <a:noFill/>
              <a:ln w="25400">
                <a:solidFill>
                  <a:srgbClr val="FF33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79" name="Rectangle 15"/>
              <p:cNvSpPr>
                <a:spLocks noChangeArrowheads="1"/>
              </p:cNvSpPr>
              <p:nvPr/>
            </p:nvSpPr>
            <p:spPr bwMode="auto">
              <a:xfrm>
                <a:off x="3920" y="3726"/>
                <a:ext cx="599"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sp>
            <p:nvSpPr>
              <p:cNvPr id="139280" name="Rectangle 16"/>
              <p:cNvSpPr>
                <a:spLocks noChangeArrowheads="1"/>
              </p:cNvSpPr>
              <p:nvPr/>
            </p:nvSpPr>
            <p:spPr bwMode="auto">
              <a:xfrm>
                <a:off x="4441" y="3756"/>
                <a:ext cx="77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b="1"/>
                  <a:t>業務の開始</a:t>
                </a:r>
              </a:p>
            </p:txBody>
          </p:sp>
          <p:sp>
            <p:nvSpPr>
              <p:cNvPr id="139281" name="Rectangle 17"/>
              <p:cNvSpPr>
                <a:spLocks noChangeArrowheads="1"/>
              </p:cNvSpPr>
              <p:nvPr/>
            </p:nvSpPr>
            <p:spPr bwMode="auto">
              <a:xfrm>
                <a:off x="3626" y="3756"/>
                <a:ext cx="35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b="1"/>
                  <a:t>現在</a:t>
                </a:r>
              </a:p>
            </p:txBody>
          </p:sp>
          <p:sp>
            <p:nvSpPr>
              <p:cNvPr id="139282" name="Rectangle 18"/>
              <p:cNvSpPr>
                <a:spLocks noChangeArrowheads="1"/>
              </p:cNvSpPr>
              <p:nvPr/>
            </p:nvSpPr>
            <p:spPr bwMode="auto">
              <a:xfrm>
                <a:off x="2983" y="2504"/>
                <a:ext cx="625"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ありたい姿</a:t>
                </a:r>
              </a:p>
            </p:txBody>
          </p:sp>
          <p:sp>
            <p:nvSpPr>
              <p:cNvPr id="139283" name="Rectangle 19"/>
              <p:cNvSpPr>
                <a:spLocks noChangeArrowheads="1"/>
              </p:cNvSpPr>
              <p:nvPr/>
            </p:nvSpPr>
            <p:spPr bwMode="auto">
              <a:xfrm>
                <a:off x="2983" y="3046"/>
                <a:ext cx="625"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未検討でのレベル</a:t>
                </a:r>
                <a:r>
                  <a:rPr lang="ja-JP" altLang="en-US"/>
                  <a:t>  </a:t>
                </a:r>
              </a:p>
            </p:txBody>
          </p:sp>
          <p:sp>
            <p:nvSpPr>
              <p:cNvPr id="139284" name="Rectangle 20"/>
              <p:cNvSpPr>
                <a:spLocks noChangeArrowheads="1"/>
              </p:cNvSpPr>
              <p:nvPr/>
            </p:nvSpPr>
            <p:spPr bwMode="auto">
              <a:xfrm>
                <a:off x="4857" y="3088"/>
                <a:ext cx="660" cy="326"/>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just" eaLnBrk="0" hangingPunct="0"/>
                <a:r>
                  <a:rPr lang="ja-JP" altLang="en-US"/>
                  <a:t>発生問題を順次解決</a:t>
                </a:r>
              </a:p>
            </p:txBody>
          </p:sp>
          <p:sp>
            <p:nvSpPr>
              <p:cNvPr id="139288" name="Rectangle 24"/>
              <p:cNvSpPr>
                <a:spLocks noChangeArrowheads="1"/>
              </p:cNvSpPr>
              <p:nvPr/>
            </p:nvSpPr>
            <p:spPr bwMode="auto">
              <a:xfrm>
                <a:off x="3742" y="2261"/>
                <a:ext cx="825" cy="460"/>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solidFill>
                      <a:schemeClr val="accent2"/>
                    </a:solidFill>
                    <a:latin typeface="ＭＳ Ｐゴシック" pitchFamily="50" charset="-128"/>
                  </a:rPr>
                  <a:t>工程を見直し新しいやり方を構築する</a:t>
                </a:r>
              </a:p>
            </p:txBody>
          </p:sp>
          <p:sp>
            <p:nvSpPr>
              <p:cNvPr id="139580" name="Freeform 316"/>
              <p:cNvSpPr>
                <a:spLocks/>
              </p:cNvSpPr>
              <p:nvPr/>
            </p:nvSpPr>
            <p:spPr bwMode="auto">
              <a:xfrm>
                <a:off x="3749" y="2996"/>
                <a:ext cx="810" cy="133"/>
              </a:xfrm>
              <a:custGeom>
                <a:avLst/>
                <a:gdLst>
                  <a:gd name="T0" fmla="*/ 1211 w 1614"/>
                  <a:gd name="T1" fmla="*/ 0 h 217"/>
                  <a:gd name="T2" fmla="*/ 1211 w 1614"/>
                  <a:gd name="T3" fmla="*/ 55 h 217"/>
                  <a:gd name="T4" fmla="*/ 0 w 1614"/>
                  <a:gd name="T5" fmla="*/ 55 h 217"/>
                  <a:gd name="T6" fmla="*/ 0 w 1614"/>
                  <a:gd name="T7" fmla="*/ 164 h 217"/>
                  <a:gd name="T8" fmla="*/ 1211 w 1614"/>
                  <a:gd name="T9" fmla="*/ 164 h 217"/>
                  <a:gd name="T10" fmla="*/ 1211 w 1614"/>
                  <a:gd name="T11" fmla="*/ 217 h 217"/>
                  <a:gd name="T12" fmla="*/ 1614 w 1614"/>
                  <a:gd name="T13" fmla="*/ 109 h 217"/>
                  <a:gd name="T14" fmla="*/ 1211 w 1614"/>
                  <a:gd name="T15" fmla="*/ 0 h 2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4" h="217">
                    <a:moveTo>
                      <a:pt x="1211" y="0"/>
                    </a:moveTo>
                    <a:lnTo>
                      <a:pt x="1211" y="55"/>
                    </a:lnTo>
                    <a:lnTo>
                      <a:pt x="0" y="55"/>
                    </a:lnTo>
                    <a:lnTo>
                      <a:pt x="0" y="164"/>
                    </a:lnTo>
                    <a:lnTo>
                      <a:pt x="1211" y="164"/>
                    </a:lnTo>
                    <a:lnTo>
                      <a:pt x="1211" y="217"/>
                    </a:lnTo>
                    <a:lnTo>
                      <a:pt x="1614" y="109"/>
                    </a:lnTo>
                    <a:lnTo>
                      <a:pt x="1211" y="0"/>
                    </a:lnTo>
                    <a:close/>
                  </a:path>
                </a:pathLst>
              </a:custGeom>
              <a:solidFill>
                <a:schemeClr val="bg1"/>
              </a:solidFill>
              <a:ln w="25400">
                <a:solidFill>
                  <a:srgbClr val="3366FF"/>
                </a:solidFill>
                <a:round/>
                <a:headEnd/>
                <a:tailEnd/>
              </a:ln>
            </p:spPr>
            <p:txBody>
              <a:bodyPr/>
              <a:lstStyle/>
              <a:p>
                <a:endParaRPr lang="ja-JP" altLang="en-US"/>
              </a:p>
            </p:txBody>
          </p:sp>
          <p:sp>
            <p:nvSpPr>
              <p:cNvPr id="139585" name="Line 321"/>
              <p:cNvSpPr>
                <a:spLocks noChangeShapeType="1"/>
              </p:cNvSpPr>
              <p:nvPr/>
            </p:nvSpPr>
            <p:spPr bwMode="auto">
              <a:xfrm>
                <a:off x="3875" y="3673"/>
                <a:ext cx="670" cy="0"/>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9586" name="Freeform 322"/>
              <p:cNvSpPr>
                <a:spLocks/>
              </p:cNvSpPr>
              <p:nvPr/>
            </p:nvSpPr>
            <p:spPr bwMode="auto">
              <a:xfrm rot="1875226">
                <a:off x="4802" y="2640"/>
                <a:ext cx="250" cy="288"/>
              </a:xfrm>
              <a:custGeom>
                <a:avLst/>
                <a:gdLst>
                  <a:gd name="T0" fmla="*/ 524 w 750"/>
                  <a:gd name="T1" fmla="*/ 73 h 662"/>
                  <a:gd name="T2" fmla="*/ 547 w 750"/>
                  <a:gd name="T3" fmla="*/ 115 h 662"/>
                  <a:gd name="T4" fmla="*/ 0 w 750"/>
                  <a:gd name="T5" fmla="*/ 580 h 662"/>
                  <a:gd name="T6" fmla="*/ 44 w 750"/>
                  <a:gd name="T7" fmla="*/ 662 h 662"/>
                  <a:gd name="T8" fmla="*/ 591 w 750"/>
                  <a:gd name="T9" fmla="*/ 197 h 662"/>
                  <a:gd name="T10" fmla="*/ 612 w 750"/>
                  <a:gd name="T11" fmla="*/ 237 h 662"/>
                  <a:gd name="T12" fmla="*/ 750 w 750"/>
                  <a:gd name="T13" fmla="*/ 0 h 662"/>
                  <a:gd name="T14" fmla="*/ 524 w 750"/>
                  <a:gd name="T15" fmla="*/ 73 h 6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0" h="662">
                    <a:moveTo>
                      <a:pt x="524" y="73"/>
                    </a:moveTo>
                    <a:lnTo>
                      <a:pt x="547" y="115"/>
                    </a:lnTo>
                    <a:lnTo>
                      <a:pt x="0" y="580"/>
                    </a:lnTo>
                    <a:lnTo>
                      <a:pt x="44" y="662"/>
                    </a:lnTo>
                    <a:lnTo>
                      <a:pt x="591" y="197"/>
                    </a:lnTo>
                    <a:lnTo>
                      <a:pt x="612" y="237"/>
                    </a:lnTo>
                    <a:lnTo>
                      <a:pt x="750" y="0"/>
                    </a:lnTo>
                    <a:lnTo>
                      <a:pt x="524" y="73"/>
                    </a:lnTo>
                    <a:close/>
                  </a:path>
                </a:pathLst>
              </a:custGeom>
              <a:solidFill>
                <a:schemeClr val="bg1"/>
              </a:solidFill>
              <a:ln w="25400" cap="flat">
                <a:solidFill>
                  <a:srgbClr val="0000FF"/>
                </a:solidFill>
                <a:prstDash val="sysDot"/>
                <a:round/>
                <a:headEnd/>
                <a:tailEnd/>
              </a:ln>
            </p:spPr>
            <p:txBody>
              <a:bodyPr/>
              <a:lstStyle/>
              <a:p>
                <a:endParaRPr lang="ja-JP" altLang="en-US"/>
              </a:p>
            </p:txBody>
          </p:sp>
        </p:grpSp>
      </p:grpSp>
      <p:sp>
        <p:nvSpPr>
          <p:cNvPr id="139597" name="Text Box 333"/>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9593"/>
                                        </p:tgtEl>
                                        <p:attrNameLst>
                                          <p:attrName>style.visibility</p:attrName>
                                        </p:attrNameLst>
                                      </p:cBhvr>
                                      <p:to>
                                        <p:strVal val="visible"/>
                                      </p:to>
                                    </p:set>
                                    <p:animEffect transition="in" filter="blinds(horizontal)">
                                      <p:cBhvr>
                                        <p:cTn id="7" dur="500"/>
                                        <p:tgtEl>
                                          <p:spTgt spid="1395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9596"/>
                                        </p:tgtEl>
                                        <p:attrNameLst>
                                          <p:attrName>style.visibility</p:attrName>
                                        </p:attrNameLst>
                                      </p:cBhvr>
                                      <p:to>
                                        <p:strVal val="visible"/>
                                      </p:to>
                                    </p:set>
                                    <p:animEffect transition="in" filter="blinds(horizontal)">
                                      <p:cBhvr>
                                        <p:cTn id="12" dur="500"/>
                                        <p:tgtEl>
                                          <p:spTgt spid="139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685800" y="228600"/>
            <a:ext cx="6934200" cy="5334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400" b="1">
                <a:solidFill>
                  <a:schemeClr val="bg1"/>
                </a:solidFill>
                <a:latin typeface="ＭＳ Ｐゴシック" pitchFamily="50" charset="-128"/>
              </a:rPr>
              <a:t>事例③　：　</a:t>
            </a:r>
            <a:r>
              <a:rPr lang="ja-JP" altLang="en-US" sz="2400" b="1">
                <a:solidFill>
                  <a:schemeClr val="bg1"/>
                </a:solidFill>
              </a:rPr>
              <a:t>課題の先取り（品保）</a:t>
            </a:r>
            <a:endParaRPr lang="ja-JP" altLang="en-US" sz="2400" b="1">
              <a:solidFill>
                <a:schemeClr val="bg1"/>
              </a:solidFill>
              <a:latin typeface="ＭＳ Ｐゴシック" pitchFamily="50" charset="-128"/>
            </a:endParaRPr>
          </a:p>
        </p:txBody>
      </p:sp>
      <p:sp>
        <p:nvSpPr>
          <p:cNvPr id="133287" name="Rectangle 167"/>
          <p:cNvSpPr>
            <a:spLocks noChangeArrowheads="1"/>
          </p:cNvSpPr>
          <p:nvPr/>
        </p:nvSpPr>
        <p:spPr bwMode="auto">
          <a:xfrm>
            <a:off x="8383588" y="4600575"/>
            <a:ext cx="3175" cy="20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133498" name="Group 378"/>
          <p:cNvGrpSpPr>
            <a:grpSpLocks/>
          </p:cNvGrpSpPr>
          <p:nvPr/>
        </p:nvGrpSpPr>
        <p:grpSpPr bwMode="auto">
          <a:xfrm>
            <a:off x="381000" y="1552575"/>
            <a:ext cx="8426450" cy="1647825"/>
            <a:chOff x="240" y="978"/>
            <a:chExt cx="5308" cy="1038"/>
          </a:xfrm>
        </p:grpSpPr>
        <p:sp>
          <p:nvSpPr>
            <p:cNvPr id="133125" name="Rectangle 5"/>
            <p:cNvSpPr>
              <a:spLocks noChangeArrowheads="1"/>
            </p:cNvSpPr>
            <p:nvPr/>
          </p:nvSpPr>
          <p:spPr bwMode="auto">
            <a:xfrm>
              <a:off x="1372" y="982"/>
              <a:ext cx="4176"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t>
              </a:r>
              <a:r>
                <a:rPr lang="ja-JP" altLang="en-US" sz="2000">
                  <a:latin typeface="ＭＳ Ｐゴシック" pitchFamily="50" charset="-128"/>
                </a:rPr>
                <a:t>有害物質規制強化により将来</a:t>
              </a:r>
              <a:r>
                <a:rPr lang="en-US" altLang="ja-JP" sz="2000">
                  <a:latin typeface="ＭＳ Ｐゴシック" pitchFamily="50" charset="-128"/>
                </a:rPr>
                <a:t>,</a:t>
              </a:r>
              <a:r>
                <a:rPr lang="ja-JP" altLang="en-US" sz="2000">
                  <a:latin typeface="ＭＳ Ｐゴシック" pitchFamily="50" charset="-128"/>
                </a:rPr>
                <a:t>分析業務量が大幅に</a:t>
              </a:r>
            </a:p>
            <a:p>
              <a:pPr algn="l"/>
              <a:r>
                <a:rPr lang="ja-JP" altLang="en-US" sz="2000">
                  <a:latin typeface="ＭＳ Ｐゴシック" pitchFamily="50" charset="-128"/>
                </a:rPr>
                <a:t>　 増加し業務遅れや残業増になる事が予測される。</a:t>
              </a:r>
            </a:p>
            <a:p>
              <a:pPr algn="l"/>
              <a:r>
                <a:rPr lang="ja-JP" altLang="en-US" sz="2000">
                  <a:latin typeface="ＭＳ Ｐゴシック" pitchFamily="50" charset="-128"/>
                </a:rPr>
                <a:t>◆分析業務の処理能力を３０％上げれば問題発生を防止</a:t>
              </a:r>
              <a:br>
                <a:rPr lang="ja-JP" altLang="en-US" sz="2000">
                  <a:latin typeface="ＭＳ Ｐゴシック" pitchFamily="50" charset="-128"/>
                </a:rPr>
              </a:br>
              <a:r>
                <a:rPr lang="ja-JP" altLang="en-US" sz="2000">
                  <a:latin typeface="ＭＳ Ｐゴシック" pitchFamily="50" charset="-128"/>
                </a:rPr>
                <a:t>    できる。</a:t>
              </a:r>
            </a:p>
            <a:p>
              <a:pPr algn="l"/>
              <a:r>
                <a:rPr lang="ja-JP" altLang="en-US" sz="2000" b="1"/>
                <a:t>　目標：１００分／１テスト→７０分／１テスト（３０％低減）</a:t>
              </a:r>
              <a:endParaRPr lang="ja-JP" altLang="en-US" sz="2000" b="1">
                <a:latin typeface="ＭＳ Ｐゴシック" pitchFamily="50" charset="-128"/>
              </a:endParaRPr>
            </a:p>
          </p:txBody>
        </p:sp>
        <p:sp>
          <p:nvSpPr>
            <p:cNvPr id="133126" name="Rectangle 6"/>
            <p:cNvSpPr>
              <a:spLocks noChangeArrowheads="1"/>
            </p:cNvSpPr>
            <p:nvPr/>
          </p:nvSpPr>
          <p:spPr bwMode="auto">
            <a:xfrm>
              <a:off x="240" y="978"/>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sp>
        <p:nvSpPr>
          <p:cNvPr id="133486" name="Text Box 366"/>
          <p:cNvSpPr txBox="1">
            <a:spLocks noChangeArrowheads="1"/>
          </p:cNvSpPr>
          <p:nvPr/>
        </p:nvSpPr>
        <p:spPr bwMode="auto">
          <a:xfrm>
            <a:off x="990600" y="838200"/>
            <a:ext cx="51816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テーマ：有害物質測定能力の向上</a:t>
            </a:r>
          </a:p>
        </p:txBody>
      </p:sp>
      <p:grpSp>
        <p:nvGrpSpPr>
          <p:cNvPr id="133500" name="Group 380"/>
          <p:cNvGrpSpPr>
            <a:grpSpLocks/>
          </p:cNvGrpSpPr>
          <p:nvPr/>
        </p:nvGrpSpPr>
        <p:grpSpPr bwMode="auto">
          <a:xfrm>
            <a:off x="781050" y="3933825"/>
            <a:ext cx="7931150" cy="2432050"/>
            <a:chOff x="492" y="2478"/>
            <a:chExt cx="4996" cy="1532"/>
          </a:xfrm>
        </p:grpSpPr>
        <p:sp>
          <p:nvSpPr>
            <p:cNvPr id="133127" name="Rectangle 7"/>
            <p:cNvSpPr>
              <a:spLocks noChangeArrowheads="1"/>
            </p:cNvSpPr>
            <p:nvPr/>
          </p:nvSpPr>
          <p:spPr bwMode="auto">
            <a:xfrm>
              <a:off x="492" y="3198"/>
              <a:ext cx="2736" cy="812"/>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2000" b="1">
                <a:solidFill>
                  <a:srgbClr val="FF0000"/>
                </a:solidFill>
                <a:latin typeface="ＭＳ Ｐゴシック" pitchFamily="50" charset="-128"/>
              </a:endParaRPr>
            </a:p>
            <a:p>
              <a:pPr algn="l"/>
              <a:r>
                <a:rPr lang="en-US" altLang="ja-JP" sz="2000" b="1">
                  <a:solidFill>
                    <a:srgbClr val="FF0000"/>
                  </a:solidFill>
                  <a:latin typeface="ＭＳ Ｐゴシック" pitchFamily="50" charset="-128"/>
                </a:rPr>
                <a:t>★</a:t>
              </a:r>
              <a:r>
                <a:rPr lang="en-US" altLang="ja-JP" sz="1800" b="1">
                  <a:solidFill>
                    <a:srgbClr val="FF0000"/>
                  </a:solidFill>
                </a:rPr>
                <a:t> </a:t>
              </a:r>
              <a:r>
                <a:rPr lang="ja-JP" altLang="en-US" sz="1800" b="1">
                  <a:solidFill>
                    <a:srgbClr val="FF0000"/>
                  </a:solidFill>
                </a:rPr>
                <a:t>３０％もの効率化は仕事の仕組みや</a:t>
              </a:r>
              <a:br>
                <a:rPr lang="ja-JP" altLang="en-US" sz="1800" b="1">
                  <a:solidFill>
                    <a:srgbClr val="FF0000"/>
                  </a:solidFill>
                </a:rPr>
              </a:br>
              <a:r>
                <a:rPr lang="ja-JP" altLang="en-US" sz="1800" b="1">
                  <a:solidFill>
                    <a:srgbClr val="FF0000"/>
                  </a:solidFill>
                </a:rPr>
                <a:t>    進め方を根本的に見直さなければ解決</a:t>
              </a:r>
              <a:br>
                <a:rPr lang="ja-JP" altLang="en-US" sz="1800" b="1">
                  <a:solidFill>
                    <a:srgbClr val="FF0000"/>
                  </a:solidFill>
                </a:rPr>
              </a:br>
              <a:r>
                <a:rPr lang="ja-JP" altLang="en-US" sz="1800" b="1">
                  <a:solidFill>
                    <a:srgbClr val="FF0000"/>
                  </a:solidFill>
                </a:rPr>
                <a:t>    が困難な場合が多い。</a:t>
              </a:r>
            </a:p>
          </p:txBody>
        </p:sp>
        <p:grpSp>
          <p:nvGrpSpPr>
            <p:cNvPr id="133495" name="Group 375"/>
            <p:cNvGrpSpPr>
              <a:grpSpLocks/>
            </p:cNvGrpSpPr>
            <p:nvPr/>
          </p:nvGrpSpPr>
          <p:grpSpPr bwMode="auto">
            <a:xfrm>
              <a:off x="3180" y="2478"/>
              <a:ext cx="2308" cy="1482"/>
              <a:chOff x="3168" y="2496"/>
              <a:chExt cx="2308" cy="1482"/>
            </a:xfrm>
          </p:grpSpPr>
          <p:sp>
            <p:nvSpPr>
              <p:cNvPr id="133144" name="Freeform 24"/>
              <p:cNvSpPr>
                <a:spLocks/>
              </p:cNvSpPr>
              <p:nvPr/>
            </p:nvSpPr>
            <p:spPr bwMode="auto">
              <a:xfrm>
                <a:off x="3708" y="2496"/>
                <a:ext cx="1668" cy="955"/>
              </a:xfrm>
              <a:custGeom>
                <a:avLst/>
                <a:gdLst>
                  <a:gd name="T0" fmla="*/ 28 w 4609"/>
                  <a:gd name="T1" fmla="*/ 0 h 2694"/>
                  <a:gd name="T2" fmla="*/ 0 w 4609"/>
                  <a:gd name="T3" fmla="*/ 0 h 2694"/>
                  <a:gd name="T4" fmla="*/ 0 w 4609"/>
                  <a:gd name="T5" fmla="*/ 2677 h 2694"/>
                  <a:gd name="T6" fmla="*/ 0 w 4609"/>
                  <a:gd name="T7" fmla="*/ 2677 h 2694"/>
                  <a:gd name="T8" fmla="*/ 0 w 4609"/>
                  <a:gd name="T9" fmla="*/ 2683 h 2694"/>
                  <a:gd name="T10" fmla="*/ 3 w 4609"/>
                  <a:gd name="T11" fmla="*/ 2689 h 2694"/>
                  <a:gd name="T12" fmla="*/ 8 w 4609"/>
                  <a:gd name="T13" fmla="*/ 2692 h 2694"/>
                  <a:gd name="T14" fmla="*/ 13 w 4609"/>
                  <a:gd name="T15" fmla="*/ 2694 h 2694"/>
                  <a:gd name="T16" fmla="*/ 4609 w 4609"/>
                  <a:gd name="T17" fmla="*/ 2694 h 2694"/>
                  <a:gd name="T18" fmla="*/ 4609 w 4609"/>
                  <a:gd name="T19" fmla="*/ 2662 h 2694"/>
                  <a:gd name="T20" fmla="*/ 13 w 4609"/>
                  <a:gd name="T21" fmla="*/ 2662 h 2694"/>
                  <a:gd name="T22" fmla="*/ 26 w 4609"/>
                  <a:gd name="T23" fmla="*/ 2677 h 2694"/>
                  <a:gd name="T24" fmla="*/ 26 w 4609"/>
                  <a:gd name="T25" fmla="*/ 2671 h 2694"/>
                  <a:gd name="T26" fmla="*/ 23 w 4609"/>
                  <a:gd name="T27" fmla="*/ 2666 h 2694"/>
                  <a:gd name="T28" fmla="*/ 18 w 4609"/>
                  <a:gd name="T29" fmla="*/ 2662 h 2694"/>
                  <a:gd name="T30" fmla="*/ 13 w 4609"/>
                  <a:gd name="T31" fmla="*/ 2677 h 2694"/>
                  <a:gd name="T32" fmla="*/ 28 w 4609"/>
                  <a:gd name="T33" fmla="*/ 2677 h 2694"/>
                  <a:gd name="T34" fmla="*/ 28 w 4609"/>
                  <a:gd name="T35" fmla="*/ 0 h 2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09" h="2694">
                    <a:moveTo>
                      <a:pt x="28" y="0"/>
                    </a:moveTo>
                    <a:lnTo>
                      <a:pt x="0" y="0"/>
                    </a:lnTo>
                    <a:lnTo>
                      <a:pt x="0" y="2677"/>
                    </a:lnTo>
                    <a:lnTo>
                      <a:pt x="0" y="2677"/>
                    </a:lnTo>
                    <a:lnTo>
                      <a:pt x="0" y="2683"/>
                    </a:lnTo>
                    <a:lnTo>
                      <a:pt x="3" y="2689"/>
                    </a:lnTo>
                    <a:lnTo>
                      <a:pt x="8" y="2692"/>
                    </a:lnTo>
                    <a:lnTo>
                      <a:pt x="13" y="2694"/>
                    </a:lnTo>
                    <a:lnTo>
                      <a:pt x="4609" y="2694"/>
                    </a:lnTo>
                    <a:lnTo>
                      <a:pt x="4609" y="2662"/>
                    </a:lnTo>
                    <a:lnTo>
                      <a:pt x="13" y="2662"/>
                    </a:lnTo>
                    <a:lnTo>
                      <a:pt x="26" y="2677"/>
                    </a:lnTo>
                    <a:lnTo>
                      <a:pt x="26" y="2671"/>
                    </a:lnTo>
                    <a:lnTo>
                      <a:pt x="23" y="2666"/>
                    </a:lnTo>
                    <a:lnTo>
                      <a:pt x="18" y="2662"/>
                    </a:lnTo>
                    <a:lnTo>
                      <a:pt x="13" y="2677"/>
                    </a:lnTo>
                    <a:lnTo>
                      <a:pt x="28" y="2677"/>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3145" name="Freeform 25"/>
              <p:cNvSpPr>
                <a:spLocks/>
              </p:cNvSpPr>
              <p:nvPr/>
            </p:nvSpPr>
            <p:spPr bwMode="auto">
              <a:xfrm>
                <a:off x="3686" y="2496"/>
                <a:ext cx="54" cy="62"/>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146" name="Freeform 26"/>
              <p:cNvSpPr>
                <a:spLocks/>
              </p:cNvSpPr>
              <p:nvPr/>
            </p:nvSpPr>
            <p:spPr bwMode="auto">
              <a:xfrm>
                <a:off x="5322" y="3414"/>
                <a:ext cx="54" cy="62"/>
              </a:xfrm>
              <a:custGeom>
                <a:avLst/>
                <a:gdLst>
                  <a:gd name="T0" fmla="*/ 0 w 150"/>
                  <a:gd name="T1" fmla="*/ 174 h 174"/>
                  <a:gd name="T2" fmla="*/ 150 w 150"/>
                  <a:gd name="T3" fmla="*/ 86 h 174"/>
                  <a:gd name="T4" fmla="*/ 0 w 150"/>
                  <a:gd name="T5" fmla="*/ 0 h 174"/>
                </a:gdLst>
                <a:ahLst/>
                <a:cxnLst>
                  <a:cxn ang="0">
                    <a:pos x="T0" y="T1"/>
                  </a:cxn>
                  <a:cxn ang="0">
                    <a:pos x="T2" y="T3"/>
                  </a:cxn>
                  <a:cxn ang="0">
                    <a:pos x="T4" y="T5"/>
                  </a:cxn>
                </a:cxnLst>
                <a:rect l="0" t="0" r="r" b="b"/>
                <a:pathLst>
                  <a:path w="150" h="174">
                    <a:moveTo>
                      <a:pt x="0" y="174"/>
                    </a:moveTo>
                    <a:lnTo>
                      <a:pt x="150" y="86"/>
                    </a:lnTo>
                    <a:lnTo>
                      <a:pt x="0"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148" name="Rectangle 28"/>
              <p:cNvSpPr>
                <a:spLocks noChangeArrowheads="1"/>
              </p:cNvSpPr>
              <p:nvPr/>
            </p:nvSpPr>
            <p:spPr bwMode="auto">
              <a:xfrm>
                <a:off x="3848" y="339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49" name="Rectangle 29"/>
              <p:cNvSpPr>
                <a:spLocks noChangeArrowheads="1"/>
              </p:cNvSpPr>
              <p:nvPr/>
            </p:nvSpPr>
            <p:spPr bwMode="auto">
              <a:xfrm>
                <a:off x="3848" y="3374"/>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0" name="Rectangle 30"/>
              <p:cNvSpPr>
                <a:spLocks noChangeArrowheads="1"/>
              </p:cNvSpPr>
              <p:nvPr/>
            </p:nvSpPr>
            <p:spPr bwMode="auto">
              <a:xfrm>
                <a:off x="3848" y="3347"/>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1" name="Rectangle 31"/>
              <p:cNvSpPr>
                <a:spLocks noChangeArrowheads="1"/>
              </p:cNvSpPr>
              <p:nvPr/>
            </p:nvSpPr>
            <p:spPr bwMode="auto">
              <a:xfrm>
                <a:off x="3848" y="3322"/>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2" name="Rectangle 32"/>
              <p:cNvSpPr>
                <a:spLocks noChangeArrowheads="1"/>
              </p:cNvSpPr>
              <p:nvPr/>
            </p:nvSpPr>
            <p:spPr bwMode="auto">
              <a:xfrm>
                <a:off x="3848" y="3296"/>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3" name="Rectangle 33"/>
              <p:cNvSpPr>
                <a:spLocks noChangeArrowheads="1"/>
              </p:cNvSpPr>
              <p:nvPr/>
            </p:nvSpPr>
            <p:spPr bwMode="auto">
              <a:xfrm>
                <a:off x="3848" y="327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4" name="Rectangle 34"/>
              <p:cNvSpPr>
                <a:spLocks noChangeArrowheads="1"/>
              </p:cNvSpPr>
              <p:nvPr/>
            </p:nvSpPr>
            <p:spPr bwMode="auto">
              <a:xfrm>
                <a:off x="3848" y="3245"/>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5" name="Rectangle 35"/>
              <p:cNvSpPr>
                <a:spLocks noChangeArrowheads="1"/>
              </p:cNvSpPr>
              <p:nvPr/>
            </p:nvSpPr>
            <p:spPr bwMode="auto">
              <a:xfrm>
                <a:off x="3848" y="321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6" name="Rectangle 36"/>
              <p:cNvSpPr>
                <a:spLocks noChangeArrowheads="1"/>
              </p:cNvSpPr>
              <p:nvPr/>
            </p:nvSpPr>
            <p:spPr bwMode="auto">
              <a:xfrm>
                <a:off x="3848" y="31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7" name="Rectangle 37"/>
              <p:cNvSpPr>
                <a:spLocks noChangeArrowheads="1"/>
              </p:cNvSpPr>
              <p:nvPr/>
            </p:nvSpPr>
            <p:spPr bwMode="auto">
              <a:xfrm>
                <a:off x="3848" y="3167"/>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8" name="Rectangle 38"/>
              <p:cNvSpPr>
                <a:spLocks noChangeArrowheads="1"/>
              </p:cNvSpPr>
              <p:nvPr/>
            </p:nvSpPr>
            <p:spPr bwMode="auto">
              <a:xfrm>
                <a:off x="3848" y="3141"/>
                <a:ext cx="11"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59" name="Rectangle 39"/>
              <p:cNvSpPr>
                <a:spLocks noChangeArrowheads="1"/>
              </p:cNvSpPr>
              <p:nvPr/>
            </p:nvSpPr>
            <p:spPr bwMode="auto">
              <a:xfrm>
                <a:off x="3848" y="3115"/>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0" name="Rectangle 40"/>
              <p:cNvSpPr>
                <a:spLocks noChangeArrowheads="1"/>
              </p:cNvSpPr>
              <p:nvPr/>
            </p:nvSpPr>
            <p:spPr bwMode="auto">
              <a:xfrm>
                <a:off x="3848" y="309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1" name="Rectangle 41"/>
              <p:cNvSpPr>
                <a:spLocks noChangeArrowheads="1"/>
              </p:cNvSpPr>
              <p:nvPr/>
            </p:nvSpPr>
            <p:spPr bwMode="auto">
              <a:xfrm>
                <a:off x="3848" y="3064"/>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2" name="Rectangle 42"/>
              <p:cNvSpPr>
                <a:spLocks noChangeArrowheads="1"/>
              </p:cNvSpPr>
              <p:nvPr/>
            </p:nvSpPr>
            <p:spPr bwMode="auto">
              <a:xfrm>
                <a:off x="3848" y="303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3" name="Rectangle 43"/>
              <p:cNvSpPr>
                <a:spLocks noChangeArrowheads="1"/>
              </p:cNvSpPr>
              <p:nvPr/>
            </p:nvSpPr>
            <p:spPr bwMode="auto">
              <a:xfrm>
                <a:off x="3848" y="3013"/>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4" name="Rectangle 44"/>
              <p:cNvSpPr>
                <a:spLocks noChangeArrowheads="1"/>
              </p:cNvSpPr>
              <p:nvPr/>
            </p:nvSpPr>
            <p:spPr bwMode="auto">
              <a:xfrm>
                <a:off x="3848" y="2986"/>
                <a:ext cx="11"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5" name="Rectangle 45"/>
              <p:cNvSpPr>
                <a:spLocks noChangeArrowheads="1"/>
              </p:cNvSpPr>
              <p:nvPr/>
            </p:nvSpPr>
            <p:spPr bwMode="auto">
              <a:xfrm>
                <a:off x="3848" y="2961"/>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6" name="Rectangle 46"/>
              <p:cNvSpPr>
                <a:spLocks noChangeArrowheads="1"/>
              </p:cNvSpPr>
              <p:nvPr/>
            </p:nvSpPr>
            <p:spPr bwMode="auto">
              <a:xfrm>
                <a:off x="3848" y="2935"/>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7" name="Rectangle 47"/>
              <p:cNvSpPr>
                <a:spLocks noChangeArrowheads="1"/>
              </p:cNvSpPr>
              <p:nvPr/>
            </p:nvSpPr>
            <p:spPr bwMode="auto">
              <a:xfrm>
                <a:off x="3848" y="290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8" name="Rectangle 48"/>
              <p:cNvSpPr>
                <a:spLocks noChangeArrowheads="1"/>
              </p:cNvSpPr>
              <p:nvPr/>
            </p:nvSpPr>
            <p:spPr bwMode="auto">
              <a:xfrm>
                <a:off x="3848" y="2884"/>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69" name="Rectangle 49"/>
              <p:cNvSpPr>
                <a:spLocks noChangeArrowheads="1"/>
              </p:cNvSpPr>
              <p:nvPr/>
            </p:nvSpPr>
            <p:spPr bwMode="auto">
              <a:xfrm>
                <a:off x="3848" y="285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0" name="Rectangle 50"/>
              <p:cNvSpPr>
                <a:spLocks noChangeArrowheads="1"/>
              </p:cNvSpPr>
              <p:nvPr/>
            </p:nvSpPr>
            <p:spPr bwMode="auto">
              <a:xfrm>
                <a:off x="3848" y="2832"/>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1" name="Rectangle 51"/>
              <p:cNvSpPr>
                <a:spLocks noChangeArrowheads="1"/>
              </p:cNvSpPr>
              <p:nvPr/>
            </p:nvSpPr>
            <p:spPr bwMode="auto">
              <a:xfrm>
                <a:off x="3848" y="2806"/>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2" name="Rectangle 52"/>
              <p:cNvSpPr>
                <a:spLocks noChangeArrowheads="1"/>
              </p:cNvSpPr>
              <p:nvPr/>
            </p:nvSpPr>
            <p:spPr bwMode="auto">
              <a:xfrm>
                <a:off x="3848" y="278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3" name="Rectangle 53"/>
              <p:cNvSpPr>
                <a:spLocks noChangeArrowheads="1"/>
              </p:cNvSpPr>
              <p:nvPr/>
            </p:nvSpPr>
            <p:spPr bwMode="auto">
              <a:xfrm>
                <a:off x="3848" y="2754"/>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4" name="Rectangle 54"/>
              <p:cNvSpPr>
                <a:spLocks noChangeArrowheads="1"/>
              </p:cNvSpPr>
              <p:nvPr/>
            </p:nvSpPr>
            <p:spPr bwMode="auto">
              <a:xfrm>
                <a:off x="3848" y="272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5" name="Rectangle 55"/>
              <p:cNvSpPr>
                <a:spLocks noChangeArrowheads="1"/>
              </p:cNvSpPr>
              <p:nvPr/>
            </p:nvSpPr>
            <p:spPr bwMode="auto">
              <a:xfrm>
                <a:off x="3848" y="270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6" name="Rectangle 56"/>
              <p:cNvSpPr>
                <a:spLocks noChangeArrowheads="1"/>
              </p:cNvSpPr>
              <p:nvPr/>
            </p:nvSpPr>
            <p:spPr bwMode="auto">
              <a:xfrm>
                <a:off x="3848" y="2677"/>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7" name="Rectangle 57"/>
              <p:cNvSpPr>
                <a:spLocks noChangeArrowheads="1"/>
              </p:cNvSpPr>
              <p:nvPr/>
            </p:nvSpPr>
            <p:spPr bwMode="auto">
              <a:xfrm>
                <a:off x="3848" y="2652"/>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8" name="Rectangle 58"/>
              <p:cNvSpPr>
                <a:spLocks noChangeArrowheads="1"/>
              </p:cNvSpPr>
              <p:nvPr/>
            </p:nvSpPr>
            <p:spPr bwMode="auto">
              <a:xfrm>
                <a:off x="3848" y="2625"/>
                <a:ext cx="11"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79" name="Rectangle 59"/>
              <p:cNvSpPr>
                <a:spLocks noChangeArrowheads="1"/>
              </p:cNvSpPr>
              <p:nvPr/>
            </p:nvSpPr>
            <p:spPr bwMode="auto">
              <a:xfrm>
                <a:off x="3848" y="260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0" name="Rectangle 60"/>
              <p:cNvSpPr>
                <a:spLocks noChangeArrowheads="1"/>
              </p:cNvSpPr>
              <p:nvPr/>
            </p:nvSpPr>
            <p:spPr bwMode="auto">
              <a:xfrm>
                <a:off x="3848" y="2574"/>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1" name="Rectangle 61"/>
              <p:cNvSpPr>
                <a:spLocks noChangeArrowheads="1"/>
              </p:cNvSpPr>
              <p:nvPr/>
            </p:nvSpPr>
            <p:spPr bwMode="auto">
              <a:xfrm>
                <a:off x="3848" y="254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3" name="Rectangle 63"/>
              <p:cNvSpPr>
                <a:spLocks noChangeArrowheads="1"/>
              </p:cNvSpPr>
              <p:nvPr/>
            </p:nvSpPr>
            <p:spPr bwMode="auto">
              <a:xfrm>
                <a:off x="4520" y="339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4" name="Rectangle 64"/>
              <p:cNvSpPr>
                <a:spLocks noChangeArrowheads="1"/>
              </p:cNvSpPr>
              <p:nvPr/>
            </p:nvSpPr>
            <p:spPr bwMode="auto">
              <a:xfrm>
                <a:off x="4520" y="3374"/>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5" name="Rectangle 65"/>
              <p:cNvSpPr>
                <a:spLocks noChangeArrowheads="1"/>
              </p:cNvSpPr>
              <p:nvPr/>
            </p:nvSpPr>
            <p:spPr bwMode="auto">
              <a:xfrm>
                <a:off x="4520" y="3347"/>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6" name="Rectangle 66"/>
              <p:cNvSpPr>
                <a:spLocks noChangeArrowheads="1"/>
              </p:cNvSpPr>
              <p:nvPr/>
            </p:nvSpPr>
            <p:spPr bwMode="auto">
              <a:xfrm>
                <a:off x="4520" y="3322"/>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7" name="Rectangle 67"/>
              <p:cNvSpPr>
                <a:spLocks noChangeArrowheads="1"/>
              </p:cNvSpPr>
              <p:nvPr/>
            </p:nvSpPr>
            <p:spPr bwMode="auto">
              <a:xfrm>
                <a:off x="4520" y="3296"/>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8" name="Rectangle 68"/>
              <p:cNvSpPr>
                <a:spLocks noChangeArrowheads="1"/>
              </p:cNvSpPr>
              <p:nvPr/>
            </p:nvSpPr>
            <p:spPr bwMode="auto">
              <a:xfrm>
                <a:off x="4520" y="327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89" name="Rectangle 69"/>
              <p:cNvSpPr>
                <a:spLocks noChangeArrowheads="1"/>
              </p:cNvSpPr>
              <p:nvPr/>
            </p:nvSpPr>
            <p:spPr bwMode="auto">
              <a:xfrm>
                <a:off x="4520" y="3245"/>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0" name="Rectangle 70"/>
              <p:cNvSpPr>
                <a:spLocks noChangeArrowheads="1"/>
              </p:cNvSpPr>
              <p:nvPr/>
            </p:nvSpPr>
            <p:spPr bwMode="auto">
              <a:xfrm>
                <a:off x="4520" y="321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1" name="Rectangle 71"/>
              <p:cNvSpPr>
                <a:spLocks noChangeArrowheads="1"/>
              </p:cNvSpPr>
              <p:nvPr/>
            </p:nvSpPr>
            <p:spPr bwMode="auto">
              <a:xfrm>
                <a:off x="4520" y="31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2" name="Rectangle 72"/>
              <p:cNvSpPr>
                <a:spLocks noChangeArrowheads="1"/>
              </p:cNvSpPr>
              <p:nvPr/>
            </p:nvSpPr>
            <p:spPr bwMode="auto">
              <a:xfrm>
                <a:off x="4520" y="3167"/>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3" name="Rectangle 73"/>
              <p:cNvSpPr>
                <a:spLocks noChangeArrowheads="1"/>
              </p:cNvSpPr>
              <p:nvPr/>
            </p:nvSpPr>
            <p:spPr bwMode="auto">
              <a:xfrm>
                <a:off x="4520" y="3141"/>
                <a:ext cx="11"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4" name="Rectangle 74"/>
              <p:cNvSpPr>
                <a:spLocks noChangeArrowheads="1"/>
              </p:cNvSpPr>
              <p:nvPr/>
            </p:nvSpPr>
            <p:spPr bwMode="auto">
              <a:xfrm>
                <a:off x="4520" y="3115"/>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5" name="Rectangle 75"/>
              <p:cNvSpPr>
                <a:spLocks noChangeArrowheads="1"/>
              </p:cNvSpPr>
              <p:nvPr/>
            </p:nvSpPr>
            <p:spPr bwMode="auto">
              <a:xfrm>
                <a:off x="4520" y="309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6" name="Rectangle 76"/>
              <p:cNvSpPr>
                <a:spLocks noChangeArrowheads="1"/>
              </p:cNvSpPr>
              <p:nvPr/>
            </p:nvSpPr>
            <p:spPr bwMode="auto">
              <a:xfrm>
                <a:off x="4520" y="3064"/>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7" name="Rectangle 77"/>
              <p:cNvSpPr>
                <a:spLocks noChangeArrowheads="1"/>
              </p:cNvSpPr>
              <p:nvPr/>
            </p:nvSpPr>
            <p:spPr bwMode="auto">
              <a:xfrm>
                <a:off x="4520" y="303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8" name="Rectangle 78"/>
              <p:cNvSpPr>
                <a:spLocks noChangeArrowheads="1"/>
              </p:cNvSpPr>
              <p:nvPr/>
            </p:nvSpPr>
            <p:spPr bwMode="auto">
              <a:xfrm>
                <a:off x="4520" y="3013"/>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199" name="Rectangle 79"/>
              <p:cNvSpPr>
                <a:spLocks noChangeArrowheads="1"/>
              </p:cNvSpPr>
              <p:nvPr/>
            </p:nvSpPr>
            <p:spPr bwMode="auto">
              <a:xfrm>
                <a:off x="4520" y="2986"/>
                <a:ext cx="11"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0" name="Rectangle 80"/>
              <p:cNvSpPr>
                <a:spLocks noChangeArrowheads="1"/>
              </p:cNvSpPr>
              <p:nvPr/>
            </p:nvSpPr>
            <p:spPr bwMode="auto">
              <a:xfrm>
                <a:off x="4520" y="2961"/>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1" name="Rectangle 81"/>
              <p:cNvSpPr>
                <a:spLocks noChangeArrowheads="1"/>
              </p:cNvSpPr>
              <p:nvPr/>
            </p:nvSpPr>
            <p:spPr bwMode="auto">
              <a:xfrm>
                <a:off x="4520" y="2935"/>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2" name="Rectangle 82"/>
              <p:cNvSpPr>
                <a:spLocks noChangeArrowheads="1"/>
              </p:cNvSpPr>
              <p:nvPr/>
            </p:nvSpPr>
            <p:spPr bwMode="auto">
              <a:xfrm>
                <a:off x="4520" y="290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3" name="Rectangle 83"/>
              <p:cNvSpPr>
                <a:spLocks noChangeArrowheads="1"/>
              </p:cNvSpPr>
              <p:nvPr/>
            </p:nvSpPr>
            <p:spPr bwMode="auto">
              <a:xfrm>
                <a:off x="4520" y="2884"/>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4" name="Rectangle 84"/>
              <p:cNvSpPr>
                <a:spLocks noChangeArrowheads="1"/>
              </p:cNvSpPr>
              <p:nvPr/>
            </p:nvSpPr>
            <p:spPr bwMode="auto">
              <a:xfrm>
                <a:off x="4520" y="285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5" name="Rectangle 85"/>
              <p:cNvSpPr>
                <a:spLocks noChangeArrowheads="1"/>
              </p:cNvSpPr>
              <p:nvPr/>
            </p:nvSpPr>
            <p:spPr bwMode="auto">
              <a:xfrm>
                <a:off x="4520" y="2832"/>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6" name="Rectangle 86"/>
              <p:cNvSpPr>
                <a:spLocks noChangeArrowheads="1"/>
              </p:cNvSpPr>
              <p:nvPr/>
            </p:nvSpPr>
            <p:spPr bwMode="auto">
              <a:xfrm>
                <a:off x="4520" y="2806"/>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7" name="Rectangle 87"/>
              <p:cNvSpPr>
                <a:spLocks noChangeArrowheads="1"/>
              </p:cNvSpPr>
              <p:nvPr/>
            </p:nvSpPr>
            <p:spPr bwMode="auto">
              <a:xfrm>
                <a:off x="4520" y="278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8" name="Rectangle 88"/>
              <p:cNvSpPr>
                <a:spLocks noChangeArrowheads="1"/>
              </p:cNvSpPr>
              <p:nvPr/>
            </p:nvSpPr>
            <p:spPr bwMode="auto">
              <a:xfrm>
                <a:off x="4520" y="2754"/>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09" name="Rectangle 89"/>
              <p:cNvSpPr>
                <a:spLocks noChangeArrowheads="1"/>
              </p:cNvSpPr>
              <p:nvPr/>
            </p:nvSpPr>
            <p:spPr bwMode="auto">
              <a:xfrm>
                <a:off x="4520" y="2729"/>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0" name="Rectangle 90"/>
              <p:cNvSpPr>
                <a:spLocks noChangeArrowheads="1"/>
              </p:cNvSpPr>
              <p:nvPr/>
            </p:nvSpPr>
            <p:spPr bwMode="auto">
              <a:xfrm>
                <a:off x="4520" y="270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1" name="Rectangle 91"/>
              <p:cNvSpPr>
                <a:spLocks noChangeArrowheads="1"/>
              </p:cNvSpPr>
              <p:nvPr/>
            </p:nvSpPr>
            <p:spPr bwMode="auto">
              <a:xfrm>
                <a:off x="4520" y="2677"/>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2" name="Rectangle 92"/>
              <p:cNvSpPr>
                <a:spLocks noChangeArrowheads="1"/>
              </p:cNvSpPr>
              <p:nvPr/>
            </p:nvSpPr>
            <p:spPr bwMode="auto">
              <a:xfrm>
                <a:off x="4520" y="2652"/>
                <a:ext cx="11"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3" name="Rectangle 93"/>
              <p:cNvSpPr>
                <a:spLocks noChangeArrowheads="1"/>
              </p:cNvSpPr>
              <p:nvPr/>
            </p:nvSpPr>
            <p:spPr bwMode="auto">
              <a:xfrm>
                <a:off x="4520" y="2625"/>
                <a:ext cx="11"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4" name="Rectangle 94"/>
              <p:cNvSpPr>
                <a:spLocks noChangeArrowheads="1"/>
              </p:cNvSpPr>
              <p:nvPr/>
            </p:nvSpPr>
            <p:spPr bwMode="auto">
              <a:xfrm>
                <a:off x="4520" y="2600"/>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5" name="Rectangle 95"/>
              <p:cNvSpPr>
                <a:spLocks noChangeArrowheads="1"/>
              </p:cNvSpPr>
              <p:nvPr/>
            </p:nvSpPr>
            <p:spPr bwMode="auto">
              <a:xfrm>
                <a:off x="4520" y="2574"/>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6" name="Rectangle 96"/>
              <p:cNvSpPr>
                <a:spLocks noChangeArrowheads="1"/>
              </p:cNvSpPr>
              <p:nvPr/>
            </p:nvSpPr>
            <p:spPr bwMode="auto">
              <a:xfrm>
                <a:off x="4520" y="254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8" name="Rectangle 98"/>
              <p:cNvSpPr>
                <a:spLocks noChangeArrowheads="1"/>
              </p:cNvSpPr>
              <p:nvPr/>
            </p:nvSpPr>
            <p:spPr bwMode="auto">
              <a:xfrm>
                <a:off x="3715"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19" name="Rectangle 99"/>
              <p:cNvSpPr>
                <a:spLocks noChangeArrowheads="1"/>
              </p:cNvSpPr>
              <p:nvPr/>
            </p:nvSpPr>
            <p:spPr bwMode="auto">
              <a:xfrm>
                <a:off x="3737"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0" name="Rectangle 100"/>
              <p:cNvSpPr>
                <a:spLocks noChangeArrowheads="1"/>
              </p:cNvSpPr>
              <p:nvPr/>
            </p:nvSpPr>
            <p:spPr bwMode="auto">
              <a:xfrm>
                <a:off x="3761" y="2898"/>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1" name="Rectangle 101"/>
              <p:cNvSpPr>
                <a:spLocks noChangeArrowheads="1"/>
              </p:cNvSpPr>
              <p:nvPr/>
            </p:nvSpPr>
            <p:spPr bwMode="auto">
              <a:xfrm>
                <a:off x="3783"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2" name="Rectangle 102"/>
              <p:cNvSpPr>
                <a:spLocks noChangeArrowheads="1"/>
              </p:cNvSpPr>
              <p:nvPr/>
            </p:nvSpPr>
            <p:spPr bwMode="auto">
              <a:xfrm>
                <a:off x="3805"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3" name="Rectangle 103"/>
              <p:cNvSpPr>
                <a:spLocks noChangeArrowheads="1"/>
              </p:cNvSpPr>
              <p:nvPr/>
            </p:nvSpPr>
            <p:spPr bwMode="auto">
              <a:xfrm>
                <a:off x="3829" y="2898"/>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4" name="Rectangle 104"/>
              <p:cNvSpPr>
                <a:spLocks noChangeArrowheads="1"/>
              </p:cNvSpPr>
              <p:nvPr/>
            </p:nvSpPr>
            <p:spPr bwMode="auto">
              <a:xfrm>
                <a:off x="3851"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5" name="Rectangle 105"/>
              <p:cNvSpPr>
                <a:spLocks noChangeArrowheads="1"/>
              </p:cNvSpPr>
              <p:nvPr/>
            </p:nvSpPr>
            <p:spPr bwMode="auto">
              <a:xfrm>
                <a:off x="3873"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6" name="Rectangle 106"/>
              <p:cNvSpPr>
                <a:spLocks noChangeArrowheads="1"/>
              </p:cNvSpPr>
              <p:nvPr/>
            </p:nvSpPr>
            <p:spPr bwMode="auto">
              <a:xfrm>
                <a:off x="3897" y="2898"/>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7" name="Rectangle 107"/>
              <p:cNvSpPr>
                <a:spLocks noChangeArrowheads="1"/>
              </p:cNvSpPr>
              <p:nvPr/>
            </p:nvSpPr>
            <p:spPr bwMode="auto">
              <a:xfrm>
                <a:off x="3919"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8" name="Rectangle 108"/>
              <p:cNvSpPr>
                <a:spLocks noChangeArrowheads="1"/>
              </p:cNvSpPr>
              <p:nvPr/>
            </p:nvSpPr>
            <p:spPr bwMode="auto">
              <a:xfrm>
                <a:off x="3942"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29" name="Rectangle 109"/>
              <p:cNvSpPr>
                <a:spLocks noChangeArrowheads="1"/>
              </p:cNvSpPr>
              <p:nvPr/>
            </p:nvSpPr>
            <p:spPr bwMode="auto">
              <a:xfrm>
                <a:off x="3965"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0" name="Rectangle 110"/>
              <p:cNvSpPr>
                <a:spLocks noChangeArrowheads="1"/>
              </p:cNvSpPr>
              <p:nvPr/>
            </p:nvSpPr>
            <p:spPr bwMode="auto">
              <a:xfrm>
                <a:off x="3987"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1" name="Rectangle 111"/>
              <p:cNvSpPr>
                <a:spLocks noChangeArrowheads="1"/>
              </p:cNvSpPr>
              <p:nvPr/>
            </p:nvSpPr>
            <p:spPr bwMode="auto">
              <a:xfrm>
                <a:off x="4010"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2" name="Rectangle 112"/>
              <p:cNvSpPr>
                <a:spLocks noChangeArrowheads="1"/>
              </p:cNvSpPr>
              <p:nvPr/>
            </p:nvSpPr>
            <p:spPr bwMode="auto">
              <a:xfrm>
                <a:off x="4033"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3" name="Rectangle 113"/>
              <p:cNvSpPr>
                <a:spLocks noChangeArrowheads="1"/>
              </p:cNvSpPr>
              <p:nvPr/>
            </p:nvSpPr>
            <p:spPr bwMode="auto">
              <a:xfrm>
                <a:off x="4055"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4" name="Rectangle 114"/>
              <p:cNvSpPr>
                <a:spLocks noChangeArrowheads="1"/>
              </p:cNvSpPr>
              <p:nvPr/>
            </p:nvSpPr>
            <p:spPr bwMode="auto">
              <a:xfrm>
                <a:off x="4078"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5" name="Rectangle 115"/>
              <p:cNvSpPr>
                <a:spLocks noChangeArrowheads="1"/>
              </p:cNvSpPr>
              <p:nvPr/>
            </p:nvSpPr>
            <p:spPr bwMode="auto">
              <a:xfrm>
                <a:off x="4101"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6" name="Rectangle 116"/>
              <p:cNvSpPr>
                <a:spLocks noChangeArrowheads="1"/>
              </p:cNvSpPr>
              <p:nvPr/>
            </p:nvSpPr>
            <p:spPr bwMode="auto">
              <a:xfrm>
                <a:off x="4124"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7" name="Rectangle 117"/>
              <p:cNvSpPr>
                <a:spLocks noChangeArrowheads="1"/>
              </p:cNvSpPr>
              <p:nvPr/>
            </p:nvSpPr>
            <p:spPr bwMode="auto">
              <a:xfrm>
                <a:off x="4146"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8" name="Rectangle 118"/>
              <p:cNvSpPr>
                <a:spLocks noChangeArrowheads="1"/>
              </p:cNvSpPr>
              <p:nvPr/>
            </p:nvSpPr>
            <p:spPr bwMode="auto">
              <a:xfrm>
                <a:off x="4169"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39" name="Rectangle 119"/>
              <p:cNvSpPr>
                <a:spLocks noChangeArrowheads="1"/>
              </p:cNvSpPr>
              <p:nvPr/>
            </p:nvSpPr>
            <p:spPr bwMode="auto">
              <a:xfrm>
                <a:off x="4192"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0" name="Rectangle 120"/>
              <p:cNvSpPr>
                <a:spLocks noChangeArrowheads="1"/>
              </p:cNvSpPr>
              <p:nvPr/>
            </p:nvSpPr>
            <p:spPr bwMode="auto">
              <a:xfrm>
                <a:off x="4214"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1" name="Rectangle 121"/>
              <p:cNvSpPr>
                <a:spLocks noChangeArrowheads="1"/>
              </p:cNvSpPr>
              <p:nvPr/>
            </p:nvSpPr>
            <p:spPr bwMode="auto">
              <a:xfrm>
                <a:off x="4237"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2" name="Rectangle 122"/>
              <p:cNvSpPr>
                <a:spLocks noChangeArrowheads="1"/>
              </p:cNvSpPr>
              <p:nvPr/>
            </p:nvSpPr>
            <p:spPr bwMode="auto">
              <a:xfrm>
                <a:off x="4260"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3" name="Rectangle 123"/>
              <p:cNvSpPr>
                <a:spLocks noChangeArrowheads="1"/>
              </p:cNvSpPr>
              <p:nvPr/>
            </p:nvSpPr>
            <p:spPr bwMode="auto">
              <a:xfrm>
                <a:off x="4282"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4" name="Rectangle 124"/>
              <p:cNvSpPr>
                <a:spLocks noChangeArrowheads="1"/>
              </p:cNvSpPr>
              <p:nvPr/>
            </p:nvSpPr>
            <p:spPr bwMode="auto">
              <a:xfrm>
                <a:off x="4305"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5" name="Rectangle 125"/>
              <p:cNvSpPr>
                <a:spLocks noChangeArrowheads="1"/>
              </p:cNvSpPr>
              <p:nvPr/>
            </p:nvSpPr>
            <p:spPr bwMode="auto">
              <a:xfrm>
                <a:off x="4328"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6" name="Rectangle 126"/>
              <p:cNvSpPr>
                <a:spLocks noChangeArrowheads="1"/>
              </p:cNvSpPr>
              <p:nvPr/>
            </p:nvSpPr>
            <p:spPr bwMode="auto">
              <a:xfrm>
                <a:off x="4350"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7" name="Rectangle 127"/>
              <p:cNvSpPr>
                <a:spLocks noChangeArrowheads="1"/>
              </p:cNvSpPr>
              <p:nvPr/>
            </p:nvSpPr>
            <p:spPr bwMode="auto">
              <a:xfrm>
                <a:off x="4373"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8" name="Rectangle 128"/>
              <p:cNvSpPr>
                <a:spLocks noChangeArrowheads="1"/>
              </p:cNvSpPr>
              <p:nvPr/>
            </p:nvSpPr>
            <p:spPr bwMode="auto">
              <a:xfrm>
                <a:off x="4396"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49" name="Rectangle 129"/>
              <p:cNvSpPr>
                <a:spLocks noChangeArrowheads="1"/>
              </p:cNvSpPr>
              <p:nvPr/>
            </p:nvSpPr>
            <p:spPr bwMode="auto">
              <a:xfrm>
                <a:off x="4418"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0" name="Rectangle 130"/>
              <p:cNvSpPr>
                <a:spLocks noChangeArrowheads="1"/>
              </p:cNvSpPr>
              <p:nvPr/>
            </p:nvSpPr>
            <p:spPr bwMode="auto">
              <a:xfrm>
                <a:off x="4441"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1" name="Rectangle 131"/>
              <p:cNvSpPr>
                <a:spLocks noChangeArrowheads="1"/>
              </p:cNvSpPr>
              <p:nvPr/>
            </p:nvSpPr>
            <p:spPr bwMode="auto">
              <a:xfrm>
                <a:off x="4464"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2" name="Rectangle 132"/>
              <p:cNvSpPr>
                <a:spLocks noChangeArrowheads="1"/>
              </p:cNvSpPr>
              <p:nvPr/>
            </p:nvSpPr>
            <p:spPr bwMode="auto">
              <a:xfrm>
                <a:off x="4486"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3" name="Rectangle 133"/>
              <p:cNvSpPr>
                <a:spLocks noChangeArrowheads="1"/>
              </p:cNvSpPr>
              <p:nvPr/>
            </p:nvSpPr>
            <p:spPr bwMode="auto">
              <a:xfrm>
                <a:off x="4509"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4" name="Rectangle 134"/>
              <p:cNvSpPr>
                <a:spLocks noChangeArrowheads="1"/>
              </p:cNvSpPr>
              <p:nvPr/>
            </p:nvSpPr>
            <p:spPr bwMode="auto">
              <a:xfrm>
                <a:off x="4532"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5" name="Rectangle 135"/>
              <p:cNvSpPr>
                <a:spLocks noChangeArrowheads="1"/>
              </p:cNvSpPr>
              <p:nvPr/>
            </p:nvSpPr>
            <p:spPr bwMode="auto">
              <a:xfrm>
                <a:off x="4555"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6" name="Rectangle 136"/>
              <p:cNvSpPr>
                <a:spLocks noChangeArrowheads="1"/>
              </p:cNvSpPr>
              <p:nvPr/>
            </p:nvSpPr>
            <p:spPr bwMode="auto">
              <a:xfrm>
                <a:off x="4578"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7" name="Rectangle 137"/>
              <p:cNvSpPr>
                <a:spLocks noChangeArrowheads="1"/>
              </p:cNvSpPr>
              <p:nvPr/>
            </p:nvSpPr>
            <p:spPr bwMode="auto">
              <a:xfrm>
                <a:off x="4600"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8" name="Rectangle 138"/>
              <p:cNvSpPr>
                <a:spLocks noChangeArrowheads="1"/>
              </p:cNvSpPr>
              <p:nvPr/>
            </p:nvSpPr>
            <p:spPr bwMode="auto">
              <a:xfrm>
                <a:off x="4623"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59" name="Rectangle 139"/>
              <p:cNvSpPr>
                <a:spLocks noChangeArrowheads="1"/>
              </p:cNvSpPr>
              <p:nvPr/>
            </p:nvSpPr>
            <p:spPr bwMode="auto">
              <a:xfrm>
                <a:off x="4646"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0" name="Rectangle 140"/>
              <p:cNvSpPr>
                <a:spLocks noChangeArrowheads="1"/>
              </p:cNvSpPr>
              <p:nvPr/>
            </p:nvSpPr>
            <p:spPr bwMode="auto">
              <a:xfrm>
                <a:off x="4668"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1" name="Rectangle 141"/>
              <p:cNvSpPr>
                <a:spLocks noChangeArrowheads="1"/>
              </p:cNvSpPr>
              <p:nvPr/>
            </p:nvSpPr>
            <p:spPr bwMode="auto">
              <a:xfrm>
                <a:off x="4691"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2" name="Rectangle 142"/>
              <p:cNvSpPr>
                <a:spLocks noChangeArrowheads="1"/>
              </p:cNvSpPr>
              <p:nvPr/>
            </p:nvSpPr>
            <p:spPr bwMode="auto">
              <a:xfrm>
                <a:off x="4714"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3" name="Rectangle 143"/>
              <p:cNvSpPr>
                <a:spLocks noChangeArrowheads="1"/>
              </p:cNvSpPr>
              <p:nvPr/>
            </p:nvSpPr>
            <p:spPr bwMode="auto">
              <a:xfrm>
                <a:off x="4737"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4" name="Rectangle 144"/>
              <p:cNvSpPr>
                <a:spLocks noChangeArrowheads="1"/>
              </p:cNvSpPr>
              <p:nvPr/>
            </p:nvSpPr>
            <p:spPr bwMode="auto">
              <a:xfrm>
                <a:off x="4759"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5" name="Rectangle 145"/>
              <p:cNvSpPr>
                <a:spLocks noChangeArrowheads="1"/>
              </p:cNvSpPr>
              <p:nvPr/>
            </p:nvSpPr>
            <p:spPr bwMode="auto">
              <a:xfrm>
                <a:off x="4782"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6" name="Rectangle 146"/>
              <p:cNvSpPr>
                <a:spLocks noChangeArrowheads="1"/>
              </p:cNvSpPr>
              <p:nvPr/>
            </p:nvSpPr>
            <p:spPr bwMode="auto">
              <a:xfrm>
                <a:off x="4805"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7" name="Rectangle 147"/>
              <p:cNvSpPr>
                <a:spLocks noChangeArrowheads="1"/>
              </p:cNvSpPr>
              <p:nvPr/>
            </p:nvSpPr>
            <p:spPr bwMode="auto">
              <a:xfrm>
                <a:off x="4827"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8" name="Rectangle 148"/>
              <p:cNvSpPr>
                <a:spLocks noChangeArrowheads="1"/>
              </p:cNvSpPr>
              <p:nvPr/>
            </p:nvSpPr>
            <p:spPr bwMode="auto">
              <a:xfrm>
                <a:off x="4850"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69" name="Rectangle 149"/>
              <p:cNvSpPr>
                <a:spLocks noChangeArrowheads="1"/>
              </p:cNvSpPr>
              <p:nvPr/>
            </p:nvSpPr>
            <p:spPr bwMode="auto">
              <a:xfrm>
                <a:off x="4873"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0" name="Rectangle 150"/>
              <p:cNvSpPr>
                <a:spLocks noChangeArrowheads="1"/>
              </p:cNvSpPr>
              <p:nvPr/>
            </p:nvSpPr>
            <p:spPr bwMode="auto">
              <a:xfrm>
                <a:off x="4895"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1" name="Rectangle 151"/>
              <p:cNvSpPr>
                <a:spLocks noChangeArrowheads="1"/>
              </p:cNvSpPr>
              <p:nvPr/>
            </p:nvSpPr>
            <p:spPr bwMode="auto">
              <a:xfrm>
                <a:off x="4918"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2" name="Rectangle 152"/>
              <p:cNvSpPr>
                <a:spLocks noChangeArrowheads="1"/>
              </p:cNvSpPr>
              <p:nvPr/>
            </p:nvSpPr>
            <p:spPr bwMode="auto">
              <a:xfrm>
                <a:off x="4941"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3" name="Rectangle 153"/>
              <p:cNvSpPr>
                <a:spLocks noChangeArrowheads="1"/>
              </p:cNvSpPr>
              <p:nvPr/>
            </p:nvSpPr>
            <p:spPr bwMode="auto">
              <a:xfrm>
                <a:off x="4963"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4" name="Rectangle 154"/>
              <p:cNvSpPr>
                <a:spLocks noChangeArrowheads="1"/>
              </p:cNvSpPr>
              <p:nvPr/>
            </p:nvSpPr>
            <p:spPr bwMode="auto">
              <a:xfrm>
                <a:off x="4986"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5" name="Rectangle 155"/>
              <p:cNvSpPr>
                <a:spLocks noChangeArrowheads="1"/>
              </p:cNvSpPr>
              <p:nvPr/>
            </p:nvSpPr>
            <p:spPr bwMode="auto">
              <a:xfrm>
                <a:off x="5009"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6" name="Rectangle 156"/>
              <p:cNvSpPr>
                <a:spLocks noChangeArrowheads="1"/>
              </p:cNvSpPr>
              <p:nvPr/>
            </p:nvSpPr>
            <p:spPr bwMode="auto">
              <a:xfrm>
                <a:off x="5031"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7" name="Rectangle 157"/>
              <p:cNvSpPr>
                <a:spLocks noChangeArrowheads="1"/>
              </p:cNvSpPr>
              <p:nvPr/>
            </p:nvSpPr>
            <p:spPr bwMode="auto">
              <a:xfrm>
                <a:off x="5054"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8" name="Rectangle 158"/>
              <p:cNvSpPr>
                <a:spLocks noChangeArrowheads="1"/>
              </p:cNvSpPr>
              <p:nvPr/>
            </p:nvSpPr>
            <p:spPr bwMode="auto">
              <a:xfrm>
                <a:off x="5077"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79" name="Rectangle 159"/>
              <p:cNvSpPr>
                <a:spLocks noChangeArrowheads="1"/>
              </p:cNvSpPr>
              <p:nvPr/>
            </p:nvSpPr>
            <p:spPr bwMode="auto">
              <a:xfrm>
                <a:off x="5099"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0" name="Rectangle 160"/>
              <p:cNvSpPr>
                <a:spLocks noChangeArrowheads="1"/>
              </p:cNvSpPr>
              <p:nvPr/>
            </p:nvSpPr>
            <p:spPr bwMode="auto">
              <a:xfrm>
                <a:off x="5122"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1" name="Rectangle 161"/>
              <p:cNvSpPr>
                <a:spLocks noChangeArrowheads="1"/>
              </p:cNvSpPr>
              <p:nvPr/>
            </p:nvSpPr>
            <p:spPr bwMode="auto">
              <a:xfrm>
                <a:off x="5145"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2" name="Rectangle 162"/>
              <p:cNvSpPr>
                <a:spLocks noChangeArrowheads="1"/>
              </p:cNvSpPr>
              <p:nvPr/>
            </p:nvSpPr>
            <p:spPr bwMode="auto">
              <a:xfrm>
                <a:off x="5168"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3" name="Rectangle 163"/>
              <p:cNvSpPr>
                <a:spLocks noChangeArrowheads="1"/>
              </p:cNvSpPr>
              <p:nvPr/>
            </p:nvSpPr>
            <p:spPr bwMode="auto">
              <a:xfrm>
                <a:off x="5190"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4" name="Rectangle 164"/>
              <p:cNvSpPr>
                <a:spLocks noChangeArrowheads="1"/>
              </p:cNvSpPr>
              <p:nvPr/>
            </p:nvSpPr>
            <p:spPr bwMode="auto">
              <a:xfrm>
                <a:off x="5213"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5" name="Rectangle 165"/>
              <p:cNvSpPr>
                <a:spLocks noChangeArrowheads="1"/>
              </p:cNvSpPr>
              <p:nvPr/>
            </p:nvSpPr>
            <p:spPr bwMode="auto">
              <a:xfrm>
                <a:off x="5236" y="2898"/>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6" name="Rectangle 166"/>
              <p:cNvSpPr>
                <a:spLocks noChangeArrowheads="1"/>
              </p:cNvSpPr>
              <p:nvPr/>
            </p:nvSpPr>
            <p:spPr bwMode="auto">
              <a:xfrm>
                <a:off x="5258" y="2898"/>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89" name="Rectangle 169"/>
              <p:cNvSpPr>
                <a:spLocks noChangeArrowheads="1"/>
              </p:cNvSpPr>
              <p:nvPr/>
            </p:nvSpPr>
            <p:spPr bwMode="auto">
              <a:xfrm>
                <a:off x="3719"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0" name="Rectangle 170"/>
              <p:cNvSpPr>
                <a:spLocks noChangeArrowheads="1"/>
              </p:cNvSpPr>
              <p:nvPr/>
            </p:nvSpPr>
            <p:spPr bwMode="auto">
              <a:xfrm>
                <a:off x="3741"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1" name="Rectangle 171"/>
              <p:cNvSpPr>
                <a:spLocks noChangeArrowheads="1"/>
              </p:cNvSpPr>
              <p:nvPr/>
            </p:nvSpPr>
            <p:spPr bwMode="auto">
              <a:xfrm>
                <a:off x="3765"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2" name="Rectangle 172"/>
              <p:cNvSpPr>
                <a:spLocks noChangeArrowheads="1"/>
              </p:cNvSpPr>
              <p:nvPr/>
            </p:nvSpPr>
            <p:spPr bwMode="auto">
              <a:xfrm>
                <a:off x="3787"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3" name="Rectangle 173"/>
              <p:cNvSpPr>
                <a:spLocks noChangeArrowheads="1"/>
              </p:cNvSpPr>
              <p:nvPr/>
            </p:nvSpPr>
            <p:spPr bwMode="auto">
              <a:xfrm>
                <a:off x="3809"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4" name="Rectangle 174"/>
              <p:cNvSpPr>
                <a:spLocks noChangeArrowheads="1"/>
              </p:cNvSpPr>
              <p:nvPr/>
            </p:nvSpPr>
            <p:spPr bwMode="auto">
              <a:xfrm>
                <a:off x="3833"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5" name="Rectangle 175"/>
              <p:cNvSpPr>
                <a:spLocks noChangeArrowheads="1"/>
              </p:cNvSpPr>
              <p:nvPr/>
            </p:nvSpPr>
            <p:spPr bwMode="auto">
              <a:xfrm>
                <a:off x="3855"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6" name="Rectangle 176"/>
              <p:cNvSpPr>
                <a:spLocks noChangeArrowheads="1"/>
              </p:cNvSpPr>
              <p:nvPr/>
            </p:nvSpPr>
            <p:spPr bwMode="auto">
              <a:xfrm>
                <a:off x="3877"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7" name="Rectangle 177"/>
              <p:cNvSpPr>
                <a:spLocks noChangeArrowheads="1"/>
              </p:cNvSpPr>
              <p:nvPr/>
            </p:nvSpPr>
            <p:spPr bwMode="auto">
              <a:xfrm>
                <a:off x="3901"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8" name="Rectangle 178"/>
              <p:cNvSpPr>
                <a:spLocks noChangeArrowheads="1"/>
              </p:cNvSpPr>
              <p:nvPr/>
            </p:nvSpPr>
            <p:spPr bwMode="auto">
              <a:xfrm>
                <a:off x="3923"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299" name="Rectangle 179"/>
              <p:cNvSpPr>
                <a:spLocks noChangeArrowheads="1"/>
              </p:cNvSpPr>
              <p:nvPr/>
            </p:nvSpPr>
            <p:spPr bwMode="auto">
              <a:xfrm>
                <a:off x="3946"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0" name="Rectangle 180"/>
              <p:cNvSpPr>
                <a:spLocks noChangeArrowheads="1"/>
              </p:cNvSpPr>
              <p:nvPr/>
            </p:nvSpPr>
            <p:spPr bwMode="auto">
              <a:xfrm>
                <a:off x="3968"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1" name="Rectangle 181"/>
              <p:cNvSpPr>
                <a:spLocks noChangeArrowheads="1"/>
              </p:cNvSpPr>
              <p:nvPr/>
            </p:nvSpPr>
            <p:spPr bwMode="auto">
              <a:xfrm>
                <a:off x="3991"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2" name="Rectangle 182"/>
              <p:cNvSpPr>
                <a:spLocks noChangeArrowheads="1"/>
              </p:cNvSpPr>
              <p:nvPr/>
            </p:nvSpPr>
            <p:spPr bwMode="auto">
              <a:xfrm>
                <a:off x="4014"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3" name="Rectangle 183"/>
              <p:cNvSpPr>
                <a:spLocks noChangeArrowheads="1"/>
              </p:cNvSpPr>
              <p:nvPr/>
            </p:nvSpPr>
            <p:spPr bwMode="auto">
              <a:xfrm>
                <a:off x="4036"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4" name="Rectangle 184"/>
              <p:cNvSpPr>
                <a:spLocks noChangeArrowheads="1"/>
              </p:cNvSpPr>
              <p:nvPr/>
            </p:nvSpPr>
            <p:spPr bwMode="auto">
              <a:xfrm>
                <a:off x="4059"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5" name="Rectangle 185"/>
              <p:cNvSpPr>
                <a:spLocks noChangeArrowheads="1"/>
              </p:cNvSpPr>
              <p:nvPr/>
            </p:nvSpPr>
            <p:spPr bwMode="auto">
              <a:xfrm>
                <a:off x="4082"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6" name="Rectangle 186"/>
              <p:cNvSpPr>
                <a:spLocks noChangeArrowheads="1"/>
              </p:cNvSpPr>
              <p:nvPr/>
            </p:nvSpPr>
            <p:spPr bwMode="auto">
              <a:xfrm>
                <a:off x="4104"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7" name="Rectangle 187"/>
              <p:cNvSpPr>
                <a:spLocks noChangeArrowheads="1"/>
              </p:cNvSpPr>
              <p:nvPr/>
            </p:nvSpPr>
            <p:spPr bwMode="auto">
              <a:xfrm>
                <a:off x="4128"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8" name="Rectangle 188"/>
              <p:cNvSpPr>
                <a:spLocks noChangeArrowheads="1"/>
              </p:cNvSpPr>
              <p:nvPr/>
            </p:nvSpPr>
            <p:spPr bwMode="auto">
              <a:xfrm>
                <a:off x="4150"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09" name="Rectangle 189"/>
              <p:cNvSpPr>
                <a:spLocks noChangeArrowheads="1"/>
              </p:cNvSpPr>
              <p:nvPr/>
            </p:nvSpPr>
            <p:spPr bwMode="auto">
              <a:xfrm>
                <a:off x="4172"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0" name="Rectangle 190"/>
              <p:cNvSpPr>
                <a:spLocks noChangeArrowheads="1"/>
              </p:cNvSpPr>
              <p:nvPr/>
            </p:nvSpPr>
            <p:spPr bwMode="auto">
              <a:xfrm>
                <a:off x="4196"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1" name="Rectangle 191"/>
              <p:cNvSpPr>
                <a:spLocks noChangeArrowheads="1"/>
              </p:cNvSpPr>
              <p:nvPr/>
            </p:nvSpPr>
            <p:spPr bwMode="auto">
              <a:xfrm>
                <a:off x="4218"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2" name="Rectangle 192"/>
              <p:cNvSpPr>
                <a:spLocks noChangeArrowheads="1"/>
              </p:cNvSpPr>
              <p:nvPr/>
            </p:nvSpPr>
            <p:spPr bwMode="auto">
              <a:xfrm>
                <a:off x="4240"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3" name="Rectangle 193"/>
              <p:cNvSpPr>
                <a:spLocks noChangeArrowheads="1"/>
              </p:cNvSpPr>
              <p:nvPr/>
            </p:nvSpPr>
            <p:spPr bwMode="auto">
              <a:xfrm>
                <a:off x="4264"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4" name="Rectangle 194"/>
              <p:cNvSpPr>
                <a:spLocks noChangeArrowheads="1"/>
              </p:cNvSpPr>
              <p:nvPr/>
            </p:nvSpPr>
            <p:spPr bwMode="auto">
              <a:xfrm>
                <a:off x="4286"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5" name="Rectangle 195"/>
              <p:cNvSpPr>
                <a:spLocks noChangeArrowheads="1"/>
              </p:cNvSpPr>
              <p:nvPr/>
            </p:nvSpPr>
            <p:spPr bwMode="auto">
              <a:xfrm>
                <a:off x="4308"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6" name="Rectangle 196"/>
              <p:cNvSpPr>
                <a:spLocks noChangeArrowheads="1"/>
              </p:cNvSpPr>
              <p:nvPr/>
            </p:nvSpPr>
            <p:spPr bwMode="auto">
              <a:xfrm>
                <a:off x="4331"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7" name="Rectangle 197"/>
              <p:cNvSpPr>
                <a:spLocks noChangeArrowheads="1"/>
              </p:cNvSpPr>
              <p:nvPr/>
            </p:nvSpPr>
            <p:spPr bwMode="auto">
              <a:xfrm>
                <a:off x="4354"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8" name="Rectangle 198"/>
              <p:cNvSpPr>
                <a:spLocks noChangeArrowheads="1"/>
              </p:cNvSpPr>
              <p:nvPr/>
            </p:nvSpPr>
            <p:spPr bwMode="auto">
              <a:xfrm>
                <a:off x="4377"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19" name="Rectangle 199"/>
              <p:cNvSpPr>
                <a:spLocks noChangeArrowheads="1"/>
              </p:cNvSpPr>
              <p:nvPr/>
            </p:nvSpPr>
            <p:spPr bwMode="auto">
              <a:xfrm>
                <a:off x="4399"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0" name="Rectangle 200"/>
              <p:cNvSpPr>
                <a:spLocks noChangeArrowheads="1"/>
              </p:cNvSpPr>
              <p:nvPr/>
            </p:nvSpPr>
            <p:spPr bwMode="auto">
              <a:xfrm>
                <a:off x="4422"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1" name="Rectangle 201"/>
              <p:cNvSpPr>
                <a:spLocks noChangeArrowheads="1"/>
              </p:cNvSpPr>
              <p:nvPr/>
            </p:nvSpPr>
            <p:spPr bwMode="auto">
              <a:xfrm>
                <a:off x="4445"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2" name="Rectangle 202"/>
              <p:cNvSpPr>
                <a:spLocks noChangeArrowheads="1"/>
              </p:cNvSpPr>
              <p:nvPr/>
            </p:nvSpPr>
            <p:spPr bwMode="auto">
              <a:xfrm>
                <a:off x="4467"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3" name="Rectangle 203"/>
              <p:cNvSpPr>
                <a:spLocks noChangeArrowheads="1"/>
              </p:cNvSpPr>
              <p:nvPr/>
            </p:nvSpPr>
            <p:spPr bwMode="auto">
              <a:xfrm>
                <a:off x="4490"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4" name="Rectangle 204"/>
              <p:cNvSpPr>
                <a:spLocks noChangeArrowheads="1"/>
              </p:cNvSpPr>
              <p:nvPr/>
            </p:nvSpPr>
            <p:spPr bwMode="auto">
              <a:xfrm>
                <a:off x="4513"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5" name="Rectangle 205"/>
              <p:cNvSpPr>
                <a:spLocks noChangeArrowheads="1"/>
              </p:cNvSpPr>
              <p:nvPr/>
            </p:nvSpPr>
            <p:spPr bwMode="auto">
              <a:xfrm>
                <a:off x="4535"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6" name="Rectangle 206"/>
              <p:cNvSpPr>
                <a:spLocks noChangeArrowheads="1"/>
              </p:cNvSpPr>
              <p:nvPr/>
            </p:nvSpPr>
            <p:spPr bwMode="auto">
              <a:xfrm>
                <a:off x="4559"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7" name="Rectangle 207"/>
              <p:cNvSpPr>
                <a:spLocks noChangeArrowheads="1"/>
              </p:cNvSpPr>
              <p:nvPr/>
            </p:nvSpPr>
            <p:spPr bwMode="auto">
              <a:xfrm>
                <a:off x="4581"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8" name="Rectangle 208"/>
              <p:cNvSpPr>
                <a:spLocks noChangeArrowheads="1"/>
              </p:cNvSpPr>
              <p:nvPr/>
            </p:nvSpPr>
            <p:spPr bwMode="auto">
              <a:xfrm>
                <a:off x="4603"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29" name="Rectangle 209"/>
              <p:cNvSpPr>
                <a:spLocks noChangeArrowheads="1"/>
              </p:cNvSpPr>
              <p:nvPr/>
            </p:nvSpPr>
            <p:spPr bwMode="auto">
              <a:xfrm>
                <a:off x="4627"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0" name="Rectangle 210"/>
              <p:cNvSpPr>
                <a:spLocks noChangeArrowheads="1"/>
              </p:cNvSpPr>
              <p:nvPr/>
            </p:nvSpPr>
            <p:spPr bwMode="auto">
              <a:xfrm>
                <a:off x="4649"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1" name="Rectangle 211"/>
              <p:cNvSpPr>
                <a:spLocks noChangeArrowheads="1"/>
              </p:cNvSpPr>
              <p:nvPr/>
            </p:nvSpPr>
            <p:spPr bwMode="auto">
              <a:xfrm>
                <a:off x="4671"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2" name="Rectangle 212"/>
              <p:cNvSpPr>
                <a:spLocks noChangeArrowheads="1"/>
              </p:cNvSpPr>
              <p:nvPr/>
            </p:nvSpPr>
            <p:spPr bwMode="auto">
              <a:xfrm>
                <a:off x="4694"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3" name="Rectangle 213"/>
              <p:cNvSpPr>
                <a:spLocks noChangeArrowheads="1"/>
              </p:cNvSpPr>
              <p:nvPr/>
            </p:nvSpPr>
            <p:spPr bwMode="auto">
              <a:xfrm>
                <a:off x="4717"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4" name="Rectangle 214"/>
              <p:cNvSpPr>
                <a:spLocks noChangeArrowheads="1"/>
              </p:cNvSpPr>
              <p:nvPr/>
            </p:nvSpPr>
            <p:spPr bwMode="auto">
              <a:xfrm>
                <a:off x="4740"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5" name="Rectangle 215"/>
              <p:cNvSpPr>
                <a:spLocks noChangeArrowheads="1"/>
              </p:cNvSpPr>
              <p:nvPr/>
            </p:nvSpPr>
            <p:spPr bwMode="auto">
              <a:xfrm>
                <a:off x="4762"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6" name="Rectangle 216"/>
              <p:cNvSpPr>
                <a:spLocks noChangeArrowheads="1"/>
              </p:cNvSpPr>
              <p:nvPr/>
            </p:nvSpPr>
            <p:spPr bwMode="auto">
              <a:xfrm>
                <a:off x="4785"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7" name="Rectangle 217"/>
              <p:cNvSpPr>
                <a:spLocks noChangeArrowheads="1"/>
              </p:cNvSpPr>
              <p:nvPr/>
            </p:nvSpPr>
            <p:spPr bwMode="auto">
              <a:xfrm>
                <a:off x="4808"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8" name="Rectangle 218"/>
              <p:cNvSpPr>
                <a:spLocks noChangeArrowheads="1"/>
              </p:cNvSpPr>
              <p:nvPr/>
            </p:nvSpPr>
            <p:spPr bwMode="auto">
              <a:xfrm>
                <a:off x="4830"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39" name="Rectangle 219"/>
              <p:cNvSpPr>
                <a:spLocks noChangeArrowheads="1"/>
              </p:cNvSpPr>
              <p:nvPr/>
            </p:nvSpPr>
            <p:spPr bwMode="auto">
              <a:xfrm>
                <a:off x="4853"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0" name="Rectangle 220"/>
              <p:cNvSpPr>
                <a:spLocks noChangeArrowheads="1"/>
              </p:cNvSpPr>
              <p:nvPr/>
            </p:nvSpPr>
            <p:spPr bwMode="auto">
              <a:xfrm>
                <a:off x="4876"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1" name="Rectangle 221"/>
              <p:cNvSpPr>
                <a:spLocks noChangeArrowheads="1"/>
              </p:cNvSpPr>
              <p:nvPr/>
            </p:nvSpPr>
            <p:spPr bwMode="auto">
              <a:xfrm>
                <a:off x="4898"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2" name="Rectangle 222"/>
              <p:cNvSpPr>
                <a:spLocks noChangeArrowheads="1"/>
              </p:cNvSpPr>
              <p:nvPr/>
            </p:nvSpPr>
            <p:spPr bwMode="auto">
              <a:xfrm>
                <a:off x="4921"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3" name="Rectangle 223"/>
              <p:cNvSpPr>
                <a:spLocks noChangeArrowheads="1"/>
              </p:cNvSpPr>
              <p:nvPr/>
            </p:nvSpPr>
            <p:spPr bwMode="auto">
              <a:xfrm>
                <a:off x="4944"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4" name="Rectangle 224"/>
              <p:cNvSpPr>
                <a:spLocks noChangeArrowheads="1"/>
              </p:cNvSpPr>
              <p:nvPr/>
            </p:nvSpPr>
            <p:spPr bwMode="auto">
              <a:xfrm>
                <a:off x="4966"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5" name="Rectangle 225"/>
              <p:cNvSpPr>
                <a:spLocks noChangeArrowheads="1"/>
              </p:cNvSpPr>
              <p:nvPr/>
            </p:nvSpPr>
            <p:spPr bwMode="auto">
              <a:xfrm>
                <a:off x="4990" y="2693"/>
                <a:ext cx="10"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6" name="Rectangle 226"/>
              <p:cNvSpPr>
                <a:spLocks noChangeArrowheads="1"/>
              </p:cNvSpPr>
              <p:nvPr/>
            </p:nvSpPr>
            <p:spPr bwMode="auto">
              <a:xfrm>
                <a:off x="5012"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7" name="Rectangle 227"/>
              <p:cNvSpPr>
                <a:spLocks noChangeArrowheads="1"/>
              </p:cNvSpPr>
              <p:nvPr/>
            </p:nvSpPr>
            <p:spPr bwMode="auto">
              <a:xfrm>
                <a:off x="5034"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8" name="Rectangle 228"/>
              <p:cNvSpPr>
                <a:spLocks noChangeArrowheads="1"/>
              </p:cNvSpPr>
              <p:nvPr/>
            </p:nvSpPr>
            <p:spPr bwMode="auto">
              <a:xfrm>
                <a:off x="5057"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49" name="Rectangle 229"/>
              <p:cNvSpPr>
                <a:spLocks noChangeArrowheads="1"/>
              </p:cNvSpPr>
              <p:nvPr/>
            </p:nvSpPr>
            <p:spPr bwMode="auto">
              <a:xfrm>
                <a:off x="5080"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0" name="Rectangle 230"/>
              <p:cNvSpPr>
                <a:spLocks noChangeArrowheads="1"/>
              </p:cNvSpPr>
              <p:nvPr/>
            </p:nvSpPr>
            <p:spPr bwMode="auto">
              <a:xfrm>
                <a:off x="5102"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1" name="Rectangle 231"/>
              <p:cNvSpPr>
                <a:spLocks noChangeArrowheads="1"/>
              </p:cNvSpPr>
              <p:nvPr/>
            </p:nvSpPr>
            <p:spPr bwMode="auto">
              <a:xfrm>
                <a:off x="5125"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2" name="Rectangle 232"/>
              <p:cNvSpPr>
                <a:spLocks noChangeArrowheads="1"/>
              </p:cNvSpPr>
              <p:nvPr/>
            </p:nvSpPr>
            <p:spPr bwMode="auto">
              <a:xfrm>
                <a:off x="5148"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3" name="Rectangle 233"/>
              <p:cNvSpPr>
                <a:spLocks noChangeArrowheads="1"/>
              </p:cNvSpPr>
              <p:nvPr/>
            </p:nvSpPr>
            <p:spPr bwMode="auto">
              <a:xfrm>
                <a:off x="5171"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4" name="Rectangle 234"/>
              <p:cNvSpPr>
                <a:spLocks noChangeArrowheads="1"/>
              </p:cNvSpPr>
              <p:nvPr/>
            </p:nvSpPr>
            <p:spPr bwMode="auto">
              <a:xfrm>
                <a:off x="5193"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5" name="Rectangle 235"/>
              <p:cNvSpPr>
                <a:spLocks noChangeArrowheads="1"/>
              </p:cNvSpPr>
              <p:nvPr/>
            </p:nvSpPr>
            <p:spPr bwMode="auto">
              <a:xfrm>
                <a:off x="5216"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6" name="Rectangle 236"/>
              <p:cNvSpPr>
                <a:spLocks noChangeArrowheads="1"/>
              </p:cNvSpPr>
              <p:nvPr/>
            </p:nvSpPr>
            <p:spPr bwMode="auto">
              <a:xfrm>
                <a:off x="5239" y="2693"/>
                <a:ext cx="11"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7" name="Rectangle 237"/>
              <p:cNvSpPr>
                <a:spLocks noChangeArrowheads="1"/>
              </p:cNvSpPr>
              <p:nvPr/>
            </p:nvSpPr>
            <p:spPr bwMode="auto">
              <a:xfrm>
                <a:off x="5261" y="2693"/>
                <a:ext cx="1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58" name="Rectangle 238"/>
              <p:cNvSpPr>
                <a:spLocks noChangeArrowheads="1"/>
              </p:cNvSpPr>
              <p:nvPr/>
            </p:nvSpPr>
            <p:spPr bwMode="auto">
              <a:xfrm>
                <a:off x="5284" y="2693"/>
                <a:ext cx="2" cy="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3363" name="Freeform 243"/>
              <p:cNvSpPr>
                <a:spLocks/>
              </p:cNvSpPr>
              <p:nvPr/>
            </p:nvSpPr>
            <p:spPr bwMode="auto">
              <a:xfrm>
                <a:off x="4274" y="2733"/>
                <a:ext cx="232" cy="160"/>
              </a:xfrm>
              <a:custGeom>
                <a:avLst/>
                <a:gdLst>
                  <a:gd name="T0" fmla="*/ 1346 w 1770"/>
                  <a:gd name="T1" fmla="*/ 21 h 768"/>
                  <a:gd name="T2" fmla="*/ 1370 w 1770"/>
                  <a:gd name="T3" fmla="*/ 100 h 768"/>
                  <a:gd name="T4" fmla="*/ 0 w 1770"/>
                  <a:gd name="T5" fmla="*/ 655 h 768"/>
                  <a:gd name="T6" fmla="*/ 35 w 1770"/>
                  <a:gd name="T7" fmla="*/ 768 h 768"/>
                  <a:gd name="T8" fmla="*/ 1403 w 1770"/>
                  <a:gd name="T9" fmla="*/ 213 h 768"/>
                  <a:gd name="T10" fmla="*/ 1428 w 1770"/>
                  <a:gd name="T11" fmla="*/ 291 h 768"/>
                  <a:gd name="T12" fmla="*/ 1770 w 1770"/>
                  <a:gd name="T13" fmla="*/ 0 h 768"/>
                  <a:gd name="T14" fmla="*/ 1346 w 1770"/>
                  <a:gd name="T15" fmla="*/ 21 h 7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0" h="768">
                    <a:moveTo>
                      <a:pt x="1346" y="21"/>
                    </a:moveTo>
                    <a:lnTo>
                      <a:pt x="1370" y="100"/>
                    </a:lnTo>
                    <a:lnTo>
                      <a:pt x="0" y="655"/>
                    </a:lnTo>
                    <a:lnTo>
                      <a:pt x="35" y="768"/>
                    </a:lnTo>
                    <a:lnTo>
                      <a:pt x="1403" y="213"/>
                    </a:lnTo>
                    <a:lnTo>
                      <a:pt x="1428" y="291"/>
                    </a:lnTo>
                    <a:lnTo>
                      <a:pt x="1770" y="0"/>
                    </a:lnTo>
                    <a:lnTo>
                      <a:pt x="1346" y="21"/>
                    </a:lnTo>
                    <a:close/>
                  </a:path>
                </a:pathLst>
              </a:custGeom>
              <a:solidFill>
                <a:srgbClr val="FFFFFF"/>
              </a:solidFill>
              <a:ln w="9525" cap="flat">
                <a:solidFill>
                  <a:srgbClr val="3366FF"/>
                </a:solidFill>
                <a:prstDash val="sysDot"/>
                <a:round/>
                <a:headEnd/>
                <a:tailEnd/>
              </a:ln>
            </p:spPr>
            <p:txBody>
              <a:bodyPr/>
              <a:lstStyle/>
              <a:p>
                <a:endParaRPr lang="ja-JP" altLang="en-US"/>
              </a:p>
            </p:txBody>
          </p:sp>
          <p:sp>
            <p:nvSpPr>
              <p:cNvPr id="133364" name="Freeform 244"/>
              <p:cNvSpPr>
                <a:spLocks/>
              </p:cNvSpPr>
              <p:nvPr/>
            </p:nvSpPr>
            <p:spPr bwMode="auto">
              <a:xfrm>
                <a:off x="4448" y="2736"/>
                <a:ext cx="6" cy="12"/>
              </a:xfrm>
              <a:custGeom>
                <a:avLst/>
                <a:gdLst>
                  <a:gd name="T0" fmla="*/ 35 w 46"/>
                  <a:gd name="T1" fmla="*/ 0 h 57"/>
                  <a:gd name="T2" fmla="*/ 0 w 46"/>
                  <a:gd name="T3" fmla="*/ 15 h 57"/>
                  <a:gd name="T4" fmla="*/ 12 w 46"/>
                  <a:gd name="T5" fmla="*/ 57 h 57"/>
                  <a:gd name="T6" fmla="*/ 46 w 46"/>
                  <a:gd name="T7" fmla="*/ 42 h 57"/>
                  <a:gd name="T8" fmla="*/ 35 w 46"/>
                  <a:gd name="T9" fmla="*/ 0 h 57"/>
                </a:gdLst>
                <a:ahLst/>
                <a:cxnLst>
                  <a:cxn ang="0">
                    <a:pos x="T0" y="T1"/>
                  </a:cxn>
                  <a:cxn ang="0">
                    <a:pos x="T2" y="T3"/>
                  </a:cxn>
                  <a:cxn ang="0">
                    <a:pos x="T4" y="T5"/>
                  </a:cxn>
                  <a:cxn ang="0">
                    <a:pos x="T6" y="T7"/>
                  </a:cxn>
                  <a:cxn ang="0">
                    <a:pos x="T8" y="T9"/>
                  </a:cxn>
                </a:cxnLst>
                <a:rect l="0" t="0" r="r" b="b"/>
                <a:pathLst>
                  <a:path w="46" h="57">
                    <a:moveTo>
                      <a:pt x="35" y="0"/>
                    </a:moveTo>
                    <a:lnTo>
                      <a:pt x="0" y="15"/>
                    </a:lnTo>
                    <a:lnTo>
                      <a:pt x="12" y="57"/>
                    </a:lnTo>
                    <a:lnTo>
                      <a:pt x="46" y="42"/>
                    </a:lnTo>
                    <a:lnTo>
                      <a:pt x="35"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65" name="Freeform 245"/>
              <p:cNvSpPr>
                <a:spLocks/>
              </p:cNvSpPr>
              <p:nvPr/>
            </p:nvSpPr>
            <p:spPr bwMode="auto">
              <a:xfrm>
                <a:off x="4447" y="2750"/>
                <a:ext cx="7" cy="11"/>
              </a:xfrm>
              <a:custGeom>
                <a:avLst/>
                <a:gdLst>
                  <a:gd name="T0" fmla="*/ 50 w 50"/>
                  <a:gd name="T1" fmla="*/ 40 h 55"/>
                  <a:gd name="T2" fmla="*/ 37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7"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66" name="Freeform 246"/>
              <p:cNvSpPr>
                <a:spLocks/>
              </p:cNvSpPr>
              <p:nvPr/>
            </p:nvSpPr>
            <p:spPr bwMode="auto">
              <a:xfrm>
                <a:off x="4438" y="2756"/>
                <a:ext cx="7" cy="11"/>
              </a:xfrm>
              <a:custGeom>
                <a:avLst/>
                <a:gdLst>
                  <a:gd name="T0" fmla="*/ 48 w 48"/>
                  <a:gd name="T1" fmla="*/ 41 h 56"/>
                  <a:gd name="T2" fmla="*/ 35 w 48"/>
                  <a:gd name="T3" fmla="*/ 0 h 56"/>
                  <a:gd name="T4" fmla="*/ 0 w 48"/>
                  <a:gd name="T5" fmla="*/ 16 h 56"/>
                  <a:gd name="T6" fmla="*/ 13 w 48"/>
                  <a:gd name="T7" fmla="*/ 56 h 56"/>
                  <a:gd name="T8" fmla="*/ 48 w 48"/>
                  <a:gd name="T9" fmla="*/ 41 h 56"/>
                </a:gdLst>
                <a:ahLst/>
                <a:cxnLst>
                  <a:cxn ang="0">
                    <a:pos x="T0" y="T1"/>
                  </a:cxn>
                  <a:cxn ang="0">
                    <a:pos x="T2" y="T3"/>
                  </a:cxn>
                  <a:cxn ang="0">
                    <a:pos x="T4" y="T5"/>
                  </a:cxn>
                  <a:cxn ang="0">
                    <a:pos x="T6" y="T7"/>
                  </a:cxn>
                  <a:cxn ang="0">
                    <a:pos x="T8" y="T9"/>
                  </a:cxn>
                </a:cxnLst>
                <a:rect l="0" t="0" r="r" b="b"/>
                <a:pathLst>
                  <a:path w="48" h="56">
                    <a:moveTo>
                      <a:pt x="48" y="41"/>
                    </a:moveTo>
                    <a:lnTo>
                      <a:pt x="35" y="0"/>
                    </a:lnTo>
                    <a:lnTo>
                      <a:pt x="0" y="16"/>
                    </a:lnTo>
                    <a:lnTo>
                      <a:pt x="13" y="56"/>
                    </a:lnTo>
                    <a:lnTo>
                      <a:pt x="48"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67" name="Freeform 247"/>
              <p:cNvSpPr>
                <a:spLocks/>
              </p:cNvSpPr>
              <p:nvPr/>
            </p:nvSpPr>
            <p:spPr bwMode="auto">
              <a:xfrm>
                <a:off x="4429" y="2762"/>
                <a:ext cx="6" cy="11"/>
              </a:xfrm>
              <a:custGeom>
                <a:avLst/>
                <a:gdLst>
                  <a:gd name="T0" fmla="*/ 49 w 49"/>
                  <a:gd name="T1" fmla="*/ 40 h 54"/>
                  <a:gd name="T2" fmla="*/ 36 w 49"/>
                  <a:gd name="T3" fmla="*/ 0 h 54"/>
                  <a:gd name="T4" fmla="*/ 0 w 49"/>
                  <a:gd name="T5" fmla="*/ 13 h 54"/>
                  <a:gd name="T6" fmla="*/ 13 w 49"/>
                  <a:gd name="T7" fmla="*/ 54 h 54"/>
                  <a:gd name="T8" fmla="*/ 49 w 49"/>
                  <a:gd name="T9" fmla="*/ 40 h 54"/>
                </a:gdLst>
                <a:ahLst/>
                <a:cxnLst>
                  <a:cxn ang="0">
                    <a:pos x="T0" y="T1"/>
                  </a:cxn>
                  <a:cxn ang="0">
                    <a:pos x="T2" y="T3"/>
                  </a:cxn>
                  <a:cxn ang="0">
                    <a:pos x="T4" y="T5"/>
                  </a:cxn>
                  <a:cxn ang="0">
                    <a:pos x="T6" y="T7"/>
                  </a:cxn>
                  <a:cxn ang="0">
                    <a:pos x="T8" y="T9"/>
                  </a:cxn>
                </a:cxnLst>
                <a:rect l="0" t="0" r="r" b="b"/>
                <a:pathLst>
                  <a:path w="49" h="54">
                    <a:moveTo>
                      <a:pt x="49" y="40"/>
                    </a:moveTo>
                    <a:lnTo>
                      <a:pt x="36" y="0"/>
                    </a:lnTo>
                    <a:lnTo>
                      <a:pt x="0" y="13"/>
                    </a:lnTo>
                    <a:lnTo>
                      <a:pt x="13" y="54"/>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68" name="Freeform 248"/>
              <p:cNvSpPr>
                <a:spLocks/>
              </p:cNvSpPr>
              <p:nvPr/>
            </p:nvSpPr>
            <p:spPr bwMode="auto">
              <a:xfrm>
                <a:off x="4419" y="2768"/>
                <a:ext cx="7" cy="11"/>
              </a:xfrm>
              <a:custGeom>
                <a:avLst/>
                <a:gdLst>
                  <a:gd name="T0" fmla="*/ 49 w 49"/>
                  <a:gd name="T1" fmla="*/ 40 h 53"/>
                  <a:gd name="T2" fmla="*/ 36 w 49"/>
                  <a:gd name="T3" fmla="*/ 0 h 53"/>
                  <a:gd name="T4" fmla="*/ 0 w 49"/>
                  <a:gd name="T5" fmla="*/ 13 h 53"/>
                  <a:gd name="T6" fmla="*/ 13 w 49"/>
                  <a:gd name="T7" fmla="*/ 53 h 53"/>
                  <a:gd name="T8" fmla="*/ 49 w 49"/>
                  <a:gd name="T9" fmla="*/ 40 h 53"/>
                </a:gdLst>
                <a:ahLst/>
                <a:cxnLst>
                  <a:cxn ang="0">
                    <a:pos x="T0" y="T1"/>
                  </a:cxn>
                  <a:cxn ang="0">
                    <a:pos x="T2" y="T3"/>
                  </a:cxn>
                  <a:cxn ang="0">
                    <a:pos x="T4" y="T5"/>
                  </a:cxn>
                  <a:cxn ang="0">
                    <a:pos x="T6" y="T7"/>
                  </a:cxn>
                  <a:cxn ang="0">
                    <a:pos x="T8" y="T9"/>
                  </a:cxn>
                </a:cxnLst>
                <a:rect l="0" t="0" r="r" b="b"/>
                <a:pathLst>
                  <a:path w="49" h="53">
                    <a:moveTo>
                      <a:pt x="49" y="40"/>
                    </a:moveTo>
                    <a:lnTo>
                      <a:pt x="36" y="0"/>
                    </a:lnTo>
                    <a:lnTo>
                      <a:pt x="0" y="13"/>
                    </a:lnTo>
                    <a:lnTo>
                      <a:pt x="13" y="53"/>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69" name="Freeform 249"/>
              <p:cNvSpPr>
                <a:spLocks/>
              </p:cNvSpPr>
              <p:nvPr/>
            </p:nvSpPr>
            <p:spPr bwMode="auto">
              <a:xfrm>
                <a:off x="4410" y="2774"/>
                <a:ext cx="6" cy="11"/>
              </a:xfrm>
              <a:custGeom>
                <a:avLst/>
                <a:gdLst>
                  <a:gd name="T0" fmla="*/ 49 w 49"/>
                  <a:gd name="T1" fmla="*/ 41 h 56"/>
                  <a:gd name="T2" fmla="*/ 36 w 49"/>
                  <a:gd name="T3" fmla="*/ 0 h 56"/>
                  <a:gd name="T4" fmla="*/ 0 w 49"/>
                  <a:gd name="T5" fmla="*/ 16 h 56"/>
                  <a:gd name="T6" fmla="*/ 13 w 49"/>
                  <a:gd name="T7" fmla="*/ 56 h 56"/>
                  <a:gd name="T8" fmla="*/ 49 w 49"/>
                  <a:gd name="T9" fmla="*/ 41 h 56"/>
                </a:gdLst>
                <a:ahLst/>
                <a:cxnLst>
                  <a:cxn ang="0">
                    <a:pos x="T0" y="T1"/>
                  </a:cxn>
                  <a:cxn ang="0">
                    <a:pos x="T2" y="T3"/>
                  </a:cxn>
                  <a:cxn ang="0">
                    <a:pos x="T4" y="T5"/>
                  </a:cxn>
                  <a:cxn ang="0">
                    <a:pos x="T6" y="T7"/>
                  </a:cxn>
                  <a:cxn ang="0">
                    <a:pos x="T8" y="T9"/>
                  </a:cxn>
                </a:cxnLst>
                <a:rect l="0" t="0" r="r" b="b"/>
                <a:pathLst>
                  <a:path w="49" h="56">
                    <a:moveTo>
                      <a:pt x="49" y="41"/>
                    </a:moveTo>
                    <a:lnTo>
                      <a:pt x="36" y="0"/>
                    </a:lnTo>
                    <a:lnTo>
                      <a:pt x="0" y="16"/>
                    </a:lnTo>
                    <a:lnTo>
                      <a:pt x="13" y="56"/>
                    </a:lnTo>
                    <a:lnTo>
                      <a:pt x="49"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0" name="Freeform 250"/>
              <p:cNvSpPr>
                <a:spLocks/>
              </p:cNvSpPr>
              <p:nvPr/>
            </p:nvSpPr>
            <p:spPr bwMode="auto">
              <a:xfrm>
                <a:off x="4401" y="2780"/>
                <a:ext cx="6" cy="12"/>
              </a:xfrm>
              <a:custGeom>
                <a:avLst/>
                <a:gdLst>
                  <a:gd name="T0" fmla="*/ 49 w 49"/>
                  <a:gd name="T1" fmla="*/ 40 h 56"/>
                  <a:gd name="T2" fmla="*/ 36 w 49"/>
                  <a:gd name="T3" fmla="*/ 0 h 56"/>
                  <a:gd name="T4" fmla="*/ 0 w 49"/>
                  <a:gd name="T5" fmla="*/ 15 h 56"/>
                  <a:gd name="T6" fmla="*/ 13 w 49"/>
                  <a:gd name="T7" fmla="*/ 56 h 56"/>
                  <a:gd name="T8" fmla="*/ 49 w 49"/>
                  <a:gd name="T9" fmla="*/ 40 h 56"/>
                </a:gdLst>
                <a:ahLst/>
                <a:cxnLst>
                  <a:cxn ang="0">
                    <a:pos x="T0" y="T1"/>
                  </a:cxn>
                  <a:cxn ang="0">
                    <a:pos x="T2" y="T3"/>
                  </a:cxn>
                  <a:cxn ang="0">
                    <a:pos x="T4" y="T5"/>
                  </a:cxn>
                  <a:cxn ang="0">
                    <a:pos x="T6" y="T7"/>
                  </a:cxn>
                  <a:cxn ang="0">
                    <a:pos x="T8" y="T9"/>
                  </a:cxn>
                </a:cxnLst>
                <a:rect l="0" t="0" r="r" b="b"/>
                <a:pathLst>
                  <a:path w="49" h="56">
                    <a:moveTo>
                      <a:pt x="49" y="40"/>
                    </a:moveTo>
                    <a:lnTo>
                      <a:pt x="36" y="0"/>
                    </a:lnTo>
                    <a:lnTo>
                      <a:pt x="0" y="15"/>
                    </a:lnTo>
                    <a:lnTo>
                      <a:pt x="13" y="56"/>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1" name="Freeform 251"/>
              <p:cNvSpPr>
                <a:spLocks/>
              </p:cNvSpPr>
              <p:nvPr/>
            </p:nvSpPr>
            <p:spPr bwMode="auto">
              <a:xfrm>
                <a:off x="4391" y="2786"/>
                <a:ext cx="6" cy="11"/>
              </a:xfrm>
              <a:custGeom>
                <a:avLst/>
                <a:gdLst>
                  <a:gd name="T0" fmla="*/ 48 w 48"/>
                  <a:gd name="T1" fmla="*/ 40 h 55"/>
                  <a:gd name="T2" fmla="*/ 35 w 48"/>
                  <a:gd name="T3" fmla="*/ 0 h 55"/>
                  <a:gd name="T4" fmla="*/ 0 w 48"/>
                  <a:gd name="T5" fmla="*/ 15 h 55"/>
                  <a:gd name="T6" fmla="*/ 13 w 48"/>
                  <a:gd name="T7" fmla="*/ 55 h 55"/>
                  <a:gd name="T8" fmla="*/ 48 w 48"/>
                  <a:gd name="T9" fmla="*/ 40 h 55"/>
                </a:gdLst>
                <a:ahLst/>
                <a:cxnLst>
                  <a:cxn ang="0">
                    <a:pos x="T0" y="T1"/>
                  </a:cxn>
                  <a:cxn ang="0">
                    <a:pos x="T2" y="T3"/>
                  </a:cxn>
                  <a:cxn ang="0">
                    <a:pos x="T4" y="T5"/>
                  </a:cxn>
                  <a:cxn ang="0">
                    <a:pos x="T6" y="T7"/>
                  </a:cxn>
                  <a:cxn ang="0">
                    <a:pos x="T8" y="T9"/>
                  </a:cxn>
                </a:cxnLst>
                <a:rect l="0" t="0" r="r" b="b"/>
                <a:pathLst>
                  <a:path w="48" h="55">
                    <a:moveTo>
                      <a:pt x="48" y="40"/>
                    </a:moveTo>
                    <a:lnTo>
                      <a:pt x="35" y="0"/>
                    </a:lnTo>
                    <a:lnTo>
                      <a:pt x="0" y="15"/>
                    </a:lnTo>
                    <a:lnTo>
                      <a:pt x="13" y="55"/>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2" name="Freeform 252"/>
              <p:cNvSpPr>
                <a:spLocks/>
              </p:cNvSpPr>
              <p:nvPr/>
            </p:nvSpPr>
            <p:spPr bwMode="auto">
              <a:xfrm>
                <a:off x="4382" y="2792"/>
                <a:ext cx="6" cy="12"/>
              </a:xfrm>
              <a:custGeom>
                <a:avLst/>
                <a:gdLst>
                  <a:gd name="T0" fmla="*/ 50 w 50"/>
                  <a:gd name="T1" fmla="*/ 40 h 55"/>
                  <a:gd name="T2" fmla="*/ 37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7"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3" name="Freeform 253"/>
              <p:cNvSpPr>
                <a:spLocks/>
              </p:cNvSpPr>
              <p:nvPr/>
            </p:nvSpPr>
            <p:spPr bwMode="auto">
              <a:xfrm>
                <a:off x="4373" y="2798"/>
                <a:ext cx="6" cy="11"/>
              </a:xfrm>
              <a:custGeom>
                <a:avLst/>
                <a:gdLst>
                  <a:gd name="T0" fmla="*/ 48 w 48"/>
                  <a:gd name="T1" fmla="*/ 40 h 54"/>
                  <a:gd name="T2" fmla="*/ 35 w 48"/>
                  <a:gd name="T3" fmla="*/ 0 h 54"/>
                  <a:gd name="T4" fmla="*/ 0 w 48"/>
                  <a:gd name="T5" fmla="*/ 14 h 54"/>
                  <a:gd name="T6" fmla="*/ 13 w 48"/>
                  <a:gd name="T7" fmla="*/ 54 h 54"/>
                  <a:gd name="T8" fmla="*/ 48 w 48"/>
                  <a:gd name="T9" fmla="*/ 40 h 54"/>
                </a:gdLst>
                <a:ahLst/>
                <a:cxnLst>
                  <a:cxn ang="0">
                    <a:pos x="T0" y="T1"/>
                  </a:cxn>
                  <a:cxn ang="0">
                    <a:pos x="T2" y="T3"/>
                  </a:cxn>
                  <a:cxn ang="0">
                    <a:pos x="T4" y="T5"/>
                  </a:cxn>
                  <a:cxn ang="0">
                    <a:pos x="T6" y="T7"/>
                  </a:cxn>
                  <a:cxn ang="0">
                    <a:pos x="T8" y="T9"/>
                  </a:cxn>
                </a:cxnLst>
                <a:rect l="0" t="0" r="r" b="b"/>
                <a:pathLst>
                  <a:path w="48" h="54">
                    <a:moveTo>
                      <a:pt x="48" y="40"/>
                    </a:moveTo>
                    <a:lnTo>
                      <a:pt x="35" y="0"/>
                    </a:lnTo>
                    <a:lnTo>
                      <a:pt x="0" y="14"/>
                    </a:lnTo>
                    <a:lnTo>
                      <a:pt x="13" y="54"/>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4" name="Freeform 254"/>
              <p:cNvSpPr>
                <a:spLocks/>
              </p:cNvSpPr>
              <p:nvPr/>
            </p:nvSpPr>
            <p:spPr bwMode="auto">
              <a:xfrm>
                <a:off x="4363" y="2804"/>
                <a:ext cx="6" cy="11"/>
              </a:xfrm>
              <a:custGeom>
                <a:avLst/>
                <a:gdLst>
                  <a:gd name="T0" fmla="*/ 49 w 49"/>
                  <a:gd name="T1" fmla="*/ 40 h 53"/>
                  <a:gd name="T2" fmla="*/ 36 w 49"/>
                  <a:gd name="T3" fmla="*/ 0 h 53"/>
                  <a:gd name="T4" fmla="*/ 0 w 49"/>
                  <a:gd name="T5" fmla="*/ 13 h 53"/>
                  <a:gd name="T6" fmla="*/ 13 w 49"/>
                  <a:gd name="T7" fmla="*/ 53 h 53"/>
                  <a:gd name="T8" fmla="*/ 49 w 49"/>
                  <a:gd name="T9" fmla="*/ 40 h 53"/>
                </a:gdLst>
                <a:ahLst/>
                <a:cxnLst>
                  <a:cxn ang="0">
                    <a:pos x="T0" y="T1"/>
                  </a:cxn>
                  <a:cxn ang="0">
                    <a:pos x="T2" y="T3"/>
                  </a:cxn>
                  <a:cxn ang="0">
                    <a:pos x="T4" y="T5"/>
                  </a:cxn>
                  <a:cxn ang="0">
                    <a:pos x="T6" y="T7"/>
                  </a:cxn>
                  <a:cxn ang="0">
                    <a:pos x="T8" y="T9"/>
                  </a:cxn>
                </a:cxnLst>
                <a:rect l="0" t="0" r="r" b="b"/>
                <a:pathLst>
                  <a:path w="49" h="53">
                    <a:moveTo>
                      <a:pt x="49" y="40"/>
                    </a:moveTo>
                    <a:lnTo>
                      <a:pt x="36" y="0"/>
                    </a:lnTo>
                    <a:lnTo>
                      <a:pt x="0" y="13"/>
                    </a:lnTo>
                    <a:lnTo>
                      <a:pt x="13" y="53"/>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5" name="Freeform 255"/>
              <p:cNvSpPr>
                <a:spLocks/>
              </p:cNvSpPr>
              <p:nvPr/>
            </p:nvSpPr>
            <p:spPr bwMode="auto">
              <a:xfrm>
                <a:off x="4354" y="2810"/>
                <a:ext cx="6" cy="12"/>
              </a:xfrm>
              <a:custGeom>
                <a:avLst/>
                <a:gdLst>
                  <a:gd name="T0" fmla="*/ 49 w 49"/>
                  <a:gd name="T1" fmla="*/ 40 h 55"/>
                  <a:gd name="T2" fmla="*/ 36 w 49"/>
                  <a:gd name="T3" fmla="*/ 0 h 55"/>
                  <a:gd name="T4" fmla="*/ 0 w 49"/>
                  <a:gd name="T5" fmla="*/ 15 h 55"/>
                  <a:gd name="T6" fmla="*/ 13 w 49"/>
                  <a:gd name="T7" fmla="*/ 55 h 55"/>
                  <a:gd name="T8" fmla="*/ 49 w 49"/>
                  <a:gd name="T9" fmla="*/ 40 h 55"/>
                </a:gdLst>
                <a:ahLst/>
                <a:cxnLst>
                  <a:cxn ang="0">
                    <a:pos x="T0" y="T1"/>
                  </a:cxn>
                  <a:cxn ang="0">
                    <a:pos x="T2" y="T3"/>
                  </a:cxn>
                  <a:cxn ang="0">
                    <a:pos x="T4" y="T5"/>
                  </a:cxn>
                  <a:cxn ang="0">
                    <a:pos x="T6" y="T7"/>
                  </a:cxn>
                  <a:cxn ang="0">
                    <a:pos x="T8" y="T9"/>
                  </a:cxn>
                </a:cxnLst>
                <a:rect l="0" t="0" r="r" b="b"/>
                <a:pathLst>
                  <a:path w="49" h="55">
                    <a:moveTo>
                      <a:pt x="49" y="40"/>
                    </a:moveTo>
                    <a:lnTo>
                      <a:pt x="36" y="0"/>
                    </a:lnTo>
                    <a:lnTo>
                      <a:pt x="0" y="15"/>
                    </a:lnTo>
                    <a:lnTo>
                      <a:pt x="13" y="55"/>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6" name="Freeform 256"/>
              <p:cNvSpPr>
                <a:spLocks/>
              </p:cNvSpPr>
              <p:nvPr/>
            </p:nvSpPr>
            <p:spPr bwMode="auto">
              <a:xfrm>
                <a:off x="4344" y="2816"/>
                <a:ext cx="7" cy="12"/>
              </a:xfrm>
              <a:custGeom>
                <a:avLst/>
                <a:gdLst>
                  <a:gd name="T0" fmla="*/ 50 w 50"/>
                  <a:gd name="T1" fmla="*/ 40 h 56"/>
                  <a:gd name="T2" fmla="*/ 36 w 50"/>
                  <a:gd name="T3" fmla="*/ 0 h 56"/>
                  <a:gd name="T4" fmla="*/ 0 w 50"/>
                  <a:gd name="T5" fmla="*/ 16 h 56"/>
                  <a:gd name="T6" fmla="*/ 13 w 50"/>
                  <a:gd name="T7" fmla="*/ 56 h 56"/>
                  <a:gd name="T8" fmla="*/ 50 w 50"/>
                  <a:gd name="T9" fmla="*/ 40 h 56"/>
                </a:gdLst>
                <a:ahLst/>
                <a:cxnLst>
                  <a:cxn ang="0">
                    <a:pos x="T0" y="T1"/>
                  </a:cxn>
                  <a:cxn ang="0">
                    <a:pos x="T2" y="T3"/>
                  </a:cxn>
                  <a:cxn ang="0">
                    <a:pos x="T4" y="T5"/>
                  </a:cxn>
                  <a:cxn ang="0">
                    <a:pos x="T6" y="T7"/>
                  </a:cxn>
                  <a:cxn ang="0">
                    <a:pos x="T8" y="T9"/>
                  </a:cxn>
                </a:cxnLst>
                <a:rect l="0" t="0" r="r" b="b"/>
                <a:pathLst>
                  <a:path w="50" h="56">
                    <a:moveTo>
                      <a:pt x="50" y="40"/>
                    </a:moveTo>
                    <a:lnTo>
                      <a:pt x="36" y="0"/>
                    </a:lnTo>
                    <a:lnTo>
                      <a:pt x="0" y="16"/>
                    </a:lnTo>
                    <a:lnTo>
                      <a:pt x="13" y="56"/>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7" name="Freeform 257"/>
              <p:cNvSpPr>
                <a:spLocks/>
              </p:cNvSpPr>
              <p:nvPr/>
            </p:nvSpPr>
            <p:spPr bwMode="auto">
              <a:xfrm>
                <a:off x="4335" y="2822"/>
                <a:ext cx="6" cy="12"/>
              </a:xfrm>
              <a:custGeom>
                <a:avLst/>
                <a:gdLst>
                  <a:gd name="T0" fmla="*/ 50 w 50"/>
                  <a:gd name="T1" fmla="*/ 40 h 55"/>
                  <a:gd name="T2" fmla="*/ 36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6"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8" name="Freeform 258"/>
              <p:cNvSpPr>
                <a:spLocks/>
              </p:cNvSpPr>
              <p:nvPr/>
            </p:nvSpPr>
            <p:spPr bwMode="auto">
              <a:xfrm>
                <a:off x="4325" y="2829"/>
                <a:ext cx="7" cy="11"/>
              </a:xfrm>
              <a:custGeom>
                <a:avLst/>
                <a:gdLst>
                  <a:gd name="T0" fmla="*/ 48 w 48"/>
                  <a:gd name="T1" fmla="*/ 40 h 53"/>
                  <a:gd name="T2" fmla="*/ 35 w 48"/>
                  <a:gd name="T3" fmla="*/ 0 h 53"/>
                  <a:gd name="T4" fmla="*/ 0 w 48"/>
                  <a:gd name="T5" fmla="*/ 13 h 53"/>
                  <a:gd name="T6" fmla="*/ 13 w 48"/>
                  <a:gd name="T7" fmla="*/ 53 h 53"/>
                  <a:gd name="T8" fmla="*/ 48 w 48"/>
                  <a:gd name="T9" fmla="*/ 40 h 53"/>
                </a:gdLst>
                <a:ahLst/>
                <a:cxnLst>
                  <a:cxn ang="0">
                    <a:pos x="T0" y="T1"/>
                  </a:cxn>
                  <a:cxn ang="0">
                    <a:pos x="T2" y="T3"/>
                  </a:cxn>
                  <a:cxn ang="0">
                    <a:pos x="T4" y="T5"/>
                  </a:cxn>
                  <a:cxn ang="0">
                    <a:pos x="T6" y="T7"/>
                  </a:cxn>
                  <a:cxn ang="0">
                    <a:pos x="T8" y="T9"/>
                  </a:cxn>
                </a:cxnLst>
                <a:rect l="0" t="0" r="r" b="b"/>
                <a:pathLst>
                  <a:path w="48" h="53">
                    <a:moveTo>
                      <a:pt x="48" y="40"/>
                    </a:moveTo>
                    <a:lnTo>
                      <a:pt x="35" y="0"/>
                    </a:lnTo>
                    <a:lnTo>
                      <a:pt x="0" y="13"/>
                    </a:lnTo>
                    <a:lnTo>
                      <a:pt x="13" y="53"/>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79" name="Freeform 259"/>
              <p:cNvSpPr>
                <a:spLocks/>
              </p:cNvSpPr>
              <p:nvPr/>
            </p:nvSpPr>
            <p:spPr bwMode="auto">
              <a:xfrm>
                <a:off x="4316" y="2834"/>
                <a:ext cx="7" cy="12"/>
              </a:xfrm>
              <a:custGeom>
                <a:avLst/>
                <a:gdLst>
                  <a:gd name="T0" fmla="*/ 50 w 50"/>
                  <a:gd name="T1" fmla="*/ 40 h 54"/>
                  <a:gd name="T2" fmla="*/ 37 w 50"/>
                  <a:gd name="T3" fmla="*/ 0 h 54"/>
                  <a:gd name="T4" fmla="*/ 0 w 50"/>
                  <a:gd name="T5" fmla="*/ 14 h 54"/>
                  <a:gd name="T6" fmla="*/ 14 w 50"/>
                  <a:gd name="T7" fmla="*/ 54 h 54"/>
                  <a:gd name="T8" fmla="*/ 50 w 50"/>
                  <a:gd name="T9" fmla="*/ 40 h 54"/>
                </a:gdLst>
                <a:ahLst/>
                <a:cxnLst>
                  <a:cxn ang="0">
                    <a:pos x="T0" y="T1"/>
                  </a:cxn>
                  <a:cxn ang="0">
                    <a:pos x="T2" y="T3"/>
                  </a:cxn>
                  <a:cxn ang="0">
                    <a:pos x="T4" y="T5"/>
                  </a:cxn>
                  <a:cxn ang="0">
                    <a:pos x="T6" y="T7"/>
                  </a:cxn>
                  <a:cxn ang="0">
                    <a:pos x="T8" y="T9"/>
                  </a:cxn>
                </a:cxnLst>
                <a:rect l="0" t="0" r="r" b="b"/>
                <a:pathLst>
                  <a:path w="50" h="54">
                    <a:moveTo>
                      <a:pt x="50" y="40"/>
                    </a:moveTo>
                    <a:lnTo>
                      <a:pt x="37" y="0"/>
                    </a:lnTo>
                    <a:lnTo>
                      <a:pt x="0" y="14"/>
                    </a:lnTo>
                    <a:lnTo>
                      <a:pt x="14" y="54"/>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0" name="Freeform 260"/>
              <p:cNvSpPr>
                <a:spLocks/>
              </p:cNvSpPr>
              <p:nvPr/>
            </p:nvSpPr>
            <p:spPr bwMode="auto">
              <a:xfrm>
                <a:off x="4307" y="2840"/>
                <a:ext cx="6" cy="11"/>
              </a:xfrm>
              <a:custGeom>
                <a:avLst/>
                <a:gdLst>
                  <a:gd name="T0" fmla="*/ 48 w 48"/>
                  <a:gd name="T1" fmla="*/ 40 h 54"/>
                  <a:gd name="T2" fmla="*/ 35 w 48"/>
                  <a:gd name="T3" fmla="*/ 0 h 54"/>
                  <a:gd name="T4" fmla="*/ 0 w 48"/>
                  <a:gd name="T5" fmla="*/ 13 h 54"/>
                  <a:gd name="T6" fmla="*/ 14 w 48"/>
                  <a:gd name="T7" fmla="*/ 54 h 54"/>
                  <a:gd name="T8" fmla="*/ 48 w 48"/>
                  <a:gd name="T9" fmla="*/ 40 h 54"/>
                </a:gdLst>
                <a:ahLst/>
                <a:cxnLst>
                  <a:cxn ang="0">
                    <a:pos x="T0" y="T1"/>
                  </a:cxn>
                  <a:cxn ang="0">
                    <a:pos x="T2" y="T3"/>
                  </a:cxn>
                  <a:cxn ang="0">
                    <a:pos x="T4" y="T5"/>
                  </a:cxn>
                  <a:cxn ang="0">
                    <a:pos x="T6" y="T7"/>
                  </a:cxn>
                  <a:cxn ang="0">
                    <a:pos x="T8" y="T9"/>
                  </a:cxn>
                </a:cxnLst>
                <a:rect l="0" t="0" r="r" b="b"/>
                <a:pathLst>
                  <a:path w="48" h="54">
                    <a:moveTo>
                      <a:pt x="48" y="40"/>
                    </a:moveTo>
                    <a:lnTo>
                      <a:pt x="35" y="0"/>
                    </a:lnTo>
                    <a:lnTo>
                      <a:pt x="0" y="13"/>
                    </a:lnTo>
                    <a:lnTo>
                      <a:pt x="14" y="54"/>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1" name="Freeform 261"/>
              <p:cNvSpPr>
                <a:spLocks/>
              </p:cNvSpPr>
              <p:nvPr/>
            </p:nvSpPr>
            <p:spPr bwMode="auto">
              <a:xfrm>
                <a:off x="4297" y="2846"/>
                <a:ext cx="7" cy="12"/>
              </a:xfrm>
              <a:custGeom>
                <a:avLst/>
                <a:gdLst>
                  <a:gd name="T0" fmla="*/ 49 w 49"/>
                  <a:gd name="T1" fmla="*/ 40 h 55"/>
                  <a:gd name="T2" fmla="*/ 36 w 49"/>
                  <a:gd name="T3" fmla="*/ 0 h 55"/>
                  <a:gd name="T4" fmla="*/ 0 w 49"/>
                  <a:gd name="T5" fmla="*/ 15 h 55"/>
                  <a:gd name="T6" fmla="*/ 13 w 49"/>
                  <a:gd name="T7" fmla="*/ 55 h 55"/>
                  <a:gd name="T8" fmla="*/ 49 w 49"/>
                  <a:gd name="T9" fmla="*/ 40 h 55"/>
                </a:gdLst>
                <a:ahLst/>
                <a:cxnLst>
                  <a:cxn ang="0">
                    <a:pos x="T0" y="T1"/>
                  </a:cxn>
                  <a:cxn ang="0">
                    <a:pos x="T2" y="T3"/>
                  </a:cxn>
                  <a:cxn ang="0">
                    <a:pos x="T4" y="T5"/>
                  </a:cxn>
                  <a:cxn ang="0">
                    <a:pos x="T6" y="T7"/>
                  </a:cxn>
                  <a:cxn ang="0">
                    <a:pos x="T8" y="T9"/>
                  </a:cxn>
                </a:cxnLst>
                <a:rect l="0" t="0" r="r" b="b"/>
                <a:pathLst>
                  <a:path w="49" h="55">
                    <a:moveTo>
                      <a:pt x="49" y="40"/>
                    </a:moveTo>
                    <a:lnTo>
                      <a:pt x="36" y="0"/>
                    </a:lnTo>
                    <a:lnTo>
                      <a:pt x="0" y="15"/>
                    </a:lnTo>
                    <a:lnTo>
                      <a:pt x="13" y="55"/>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2" name="Freeform 262"/>
              <p:cNvSpPr>
                <a:spLocks/>
              </p:cNvSpPr>
              <p:nvPr/>
            </p:nvSpPr>
            <p:spPr bwMode="auto">
              <a:xfrm>
                <a:off x="4288" y="2852"/>
                <a:ext cx="7" cy="12"/>
              </a:xfrm>
              <a:custGeom>
                <a:avLst/>
                <a:gdLst>
                  <a:gd name="T0" fmla="*/ 49 w 49"/>
                  <a:gd name="T1" fmla="*/ 41 h 56"/>
                  <a:gd name="T2" fmla="*/ 36 w 49"/>
                  <a:gd name="T3" fmla="*/ 0 h 56"/>
                  <a:gd name="T4" fmla="*/ 0 w 49"/>
                  <a:gd name="T5" fmla="*/ 16 h 56"/>
                  <a:gd name="T6" fmla="*/ 13 w 49"/>
                  <a:gd name="T7" fmla="*/ 56 h 56"/>
                  <a:gd name="T8" fmla="*/ 49 w 49"/>
                  <a:gd name="T9" fmla="*/ 41 h 56"/>
                </a:gdLst>
                <a:ahLst/>
                <a:cxnLst>
                  <a:cxn ang="0">
                    <a:pos x="T0" y="T1"/>
                  </a:cxn>
                  <a:cxn ang="0">
                    <a:pos x="T2" y="T3"/>
                  </a:cxn>
                  <a:cxn ang="0">
                    <a:pos x="T4" y="T5"/>
                  </a:cxn>
                  <a:cxn ang="0">
                    <a:pos x="T6" y="T7"/>
                  </a:cxn>
                  <a:cxn ang="0">
                    <a:pos x="T8" y="T9"/>
                  </a:cxn>
                </a:cxnLst>
                <a:rect l="0" t="0" r="r" b="b"/>
                <a:pathLst>
                  <a:path w="49" h="56">
                    <a:moveTo>
                      <a:pt x="49" y="41"/>
                    </a:moveTo>
                    <a:lnTo>
                      <a:pt x="36" y="0"/>
                    </a:lnTo>
                    <a:lnTo>
                      <a:pt x="0" y="16"/>
                    </a:lnTo>
                    <a:lnTo>
                      <a:pt x="13" y="56"/>
                    </a:lnTo>
                    <a:lnTo>
                      <a:pt x="49"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3" name="Freeform 263"/>
              <p:cNvSpPr>
                <a:spLocks/>
              </p:cNvSpPr>
              <p:nvPr/>
            </p:nvSpPr>
            <p:spPr bwMode="auto">
              <a:xfrm>
                <a:off x="4279" y="2859"/>
                <a:ext cx="6" cy="11"/>
              </a:xfrm>
              <a:custGeom>
                <a:avLst/>
                <a:gdLst>
                  <a:gd name="T0" fmla="*/ 50 w 50"/>
                  <a:gd name="T1" fmla="*/ 40 h 56"/>
                  <a:gd name="T2" fmla="*/ 36 w 50"/>
                  <a:gd name="T3" fmla="*/ 0 h 56"/>
                  <a:gd name="T4" fmla="*/ 0 w 50"/>
                  <a:gd name="T5" fmla="*/ 15 h 56"/>
                  <a:gd name="T6" fmla="*/ 13 w 50"/>
                  <a:gd name="T7" fmla="*/ 56 h 56"/>
                  <a:gd name="T8" fmla="*/ 50 w 50"/>
                  <a:gd name="T9" fmla="*/ 40 h 56"/>
                </a:gdLst>
                <a:ahLst/>
                <a:cxnLst>
                  <a:cxn ang="0">
                    <a:pos x="T0" y="T1"/>
                  </a:cxn>
                  <a:cxn ang="0">
                    <a:pos x="T2" y="T3"/>
                  </a:cxn>
                  <a:cxn ang="0">
                    <a:pos x="T4" y="T5"/>
                  </a:cxn>
                  <a:cxn ang="0">
                    <a:pos x="T6" y="T7"/>
                  </a:cxn>
                  <a:cxn ang="0">
                    <a:pos x="T8" y="T9"/>
                  </a:cxn>
                </a:cxnLst>
                <a:rect l="0" t="0" r="r" b="b"/>
                <a:pathLst>
                  <a:path w="50" h="56">
                    <a:moveTo>
                      <a:pt x="50" y="40"/>
                    </a:moveTo>
                    <a:lnTo>
                      <a:pt x="36" y="0"/>
                    </a:lnTo>
                    <a:lnTo>
                      <a:pt x="0" y="15"/>
                    </a:lnTo>
                    <a:lnTo>
                      <a:pt x="13" y="56"/>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4" name="Freeform 264"/>
              <p:cNvSpPr>
                <a:spLocks/>
              </p:cNvSpPr>
              <p:nvPr/>
            </p:nvSpPr>
            <p:spPr bwMode="auto">
              <a:xfrm>
                <a:off x="4271" y="2865"/>
                <a:ext cx="7" cy="13"/>
              </a:xfrm>
              <a:custGeom>
                <a:avLst/>
                <a:gdLst>
                  <a:gd name="T0" fmla="*/ 35 w 51"/>
                  <a:gd name="T1" fmla="*/ 40 h 65"/>
                  <a:gd name="T2" fmla="*/ 21 w 51"/>
                  <a:gd name="T3" fmla="*/ 0 h 65"/>
                  <a:gd name="T4" fmla="*/ 16 w 51"/>
                  <a:gd name="T5" fmla="*/ 2 h 65"/>
                  <a:gd name="T6" fmla="*/ 0 w 51"/>
                  <a:gd name="T7" fmla="*/ 7 h 65"/>
                  <a:gd name="T8" fmla="*/ 7 w 51"/>
                  <a:gd name="T9" fmla="*/ 28 h 65"/>
                  <a:gd name="T10" fmla="*/ 16 w 51"/>
                  <a:gd name="T11" fmla="*/ 65 h 65"/>
                  <a:gd name="T12" fmla="*/ 51 w 51"/>
                  <a:gd name="T13" fmla="*/ 49 h 65"/>
                  <a:gd name="T14" fmla="*/ 41 w 51"/>
                  <a:gd name="T15" fmla="*/ 13 h 65"/>
                  <a:gd name="T16" fmla="*/ 23 w 51"/>
                  <a:gd name="T17" fmla="*/ 21 h 65"/>
                  <a:gd name="T18" fmla="*/ 30 w 51"/>
                  <a:gd name="T19" fmla="*/ 42 h 65"/>
                  <a:gd name="T20" fmla="*/ 35 w 51"/>
                  <a:gd name="T21"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5">
                    <a:moveTo>
                      <a:pt x="35" y="40"/>
                    </a:moveTo>
                    <a:lnTo>
                      <a:pt x="21" y="0"/>
                    </a:lnTo>
                    <a:lnTo>
                      <a:pt x="16" y="2"/>
                    </a:lnTo>
                    <a:lnTo>
                      <a:pt x="0" y="7"/>
                    </a:lnTo>
                    <a:lnTo>
                      <a:pt x="7" y="28"/>
                    </a:lnTo>
                    <a:lnTo>
                      <a:pt x="16" y="65"/>
                    </a:lnTo>
                    <a:lnTo>
                      <a:pt x="51" y="49"/>
                    </a:lnTo>
                    <a:lnTo>
                      <a:pt x="41" y="13"/>
                    </a:lnTo>
                    <a:lnTo>
                      <a:pt x="23" y="21"/>
                    </a:lnTo>
                    <a:lnTo>
                      <a:pt x="30" y="42"/>
                    </a:lnTo>
                    <a:lnTo>
                      <a:pt x="35"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5" name="Freeform 265"/>
              <p:cNvSpPr>
                <a:spLocks/>
              </p:cNvSpPr>
              <p:nvPr/>
            </p:nvSpPr>
            <p:spPr bwMode="auto">
              <a:xfrm>
                <a:off x="4275" y="2884"/>
                <a:ext cx="6" cy="14"/>
              </a:xfrm>
              <a:custGeom>
                <a:avLst/>
                <a:gdLst>
                  <a:gd name="T0" fmla="*/ 34 w 46"/>
                  <a:gd name="T1" fmla="*/ 0 h 68"/>
                  <a:gd name="T2" fmla="*/ 0 w 46"/>
                  <a:gd name="T3" fmla="*/ 15 h 68"/>
                  <a:gd name="T4" fmla="*/ 11 w 46"/>
                  <a:gd name="T5" fmla="*/ 49 h 68"/>
                  <a:gd name="T6" fmla="*/ 16 w 46"/>
                  <a:gd name="T7" fmla="*/ 68 h 68"/>
                  <a:gd name="T8" fmla="*/ 34 w 46"/>
                  <a:gd name="T9" fmla="*/ 63 h 68"/>
                  <a:gd name="T10" fmla="*/ 39 w 46"/>
                  <a:gd name="T11" fmla="*/ 59 h 68"/>
                  <a:gd name="T12" fmla="*/ 26 w 46"/>
                  <a:gd name="T13" fmla="*/ 19 h 68"/>
                  <a:gd name="T14" fmla="*/ 21 w 46"/>
                  <a:gd name="T15" fmla="*/ 23 h 68"/>
                  <a:gd name="T16" fmla="*/ 28 w 46"/>
                  <a:gd name="T17" fmla="*/ 42 h 68"/>
                  <a:gd name="T18" fmla="*/ 46 w 46"/>
                  <a:gd name="T19" fmla="*/ 34 h 68"/>
                  <a:gd name="T20" fmla="*/ 34 w 46"/>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8">
                    <a:moveTo>
                      <a:pt x="34" y="0"/>
                    </a:moveTo>
                    <a:lnTo>
                      <a:pt x="0" y="15"/>
                    </a:lnTo>
                    <a:lnTo>
                      <a:pt x="11" y="49"/>
                    </a:lnTo>
                    <a:lnTo>
                      <a:pt x="16" y="68"/>
                    </a:lnTo>
                    <a:lnTo>
                      <a:pt x="34" y="63"/>
                    </a:lnTo>
                    <a:lnTo>
                      <a:pt x="39" y="59"/>
                    </a:lnTo>
                    <a:lnTo>
                      <a:pt x="26" y="19"/>
                    </a:lnTo>
                    <a:lnTo>
                      <a:pt x="21" y="23"/>
                    </a:lnTo>
                    <a:lnTo>
                      <a:pt x="28" y="42"/>
                    </a:lnTo>
                    <a:lnTo>
                      <a:pt x="46" y="34"/>
                    </a:lnTo>
                    <a:lnTo>
                      <a:pt x="34"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6" name="Freeform 266"/>
              <p:cNvSpPr>
                <a:spLocks/>
              </p:cNvSpPr>
              <p:nvPr/>
            </p:nvSpPr>
            <p:spPr bwMode="auto">
              <a:xfrm>
                <a:off x="4283" y="2882"/>
                <a:ext cx="7" cy="11"/>
              </a:xfrm>
              <a:custGeom>
                <a:avLst/>
                <a:gdLst>
                  <a:gd name="T0" fmla="*/ 0 w 50"/>
                  <a:gd name="T1" fmla="*/ 15 h 55"/>
                  <a:gd name="T2" fmla="*/ 14 w 50"/>
                  <a:gd name="T3" fmla="*/ 55 h 55"/>
                  <a:gd name="T4" fmla="*/ 50 w 50"/>
                  <a:gd name="T5" fmla="*/ 40 h 55"/>
                  <a:gd name="T6" fmla="*/ 37 w 50"/>
                  <a:gd name="T7" fmla="*/ 0 h 55"/>
                  <a:gd name="T8" fmla="*/ 0 w 50"/>
                  <a:gd name="T9" fmla="*/ 15 h 55"/>
                </a:gdLst>
                <a:ahLst/>
                <a:cxnLst>
                  <a:cxn ang="0">
                    <a:pos x="T0" y="T1"/>
                  </a:cxn>
                  <a:cxn ang="0">
                    <a:pos x="T2" y="T3"/>
                  </a:cxn>
                  <a:cxn ang="0">
                    <a:pos x="T4" y="T5"/>
                  </a:cxn>
                  <a:cxn ang="0">
                    <a:pos x="T6" y="T7"/>
                  </a:cxn>
                  <a:cxn ang="0">
                    <a:pos x="T8" y="T9"/>
                  </a:cxn>
                </a:cxnLst>
                <a:rect l="0" t="0" r="r" b="b"/>
                <a:pathLst>
                  <a:path w="50" h="55">
                    <a:moveTo>
                      <a:pt x="0" y="15"/>
                    </a:moveTo>
                    <a:lnTo>
                      <a:pt x="14" y="55"/>
                    </a:lnTo>
                    <a:lnTo>
                      <a:pt x="50" y="40"/>
                    </a:lnTo>
                    <a:lnTo>
                      <a:pt x="37"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7" name="Freeform 267"/>
              <p:cNvSpPr>
                <a:spLocks/>
              </p:cNvSpPr>
              <p:nvPr/>
            </p:nvSpPr>
            <p:spPr bwMode="auto">
              <a:xfrm>
                <a:off x="4292" y="2876"/>
                <a:ext cx="7" cy="11"/>
              </a:xfrm>
              <a:custGeom>
                <a:avLst/>
                <a:gdLst>
                  <a:gd name="T0" fmla="*/ 0 w 50"/>
                  <a:gd name="T1" fmla="*/ 16 h 56"/>
                  <a:gd name="T2" fmla="*/ 14 w 50"/>
                  <a:gd name="T3" fmla="*/ 56 h 56"/>
                  <a:gd name="T4" fmla="*/ 50 w 50"/>
                  <a:gd name="T5" fmla="*/ 40 h 56"/>
                  <a:gd name="T6" fmla="*/ 37 w 50"/>
                  <a:gd name="T7" fmla="*/ 0 h 56"/>
                  <a:gd name="T8" fmla="*/ 0 w 50"/>
                  <a:gd name="T9" fmla="*/ 16 h 56"/>
                </a:gdLst>
                <a:ahLst/>
                <a:cxnLst>
                  <a:cxn ang="0">
                    <a:pos x="T0" y="T1"/>
                  </a:cxn>
                  <a:cxn ang="0">
                    <a:pos x="T2" y="T3"/>
                  </a:cxn>
                  <a:cxn ang="0">
                    <a:pos x="T4" y="T5"/>
                  </a:cxn>
                  <a:cxn ang="0">
                    <a:pos x="T6" y="T7"/>
                  </a:cxn>
                  <a:cxn ang="0">
                    <a:pos x="T8" y="T9"/>
                  </a:cxn>
                </a:cxnLst>
                <a:rect l="0" t="0" r="r" b="b"/>
                <a:pathLst>
                  <a:path w="50" h="56">
                    <a:moveTo>
                      <a:pt x="0" y="16"/>
                    </a:moveTo>
                    <a:lnTo>
                      <a:pt x="14" y="56"/>
                    </a:lnTo>
                    <a:lnTo>
                      <a:pt x="50" y="40"/>
                    </a:lnTo>
                    <a:lnTo>
                      <a:pt x="37"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8" name="Freeform 268"/>
              <p:cNvSpPr>
                <a:spLocks/>
              </p:cNvSpPr>
              <p:nvPr/>
            </p:nvSpPr>
            <p:spPr bwMode="auto">
              <a:xfrm>
                <a:off x="4302" y="2870"/>
                <a:ext cx="6" cy="11"/>
              </a:xfrm>
              <a:custGeom>
                <a:avLst/>
                <a:gdLst>
                  <a:gd name="T0" fmla="*/ 0 w 50"/>
                  <a:gd name="T1" fmla="*/ 13 h 53"/>
                  <a:gd name="T2" fmla="*/ 13 w 50"/>
                  <a:gd name="T3" fmla="*/ 53 h 53"/>
                  <a:gd name="T4" fmla="*/ 50 w 50"/>
                  <a:gd name="T5" fmla="*/ 40 h 53"/>
                  <a:gd name="T6" fmla="*/ 36 w 50"/>
                  <a:gd name="T7" fmla="*/ 0 h 53"/>
                  <a:gd name="T8" fmla="*/ 0 w 50"/>
                  <a:gd name="T9" fmla="*/ 13 h 53"/>
                </a:gdLst>
                <a:ahLst/>
                <a:cxnLst>
                  <a:cxn ang="0">
                    <a:pos x="T0" y="T1"/>
                  </a:cxn>
                  <a:cxn ang="0">
                    <a:pos x="T2" y="T3"/>
                  </a:cxn>
                  <a:cxn ang="0">
                    <a:pos x="T4" y="T5"/>
                  </a:cxn>
                  <a:cxn ang="0">
                    <a:pos x="T6" y="T7"/>
                  </a:cxn>
                  <a:cxn ang="0">
                    <a:pos x="T8" y="T9"/>
                  </a:cxn>
                </a:cxnLst>
                <a:rect l="0" t="0" r="r" b="b"/>
                <a:pathLst>
                  <a:path w="50" h="53">
                    <a:moveTo>
                      <a:pt x="0" y="13"/>
                    </a:moveTo>
                    <a:lnTo>
                      <a:pt x="13" y="53"/>
                    </a:lnTo>
                    <a:lnTo>
                      <a:pt x="50"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89" name="Freeform 269"/>
              <p:cNvSpPr>
                <a:spLocks/>
              </p:cNvSpPr>
              <p:nvPr/>
            </p:nvSpPr>
            <p:spPr bwMode="auto">
              <a:xfrm>
                <a:off x="4311" y="2864"/>
                <a:ext cx="7" cy="11"/>
              </a:xfrm>
              <a:custGeom>
                <a:avLst/>
                <a:gdLst>
                  <a:gd name="T0" fmla="*/ 0 w 50"/>
                  <a:gd name="T1" fmla="*/ 13 h 53"/>
                  <a:gd name="T2" fmla="*/ 13 w 50"/>
                  <a:gd name="T3" fmla="*/ 53 h 53"/>
                  <a:gd name="T4" fmla="*/ 50 w 50"/>
                  <a:gd name="T5" fmla="*/ 40 h 53"/>
                  <a:gd name="T6" fmla="*/ 36 w 50"/>
                  <a:gd name="T7" fmla="*/ 0 h 53"/>
                  <a:gd name="T8" fmla="*/ 0 w 50"/>
                  <a:gd name="T9" fmla="*/ 13 h 53"/>
                </a:gdLst>
                <a:ahLst/>
                <a:cxnLst>
                  <a:cxn ang="0">
                    <a:pos x="T0" y="T1"/>
                  </a:cxn>
                  <a:cxn ang="0">
                    <a:pos x="T2" y="T3"/>
                  </a:cxn>
                  <a:cxn ang="0">
                    <a:pos x="T4" y="T5"/>
                  </a:cxn>
                  <a:cxn ang="0">
                    <a:pos x="T6" y="T7"/>
                  </a:cxn>
                  <a:cxn ang="0">
                    <a:pos x="T8" y="T9"/>
                  </a:cxn>
                </a:cxnLst>
                <a:rect l="0" t="0" r="r" b="b"/>
                <a:pathLst>
                  <a:path w="50" h="53">
                    <a:moveTo>
                      <a:pt x="0" y="13"/>
                    </a:moveTo>
                    <a:lnTo>
                      <a:pt x="13" y="53"/>
                    </a:lnTo>
                    <a:lnTo>
                      <a:pt x="50"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0" name="Freeform 270"/>
              <p:cNvSpPr>
                <a:spLocks/>
              </p:cNvSpPr>
              <p:nvPr/>
            </p:nvSpPr>
            <p:spPr bwMode="auto">
              <a:xfrm>
                <a:off x="4321" y="2858"/>
                <a:ext cx="6" cy="11"/>
              </a:xfrm>
              <a:custGeom>
                <a:avLst/>
                <a:gdLst>
                  <a:gd name="T0" fmla="*/ 0 w 48"/>
                  <a:gd name="T1" fmla="*/ 16 h 56"/>
                  <a:gd name="T2" fmla="*/ 13 w 48"/>
                  <a:gd name="T3" fmla="*/ 56 h 56"/>
                  <a:gd name="T4" fmla="*/ 48 w 48"/>
                  <a:gd name="T5" fmla="*/ 40 h 56"/>
                  <a:gd name="T6" fmla="*/ 34 w 48"/>
                  <a:gd name="T7" fmla="*/ 0 h 56"/>
                  <a:gd name="T8" fmla="*/ 0 w 48"/>
                  <a:gd name="T9" fmla="*/ 16 h 56"/>
                </a:gdLst>
                <a:ahLst/>
                <a:cxnLst>
                  <a:cxn ang="0">
                    <a:pos x="T0" y="T1"/>
                  </a:cxn>
                  <a:cxn ang="0">
                    <a:pos x="T2" y="T3"/>
                  </a:cxn>
                  <a:cxn ang="0">
                    <a:pos x="T4" y="T5"/>
                  </a:cxn>
                  <a:cxn ang="0">
                    <a:pos x="T6" y="T7"/>
                  </a:cxn>
                  <a:cxn ang="0">
                    <a:pos x="T8" y="T9"/>
                  </a:cxn>
                </a:cxnLst>
                <a:rect l="0" t="0" r="r" b="b"/>
                <a:pathLst>
                  <a:path w="48" h="56">
                    <a:moveTo>
                      <a:pt x="0" y="16"/>
                    </a:moveTo>
                    <a:lnTo>
                      <a:pt x="13" y="56"/>
                    </a:lnTo>
                    <a:lnTo>
                      <a:pt x="48" y="40"/>
                    </a:lnTo>
                    <a:lnTo>
                      <a:pt x="34"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1" name="Freeform 271"/>
              <p:cNvSpPr>
                <a:spLocks/>
              </p:cNvSpPr>
              <p:nvPr/>
            </p:nvSpPr>
            <p:spPr bwMode="auto">
              <a:xfrm>
                <a:off x="4330" y="2851"/>
                <a:ext cx="7" cy="12"/>
              </a:xfrm>
              <a:custGeom>
                <a:avLst/>
                <a:gdLst>
                  <a:gd name="T0" fmla="*/ 0 w 49"/>
                  <a:gd name="T1" fmla="*/ 15 h 55"/>
                  <a:gd name="T2" fmla="*/ 13 w 49"/>
                  <a:gd name="T3" fmla="*/ 55 h 55"/>
                  <a:gd name="T4" fmla="*/ 49 w 49"/>
                  <a:gd name="T5" fmla="*/ 40 h 55"/>
                  <a:gd name="T6" fmla="*/ 36 w 49"/>
                  <a:gd name="T7" fmla="*/ 0 h 55"/>
                  <a:gd name="T8" fmla="*/ 0 w 49"/>
                  <a:gd name="T9" fmla="*/ 15 h 55"/>
                </a:gdLst>
                <a:ahLst/>
                <a:cxnLst>
                  <a:cxn ang="0">
                    <a:pos x="T0" y="T1"/>
                  </a:cxn>
                  <a:cxn ang="0">
                    <a:pos x="T2" y="T3"/>
                  </a:cxn>
                  <a:cxn ang="0">
                    <a:pos x="T4" y="T5"/>
                  </a:cxn>
                  <a:cxn ang="0">
                    <a:pos x="T6" y="T7"/>
                  </a:cxn>
                  <a:cxn ang="0">
                    <a:pos x="T8" y="T9"/>
                  </a:cxn>
                </a:cxnLst>
                <a:rect l="0" t="0" r="r" b="b"/>
                <a:pathLst>
                  <a:path w="49" h="55">
                    <a:moveTo>
                      <a:pt x="0" y="15"/>
                    </a:moveTo>
                    <a:lnTo>
                      <a:pt x="13" y="55"/>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2" name="Freeform 272"/>
              <p:cNvSpPr>
                <a:spLocks/>
              </p:cNvSpPr>
              <p:nvPr/>
            </p:nvSpPr>
            <p:spPr bwMode="auto">
              <a:xfrm>
                <a:off x="4340" y="2846"/>
                <a:ext cx="6" cy="11"/>
              </a:xfrm>
              <a:custGeom>
                <a:avLst/>
                <a:gdLst>
                  <a:gd name="T0" fmla="*/ 0 w 48"/>
                  <a:gd name="T1" fmla="*/ 15 h 55"/>
                  <a:gd name="T2" fmla="*/ 14 w 48"/>
                  <a:gd name="T3" fmla="*/ 55 h 55"/>
                  <a:gd name="T4" fmla="*/ 48 w 48"/>
                  <a:gd name="T5" fmla="*/ 40 h 55"/>
                  <a:gd name="T6" fmla="*/ 35 w 48"/>
                  <a:gd name="T7" fmla="*/ 0 h 55"/>
                  <a:gd name="T8" fmla="*/ 0 w 48"/>
                  <a:gd name="T9" fmla="*/ 15 h 55"/>
                </a:gdLst>
                <a:ahLst/>
                <a:cxnLst>
                  <a:cxn ang="0">
                    <a:pos x="T0" y="T1"/>
                  </a:cxn>
                  <a:cxn ang="0">
                    <a:pos x="T2" y="T3"/>
                  </a:cxn>
                  <a:cxn ang="0">
                    <a:pos x="T4" y="T5"/>
                  </a:cxn>
                  <a:cxn ang="0">
                    <a:pos x="T6" y="T7"/>
                  </a:cxn>
                  <a:cxn ang="0">
                    <a:pos x="T8" y="T9"/>
                  </a:cxn>
                </a:cxnLst>
                <a:rect l="0" t="0" r="r" b="b"/>
                <a:pathLst>
                  <a:path w="48" h="55">
                    <a:moveTo>
                      <a:pt x="0" y="15"/>
                    </a:moveTo>
                    <a:lnTo>
                      <a:pt x="14" y="55"/>
                    </a:lnTo>
                    <a:lnTo>
                      <a:pt x="48" y="40"/>
                    </a:lnTo>
                    <a:lnTo>
                      <a:pt x="35"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3" name="Freeform 273"/>
              <p:cNvSpPr>
                <a:spLocks/>
              </p:cNvSpPr>
              <p:nvPr/>
            </p:nvSpPr>
            <p:spPr bwMode="auto">
              <a:xfrm>
                <a:off x="4349" y="2840"/>
                <a:ext cx="6" cy="11"/>
              </a:xfrm>
              <a:custGeom>
                <a:avLst/>
                <a:gdLst>
                  <a:gd name="T0" fmla="*/ 0 w 50"/>
                  <a:gd name="T1" fmla="*/ 14 h 54"/>
                  <a:gd name="T2" fmla="*/ 14 w 50"/>
                  <a:gd name="T3" fmla="*/ 54 h 54"/>
                  <a:gd name="T4" fmla="*/ 50 w 50"/>
                  <a:gd name="T5" fmla="*/ 40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4" y="54"/>
                    </a:lnTo>
                    <a:lnTo>
                      <a:pt x="50" y="40"/>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4" name="Freeform 274"/>
              <p:cNvSpPr>
                <a:spLocks/>
              </p:cNvSpPr>
              <p:nvPr/>
            </p:nvSpPr>
            <p:spPr bwMode="auto">
              <a:xfrm>
                <a:off x="4358" y="2834"/>
                <a:ext cx="7" cy="11"/>
              </a:xfrm>
              <a:custGeom>
                <a:avLst/>
                <a:gdLst>
                  <a:gd name="T0" fmla="*/ 0 w 50"/>
                  <a:gd name="T1" fmla="*/ 14 h 54"/>
                  <a:gd name="T2" fmla="*/ 14 w 50"/>
                  <a:gd name="T3" fmla="*/ 54 h 54"/>
                  <a:gd name="T4" fmla="*/ 50 w 50"/>
                  <a:gd name="T5" fmla="*/ 41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4" y="54"/>
                    </a:lnTo>
                    <a:lnTo>
                      <a:pt x="50" y="41"/>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5" name="Freeform 275"/>
              <p:cNvSpPr>
                <a:spLocks/>
              </p:cNvSpPr>
              <p:nvPr/>
            </p:nvSpPr>
            <p:spPr bwMode="auto">
              <a:xfrm>
                <a:off x="4368" y="2827"/>
                <a:ext cx="6" cy="12"/>
              </a:xfrm>
              <a:custGeom>
                <a:avLst/>
                <a:gdLst>
                  <a:gd name="T0" fmla="*/ 0 w 49"/>
                  <a:gd name="T1" fmla="*/ 15 h 55"/>
                  <a:gd name="T2" fmla="*/ 13 w 49"/>
                  <a:gd name="T3" fmla="*/ 55 h 55"/>
                  <a:gd name="T4" fmla="*/ 49 w 49"/>
                  <a:gd name="T5" fmla="*/ 40 h 55"/>
                  <a:gd name="T6" fmla="*/ 36 w 49"/>
                  <a:gd name="T7" fmla="*/ 0 h 55"/>
                  <a:gd name="T8" fmla="*/ 0 w 49"/>
                  <a:gd name="T9" fmla="*/ 15 h 55"/>
                </a:gdLst>
                <a:ahLst/>
                <a:cxnLst>
                  <a:cxn ang="0">
                    <a:pos x="T0" y="T1"/>
                  </a:cxn>
                  <a:cxn ang="0">
                    <a:pos x="T2" y="T3"/>
                  </a:cxn>
                  <a:cxn ang="0">
                    <a:pos x="T4" y="T5"/>
                  </a:cxn>
                  <a:cxn ang="0">
                    <a:pos x="T6" y="T7"/>
                  </a:cxn>
                  <a:cxn ang="0">
                    <a:pos x="T8" y="T9"/>
                  </a:cxn>
                </a:cxnLst>
                <a:rect l="0" t="0" r="r" b="b"/>
                <a:pathLst>
                  <a:path w="49" h="55">
                    <a:moveTo>
                      <a:pt x="0" y="15"/>
                    </a:moveTo>
                    <a:lnTo>
                      <a:pt x="13" y="55"/>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6" name="Freeform 276"/>
              <p:cNvSpPr>
                <a:spLocks/>
              </p:cNvSpPr>
              <p:nvPr/>
            </p:nvSpPr>
            <p:spPr bwMode="auto">
              <a:xfrm>
                <a:off x="4377" y="2822"/>
                <a:ext cx="7" cy="11"/>
              </a:xfrm>
              <a:custGeom>
                <a:avLst/>
                <a:gdLst>
                  <a:gd name="T0" fmla="*/ 0 w 49"/>
                  <a:gd name="T1" fmla="*/ 15 h 56"/>
                  <a:gd name="T2" fmla="*/ 13 w 49"/>
                  <a:gd name="T3" fmla="*/ 56 h 56"/>
                  <a:gd name="T4" fmla="*/ 49 w 49"/>
                  <a:gd name="T5" fmla="*/ 40 h 56"/>
                  <a:gd name="T6" fmla="*/ 36 w 49"/>
                  <a:gd name="T7" fmla="*/ 0 h 56"/>
                  <a:gd name="T8" fmla="*/ 0 w 49"/>
                  <a:gd name="T9" fmla="*/ 15 h 56"/>
                </a:gdLst>
                <a:ahLst/>
                <a:cxnLst>
                  <a:cxn ang="0">
                    <a:pos x="T0" y="T1"/>
                  </a:cxn>
                  <a:cxn ang="0">
                    <a:pos x="T2" y="T3"/>
                  </a:cxn>
                  <a:cxn ang="0">
                    <a:pos x="T4" y="T5"/>
                  </a:cxn>
                  <a:cxn ang="0">
                    <a:pos x="T6" y="T7"/>
                  </a:cxn>
                  <a:cxn ang="0">
                    <a:pos x="T8" y="T9"/>
                  </a:cxn>
                </a:cxnLst>
                <a:rect l="0" t="0" r="r" b="b"/>
                <a:pathLst>
                  <a:path w="49" h="56">
                    <a:moveTo>
                      <a:pt x="0" y="15"/>
                    </a:moveTo>
                    <a:lnTo>
                      <a:pt x="13" y="56"/>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7" name="Freeform 277"/>
              <p:cNvSpPr>
                <a:spLocks/>
              </p:cNvSpPr>
              <p:nvPr/>
            </p:nvSpPr>
            <p:spPr bwMode="auto">
              <a:xfrm>
                <a:off x="4386" y="2815"/>
                <a:ext cx="7" cy="12"/>
              </a:xfrm>
              <a:custGeom>
                <a:avLst/>
                <a:gdLst>
                  <a:gd name="T0" fmla="*/ 0 w 47"/>
                  <a:gd name="T1" fmla="*/ 16 h 56"/>
                  <a:gd name="T2" fmla="*/ 13 w 47"/>
                  <a:gd name="T3" fmla="*/ 56 h 56"/>
                  <a:gd name="T4" fmla="*/ 47 w 47"/>
                  <a:gd name="T5" fmla="*/ 41 h 56"/>
                  <a:gd name="T6" fmla="*/ 34 w 47"/>
                  <a:gd name="T7" fmla="*/ 0 h 56"/>
                  <a:gd name="T8" fmla="*/ 0 w 47"/>
                  <a:gd name="T9" fmla="*/ 16 h 56"/>
                </a:gdLst>
                <a:ahLst/>
                <a:cxnLst>
                  <a:cxn ang="0">
                    <a:pos x="T0" y="T1"/>
                  </a:cxn>
                  <a:cxn ang="0">
                    <a:pos x="T2" y="T3"/>
                  </a:cxn>
                  <a:cxn ang="0">
                    <a:pos x="T4" y="T5"/>
                  </a:cxn>
                  <a:cxn ang="0">
                    <a:pos x="T6" y="T7"/>
                  </a:cxn>
                  <a:cxn ang="0">
                    <a:pos x="T8" y="T9"/>
                  </a:cxn>
                </a:cxnLst>
                <a:rect l="0" t="0" r="r" b="b"/>
                <a:pathLst>
                  <a:path w="47" h="56">
                    <a:moveTo>
                      <a:pt x="0" y="16"/>
                    </a:moveTo>
                    <a:lnTo>
                      <a:pt x="13" y="56"/>
                    </a:lnTo>
                    <a:lnTo>
                      <a:pt x="47" y="41"/>
                    </a:lnTo>
                    <a:lnTo>
                      <a:pt x="34"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8" name="Freeform 278"/>
              <p:cNvSpPr>
                <a:spLocks/>
              </p:cNvSpPr>
              <p:nvPr/>
            </p:nvSpPr>
            <p:spPr bwMode="auto">
              <a:xfrm>
                <a:off x="4396" y="2809"/>
                <a:ext cx="6" cy="12"/>
              </a:xfrm>
              <a:custGeom>
                <a:avLst/>
                <a:gdLst>
                  <a:gd name="T0" fmla="*/ 0 w 49"/>
                  <a:gd name="T1" fmla="*/ 13 h 53"/>
                  <a:gd name="T2" fmla="*/ 13 w 49"/>
                  <a:gd name="T3" fmla="*/ 53 h 53"/>
                  <a:gd name="T4" fmla="*/ 49 w 49"/>
                  <a:gd name="T5" fmla="*/ 40 h 53"/>
                  <a:gd name="T6" fmla="*/ 36 w 49"/>
                  <a:gd name="T7" fmla="*/ 0 h 53"/>
                  <a:gd name="T8" fmla="*/ 0 w 49"/>
                  <a:gd name="T9" fmla="*/ 13 h 53"/>
                </a:gdLst>
                <a:ahLst/>
                <a:cxnLst>
                  <a:cxn ang="0">
                    <a:pos x="T0" y="T1"/>
                  </a:cxn>
                  <a:cxn ang="0">
                    <a:pos x="T2" y="T3"/>
                  </a:cxn>
                  <a:cxn ang="0">
                    <a:pos x="T4" y="T5"/>
                  </a:cxn>
                  <a:cxn ang="0">
                    <a:pos x="T6" y="T7"/>
                  </a:cxn>
                  <a:cxn ang="0">
                    <a:pos x="T8" y="T9"/>
                  </a:cxn>
                </a:cxnLst>
                <a:rect l="0" t="0" r="r" b="b"/>
                <a:pathLst>
                  <a:path w="49" h="53">
                    <a:moveTo>
                      <a:pt x="0" y="13"/>
                    </a:moveTo>
                    <a:lnTo>
                      <a:pt x="13" y="53"/>
                    </a:lnTo>
                    <a:lnTo>
                      <a:pt x="49"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399" name="Freeform 279"/>
              <p:cNvSpPr>
                <a:spLocks/>
              </p:cNvSpPr>
              <p:nvPr/>
            </p:nvSpPr>
            <p:spPr bwMode="auto">
              <a:xfrm>
                <a:off x="4405" y="2804"/>
                <a:ext cx="7" cy="10"/>
              </a:xfrm>
              <a:custGeom>
                <a:avLst/>
                <a:gdLst>
                  <a:gd name="T0" fmla="*/ 0 w 49"/>
                  <a:gd name="T1" fmla="*/ 13 h 54"/>
                  <a:gd name="T2" fmla="*/ 13 w 49"/>
                  <a:gd name="T3" fmla="*/ 54 h 54"/>
                  <a:gd name="T4" fmla="*/ 49 w 49"/>
                  <a:gd name="T5" fmla="*/ 40 h 54"/>
                  <a:gd name="T6" fmla="*/ 36 w 49"/>
                  <a:gd name="T7" fmla="*/ 0 h 54"/>
                  <a:gd name="T8" fmla="*/ 0 w 49"/>
                  <a:gd name="T9" fmla="*/ 13 h 54"/>
                </a:gdLst>
                <a:ahLst/>
                <a:cxnLst>
                  <a:cxn ang="0">
                    <a:pos x="T0" y="T1"/>
                  </a:cxn>
                  <a:cxn ang="0">
                    <a:pos x="T2" y="T3"/>
                  </a:cxn>
                  <a:cxn ang="0">
                    <a:pos x="T4" y="T5"/>
                  </a:cxn>
                  <a:cxn ang="0">
                    <a:pos x="T6" y="T7"/>
                  </a:cxn>
                  <a:cxn ang="0">
                    <a:pos x="T8" y="T9"/>
                  </a:cxn>
                </a:cxnLst>
                <a:rect l="0" t="0" r="r" b="b"/>
                <a:pathLst>
                  <a:path w="49" h="54">
                    <a:moveTo>
                      <a:pt x="0" y="13"/>
                    </a:moveTo>
                    <a:lnTo>
                      <a:pt x="13" y="54"/>
                    </a:lnTo>
                    <a:lnTo>
                      <a:pt x="49"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0" name="Freeform 280"/>
              <p:cNvSpPr>
                <a:spLocks/>
              </p:cNvSpPr>
              <p:nvPr/>
            </p:nvSpPr>
            <p:spPr bwMode="auto">
              <a:xfrm>
                <a:off x="4415" y="2797"/>
                <a:ext cx="6" cy="12"/>
              </a:xfrm>
              <a:custGeom>
                <a:avLst/>
                <a:gdLst>
                  <a:gd name="T0" fmla="*/ 0 w 50"/>
                  <a:gd name="T1" fmla="*/ 14 h 54"/>
                  <a:gd name="T2" fmla="*/ 13 w 50"/>
                  <a:gd name="T3" fmla="*/ 54 h 54"/>
                  <a:gd name="T4" fmla="*/ 50 w 50"/>
                  <a:gd name="T5" fmla="*/ 41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3" y="54"/>
                    </a:lnTo>
                    <a:lnTo>
                      <a:pt x="50" y="41"/>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1" name="Freeform 281"/>
              <p:cNvSpPr>
                <a:spLocks/>
              </p:cNvSpPr>
              <p:nvPr/>
            </p:nvSpPr>
            <p:spPr bwMode="auto">
              <a:xfrm>
                <a:off x="4424" y="2791"/>
                <a:ext cx="6" cy="12"/>
              </a:xfrm>
              <a:custGeom>
                <a:avLst/>
                <a:gdLst>
                  <a:gd name="T0" fmla="*/ 0 w 50"/>
                  <a:gd name="T1" fmla="*/ 15 h 55"/>
                  <a:gd name="T2" fmla="*/ 13 w 50"/>
                  <a:gd name="T3" fmla="*/ 55 h 55"/>
                  <a:gd name="T4" fmla="*/ 50 w 50"/>
                  <a:gd name="T5" fmla="*/ 40 h 55"/>
                  <a:gd name="T6" fmla="*/ 37 w 50"/>
                  <a:gd name="T7" fmla="*/ 0 h 55"/>
                  <a:gd name="T8" fmla="*/ 0 w 50"/>
                  <a:gd name="T9" fmla="*/ 15 h 55"/>
                </a:gdLst>
                <a:ahLst/>
                <a:cxnLst>
                  <a:cxn ang="0">
                    <a:pos x="T0" y="T1"/>
                  </a:cxn>
                  <a:cxn ang="0">
                    <a:pos x="T2" y="T3"/>
                  </a:cxn>
                  <a:cxn ang="0">
                    <a:pos x="T4" y="T5"/>
                  </a:cxn>
                  <a:cxn ang="0">
                    <a:pos x="T6" y="T7"/>
                  </a:cxn>
                  <a:cxn ang="0">
                    <a:pos x="T8" y="T9"/>
                  </a:cxn>
                </a:cxnLst>
                <a:rect l="0" t="0" r="r" b="b"/>
                <a:pathLst>
                  <a:path w="50" h="55">
                    <a:moveTo>
                      <a:pt x="0" y="15"/>
                    </a:moveTo>
                    <a:lnTo>
                      <a:pt x="13" y="55"/>
                    </a:lnTo>
                    <a:lnTo>
                      <a:pt x="50" y="40"/>
                    </a:lnTo>
                    <a:lnTo>
                      <a:pt x="37"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2" name="Freeform 282"/>
              <p:cNvSpPr>
                <a:spLocks/>
              </p:cNvSpPr>
              <p:nvPr/>
            </p:nvSpPr>
            <p:spPr bwMode="auto">
              <a:xfrm>
                <a:off x="4433" y="2785"/>
                <a:ext cx="7" cy="12"/>
              </a:xfrm>
              <a:custGeom>
                <a:avLst/>
                <a:gdLst>
                  <a:gd name="T0" fmla="*/ 0 w 48"/>
                  <a:gd name="T1" fmla="*/ 15 h 55"/>
                  <a:gd name="T2" fmla="*/ 13 w 48"/>
                  <a:gd name="T3" fmla="*/ 55 h 55"/>
                  <a:gd name="T4" fmla="*/ 48 w 48"/>
                  <a:gd name="T5" fmla="*/ 40 h 55"/>
                  <a:gd name="T6" fmla="*/ 35 w 48"/>
                  <a:gd name="T7" fmla="*/ 0 h 55"/>
                  <a:gd name="T8" fmla="*/ 0 w 48"/>
                  <a:gd name="T9" fmla="*/ 15 h 55"/>
                </a:gdLst>
                <a:ahLst/>
                <a:cxnLst>
                  <a:cxn ang="0">
                    <a:pos x="T0" y="T1"/>
                  </a:cxn>
                  <a:cxn ang="0">
                    <a:pos x="T2" y="T3"/>
                  </a:cxn>
                  <a:cxn ang="0">
                    <a:pos x="T4" y="T5"/>
                  </a:cxn>
                  <a:cxn ang="0">
                    <a:pos x="T6" y="T7"/>
                  </a:cxn>
                  <a:cxn ang="0">
                    <a:pos x="T8" y="T9"/>
                  </a:cxn>
                </a:cxnLst>
                <a:rect l="0" t="0" r="r" b="b"/>
                <a:pathLst>
                  <a:path w="48" h="55">
                    <a:moveTo>
                      <a:pt x="0" y="15"/>
                    </a:moveTo>
                    <a:lnTo>
                      <a:pt x="13" y="55"/>
                    </a:lnTo>
                    <a:lnTo>
                      <a:pt x="48" y="40"/>
                    </a:lnTo>
                    <a:lnTo>
                      <a:pt x="35"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3" name="Freeform 283"/>
              <p:cNvSpPr>
                <a:spLocks/>
              </p:cNvSpPr>
              <p:nvPr/>
            </p:nvSpPr>
            <p:spPr bwMode="auto">
              <a:xfrm>
                <a:off x="4443" y="2779"/>
                <a:ext cx="6" cy="12"/>
              </a:xfrm>
              <a:custGeom>
                <a:avLst/>
                <a:gdLst>
                  <a:gd name="T0" fmla="*/ 0 w 49"/>
                  <a:gd name="T1" fmla="*/ 16 h 56"/>
                  <a:gd name="T2" fmla="*/ 13 w 49"/>
                  <a:gd name="T3" fmla="*/ 56 h 56"/>
                  <a:gd name="T4" fmla="*/ 49 w 49"/>
                  <a:gd name="T5" fmla="*/ 40 h 56"/>
                  <a:gd name="T6" fmla="*/ 36 w 49"/>
                  <a:gd name="T7" fmla="*/ 0 h 56"/>
                  <a:gd name="T8" fmla="*/ 0 w 49"/>
                  <a:gd name="T9" fmla="*/ 16 h 56"/>
                </a:gdLst>
                <a:ahLst/>
                <a:cxnLst>
                  <a:cxn ang="0">
                    <a:pos x="T0" y="T1"/>
                  </a:cxn>
                  <a:cxn ang="0">
                    <a:pos x="T2" y="T3"/>
                  </a:cxn>
                  <a:cxn ang="0">
                    <a:pos x="T4" y="T5"/>
                  </a:cxn>
                  <a:cxn ang="0">
                    <a:pos x="T6" y="T7"/>
                  </a:cxn>
                  <a:cxn ang="0">
                    <a:pos x="T8" y="T9"/>
                  </a:cxn>
                </a:cxnLst>
                <a:rect l="0" t="0" r="r" b="b"/>
                <a:pathLst>
                  <a:path w="49" h="56">
                    <a:moveTo>
                      <a:pt x="0" y="16"/>
                    </a:moveTo>
                    <a:lnTo>
                      <a:pt x="13" y="56"/>
                    </a:lnTo>
                    <a:lnTo>
                      <a:pt x="49" y="40"/>
                    </a:lnTo>
                    <a:lnTo>
                      <a:pt x="36"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4" name="Freeform 284"/>
              <p:cNvSpPr>
                <a:spLocks/>
              </p:cNvSpPr>
              <p:nvPr/>
            </p:nvSpPr>
            <p:spPr bwMode="auto">
              <a:xfrm>
                <a:off x="4452" y="2773"/>
                <a:ext cx="6" cy="12"/>
              </a:xfrm>
              <a:custGeom>
                <a:avLst/>
                <a:gdLst>
                  <a:gd name="T0" fmla="*/ 0 w 47"/>
                  <a:gd name="T1" fmla="*/ 13 h 53"/>
                  <a:gd name="T2" fmla="*/ 13 w 47"/>
                  <a:gd name="T3" fmla="*/ 53 h 53"/>
                  <a:gd name="T4" fmla="*/ 47 w 47"/>
                  <a:gd name="T5" fmla="*/ 40 h 53"/>
                  <a:gd name="T6" fmla="*/ 34 w 47"/>
                  <a:gd name="T7" fmla="*/ 0 h 53"/>
                  <a:gd name="T8" fmla="*/ 0 w 47"/>
                  <a:gd name="T9" fmla="*/ 13 h 53"/>
                </a:gdLst>
                <a:ahLst/>
                <a:cxnLst>
                  <a:cxn ang="0">
                    <a:pos x="T0" y="T1"/>
                  </a:cxn>
                  <a:cxn ang="0">
                    <a:pos x="T2" y="T3"/>
                  </a:cxn>
                  <a:cxn ang="0">
                    <a:pos x="T4" y="T5"/>
                  </a:cxn>
                  <a:cxn ang="0">
                    <a:pos x="T6" y="T7"/>
                  </a:cxn>
                  <a:cxn ang="0">
                    <a:pos x="T8" y="T9"/>
                  </a:cxn>
                </a:cxnLst>
                <a:rect l="0" t="0" r="r" b="b"/>
                <a:pathLst>
                  <a:path w="47" h="53">
                    <a:moveTo>
                      <a:pt x="0" y="13"/>
                    </a:moveTo>
                    <a:lnTo>
                      <a:pt x="13" y="53"/>
                    </a:lnTo>
                    <a:lnTo>
                      <a:pt x="47" y="40"/>
                    </a:lnTo>
                    <a:lnTo>
                      <a:pt x="34"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5" name="Freeform 285"/>
              <p:cNvSpPr>
                <a:spLocks/>
              </p:cNvSpPr>
              <p:nvPr/>
            </p:nvSpPr>
            <p:spPr bwMode="auto">
              <a:xfrm>
                <a:off x="4457" y="2784"/>
                <a:ext cx="6" cy="17"/>
              </a:xfrm>
              <a:custGeom>
                <a:avLst/>
                <a:gdLst>
                  <a:gd name="T0" fmla="*/ 34 w 47"/>
                  <a:gd name="T1" fmla="*/ 0 h 81"/>
                  <a:gd name="T2" fmla="*/ 0 w 47"/>
                  <a:gd name="T3" fmla="*/ 16 h 81"/>
                  <a:gd name="T4" fmla="*/ 13 w 47"/>
                  <a:gd name="T5" fmla="*/ 54 h 81"/>
                  <a:gd name="T6" fmla="*/ 21 w 47"/>
                  <a:gd name="T7" fmla="*/ 81 h 81"/>
                  <a:gd name="T8" fmla="*/ 41 w 47"/>
                  <a:gd name="T9" fmla="*/ 63 h 81"/>
                  <a:gd name="T10" fmla="*/ 42 w 47"/>
                  <a:gd name="T11" fmla="*/ 61 h 81"/>
                  <a:gd name="T12" fmla="*/ 21 w 47"/>
                  <a:gd name="T13" fmla="*/ 27 h 81"/>
                  <a:gd name="T14" fmla="*/ 19 w 47"/>
                  <a:gd name="T15" fmla="*/ 29 h 81"/>
                  <a:gd name="T16" fmla="*/ 29 w 47"/>
                  <a:gd name="T17" fmla="*/ 46 h 81"/>
                  <a:gd name="T18" fmla="*/ 47 w 47"/>
                  <a:gd name="T19" fmla="*/ 39 h 81"/>
                  <a:gd name="T20" fmla="*/ 34 w 47"/>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81">
                    <a:moveTo>
                      <a:pt x="34" y="0"/>
                    </a:moveTo>
                    <a:lnTo>
                      <a:pt x="0" y="16"/>
                    </a:lnTo>
                    <a:lnTo>
                      <a:pt x="13" y="54"/>
                    </a:lnTo>
                    <a:lnTo>
                      <a:pt x="21" y="81"/>
                    </a:lnTo>
                    <a:lnTo>
                      <a:pt x="41" y="63"/>
                    </a:lnTo>
                    <a:lnTo>
                      <a:pt x="42" y="61"/>
                    </a:lnTo>
                    <a:lnTo>
                      <a:pt x="21" y="27"/>
                    </a:lnTo>
                    <a:lnTo>
                      <a:pt x="19" y="29"/>
                    </a:lnTo>
                    <a:lnTo>
                      <a:pt x="29" y="46"/>
                    </a:lnTo>
                    <a:lnTo>
                      <a:pt x="47" y="39"/>
                    </a:lnTo>
                    <a:lnTo>
                      <a:pt x="34"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6" name="Freeform 286"/>
              <p:cNvSpPr>
                <a:spLocks/>
              </p:cNvSpPr>
              <p:nvPr/>
            </p:nvSpPr>
            <p:spPr bwMode="auto">
              <a:xfrm>
                <a:off x="4464" y="2779"/>
                <a:ext cx="7" cy="12"/>
              </a:xfrm>
              <a:custGeom>
                <a:avLst/>
                <a:gdLst>
                  <a:gd name="T0" fmla="*/ 0 w 53"/>
                  <a:gd name="T1" fmla="*/ 25 h 60"/>
                  <a:gd name="T2" fmla="*/ 21 w 53"/>
                  <a:gd name="T3" fmla="*/ 60 h 60"/>
                  <a:gd name="T4" fmla="*/ 53 w 53"/>
                  <a:gd name="T5" fmla="*/ 35 h 60"/>
                  <a:gd name="T6" fmla="*/ 31 w 53"/>
                  <a:gd name="T7" fmla="*/ 0 h 60"/>
                  <a:gd name="T8" fmla="*/ 0 w 53"/>
                  <a:gd name="T9" fmla="*/ 25 h 60"/>
                </a:gdLst>
                <a:ahLst/>
                <a:cxnLst>
                  <a:cxn ang="0">
                    <a:pos x="T0" y="T1"/>
                  </a:cxn>
                  <a:cxn ang="0">
                    <a:pos x="T2" y="T3"/>
                  </a:cxn>
                  <a:cxn ang="0">
                    <a:pos x="T4" y="T5"/>
                  </a:cxn>
                  <a:cxn ang="0">
                    <a:pos x="T6" y="T7"/>
                  </a:cxn>
                  <a:cxn ang="0">
                    <a:pos x="T8" y="T9"/>
                  </a:cxn>
                </a:cxnLst>
                <a:rect l="0" t="0" r="r" b="b"/>
                <a:pathLst>
                  <a:path w="53" h="60">
                    <a:moveTo>
                      <a:pt x="0" y="25"/>
                    </a:moveTo>
                    <a:lnTo>
                      <a:pt x="21" y="60"/>
                    </a:lnTo>
                    <a:lnTo>
                      <a:pt x="53" y="35"/>
                    </a:lnTo>
                    <a:lnTo>
                      <a:pt x="31" y="0"/>
                    </a:lnTo>
                    <a:lnTo>
                      <a:pt x="0" y="2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7" name="Freeform 287"/>
              <p:cNvSpPr>
                <a:spLocks/>
              </p:cNvSpPr>
              <p:nvPr/>
            </p:nvSpPr>
            <p:spPr bwMode="auto">
              <a:xfrm>
                <a:off x="4472" y="2768"/>
                <a:ext cx="7" cy="12"/>
              </a:xfrm>
              <a:custGeom>
                <a:avLst/>
                <a:gdLst>
                  <a:gd name="T0" fmla="*/ 0 w 53"/>
                  <a:gd name="T1" fmla="*/ 25 h 59"/>
                  <a:gd name="T2" fmla="*/ 21 w 53"/>
                  <a:gd name="T3" fmla="*/ 59 h 59"/>
                  <a:gd name="T4" fmla="*/ 53 w 53"/>
                  <a:gd name="T5" fmla="*/ 34 h 59"/>
                  <a:gd name="T6" fmla="*/ 31 w 53"/>
                  <a:gd name="T7" fmla="*/ 0 h 59"/>
                  <a:gd name="T8" fmla="*/ 0 w 53"/>
                  <a:gd name="T9" fmla="*/ 25 h 59"/>
                </a:gdLst>
                <a:ahLst/>
                <a:cxnLst>
                  <a:cxn ang="0">
                    <a:pos x="T0" y="T1"/>
                  </a:cxn>
                  <a:cxn ang="0">
                    <a:pos x="T2" y="T3"/>
                  </a:cxn>
                  <a:cxn ang="0">
                    <a:pos x="T4" y="T5"/>
                  </a:cxn>
                  <a:cxn ang="0">
                    <a:pos x="T6" y="T7"/>
                  </a:cxn>
                  <a:cxn ang="0">
                    <a:pos x="T8" y="T9"/>
                  </a:cxn>
                </a:cxnLst>
                <a:rect l="0" t="0" r="r" b="b"/>
                <a:pathLst>
                  <a:path w="53" h="59">
                    <a:moveTo>
                      <a:pt x="0" y="25"/>
                    </a:moveTo>
                    <a:lnTo>
                      <a:pt x="21" y="59"/>
                    </a:lnTo>
                    <a:lnTo>
                      <a:pt x="53" y="34"/>
                    </a:lnTo>
                    <a:lnTo>
                      <a:pt x="31" y="0"/>
                    </a:lnTo>
                    <a:lnTo>
                      <a:pt x="0" y="2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8" name="Freeform 288"/>
              <p:cNvSpPr>
                <a:spLocks/>
              </p:cNvSpPr>
              <p:nvPr/>
            </p:nvSpPr>
            <p:spPr bwMode="auto">
              <a:xfrm>
                <a:off x="4480" y="2757"/>
                <a:ext cx="7" cy="13"/>
              </a:xfrm>
              <a:custGeom>
                <a:avLst/>
                <a:gdLst>
                  <a:gd name="T0" fmla="*/ 0 w 53"/>
                  <a:gd name="T1" fmla="*/ 27 h 61"/>
                  <a:gd name="T2" fmla="*/ 21 w 53"/>
                  <a:gd name="T3" fmla="*/ 61 h 61"/>
                  <a:gd name="T4" fmla="*/ 53 w 53"/>
                  <a:gd name="T5" fmla="*/ 35 h 61"/>
                  <a:gd name="T6" fmla="*/ 31 w 53"/>
                  <a:gd name="T7" fmla="*/ 0 h 61"/>
                  <a:gd name="T8" fmla="*/ 0 w 53"/>
                  <a:gd name="T9" fmla="*/ 27 h 61"/>
                </a:gdLst>
                <a:ahLst/>
                <a:cxnLst>
                  <a:cxn ang="0">
                    <a:pos x="T0" y="T1"/>
                  </a:cxn>
                  <a:cxn ang="0">
                    <a:pos x="T2" y="T3"/>
                  </a:cxn>
                  <a:cxn ang="0">
                    <a:pos x="T4" y="T5"/>
                  </a:cxn>
                  <a:cxn ang="0">
                    <a:pos x="T6" y="T7"/>
                  </a:cxn>
                  <a:cxn ang="0">
                    <a:pos x="T8" y="T9"/>
                  </a:cxn>
                </a:cxnLst>
                <a:rect l="0" t="0" r="r" b="b"/>
                <a:pathLst>
                  <a:path w="53" h="61">
                    <a:moveTo>
                      <a:pt x="0" y="27"/>
                    </a:moveTo>
                    <a:lnTo>
                      <a:pt x="21" y="61"/>
                    </a:lnTo>
                    <a:lnTo>
                      <a:pt x="53" y="35"/>
                    </a:lnTo>
                    <a:lnTo>
                      <a:pt x="31"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09" name="Freeform 289"/>
              <p:cNvSpPr>
                <a:spLocks/>
              </p:cNvSpPr>
              <p:nvPr/>
            </p:nvSpPr>
            <p:spPr bwMode="auto">
              <a:xfrm>
                <a:off x="4488" y="2746"/>
                <a:ext cx="7" cy="13"/>
              </a:xfrm>
              <a:custGeom>
                <a:avLst/>
                <a:gdLst>
                  <a:gd name="T0" fmla="*/ 0 w 51"/>
                  <a:gd name="T1" fmla="*/ 27 h 62"/>
                  <a:gd name="T2" fmla="*/ 21 w 51"/>
                  <a:gd name="T3" fmla="*/ 62 h 62"/>
                  <a:gd name="T4" fmla="*/ 51 w 51"/>
                  <a:gd name="T5" fmla="*/ 35 h 62"/>
                  <a:gd name="T6" fmla="*/ 29 w 51"/>
                  <a:gd name="T7" fmla="*/ 0 h 62"/>
                  <a:gd name="T8" fmla="*/ 0 w 51"/>
                  <a:gd name="T9" fmla="*/ 27 h 62"/>
                </a:gdLst>
                <a:ahLst/>
                <a:cxnLst>
                  <a:cxn ang="0">
                    <a:pos x="T0" y="T1"/>
                  </a:cxn>
                  <a:cxn ang="0">
                    <a:pos x="T2" y="T3"/>
                  </a:cxn>
                  <a:cxn ang="0">
                    <a:pos x="T4" y="T5"/>
                  </a:cxn>
                  <a:cxn ang="0">
                    <a:pos x="T6" y="T7"/>
                  </a:cxn>
                  <a:cxn ang="0">
                    <a:pos x="T8" y="T9"/>
                  </a:cxn>
                </a:cxnLst>
                <a:rect l="0" t="0" r="r" b="b"/>
                <a:pathLst>
                  <a:path w="51" h="62">
                    <a:moveTo>
                      <a:pt x="0" y="27"/>
                    </a:moveTo>
                    <a:lnTo>
                      <a:pt x="21" y="62"/>
                    </a:lnTo>
                    <a:lnTo>
                      <a:pt x="51" y="35"/>
                    </a:lnTo>
                    <a:lnTo>
                      <a:pt x="29"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0" name="Freeform 290"/>
              <p:cNvSpPr>
                <a:spLocks/>
              </p:cNvSpPr>
              <p:nvPr/>
            </p:nvSpPr>
            <p:spPr bwMode="auto">
              <a:xfrm>
                <a:off x="4496" y="2735"/>
                <a:ext cx="7" cy="13"/>
              </a:xfrm>
              <a:custGeom>
                <a:avLst/>
                <a:gdLst>
                  <a:gd name="T0" fmla="*/ 0 w 51"/>
                  <a:gd name="T1" fmla="*/ 27 h 61"/>
                  <a:gd name="T2" fmla="*/ 21 w 51"/>
                  <a:gd name="T3" fmla="*/ 61 h 61"/>
                  <a:gd name="T4" fmla="*/ 51 w 51"/>
                  <a:gd name="T5" fmla="*/ 34 h 61"/>
                  <a:gd name="T6" fmla="*/ 29 w 51"/>
                  <a:gd name="T7" fmla="*/ 0 h 61"/>
                  <a:gd name="T8" fmla="*/ 0 w 51"/>
                  <a:gd name="T9" fmla="*/ 27 h 61"/>
                </a:gdLst>
                <a:ahLst/>
                <a:cxnLst>
                  <a:cxn ang="0">
                    <a:pos x="T0" y="T1"/>
                  </a:cxn>
                  <a:cxn ang="0">
                    <a:pos x="T2" y="T3"/>
                  </a:cxn>
                  <a:cxn ang="0">
                    <a:pos x="T4" y="T5"/>
                  </a:cxn>
                  <a:cxn ang="0">
                    <a:pos x="T6" y="T7"/>
                  </a:cxn>
                  <a:cxn ang="0">
                    <a:pos x="T8" y="T9"/>
                  </a:cxn>
                </a:cxnLst>
                <a:rect l="0" t="0" r="r" b="b"/>
                <a:pathLst>
                  <a:path w="51" h="61">
                    <a:moveTo>
                      <a:pt x="0" y="27"/>
                    </a:moveTo>
                    <a:lnTo>
                      <a:pt x="21" y="61"/>
                    </a:lnTo>
                    <a:lnTo>
                      <a:pt x="51" y="34"/>
                    </a:lnTo>
                    <a:lnTo>
                      <a:pt x="29"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1" name="Freeform 291"/>
              <p:cNvSpPr>
                <a:spLocks/>
              </p:cNvSpPr>
              <p:nvPr/>
            </p:nvSpPr>
            <p:spPr bwMode="auto">
              <a:xfrm>
                <a:off x="4501" y="2728"/>
                <a:ext cx="13" cy="10"/>
              </a:xfrm>
              <a:custGeom>
                <a:avLst/>
                <a:gdLst>
                  <a:gd name="T0" fmla="*/ 22 w 96"/>
                  <a:gd name="T1" fmla="*/ 10 h 48"/>
                  <a:gd name="T2" fmla="*/ 43 w 96"/>
                  <a:gd name="T3" fmla="*/ 44 h 48"/>
                  <a:gd name="T4" fmla="*/ 47 w 96"/>
                  <a:gd name="T5" fmla="*/ 43 h 48"/>
                  <a:gd name="T6" fmla="*/ 96 w 96"/>
                  <a:gd name="T7" fmla="*/ 0 h 48"/>
                  <a:gd name="T8" fmla="*/ 35 w 96"/>
                  <a:gd name="T9" fmla="*/ 4 h 48"/>
                  <a:gd name="T10" fmla="*/ 0 w 96"/>
                  <a:gd name="T11" fmla="*/ 4 h 48"/>
                  <a:gd name="T12" fmla="*/ 2 w 96"/>
                  <a:gd name="T13" fmla="*/ 48 h 48"/>
                  <a:gd name="T14" fmla="*/ 37 w 96"/>
                  <a:gd name="T15" fmla="*/ 48 h 48"/>
                  <a:gd name="T16" fmla="*/ 35 w 96"/>
                  <a:gd name="T17" fmla="*/ 25 h 48"/>
                  <a:gd name="T18" fmla="*/ 25 w 96"/>
                  <a:gd name="T19" fmla="*/ 8 h 48"/>
                  <a:gd name="T20" fmla="*/ 22 w 96"/>
                  <a:gd name="T21"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48">
                    <a:moveTo>
                      <a:pt x="22" y="10"/>
                    </a:moveTo>
                    <a:lnTo>
                      <a:pt x="43" y="44"/>
                    </a:lnTo>
                    <a:lnTo>
                      <a:pt x="47" y="43"/>
                    </a:lnTo>
                    <a:lnTo>
                      <a:pt x="96" y="0"/>
                    </a:lnTo>
                    <a:lnTo>
                      <a:pt x="35" y="4"/>
                    </a:lnTo>
                    <a:lnTo>
                      <a:pt x="0" y="4"/>
                    </a:lnTo>
                    <a:lnTo>
                      <a:pt x="2" y="48"/>
                    </a:lnTo>
                    <a:lnTo>
                      <a:pt x="37" y="48"/>
                    </a:lnTo>
                    <a:lnTo>
                      <a:pt x="35" y="25"/>
                    </a:lnTo>
                    <a:lnTo>
                      <a:pt x="25" y="8"/>
                    </a:lnTo>
                    <a:lnTo>
                      <a:pt x="22" y="1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2" name="Freeform 292"/>
              <p:cNvSpPr>
                <a:spLocks/>
              </p:cNvSpPr>
              <p:nvPr/>
            </p:nvSpPr>
            <p:spPr bwMode="auto">
              <a:xfrm>
                <a:off x="4491" y="2729"/>
                <a:ext cx="6" cy="10"/>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3" name="Freeform 293"/>
              <p:cNvSpPr>
                <a:spLocks/>
              </p:cNvSpPr>
              <p:nvPr/>
            </p:nvSpPr>
            <p:spPr bwMode="auto">
              <a:xfrm>
                <a:off x="4482" y="2730"/>
                <a:ext cx="5" cy="9"/>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4" name="Freeform 294"/>
              <p:cNvSpPr>
                <a:spLocks/>
              </p:cNvSpPr>
              <p:nvPr/>
            </p:nvSpPr>
            <p:spPr bwMode="auto">
              <a:xfrm>
                <a:off x="4472" y="2730"/>
                <a:ext cx="5" cy="10"/>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5" name="Freeform 295"/>
              <p:cNvSpPr>
                <a:spLocks/>
              </p:cNvSpPr>
              <p:nvPr/>
            </p:nvSpPr>
            <p:spPr bwMode="auto">
              <a:xfrm>
                <a:off x="4462" y="2731"/>
                <a:ext cx="5" cy="10"/>
              </a:xfrm>
              <a:custGeom>
                <a:avLst/>
                <a:gdLst>
                  <a:gd name="T0" fmla="*/ 39 w 39"/>
                  <a:gd name="T1" fmla="*/ 44 h 46"/>
                  <a:gd name="T2" fmla="*/ 38 w 39"/>
                  <a:gd name="T3" fmla="*/ 0 h 46"/>
                  <a:gd name="T4" fmla="*/ 0 w 39"/>
                  <a:gd name="T5" fmla="*/ 2 h 46"/>
                  <a:gd name="T6" fmla="*/ 1 w 39"/>
                  <a:gd name="T7" fmla="*/ 46 h 46"/>
                  <a:gd name="T8" fmla="*/ 39 w 39"/>
                  <a:gd name="T9" fmla="*/ 44 h 46"/>
                </a:gdLst>
                <a:ahLst/>
                <a:cxnLst>
                  <a:cxn ang="0">
                    <a:pos x="T0" y="T1"/>
                  </a:cxn>
                  <a:cxn ang="0">
                    <a:pos x="T2" y="T3"/>
                  </a:cxn>
                  <a:cxn ang="0">
                    <a:pos x="T4" y="T5"/>
                  </a:cxn>
                  <a:cxn ang="0">
                    <a:pos x="T6" y="T7"/>
                  </a:cxn>
                  <a:cxn ang="0">
                    <a:pos x="T8" y="T9"/>
                  </a:cxn>
                </a:cxnLst>
                <a:rect l="0" t="0" r="r" b="b"/>
                <a:pathLst>
                  <a:path w="39" h="46">
                    <a:moveTo>
                      <a:pt x="39" y="44"/>
                    </a:moveTo>
                    <a:lnTo>
                      <a:pt x="38" y="0"/>
                    </a:lnTo>
                    <a:lnTo>
                      <a:pt x="0" y="2"/>
                    </a:lnTo>
                    <a:lnTo>
                      <a:pt x="1" y="46"/>
                    </a:lnTo>
                    <a:lnTo>
                      <a:pt x="39"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6" name="Freeform 296"/>
              <p:cNvSpPr>
                <a:spLocks/>
              </p:cNvSpPr>
              <p:nvPr/>
            </p:nvSpPr>
            <p:spPr bwMode="auto">
              <a:xfrm>
                <a:off x="4452" y="2732"/>
                <a:ext cx="5" cy="10"/>
              </a:xfrm>
              <a:custGeom>
                <a:avLst/>
                <a:gdLst>
                  <a:gd name="T0" fmla="*/ 39 w 39"/>
                  <a:gd name="T1" fmla="*/ 44 h 45"/>
                  <a:gd name="T2" fmla="*/ 38 w 39"/>
                  <a:gd name="T3" fmla="*/ 0 h 45"/>
                  <a:gd name="T4" fmla="*/ 0 w 39"/>
                  <a:gd name="T5" fmla="*/ 1 h 45"/>
                  <a:gd name="T6" fmla="*/ 1 w 39"/>
                  <a:gd name="T7" fmla="*/ 45 h 45"/>
                  <a:gd name="T8" fmla="*/ 39 w 39"/>
                  <a:gd name="T9" fmla="*/ 44 h 45"/>
                </a:gdLst>
                <a:ahLst/>
                <a:cxnLst>
                  <a:cxn ang="0">
                    <a:pos x="T0" y="T1"/>
                  </a:cxn>
                  <a:cxn ang="0">
                    <a:pos x="T2" y="T3"/>
                  </a:cxn>
                  <a:cxn ang="0">
                    <a:pos x="T4" y="T5"/>
                  </a:cxn>
                  <a:cxn ang="0">
                    <a:pos x="T6" y="T7"/>
                  </a:cxn>
                  <a:cxn ang="0">
                    <a:pos x="T8" y="T9"/>
                  </a:cxn>
                </a:cxnLst>
                <a:rect l="0" t="0" r="r" b="b"/>
                <a:pathLst>
                  <a:path w="39" h="45">
                    <a:moveTo>
                      <a:pt x="39" y="44"/>
                    </a:moveTo>
                    <a:lnTo>
                      <a:pt x="38" y="0"/>
                    </a:lnTo>
                    <a:lnTo>
                      <a:pt x="0" y="1"/>
                    </a:lnTo>
                    <a:lnTo>
                      <a:pt x="1" y="45"/>
                    </a:lnTo>
                    <a:lnTo>
                      <a:pt x="39"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3418" name="Rectangle 298"/>
              <p:cNvSpPr>
                <a:spLocks noChangeArrowheads="1"/>
              </p:cNvSpPr>
              <p:nvPr/>
            </p:nvSpPr>
            <p:spPr bwMode="auto">
              <a:xfrm>
                <a:off x="4519" y="3439"/>
                <a:ext cx="12" cy="203"/>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3419" name="Freeform 299"/>
              <p:cNvSpPr>
                <a:spLocks/>
              </p:cNvSpPr>
              <p:nvPr/>
            </p:nvSpPr>
            <p:spPr bwMode="auto">
              <a:xfrm>
                <a:off x="4496" y="3439"/>
                <a:ext cx="58" cy="65"/>
              </a:xfrm>
              <a:custGeom>
                <a:avLst/>
                <a:gdLst>
                  <a:gd name="T0" fmla="*/ 161 w 161"/>
                  <a:gd name="T1" fmla="*/ 184 h 184"/>
                  <a:gd name="T2" fmla="*/ 80 w 161"/>
                  <a:gd name="T3" fmla="*/ 0 h 184"/>
                  <a:gd name="T4" fmla="*/ 0 w 161"/>
                  <a:gd name="T5" fmla="*/ 184 h 184"/>
                </a:gdLst>
                <a:ahLst/>
                <a:cxnLst>
                  <a:cxn ang="0">
                    <a:pos x="T0" y="T1"/>
                  </a:cxn>
                  <a:cxn ang="0">
                    <a:pos x="T2" y="T3"/>
                  </a:cxn>
                  <a:cxn ang="0">
                    <a:pos x="T4" y="T5"/>
                  </a:cxn>
                </a:cxnLst>
                <a:rect l="0" t="0" r="r" b="b"/>
                <a:pathLst>
                  <a:path w="161" h="184">
                    <a:moveTo>
                      <a:pt x="161" y="184"/>
                    </a:moveTo>
                    <a:lnTo>
                      <a:pt x="80" y="0"/>
                    </a:lnTo>
                    <a:lnTo>
                      <a:pt x="0" y="184"/>
                    </a:lnTo>
                  </a:path>
                </a:pathLst>
              </a:custGeom>
              <a:noFill/>
              <a:ln w="2540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25" name="Rectangle 305"/>
              <p:cNvSpPr>
                <a:spLocks noChangeArrowheads="1"/>
              </p:cNvSpPr>
              <p:nvPr/>
            </p:nvSpPr>
            <p:spPr bwMode="auto">
              <a:xfrm>
                <a:off x="3848" y="3439"/>
                <a:ext cx="11" cy="203"/>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3426" name="Freeform 306"/>
              <p:cNvSpPr>
                <a:spLocks/>
              </p:cNvSpPr>
              <p:nvPr/>
            </p:nvSpPr>
            <p:spPr bwMode="auto">
              <a:xfrm>
                <a:off x="3826" y="3439"/>
                <a:ext cx="55" cy="62"/>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138" name="Rectangle 18"/>
              <p:cNvSpPr>
                <a:spLocks noChangeArrowheads="1"/>
              </p:cNvSpPr>
              <p:nvPr/>
            </p:nvSpPr>
            <p:spPr bwMode="auto">
              <a:xfrm>
                <a:off x="3888" y="3642"/>
                <a:ext cx="590"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sp>
            <p:nvSpPr>
              <p:cNvPr id="133139" name="Rectangle 19"/>
              <p:cNvSpPr>
                <a:spLocks noChangeArrowheads="1"/>
              </p:cNvSpPr>
              <p:nvPr/>
            </p:nvSpPr>
            <p:spPr bwMode="auto">
              <a:xfrm>
                <a:off x="4514" y="3614"/>
                <a:ext cx="278"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b="1"/>
                  <a:t>将来</a:t>
                </a:r>
              </a:p>
            </p:txBody>
          </p:sp>
          <p:sp>
            <p:nvSpPr>
              <p:cNvPr id="133140" name="Rectangle 20"/>
              <p:cNvSpPr>
                <a:spLocks noChangeArrowheads="1"/>
              </p:cNvSpPr>
              <p:nvPr/>
            </p:nvSpPr>
            <p:spPr bwMode="auto">
              <a:xfrm>
                <a:off x="3681" y="3652"/>
                <a:ext cx="31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b="1"/>
                  <a:t>現在</a:t>
                </a:r>
              </a:p>
            </p:txBody>
          </p:sp>
          <p:sp>
            <p:nvSpPr>
              <p:cNvPr id="133141" name="Rectangle 21"/>
              <p:cNvSpPr>
                <a:spLocks noChangeArrowheads="1"/>
              </p:cNvSpPr>
              <p:nvPr/>
            </p:nvSpPr>
            <p:spPr bwMode="auto">
              <a:xfrm>
                <a:off x="3168" y="2500"/>
                <a:ext cx="451"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ありたい姿</a:t>
                </a:r>
              </a:p>
            </p:txBody>
          </p:sp>
          <p:sp>
            <p:nvSpPr>
              <p:cNvPr id="133142" name="Rectangle 22"/>
              <p:cNvSpPr>
                <a:spLocks noChangeArrowheads="1"/>
              </p:cNvSpPr>
              <p:nvPr/>
            </p:nvSpPr>
            <p:spPr bwMode="auto">
              <a:xfrm>
                <a:off x="3216" y="2880"/>
                <a:ext cx="451"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現状レベル  </a:t>
                </a:r>
              </a:p>
            </p:txBody>
          </p:sp>
          <p:sp>
            <p:nvSpPr>
              <p:cNvPr id="133483" name="AutoShape 363"/>
              <p:cNvSpPr>
                <a:spLocks noChangeArrowheads="1"/>
              </p:cNvSpPr>
              <p:nvPr/>
            </p:nvSpPr>
            <p:spPr bwMode="auto">
              <a:xfrm>
                <a:off x="4549" y="2660"/>
                <a:ext cx="590" cy="102"/>
              </a:xfrm>
              <a:prstGeom prst="rightArrow">
                <a:avLst>
                  <a:gd name="adj1" fmla="val 50000"/>
                  <a:gd name="adj2" fmla="val 144608"/>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484" name="AutoShape 364"/>
              <p:cNvSpPr>
                <a:spLocks noChangeArrowheads="1"/>
              </p:cNvSpPr>
              <p:nvPr/>
            </p:nvSpPr>
            <p:spPr bwMode="auto">
              <a:xfrm>
                <a:off x="3750" y="2864"/>
                <a:ext cx="486" cy="102"/>
              </a:xfrm>
              <a:prstGeom prst="rightArrow">
                <a:avLst>
                  <a:gd name="adj1" fmla="val 50000"/>
                  <a:gd name="adj2" fmla="val 119118"/>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485" name="Rectangle 365"/>
              <p:cNvSpPr>
                <a:spLocks noChangeArrowheads="1"/>
              </p:cNvSpPr>
              <p:nvPr/>
            </p:nvSpPr>
            <p:spPr bwMode="auto">
              <a:xfrm>
                <a:off x="4032" y="3024"/>
                <a:ext cx="1444" cy="326"/>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a:solidFill>
                      <a:schemeClr val="accent2"/>
                    </a:solidFill>
                    <a:latin typeface="ＭＳ Ｐゴシック" pitchFamily="50" charset="-128"/>
                  </a:rPr>
                  <a:t>事前に検討し、新たなやり方を創り出して大幅改善</a:t>
                </a:r>
              </a:p>
            </p:txBody>
          </p:sp>
          <p:sp>
            <p:nvSpPr>
              <p:cNvPr id="133490" name="Line 370"/>
              <p:cNvSpPr>
                <a:spLocks noChangeShapeType="1"/>
              </p:cNvSpPr>
              <p:nvPr/>
            </p:nvSpPr>
            <p:spPr bwMode="auto">
              <a:xfrm>
                <a:off x="3888" y="3552"/>
                <a:ext cx="576" cy="0"/>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33499" name="Group 379"/>
          <p:cNvGrpSpPr>
            <a:grpSpLocks/>
          </p:cNvGrpSpPr>
          <p:nvPr/>
        </p:nvGrpSpPr>
        <p:grpSpPr bwMode="auto">
          <a:xfrm>
            <a:off x="457200" y="2362200"/>
            <a:ext cx="3829050" cy="2990850"/>
            <a:chOff x="288" y="1488"/>
            <a:chExt cx="2412" cy="1884"/>
          </a:xfrm>
        </p:grpSpPr>
        <p:sp>
          <p:nvSpPr>
            <p:cNvPr id="133128" name="Rectangle 8"/>
            <p:cNvSpPr>
              <a:spLocks noChangeArrowheads="1"/>
            </p:cNvSpPr>
            <p:nvPr/>
          </p:nvSpPr>
          <p:spPr bwMode="auto">
            <a:xfrm>
              <a:off x="444" y="2434"/>
              <a:ext cx="2256" cy="938"/>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1000">
                <a:solidFill>
                  <a:schemeClr val="accent2"/>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rPr>
                <a:t>現状は標準時間内で作業を</a:t>
              </a:r>
              <a:br>
                <a:rPr lang="ja-JP" altLang="en-US" sz="2000" b="1">
                  <a:solidFill>
                    <a:schemeClr val="accent2"/>
                  </a:solidFill>
                </a:rPr>
              </a:br>
              <a:r>
                <a:rPr lang="ja-JP" altLang="en-US" sz="2000" b="1">
                  <a:solidFill>
                    <a:schemeClr val="accent2"/>
                  </a:solidFill>
                </a:rPr>
                <a:t>    おこなっており要素作業を問</a:t>
              </a:r>
              <a:br>
                <a:rPr lang="ja-JP" altLang="en-US" sz="2000" b="1">
                  <a:solidFill>
                    <a:schemeClr val="accent2"/>
                  </a:solidFill>
                </a:rPr>
              </a:br>
              <a:r>
                <a:rPr lang="ja-JP" altLang="en-US" sz="2000" b="1">
                  <a:solidFill>
                    <a:schemeClr val="accent2"/>
                  </a:solidFill>
                </a:rPr>
                <a:t>    題として判定する基準が無く、</a:t>
              </a:r>
              <a:br>
                <a:rPr lang="ja-JP" altLang="en-US" sz="2000" b="1">
                  <a:solidFill>
                    <a:schemeClr val="accent2"/>
                  </a:solidFill>
                </a:rPr>
              </a:br>
              <a:r>
                <a:rPr lang="ja-JP" altLang="en-US" sz="2000" b="1">
                  <a:solidFill>
                    <a:schemeClr val="accent2"/>
                  </a:solidFill>
                </a:rPr>
                <a:t>    問題を摘出する事が難しい。</a:t>
              </a:r>
              <a:r>
                <a:rPr lang="ja-JP" altLang="en-US" sz="2000"/>
                <a:t> </a:t>
              </a:r>
              <a:endParaRPr lang="ja-JP" altLang="en-US" sz="2000">
                <a:solidFill>
                  <a:srgbClr val="FF0066"/>
                </a:solidFill>
                <a:latin typeface="ＭＳ Ｐゴシック" pitchFamily="50" charset="-128"/>
              </a:endParaRPr>
            </a:p>
          </p:txBody>
        </p:sp>
        <p:sp>
          <p:nvSpPr>
            <p:cNvPr id="133129" name="Rectangle 9"/>
            <p:cNvSpPr>
              <a:spLocks noChangeArrowheads="1"/>
            </p:cNvSpPr>
            <p:nvPr/>
          </p:nvSpPr>
          <p:spPr bwMode="auto">
            <a:xfrm>
              <a:off x="288" y="2182"/>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sp>
          <p:nvSpPr>
            <p:cNvPr id="133491" name="AutoShape 371"/>
            <p:cNvSpPr>
              <a:spLocks noChangeArrowheads="1"/>
            </p:cNvSpPr>
            <p:nvPr/>
          </p:nvSpPr>
          <p:spPr bwMode="auto">
            <a:xfrm>
              <a:off x="784" y="1488"/>
              <a:ext cx="232" cy="568"/>
            </a:xfrm>
            <a:prstGeom prst="downArrow">
              <a:avLst>
                <a:gd name="adj1" fmla="val 50000"/>
                <a:gd name="adj2" fmla="val 95256"/>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133501" name="Text Box 381"/>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3499"/>
                                        </p:tgtEl>
                                        <p:attrNameLst>
                                          <p:attrName>style.visibility</p:attrName>
                                        </p:attrNameLst>
                                      </p:cBhvr>
                                      <p:to>
                                        <p:strVal val="visible"/>
                                      </p:to>
                                    </p:set>
                                    <p:animEffect transition="in" filter="blinds(horizontal)">
                                      <p:cBhvr>
                                        <p:cTn id="7" dur="500"/>
                                        <p:tgtEl>
                                          <p:spTgt spid="1334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3500"/>
                                        </p:tgtEl>
                                        <p:attrNameLst>
                                          <p:attrName>style.visibility</p:attrName>
                                        </p:attrNameLst>
                                      </p:cBhvr>
                                      <p:to>
                                        <p:strVal val="visible"/>
                                      </p:to>
                                    </p:set>
                                    <p:animEffect transition="in" filter="blinds(horizontal)">
                                      <p:cBhvr>
                                        <p:cTn id="12" dur="500"/>
                                        <p:tgtEl>
                                          <p:spTgt spid="133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p:cNvSpPr>
          <p:nvPr/>
        </p:nvSpPr>
        <p:spPr bwMode="auto">
          <a:xfrm>
            <a:off x="685800" y="228600"/>
            <a:ext cx="6705600" cy="5334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400" b="1">
                <a:solidFill>
                  <a:schemeClr val="bg1"/>
                </a:solidFill>
                <a:latin typeface="ＭＳ Ｐゴシック" pitchFamily="50" charset="-128"/>
              </a:rPr>
              <a:t>事例④　：　</a:t>
            </a:r>
            <a:r>
              <a:rPr lang="ja-JP" altLang="en-US" sz="2400" b="1">
                <a:solidFill>
                  <a:schemeClr val="bg1"/>
                </a:solidFill>
              </a:rPr>
              <a:t>課題の先取り（開発）</a:t>
            </a:r>
            <a:endParaRPr lang="ja-JP" altLang="en-US" sz="2400" b="1">
              <a:solidFill>
                <a:schemeClr val="bg1"/>
              </a:solidFill>
              <a:latin typeface="ＭＳ Ｐゴシック" pitchFamily="50" charset="-128"/>
            </a:endParaRPr>
          </a:p>
        </p:txBody>
      </p:sp>
      <p:grpSp>
        <p:nvGrpSpPr>
          <p:cNvPr id="173359" name="Group 303"/>
          <p:cNvGrpSpPr>
            <a:grpSpLocks/>
          </p:cNvGrpSpPr>
          <p:nvPr/>
        </p:nvGrpSpPr>
        <p:grpSpPr bwMode="auto">
          <a:xfrm>
            <a:off x="381000" y="1524000"/>
            <a:ext cx="8426450" cy="1647825"/>
            <a:chOff x="240" y="960"/>
            <a:chExt cx="5308" cy="1038"/>
          </a:xfrm>
        </p:grpSpPr>
        <p:sp>
          <p:nvSpPr>
            <p:cNvPr id="173060" name="Rectangle 4"/>
            <p:cNvSpPr>
              <a:spLocks noChangeArrowheads="1"/>
            </p:cNvSpPr>
            <p:nvPr/>
          </p:nvSpPr>
          <p:spPr bwMode="auto">
            <a:xfrm>
              <a:off x="1372" y="964"/>
              <a:ext cx="4176"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t>
              </a:r>
              <a:r>
                <a:rPr lang="ja-JP" altLang="en-US" sz="2000">
                  <a:latin typeface="ＭＳ Ｐゴシック" pitchFamily="50" charset="-128"/>
                </a:rPr>
                <a:t>ディーゼルエンジンの燃料噴射量の計測業務において</a:t>
              </a:r>
              <a:br>
                <a:rPr lang="ja-JP" altLang="en-US" sz="2000">
                  <a:latin typeface="ＭＳ Ｐゴシック" pitchFamily="50" charset="-128"/>
                </a:rPr>
              </a:br>
              <a:r>
                <a:rPr lang="ja-JP" altLang="en-US" sz="2000">
                  <a:latin typeface="ＭＳ Ｐゴシック" pitchFamily="50" charset="-128"/>
                </a:rPr>
                <a:t>　 将来の使用燃料の変化に対応し、今まで計測した事の</a:t>
              </a:r>
              <a:br>
                <a:rPr lang="ja-JP" altLang="en-US" sz="2000">
                  <a:latin typeface="ＭＳ Ｐゴシック" pitchFamily="50" charset="-128"/>
                </a:rPr>
              </a:br>
              <a:r>
                <a:rPr lang="ja-JP" altLang="en-US" sz="2000">
                  <a:latin typeface="ＭＳ Ｐゴシック" pitchFamily="50" charset="-128"/>
                </a:rPr>
                <a:t>   無いカーボンの付着した使用済みインジェクターの噴射量</a:t>
              </a:r>
              <a:br>
                <a:rPr lang="ja-JP" altLang="en-US" sz="2000">
                  <a:latin typeface="ＭＳ Ｐゴシック" pitchFamily="50" charset="-128"/>
                </a:rPr>
              </a:br>
              <a:r>
                <a:rPr lang="ja-JP" altLang="en-US" sz="2000">
                  <a:latin typeface="ＭＳ Ｐゴシック" pitchFamily="50" charset="-128"/>
                </a:rPr>
                <a:t>　 を測定する必要性が出てきた。</a:t>
              </a:r>
            </a:p>
            <a:p>
              <a:pPr algn="l"/>
              <a:r>
                <a:rPr lang="ja-JP" altLang="en-US" sz="2000">
                  <a:latin typeface="ＭＳ Ｐゴシック" pitchFamily="50" charset="-128"/>
                </a:rPr>
                <a:t>◆</a:t>
              </a:r>
              <a:r>
                <a:rPr lang="ja-JP" altLang="en-US" sz="2000" b="1"/>
                <a:t>目標　：　試験精度　現状レベル</a:t>
              </a:r>
              <a:r>
                <a:rPr lang="en-US" altLang="ja-JP" sz="2000" b="1"/>
                <a:t>0</a:t>
              </a:r>
              <a:r>
                <a:rPr lang="ja-JP" altLang="en-US" sz="2000" b="1"/>
                <a:t>．</a:t>
              </a:r>
              <a:r>
                <a:rPr lang="en-US" altLang="ja-JP" sz="2000" b="1"/>
                <a:t>001cc</a:t>
              </a:r>
              <a:r>
                <a:rPr lang="ja-JP" altLang="en-US" sz="2000" b="1"/>
                <a:t>を確保</a:t>
              </a:r>
              <a:endParaRPr lang="ja-JP" altLang="en-US" sz="2000" b="1">
                <a:latin typeface="ＭＳ Ｐゴシック" pitchFamily="50" charset="-128"/>
              </a:endParaRPr>
            </a:p>
          </p:txBody>
        </p:sp>
        <p:sp>
          <p:nvSpPr>
            <p:cNvPr id="173061" name="Rectangle 5"/>
            <p:cNvSpPr>
              <a:spLocks noChangeArrowheads="1"/>
            </p:cNvSpPr>
            <p:nvPr/>
          </p:nvSpPr>
          <p:spPr bwMode="auto">
            <a:xfrm>
              <a:off x="240" y="960"/>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sp>
        <p:nvSpPr>
          <p:cNvPr id="173078" name="Text Box 22"/>
          <p:cNvSpPr txBox="1">
            <a:spLocks noChangeArrowheads="1"/>
          </p:cNvSpPr>
          <p:nvPr/>
        </p:nvSpPr>
        <p:spPr bwMode="auto">
          <a:xfrm>
            <a:off x="990600" y="838200"/>
            <a:ext cx="51816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テーマ：燃料噴射量新計測方法の確立</a:t>
            </a:r>
          </a:p>
        </p:txBody>
      </p:sp>
      <p:grpSp>
        <p:nvGrpSpPr>
          <p:cNvPr id="173363" name="Group 307"/>
          <p:cNvGrpSpPr>
            <a:grpSpLocks/>
          </p:cNvGrpSpPr>
          <p:nvPr/>
        </p:nvGrpSpPr>
        <p:grpSpPr bwMode="auto">
          <a:xfrm>
            <a:off x="914400" y="3657600"/>
            <a:ext cx="7924800" cy="2971800"/>
            <a:chOff x="576" y="2304"/>
            <a:chExt cx="4992" cy="1872"/>
          </a:xfrm>
        </p:grpSpPr>
        <p:grpSp>
          <p:nvGrpSpPr>
            <p:cNvPr id="173362" name="Group 306"/>
            <p:cNvGrpSpPr>
              <a:grpSpLocks/>
            </p:cNvGrpSpPr>
            <p:nvPr/>
          </p:nvGrpSpPr>
          <p:grpSpPr bwMode="auto">
            <a:xfrm>
              <a:off x="3312" y="2304"/>
              <a:ext cx="2256" cy="1872"/>
              <a:chOff x="3312" y="2304"/>
              <a:chExt cx="2256" cy="1872"/>
            </a:xfrm>
          </p:grpSpPr>
          <p:grpSp>
            <p:nvGrpSpPr>
              <p:cNvPr id="173304" name="Group 248"/>
              <p:cNvGrpSpPr>
                <a:grpSpLocks/>
              </p:cNvGrpSpPr>
              <p:nvPr/>
            </p:nvGrpSpPr>
            <p:grpSpPr bwMode="auto">
              <a:xfrm>
                <a:off x="4162" y="2400"/>
                <a:ext cx="14" cy="1145"/>
                <a:chOff x="4985" y="2372"/>
                <a:chExt cx="14" cy="1145"/>
              </a:xfrm>
            </p:grpSpPr>
            <p:sp>
              <p:nvSpPr>
                <p:cNvPr id="173305" name="Rectangle 249"/>
                <p:cNvSpPr>
                  <a:spLocks noChangeArrowheads="1"/>
                </p:cNvSpPr>
                <p:nvPr/>
              </p:nvSpPr>
              <p:spPr bwMode="auto">
                <a:xfrm>
                  <a:off x="4985" y="23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06" name="Rectangle 250"/>
                <p:cNvSpPr>
                  <a:spLocks noChangeArrowheads="1"/>
                </p:cNvSpPr>
                <p:nvPr/>
              </p:nvSpPr>
              <p:spPr bwMode="auto">
                <a:xfrm>
                  <a:off x="4985" y="24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07" name="Rectangle 251"/>
                <p:cNvSpPr>
                  <a:spLocks noChangeArrowheads="1"/>
                </p:cNvSpPr>
                <p:nvPr/>
              </p:nvSpPr>
              <p:spPr bwMode="auto">
                <a:xfrm>
                  <a:off x="4985" y="244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08" name="Rectangle 252"/>
                <p:cNvSpPr>
                  <a:spLocks noChangeArrowheads="1"/>
                </p:cNvSpPr>
                <p:nvPr/>
              </p:nvSpPr>
              <p:spPr bwMode="auto">
                <a:xfrm>
                  <a:off x="4985" y="24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09" name="Rectangle 253"/>
                <p:cNvSpPr>
                  <a:spLocks noChangeArrowheads="1"/>
                </p:cNvSpPr>
                <p:nvPr/>
              </p:nvSpPr>
              <p:spPr bwMode="auto">
                <a:xfrm>
                  <a:off x="4985" y="25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0" name="Rectangle 254"/>
                <p:cNvSpPr>
                  <a:spLocks noChangeArrowheads="1"/>
                </p:cNvSpPr>
                <p:nvPr/>
              </p:nvSpPr>
              <p:spPr bwMode="auto">
                <a:xfrm>
                  <a:off x="4985" y="255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1" name="Rectangle 255"/>
                <p:cNvSpPr>
                  <a:spLocks noChangeArrowheads="1"/>
                </p:cNvSpPr>
                <p:nvPr/>
              </p:nvSpPr>
              <p:spPr bwMode="auto">
                <a:xfrm>
                  <a:off x="4985" y="25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2" name="Rectangle 256"/>
                <p:cNvSpPr>
                  <a:spLocks noChangeArrowheads="1"/>
                </p:cNvSpPr>
                <p:nvPr/>
              </p:nvSpPr>
              <p:spPr bwMode="auto">
                <a:xfrm>
                  <a:off x="4985" y="26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3" name="Rectangle 257"/>
                <p:cNvSpPr>
                  <a:spLocks noChangeArrowheads="1"/>
                </p:cNvSpPr>
                <p:nvPr/>
              </p:nvSpPr>
              <p:spPr bwMode="auto">
                <a:xfrm>
                  <a:off x="4985" y="26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4" name="Rectangle 258"/>
                <p:cNvSpPr>
                  <a:spLocks noChangeArrowheads="1"/>
                </p:cNvSpPr>
                <p:nvPr/>
              </p:nvSpPr>
              <p:spPr bwMode="auto">
                <a:xfrm>
                  <a:off x="4985" y="26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5" name="Rectangle 259"/>
                <p:cNvSpPr>
                  <a:spLocks noChangeArrowheads="1"/>
                </p:cNvSpPr>
                <p:nvPr/>
              </p:nvSpPr>
              <p:spPr bwMode="auto">
                <a:xfrm>
                  <a:off x="4985" y="27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6" name="Rectangle 260"/>
                <p:cNvSpPr>
                  <a:spLocks noChangeArrowheads="1"/>
                </p:cNvSpPr>
                <p:nvPr/>
              </p:nvSpPr>
              <p:spPr bwMode="auto">
                <a:xfrm>
                  <a:off x="4985" y="27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7" name="Rectangle 261"/>
                <p:cNvSpPr>
                  <a:spLocks noChangeArrowheads="1"/>
                </p:cNvSpPr>
                <p:nvPr/>
              </p:nvSpPr>
              <p:spPr bwMode="auto">
                <a:xfrm>
                  <a:off x="4985" y="28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8" name="Rectangle 262"/>
                <p:cNvSpPr>
                  <a:spLocks noChangeArrowheads="1"/>
                </p:cNvSpPr>
                <p:nvPr/>
              </p:nvSpPr>
              <p:spPr bwMode="auto">
                <a:xfrm>
                  <a:off x="4985" y="28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19" name="Rectangle 263"/>
                <p:cNvSpPr>
                  <a:spLocks noChangeArrowheads="1"/>
                </p:cNvSpPr>
                <p:nvPr/>
              </p:nvSpPr>
              <p:spPr bwMode="auto">
                <a:xfrm>
                  <a:off x="4985" y="28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0" name="Rectangle 264"/>
                <p:cNvSpPr>
                  <a:spLocks noChangeArrowheads="1"/>
                </p:cNvSpPr>
                <p:nvPr/>
              </p:nvSpPr>
              <p:spPr bwMode="auto">
                <a:xfrm>
                  <a:off x="4985" y="29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1" name="Rectangle 265"/>
                <p:cNvSpPr>
                  <a:spLocks noChangeArrowheads="1"/>
                </p:cNvSpPr>
                <p:nvPr/>
              </p:nvSpPr>
              <p:spPr bwMode="auto">
                <a:xfrm>
                  <a:off x="4985" y="29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2" name="Rectangle 266"/>
                <p:cNvSpPr>
                  <a:spLocks noChangeArrowheads="1"/>
                </p:cNvSpPr>
                <p:nvPr/>
              </p:nvSpPr>
              <p:spPr bwMode="auto">
                <a:xfrm>
                  <a:off x="4985" y="29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3" name="Rectangle 267"/>
                <p:cNvSpPr>
                  <a:spLocks noChangeArrowheads="1"/>
                </p:cNvSpPr>
                <p:nvPr/>
              </p:nvSpPr>
              <p:spPr bwMode="auto">
                <a:xfrm>
                  <a:off x="4985" y="30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4" name="Rectangle 268"/>
                <p:cNvSpPr>
                  <a:spLocks noChangeArrowheads="1"/>
                </p:cNvSpPr>
                <p:nvPr/>
              </p:nvSpPr>
              <p:spPr bwMode="auto">
                <a:xfrm>
                  <a:off x="4985" y="30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5" name="Rectangle 269"/>
                <p:cNvSpPr>
                  <a:spLocks noChangeArrowheads="1"/>
                </p:cNvSpPr>
                <p:nvPr/>
              </p:nvSpPr>
              <p:spPr bwMode="auto">
                <a:xfrm>
                  <a:off x="4985" y="30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6" name="Rectangle 270"/>
                <p:cNvSpPr>
                  <a:spLocks noChangeArrowheads="1"/>
                </p:cNvSpPr>
                <p:nvPr/>
              </p:nvSpPr>
              <p:spPr bwMode="auto">
                <a:xfrm>
                  <a:off x="4985" y="31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7" name="Rectangle 271"/>
                <p:cNvSpPr>
                  <a:spLocks noChangeArrowheads="1"/>
                </p:cNvSpPr>
                <p:nvPr/>
              </p:nvSpPr>
              <p:spPr bwMode="auto">
                <a:xfrm>
                  <a:off x="4985" y="317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8" name="Rectangle 272"/>
                <p:cNvSpPr>
                  <a:spLocks noChangeArrowheads="1"/>
                </p:cNvSpPr>
                <p:nvPr/>
              </p:nvSpPr>
              <p:spPr bwMode="auto">
                <a:xfrm>
                  <a:off x="4985" y="32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29" name="Rectangle 273"/>
                <p:cNvSpPr>
                  <a:spLocks noChangeArrowheads="1"/>
                </p:cNvSpPr>
                <p:nvPr/>
              </p:nvSpPr>
              <p:spPr bwMode="auto">
                <a:xfrm>
                  <a:off x="4985" y="32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0" name="Rectangle 274"/>
                <p:cNvSpPr>
                  <a:spLocks noChangeArrowheads="1"/>
                </p:cNvSpPr>
                <p:nvPr/>
              </p:nvSpPr>
              <p:spPr bwMode="auto">
                <a:xfrm>
                  <a:off x="4985" y="3280"/>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1" name="Rectangle 275"/>
                <p:cNvSpPr>
                  <a:spLocks noChangeArrowheads="1"/>
                </p:cNvSpPr>
                <p:nvPr/>
              </p:nvSpPr>
              <p:spPr bwMode="auto">
                <a:xfrm>
                  <a:off x="4985" y="33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2" name="Rectangle 276"/>
                <p:cNvSpPr>
                  <a:spLocks noChangeArrowheads="1"/>
                </p:cNvSpPr>
                <p:nvPr/>
              </p:nvSpPr>
              <p:spPr bwMode="auto">
                <a:xfrm>
                  <a:off x="4985" y="33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3" name="Rectangle 277"/>
                <p:cNvSpPr>
                  <a:spLocks noChangeArrowheads="1"/>
                </p:cNvSpPr>
                <p:nvPr/>
              </p:nvSpPr>
              <p:spPr bwMode="auto">
                <a:xfrm>
                  <a:off x="4985" y="3389"/>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4" name="Rectangle 278"/>
                <p:cNvSpPr>
                  <a:spLocks noChangeArrowheads="1"/>
                </p:cNvSpPr>
                <p:nvPr/>
              </p:nvSpPr>
              <p:spPr bwMode="auto">
                <a:xfrm>
                  <a:off x="4985" y="34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5" name="Rectangle 279"/>
                <p:cNvSpPr>
                  <a:spLocks noChangeArrowheads="1"/>
                </p:cNvSpPr>
                <p:nvPr/>
              </p:nvSpPr>
              <p:spPr bwMode="auto">
                <a:xfrm>
                  <a:off x="4985" y="34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336" name="Rectangle 280"/>
                <p:cNvSpPr>
                  <a:spLocks noChangeArrowheads="1"/>
                </p:cNvSpPr>
                <p:nvPr/>
              </p:nvSpPr>
              <p:spPr bwMode="auto">
                <a:xfrm>
                  <a:off x="4985" y="3498"/>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73082" name="Group 26"/>
              <p:cNvGrpSpPr>
                <a:grpSpLocks/>
              </p:cNvGrpSpPr>
              <p:nvPr/>
            </p:nvGrpSpPr>
            <p:grpSpPr bwMode="auto">
              <a:xfrm>
                <a:off x="3696" y="2304"/>
                <a:ext cx="1799" cy="1266"/>
                <a:chOff x="3704" y="2300"/>
                <a:chExt cx="1799" cy="1266"/>
              </a:xfrm>
            </p:grpSpPr>
            <p:sp>
              <p:nvSpPr>
                <p:cNvPr id="173079" name="Freeform 23"/>
                <p:cNvSpPr>
                  <a:spLocks/>
                </p:cNvSpPr>
                <p:nvPr/>
              </p:nvSpPr>
              <p:spPr bwMode="auto">
                <a:xfrm>
                  <a:off x="3733" y="2300"/>
                  <a:ext cx="1770" cy="1229"/>
                </a:xfrm>
                <a:custGeom>
                  <a:avLst/>
                  <a:gdLst>
                    <a:gd name="T0" fmla="*/ 29 w 3539"/>
                    <a:gd name="T1" fmla="*/ 0 h 2458"/>
                    <a:gd name="T2" fmla="*/ 0 w 3539"/>
                    <a:gd name="T3" fmla="*/ 0 h 2458"/>
                    <a:gd name="T4" fmla="*/ 0 w 3539"/>
                    <a:gd name="T5" fmla="*/ 2439 h 2458"/>
                    <a:gd name="T6" fmla="*/ 0 w 3539"/>
                    <a:gd name="T7" fmla="*/ 2439 h 2458"/>
                    <a:gd name="T8" fmla="*/ 0 w 3539"/>
                    <a:gd name="T9" fmla="*/ 2446 h 2458"/>
                    <a:gd name="T10" fmla="*/ 3 w 3539"/>
                    <a:gd name="T11" fmla="*/ 2452 h 2458"/>
                    <a:gd name="T12" fmla="*/ 8 w 3539"/>
                    <a:gd name="T13" fmla="*/ 2456 h 2458"/>
                    <a:gd name="T14" fmla="*/ 14 w 3539"/>
                    <a:gd name="T15" fmla="*/ 2458 h 2458"/>
                    <a:gd name="T16" fmla="*/ 3539 w 3539"/>
                    <a:gd name="T17" fmla="*/ 2458 h 2458"/>
                    <a:gd name="T18" fmla="*/ 3539 w 3539"/>
                    <a:gd name="T19" fmla="*/ 2422 h 2458"/>
                    <a:gd name="T20" fmla="*/ 14 w 3539"/>
                    <a:gd name="T21" fmla="*/ 2422 h 2458"/>
                    <a:gd name="T22" fmla="*/ 28 w 3539"/>
                    <a:gd name="T23" fmla="*/ 2439 h 2458"/>
                    <a:gd name="T24" fmla="*/ 28 w 3539"/>
                    <a:gd name="T25" fmla="*/ 2431 h 2458"/>
                    <a:gd name="T26" fmla="*/ 25 w 3539"/>
                    <a:gd name="T27" fmla="*/ 2425 h 2458"/>
                    <a:gd name="T28" fmla="*/ 20 w 3539"/>
                    <a:gd name="T29" fmla="*/ 2422 h 2458"/>
                    <a:gd name="T30" fmla="*/ 14 w 3539"/>
                    <a:gd name="T31" fmla="*/ 2439 h 2458"/>
                    <a:gd name="T32" fmla="*/ 29 w 3539"/>
                    <a:gd name="T33" fmla="*/ 2439 h 2458"/>
                    <a:gd name="T34" fmla="*/ 29 w 3539"/>
                    <a:gd name="T35" fmla="*/ 0 h 2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39" h="2458">
                      <a:moveTo>
                        <a:pt x="29" y="0"/>
                      </a:moveTo>
                      <a:lnTo>
                        <a:pt x="0" y="0"/>
                      </a:lnTo>
                      <a:lnTo>
                        <a:pt x="0" y="2439"/>
                      </a:lnTo>
                      <a:lnTo>
                        <a:pt x="0" y="2439"/>
                      </a:lnTo>
                      <a:lnTo>
                        <a:pt x="0" y="2446"/>
                      </a:lnTo>
                      <a:lnTo>
                        <a:pt x="3" y="2452"/>
                      </a:lnTo>
                      <a:lnTo>
                        <a:pt x="8" y="2456"/>
                      </a:lnTo>
                      <a:lnTo>
                        <a:pt x="14" y="2458"/>
                      </a:lnTo>
                      <a:lnTo>
                        <a:pt x="3539" y="2458"/>
                      </a:lnTo>
                      <a:lnTo>
                        <a:pt x="3539" y="2422"/>
                      </a:lnTo>
                      <a:lnTo>
                        <a:pt x="14" y="2422"/>
                      </a:lnTo>
                      <a:lnTo>
                        <a:pt x="28" y="2439"/>
                      </a:lnTo>
                      <a:lnTo>
                        <a:pt x="28" y="2431"/>
                      </a:lnTo>
                      <a:lnTo>
                        <a:pt x="25" y="2425"/>
                      </a:lnTo>
                      <a:lnTo>
                        <a:pt x="20" y="2422"/>
                      </a:lnTo>
                      <a:lnTo>
                        <a:pt x="14" y="2439"/>
                      </a:lnTo>
                      <a:lnTo>
                        <a:pt x="29" y="2439"/>
                      </a:lnTo>
                      <a:lnTo>
                        <a:pt x="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73080" name="Freeform 24"/>
                <p:cNvSpPr>
                  <a:spLocks/>
                </p:cNvSpPr>
                <p:nvPr/>
              </p:nvSpPr>
              <p:spPr bwMode="auto">
                <a:xfrm>
                  <a:off x="3704" y="2300"/>
                  <a:ext cx="73" cy="92"/>
                </a:xfrm>
                <a:custGeom>
                  <a:avLst/>
                  <a:gdLst>
                    <a:gd name="T0" fmla="*/ 147 w 147"/>
                    <a:gd name="T1" fmla="*/ 184 h 184"/>
                    <a:gd name="T2" fmla="*/ 73 w 147"/>
                    <a:gd name="T3" fmla="*/ 0 h 184"/>
                    <a:gd name="T4" fmla="*/ 0 w 147"/>
                    <a:gd name="T5" fmla="*/ 184 h 184"/>
                  </a:gdLst>
                  <a:ahLst/>
                  <a:cxnLst>
                    <a:cxn ang="0">
                      <a:pos x="T0" y="T1"/>
                    </a:cxn>
                    <a:cxn ang="0">
                      <a:pos x="T2" y="T3"/>
                    </a:cxn>
                    <a:cxn ang="0">
                      <a:pos x="T4" y="T5"/>
                    </a:cxn>
                  </a:cxnLst>
                  <a:rect l="0" t="0" r="r" b="b"/>
                  <a:pathLst>
                    <a:path w="147" h="184">
                      <a:moveTo>
                        <a:pt x="147" y="184"/>
                      </a:moveTo>
                      <a:lnTo>
                        <a:pt x="73" y="0"/>
                      </a:lnTo>
                      <a:lnTo>
                        <a:pt x="0" y="18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73081" name="Freeform 25"/>
                <p:cNvSpPr>
                  <a:spLocks/>
                </p:cNvSpPr>
                <p:nvPr/>
              </p:nvSpPr>
              <p:spPr bwMode="auto">
                <a:xfrm>
                  <a:off x="5430" y="3473"/>
                  <a:ext cx="73" cy="93"/>
                </a:xfrm>
                <a:custGeom>
                  <a:avLst/>
                  <a:gdLst>
                    <a:gd name="T0" fmla="*/ 0 w 145"/>
                    <a:gd name="T1" fmla="*/ 185 h 185"/>
                    <a:gd name="T2" fmla="*/ 145 w 145"/>
                    <a:gd name="T3" fmla="*/ 92 h 185"/>
                    <a:gd name="T4" fmla="*/ 0 w 145"/>
                    <a:gd name="T5" fmla="*/ 0 h 185"/>
                  </a:gdLst>
                  <a:ahLst/>
                  <a:cxnLst>
                    <a:cxn ang="0">
                      <a:pos x="T0" y="T1"/>
                    </a:cxn>
                    <a:cxn ang="0">
                      <a:pos x="T2" y="T3"/>
                    </a:cxn>
                    <a:cxn ang="0">
                      <a:pos x="T4" y="T5"/>
                    </a:cxn>
                  </a:cxnLst>
                  <a:rect l="0" t="0" r="r" b="b"/>
                  <a:pathLst>
                    <a:path w="145" h="185">
                      <a:moveTo>
                        <a:pt x="0" y="185"/>
                      </a:moveTo>
                      <a:lnTo>
                        <a:pt x="145" y="92"/>
                      </a:lnTo>
                      <a:lnTo>
                        <a:pt x="0"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73143" name="Group 87"/>
              <p:cNvGrpSpPr>
                <a:grpSpLocks/>
              </p:cNvGrpSpPr>
              <p:nvPr/>
            </p:nvGrpSpPr>
            <p:grpSpPr bwMode="auto">
              <a:xfrm>
                <a:off x="3740" y="2717"/>
                <a:ext cx="1706" cy="19"/>
                <a:chOff x="3740" y="2722"/>
                <a:chExt cx="1706" cy="19"/>
              </a:xfrm>
            </p:grpSpPr>
            <p:sp>
              <p:nvSpPr>
                <p:cNvPr id="173083" name="Rectangle 27"/>
                <p:cNvSpPr>
                  <a:spLocks noChangeArrowheads="1"/>
                </p:cNvSpPr>
                <p:nvPr/>
              </p:nvSpPr>
              <p:spPr bwMode="auto">
                <a:xfrm>
                  <a:off x="3740"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84" name="Rectangle 28"/>
                <p:cNvSpPr>
                  <a:spLocks noChangeArrowheads="1"/>
                </p:cNvSpPr>
                <p:nvPr/>
              </p:nvSpPr>
              <p:spPr bwMode="auto">
                <a:xfrm>
                  <a:off x="3769"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85" name="Rectangle 29"/>
                <p:cNvSpPr>
                  <a:spLocks noChangeArrowheads="1"/>
                </p:cNvSpPr>
                <p:nvPr/>
              </p:nvSpPr>
              <p:spPr bwMode="auto">
                <a:xfrm>
                  <a:off x="3798"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86" name="Rectangle 30"/>
                <p:cNvSpPr>
                  <a:spLocks noChangeArrowheads="1"/>
                </p:cNvSpPr>
                <p:nvPr/>
              </p:nvSpPr>
              <p:spPr bwMode="auto">
                <a:xfrm>
                  <a:off x="3826"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87" name="Rectangle 31"/>
                <p:cNvSpPr>
                  <a:spLocks noChangeArrowheads="1"/>
                </p:cNvSpPr>
                <p:nvPr/>
              </p:nvSpPr>
              <p:spPr bwMode="auto">
                <a:xfrm>
                  <a:off x="3855"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88" name="Rectangle 32"/>
                <p:cNvSpPr>
                  <a:spLocks noChangeArrowheads="1"/>
                </p:cNvSpPr>
                <p:nvPr/>
              </p:nvSpPr>
              <p:spPr bwMode="auto">
                <a:xfrm>
                  <a:off x="3884"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89" name="Rectangle 33"/>
                <p:cNvSpPr>
                  <a:spLocks noChangeArrowheads="1"/>
                </p:cNvSpPr>
                <p:nvPr/>
              </p:nvSpPr>
              <p:spPr bwMode="auto">
                <a:xfrm>
                  <a:off x="3913"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0" name="Rectangle 34"/>
                <p:cNvSpPr>
                  <a:spLocks noChangeArrowheads="1"/>
                </p:cNvSpPr>
                <p:nvPr/>
              </p:nvSpPr>
              <p:spPr bwMode="auto">
                <a:xfrm>
                  <a:off x="3942"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1" name="Rectangle 35"/>
                <p:cNvSpPr>
                  <a:spLocks noChangeArrowheads="1"/>
                </p:cNvSpPr>
                <p:nvPr/>
              </p:nvSpPr>
              <p:spPr bwMode="auto">
                <a:xfrm>
                  <a:off x="3970"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2" name="Rectangle 36"/>
                <p:cNvSpPr>
                  <a:spLocks noChangeArrowheads="1"/>
                </p:cNvSpPr>
                <p:nvPr/>
              </p:nvSpPr>
              <p:spPr bwMode="auto">
                <a:xfrm>
                  <a:off x="3999"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3" name="Rectangle 37"/>
                <p:cNvSpPr>
                  <a:spLocks noChangeArrowheads="1"/>
                </p:cNvSpPr>
                <p:nvPr/>
              </p:nvSpPr>
              <p:spPr bwMode="auto">
                <a:xfrm>
                  <a:off x="4028"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4" name="Rectangle 38"/>
                <p:cNvSpPr>
                  <a:spLocks noChangeArrowheads="1"/>
                </p:cNvSpPr>
                <p:nvPr/>
              </p:nvSpPr>
              <p:spPr bwMode="auto">
                <a:xfrm>
                  <a:off x="4057"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5" name="Rectangle 39"/>
                <p:cNvSpPr>
                  <a:spLocks noChangeArrowheads="1"/>
                </p:cNvSpPr>
                <p:nvPr/>
              </p:nvSpPr>
              <p:spPr bwMode="auto">
                <a:xfrm>
                  <a:off x="4086"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6" name="Rectangle 40"/>
                <p:cNvSpPr>
                  <a:spLocks noChangeArrowheads="1"/>
                </p:cNvSpPr>
                <p:nvPr/>
              </p:nvSpPr>
              <p:spPr bwMode="auto">
                <a:xfrm>
                  <a:off x="4114"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7" name="Rectangle 41"/>
                <p:cNvSpPr>
                  <a:spLocks noChangeArrowheads="1"/>
                </p:cNvSpPr>
                <p:nvPr/>
              </p:nvSpPr>
              <p:spPr bwMode="auto">
                <a:xfrm>
                  <a:off x="4143"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8" name="Rectangle 42"/>
                <p:cNvSpPr>
                  <a:spLocks noChangeArrowheads="1"/>
                </p:cNvSpPr>
                <p:nvPr/>
              </p:nvSpPr>
              <p:spPr bwMode="auto">
                <a:xfrm>
                  <a:off x="4172"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099" name="Rectangle 43"/>
                <p:cNvSpPr>
                  <a:spLocks noChangeArrowheads="1"/>
                </p:cNvSpPr>
                <p:nvPr/>
              </p:nvSpPr>
              <p:spPr bwMode="auto">
                <a:xfrm>
                  <a:off x="4201"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0" name="Rectangle 44"/>
                <p:cNvSpPr>
                  <a:spLocks noChangeArrowheads="1"/>
                </p:cNvSpPr>
                <p:nvPr/>
              </p:nvSpPr>
              <p:spPr bwMode="auto">
                <a:xfrm>
                  <a:off x="4230"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1" name="Rectangle 45"/>
                <p:cNvSpPr>
                  <a:spLocks noChangeArrowheads="1"/>
                </p:cNvSpPr>
                <p:nvPr/>
              </p:nvSpPr>
              <p:spPr bwMode="auto">
                <a:xfrm>
                  <a:off x="4259"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2" name="Rectangle 46"/>
                <p:cNvSpPr>
                  <a:spLocks noChangeArrowheads="1"/>
                </p:cNvSpPr>
                <p:nvPr/>
              </p:nvSpPr>
              <p:spPr bwMode="auto">
                <a:xfrm>
                  <a:off x="4287"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3" name="Rectangle 47"/>
                <p:cNvSpPr>
                  <a:spLocks noChangeArrowheads="1"/>
                </p:cNvSpPr>
                <p:nvPr/>
              </p:nvSpPr>
              <p:spPr bwMode="auto">
                <a:xfrm>
                  <a:off x="4316"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4" name="Rectangle 48"/>
                <p:cNvSpPr>
                  <a:spLocks noChangeArrowheads="1"/>
                </p:cNvSpPr>
                <p:nvPr/>
              </p:nvSpPr>
              <p:spPr bwMode="auto">
                <a:xfrm>
                  <a:off x="4345"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5" name="Rectangle 49"/>
                <p:cNvSpPr>
                  <a:spLocks noChangeArrowheads="1"/>
                </p:cNvSpPr>
                <p:nvPr/>
              </p:nvSpPr>
              <p:spPr bwMode="auto">
                <a:xfrm>
                  <a:off x="4374"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6" name="Rectangle 50"/>
                <p:cNvSpPr>
                  <a:spLocks noChangeArrowheads="1"/>
                </p:cNvSpPr>
                <p:nvPr/>
              </p:nvSpPr>
              <p:spPr bwMode="auto">
                <a:xfrm>
                  <a:off x="4403"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7" name="Rectangle 51"/>
                <p:cNvSpPr>
                  <a:spLocks noChangeArrowheads="1"/>
                </p:cNvSpPr>
                <p:nvPr/>
              </p:nvSpPr>
              <p:spPr bwMode="auto">
                <a:xfrm>
                  <a:off x="4431"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8" name="Rectangle 52"/>
                <p:cNvSpPr>
                  <a:spLocks noChangeArrowheads="1"/>
                </p:cNvSpPr>
                <p:nvPr/>
              </p:nvSpPr>
              <p:spPr bwMode="auto">
                <a:xfrm>
                  <a:off x="4460"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09" name="Rectangle 53"/>
                <p:cNvSpPr>
                  <a:spLocks noChangeArrowheads="1"/>
                </p:cNvSpPr>
                <p:nvPr/>
              </p:nvSpPr>
              <p:spPr bwMode="auto">
                <a:xfrm>
                  <a:off x="4489"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0" name="Rectangle 54"/>
                <p:cNvSpPr>
                  <a:spLocks noChangeArrowheads="1"/>
                </p:cNvSpPr>
                <p:nvPr/>
              </p:nvSpPr>
              <p:spPr bwMode="auto">
                <a:xfrm>
                  <a:off x="4518"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1" name="Rectangle 55"/>
                <p:cNvSpPr>
                  <a:spLocks noChangeArrowheads="1"/>
                </p:cNvSpPr>
                <p:nvPr/>
              </p:nvSpPr>
              <p:spPr bwMode="auto">
                <a:xfrm>
                  <a:off x="4547"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2" name="Rectangle 56"/>
                <p:cNvSpPr>
                  <a:spLocks noChangeArrowheads="1"/>
                </p:cNvSpPr>
                <p:nvPr/>
              </p:nvSpPr>
              <p:spPr bwMode="auto">
                <a:xfrm>
                  <a:off x="4575"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3" name="Rectangle 57"/>
                <p:cNvSpPr>
                  <a:spLocks noChangeArrowheads="1"/>
                </p:cNvSpPr>
                <p:nvPr/>
              </p:nvSpPr>
              <p:spPr bwMode="auto">
                <a:xfrm>
                  <a:off x="4604"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4" name="Rectangle 58"/>
                <p:cNvSpPr>
                  <a:spLocks noChangeArrowheads="1"/>
                </p:cNvSpPr>
                <p:nvPr/>
              </p:nvSpPr>
              <p:spPr bwMode="auto">
                <a:xfrm>
                  <a:off x="4633"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5" name="Rectangle 59"/>
                <p:cNvSpPr>
                  <a:spLocks noChangeArrowheads="1"/>
                </p:cNvSpPr>
                <p:nvPr/>
              </p:nvSpPr>
              <p:spPr bwMode="auto">
                <a:xfrm>
                  <a:off x="4662"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6" name="Rectangle 60"/>
                <p:cNvSpPr>
                  <a:spLocks noChangeArrowheads="1"/>
                </p:cNvSpPr>
                <p:nvPr/>
              </p:nvSpPr>
              <p:spPr bwMode="auto">
                <a:xfrm>
                  <a:off x="4691"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7" name="Rectangle 61"/>
                <p:cNvSpPr>
                  <a:spLocks noChangeArrowheads="1"/>
                </p:cNvSpPr>
                <p:nvPr/>
              </p:nvSpPr>
              <p:spPr bwMode="auto">
                <a:xfrm>
                  <a:off x="4719"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8" name="Rectangle 62"/>
                <p:cNvSpPr>
                  <a:spLocks noChangeArrowheads="1"/>
                </p:cNvSpPr>
                <p:nvPr/>
              </p:nvSpPr>
              <p:spPr bwMode="auto">
                <a:xfrm>
                  <a:off x="4748"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19" name="Rectangle 63"/>
                <p:cNvSpPr>
                  <a:spLocks noChangeArrowheads="1"/>
                </p:cNvSpPr>
                <p:nvPr/>
              </p:nvSpPr>
              <p:spPr bwMode="auto">
                <a:xfrm>
                  <a:off x="4777"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0" name="Rectangle 64"/>
                <p:cNvSpPr>
                  <a:spLocks noChangeArrowheads="1"/>
                </p:cNvSpPr>
                <p:nvPr/>
              </p:nvSpPr>
              <p:spPr bwMode="auto">
                <a:xfrm>
                  <a:off x="4806"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1" name="Rectangle 65"/>
                <p:cNvSpPr>
                  <a:spLocks noChangeArrowheads="1"/>
                </p:cNvSpPr>
                <p:nvPr/>
              </p:nvSpPr>
              <p:spPr bwMode="auto">
                <a:xfrm>
                  <a:off x="4835"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2" name="Rectangle 66"/>
                <p:cNvSpPr>
                  <a:spLocks noChangeArrowheads="1"/>
                </p:cNvSpPr>
                <p:nvPr/>
              </p:nvSpPr>
              <p:spPr bwMode="auto">
                <a:xfrm>
                  <a:off x="4864"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3" name="Rectangle 67"/>
                <p:cNvSpPr>
                  <a:spLocks noChangeArrowheads="1"/>
                </p:cNvSpPr>
                <p:nvPr/>
              </p:nvSpPr>
              <p:spPr bwMode="auto">
                <a:xfrm>
                  <a:off x="4892"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4" name="Rectangle 68"/>
                <p:cNvSpPr>
                  <a:spLocks noChangeArrowheads="1"/>
                </p:cNvSpPr>
                <p:nvPr/>
              </p:nvSpPr>
              <p:spPr bwMode="auto">
                <a:xfrm>
                  <a:off x="4921"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5" name="Rectangle 69"/>
                <p:cNvSpPr>
                  <a:spLocks noChangeArrowheads="1"/>
                </p:cNvSpPr>
                <p:nvPr/>
              </p:nvSpPr>
              <p:spPr bwMode="auto">
                <a:xfrm>
                  <a:off x="4950"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6" name="Rectangle 70"/>
                <p:cNvSpPr>
                  <a:spLocks noChangeArrowheads="1"/>
                </p:cNvSpPr>
                <p:nvPr/>
              </p:nvSpPr>
              <p:spPr bwMode="auto">
                <a:xfrm>
                  <a:off x="4979"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7" name="Rectangle 71"/>
                <p:cNvSpPr>
                  <a:spLocks noChangeArrowheads="1"/>
                </p:cNvSpPr>
                <p:nvPr/>
              </p:nvSpPr>
              <p:spPr bwMode="auto">
                <a:xfrm>
                  <a:off x="5008"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8" name="Rectangle 72"/>
                <p:cNvSpPr>
                  <a:spLocks noChangeArrowheads="1"/>
                </p:cNvSpPr>
                <p:nvPr/>
              </p:nvSpPr>
              <p:spPr bwMode="auto">
                <a:xfrm>
                  <a:off x="5036"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29" name="Rectangle 73"/>
                <p:cNvSpPr>
                  <a:spLocks noChangeArrowheads="1"/>
                </p:cNvSpPr>
                <p:nvPr/>
              </p:nvSpPr>
              <p:spPr bwMode="auto">
                <a:xfrm>
                  <a:off x="5065"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0" name="Rectangle 74"/>
                <p:cNvSpPr>
                  <a:spLocks noChangeArrowheads="1"/>
                </p:cNvSpPr>
                <p:nvPr/>
              </p:nvSpPr>
              <p:spPr bwMode="auto">
                <a:xfrm>
                  <a:off x="5094"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1" name="Rectangle 75"/>
                <p:cNvSpPr>
                  <a:spLocks noChangeArrowheads="1"/>
                </p:cNvSpPr>
                <p:nvPr/>
              </p:nvSpPr>
              <p:spPr bwMode="auto">
                <a:xfrm>
                  <a:off x="5123"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2" name="Rectangle 76"/>
                <p:cNvSpPr>
                  <a:spLocks noChangeArrowheads="1"/>
                </p:cNvSpPr>
                <p:nvPr/>
              </p:nvSpPr>
              <p:spPr bwMode="auto">
                <a:xfrm>
                  <a:off x="5152"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3" name="Rectangle 77"/>
                <p:cNvSpPr>
                  <a:spLocks noChangeArrowheads="1"/>
                </p:cNvSpPr>
                <p:nvPr/>
              </p:nvSpPr>
              <p:spPr bwMode="auto">
                <a:xfrm>
                  <a:off x="5180"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4" name="Rectangle 78"/>
                <p:cNvSpPr>
                  <a:spLocks noChangeArrowheads="1"/>
                </p:cNvSpPr>
                <p:nvPr/>
              </p:nvSpPr>
              <p:spPr bwMode="auto">
                <a:xfrm>
                  <a:off x="5209"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5" name="Rectangle 79"/>
                <p:cNvSpPr>
                  <a:spLocks noChangeArrowheads="1"/>
                </p:cNvSpPr>
                <p:nvPr/>
              </p:nvSpPr>
              <p:spPr bwMode="auto">
                <a:xfrm>
                  <a:off x="5238"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6" name="Rectangle 80"/>
                <p:cNvSpPr>
                  <a:spLocks noChangeArrowheads="1"/>
                </p:cNvSpPr>
                <p:nvPr/>
              </p:nvSpPr>
              <p:spPr bwMode="auto">
                <a:xfrm>
                  <a:off x="5267"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7" name="Rectangle 81"/>
                <p:cNvSpPr>
                  <a:spLocks noChangeArrowheads="1"/>
                </p:cNvSpPr>
                <p:nvPr/>
              </p:nvSpPr>
              <p:spPr bwMode="auto">
                <a:xfrm>
                  <a:off x="5296"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8" name="Rectangle 82"/>
                <p:cNvSpPr>
                  <a:spLocks noChangeArrowheads="1"/>
                </p:cNvSpPr>
                <p:nvPr/>
              </p:nvSpPr>
              <p:spPr bwMode="auto">
                <a:xfrm>
                  <a:off x="5324"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39" name="Rectangle 83"/>
                <p:cNvSpPr>
                  <a:spLocks noChangeArrowheads="1"/>
                </p:cNvSpPr>
                <p:nvPr/>
              </p:nvSpPr>
              <p:spPr bwMode="auto">
                <a:xfrm>
                  <a:off x="5353"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0" name="Rectangle 84"/>
                <p:cNvSpPr>
                  <a:spLocks noChangeArrowheads="1"/>
                </p:cNvSpPr>
                <p:nvPr/>
              </p:nvSpPr>
              <p:spPr bwMode="auto">
                <a:xfrm>
                  <a:off x="5382" y="2722"/>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1" name="Rectangle 85"/>
                <p:cNvSpPr>
                  <a:spLocks noChangeArrowheads="1"/>
                </p:cNvSpPr>
                <p:nvPr/>
              </p:nvSpPr>
              <p:spPr bwMode="auto">
                <a:xfrm>
                  <a:off x="5411" y="272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2" name="Freeform 86"/>
                <p:cNvSpPr>
                  <a:spLocks/>
                </p:cNvSpPr>
                <p:nvPr/>
              </p:nvSpPr>
              <p:spPr bwMode="auto">
                <a:xfrm>
                  <a:off x="5440" y="2722"/>
                  <a:ext cx="6" cy="19"/>
                </a:xfrm>
                <a:custGeom>
                  <a:avLst/>
                  <a:gdLst>
                    <a:gd name="T0" fmla="*/ 0 w 13"/>
                    <a:gd name="T1" fmla="*/ 0 h 38"/>
                    <a:gd name="T2" fmla="*/ 0 w 13"/>
                    <a:gd name="T3" fmla="*/ 36 h 38"/>
                    <a:gd name="T4" fmla="*/ 13 w 13"/>
                    <a:gd name="T5" fmla="*/ 38 h 38"/>
                    <a:gd name="T6" fmla="*/ 13 w 13"/>
                    <a:gd name="T7" fmla="*/ 2 h 38"/>
                    <a:gd name="T8" fmla="*/ 0 w 13"/>
                    <a:gd name="T9" fmla="*/ 0 h 38"/>
                  </a:gdLst>
                  <a:ahLst/>
                  <a:cxnLst>
                    <a:cxn ang="0">
                      <a:pos x="T0" y="T1"/>
                    </a:cxn>
                    <a:cxn ang="0">
                      <a:pos x="T2" y="T3"/>
                    </a:cxn>
                    <a:cxn ang="0">
                      <a:pos x="T4" y="T5"/>
                    </a:cxn>
                    <a:cxn ang="0">
                      <a:pos x="T6" y="T7"/>
                    </a:cxn>
                    <a:cxn ang="0">
                      <a:pos x="T8" y="T9"/>
                    </a:cxn>
                  </a:cxnLst>
                  <a:rect l="0" t="0" r="r" b="b"/>
                  <a:pathLst>
                    <a:path w="13" h="38">
                      <a:moveTo>
                        <a:pt x="0" y="0"/>
                      </a:moveTo>
                      <a:lnTo>
                        <a:pt x="0" y="36"/>
                      </a:lnTo>
                      <a:lnTo>
                        <a:pt x="13" y="38"/>
                      </a:lnTo>
                      <a:lnTo>
                        <a:pt x="13"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73204" name="Group 148"/>
              <p:cNvGrpSpPr>
                <a:grpSpLocks/>
              </p:cNvGrpSpPr>
              <p:nvPr/>
            </p:nvGrpSpPr>
            <p:grpSpPr bwMode="auto">
              <a:xfrm>
                <a:off x="3740" y="2718"/>
                <a:ext cx="1706" cy="18"/>
                <a:chOff x="3740" y="2395"/>
                <a:chExt cx="1706" cy="18"/>
              </a:xfrm>
            </p:grpSpPr>
            <p:sp>
              <p:nvSpPr>
                <p:cNvPr id="173144" name="Rectangle 88"/>
                <p:cNvSpPr>
                  <a:spLocks noChangeArrowheads="1"/>
                </p:cNvSpPr>
                <p:nvPr/>
              </p:nvSpPr>
              <p:spPr bwMode="auto">
                <a:xfrm>
                  <a:off x="3740"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5" name="Rectangle 89"/>
                <p:cNvSpPr>
                  <a:spLocks noChangeArrowheads="1"/>
                </p:cNvSpPr>
                <p:nvPr/>
              </p:nvSpPr>
              <p:spPr bwMode="auto">
                <a:xfrm>
                  <a:off x="3769"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6" name="Rectangle 90"/>
                <p:cNvSpPr>
                  <a:spLocks noChangeArrowheads="1"/>
                </p:cNvSpPr>
                <p:nvPr/>
              </p:nvSpPr>
              <p:spPr bwMode="auto">
                <a:xfrm>
                  <a:off x="3798"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7" name="Rectangle 91"/>
                <p:cNvSpPr>
                  <a:spLocks noChangeArrowheads="1"/>
                </p:cNvSpPr>
                <p:nvPr/>
              </p:nvSpPr>
              <p:spPr bwMode="auto">
                <a:xfrm>
                  <a:off x="3826"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8" name="Rectangle 92"/>
                <p:cNvSpPr>
                  <a:spLocks noChangeArrowheads="1"/>
                </p:cNvSpPr>
                <p:nvPr/>
              </p:nvSpPr>
              <p:spPr bwMode="auto">
                <a:xfrm>
                  <a:off x="3855"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49" name="Rectangle 93"/>
                <p:cNvSpPr>
                  <a:spLocks noChangeArrowheads="1"/>
                </p:cNvSpPr>
                <p:nvPr/>
              </p:nvSpPr>
              <p:spPr bwMode="auto">
                <a:xfrm>
                  <a:off x="3884"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0" name="Rectangle 94"/>
                <p:cNvSpPr>
                  <a:spLocks noChangeArrowheads="1"/>
                </p:cNvSpPr>
                <p:nvPr/>
              </p:nvSpPr>
              <p:spPr bwMode="auto">
                <a:xfrm>
                  <a:off x="3913"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1" name="Rectangle 95"/>
                <p:cNvSpPr>
                  <a:spLocks noChangeArrowheads="1"/>
                </p:cNvSpPr>
                <p:nvPr/>
              </p:nvSpPr>
              <p:spPr bwMode="auto">
                <a:xfrm>
                  <a:off x="3942"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2" name="Rectangle 96"/>
                <p:cNvSpPr>
                  <a:spLocks noChangeArrowheads="1"/>
                </p:cNvSpPr>
                <p:nvPr/>
              </p:nvSpPr>
              <p:spPr bwMode="auto">
                <a:xfrm>
                  <a:off x="3970"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3" name="Rectangle 97"/>
                <p:cNvSpPr>
                  <a:spLocks noChangeArrowheads="1"/>
                </p:cNvSpPr>
                <p:nvPr/>
              </p:nvSpPr>
              <p:spPr bwMode="auto">
                <a:xfrm>
                  <a:off x="3999"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4" name="Rectangle 98"/>
                <p:cNvSpPr>
                  <a:spLocks noChangeArrowheads="1"/>
                </p:cNvSpPr>
                <p:nvPr/>
              </p:nvSpPr>
              <p:spPr bwMode="auto">
                <a:xfrm>
                  <a:off x="4028"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5" name="Rectangle 99"/>
                <p:cNvSpPr>
                  <a:spLocks noChangeArrowheads="1"/>
                </p:cNvSpPr>
                <p:nvPr/>
              </p:nvSpPr>
              <p:spPr bwMode="auto">
                <a:xfrm>
                  <a:off x="4057"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6" name="Rectangle 100"/>
                <p:cNvSpPr>
                  <a:spLocks noChangeArrowheads="1"/>
                </p:cNvSpPr>
                <p:nvPr/>
              </p:nvSpPr>
              <p:spPr bwMode="auto">
                <a:xfrm>
                  <a:off x="4086"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7" name="Rectangle 101"/>
                <p:cNvSpPr>
                  <a:spLocks noChangeArrowheads="1"/>
                </p:cNvSpPr>
                <p:nvPr/>
              </p:nvSpPr>
              <p:spPr bwMode="auto">
                <a:xfrm>
                  <a:off x="4114"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8" name="Rectangle 102"/>
                <p:cNvSpPr>
                  <a:spLocks noChangeArrowheads="1"/>
                </p:cNvSpPr>
                <p:nvPr/>
              </p:nvSpPr>
              <p:spPr bwMode="auto">
                <a:xfrm>
                  <a:off x="4143"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59" name="Rectangle 103"/>
                <p:cNvSpPr>
                  <a:spLocks noChangeArrowheads="1"/>
                </p:cNvSpPr>
                <p:nvPr/>
              </p:nvSpPr>
              <p:spPr bwMode="auto">
                <a:xfrm>
                  <a:off x="4172"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0" name="Rectangle 104"/>
                <p:cNvSpPr>
                  <a:spLocks noChangeArrowheads="1"/>
                </p:cNvSpPr>
                <p:nvPr/>
              </p:nvSpPr>
              <p:spPr bwMode="auto">
                <a:xfrm>
                  <a:off x="4201"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1" name="Rectangle 105"/>
                <p:cNvSpPr>
                  <a:spLocks noChangeArrowheads="1"/>
                </p:cNvSpPr>
                <p:nvPr/>
              </p:nvSpPr>
              <p:spPr bwMode="auto">
                <a:xfrm>
                  <a:off x="4230"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2" name="Rectangle 106"/>
                <p:cNvSpPr>
                  <a:spLocks noChangeArrowheads="1"/>
                </p:cNvSpPr>
                <p:nvPr/>
              </p:nvSpPr>
              <p:spPr bwMode="auto">
                <a:xfrm>
                  <a:off x="4259"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3" name="Rectangle 107"/>
                <p:cNvSpPr>
                  <a:spLocks noChangeArrowheads="1"/>
                </p:cNvSpPr>
                <p:nvPr/>
              </p:nvSpPr>
              <p:spPr bwMode="auto">
                <a:xfrm>
                  <a:off x="4287"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4" name="Rectangle 108"/>
                <p:cNvSpPr>
                  <a:spLocks noChangeArrowheads="1"/>
                </p:cNvSpPr>
                <p:nvPr/>
              </p:nvSpPr>
              <p:spPr bwMode="auto">
                <a:xfrm>
                  <a:off x="4316"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5" name="Rectangle 109"/>
                <p:cNvSpPr>
                  <a:spLocks noChangeArrowheads="1"/>
                </p:cNvSpPr>
                <p:nvPr/>
              </p:nvSpPr>
              <p:spPr bwMode="auto">
                <a:xfrm>
                  <a:off x="4345"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6" name="Rectangle 110"/>
                <p:cNvSpPr>
                  <a:spLocks noChangeArrowheads="1"/>
                </p:cNvSpPr>
                <p:nvPr/>
              </p:nvSpPr>
              <p:spPr bwMode="auto">
                <a:xfrm>
                  <a:off x="4374"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7" name="Rectangle 111"/>
                <p:cNvSpPr>
                  <a:spLocks noChangeArrowheads="1"/>
                </p:cNvSpPr>
                <p:nvPr/>
              </p:nvSpPr>
              <p:spPr bwMode="auto">
                <a:xfrm>
                  <a:off x="4403"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8" name="Rectangle 112"/>
                <p:cNvSpPr>
                  <a:spLocks noChangeArrowheads="1"/>
                </p:cNvSpPr>
                <p:nvPr/>
              </p:nvSpPr>
              <p:spPr bwMode="auto">
                <a:xfrm>
                  <a:off x="4431"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69" name="Rectangle 113"/>
                <p:cNvSpPr>
                  <a:spLocks noChangeArrowheads="1"/>
                </p:cNvSpPr>
                <p:nvPr/>
              </p:nvSpPr>
              <p:spPr bwMode="auto">
                <a:xfrm>
                  <a:off x="4460"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0" name="Rectangle 114"/>
                <p:cNvSpPr>
                  <a:spLocks noChangeArrowheads="1"/>
                </p:cNvSpPr>
                <p:nvPr/>
              </p:nvSpPr>
              <p:spPr bwMode="auto">
                <a:xfrm>
                  <a:off x="4489"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1" name="Rectangle 115"/>
                <p:cNvSpPr>
                  <a:spLocks noChangeArrowheads="1"/>
                </p:cNvSpPr>
                <p:nvPr/>
              </p:nvSpPr>
              <p:spPr bwMode="auto">
                <a:xfrm>
                  <a:off x="4518"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2" name="Rectangle 116"/>
                <p:cNvSpPr>
                  <a:spLocks noChangeArrowheads="1"/>
                </p:cNvSpPr>
                <p:nvPr/>
              </p:nvSpPr>
              <p:spPr bwMode="auto">
                <a:xfrm>
                  <a:off x="4547"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3" name="Rectangle 117"/>
                <p:cNvSpPr>
                  <a:spLocks noChangeArrowheads="1"/>
                </p:cNvSpPr>
                <p:nvPr/>
              </p:nvSpPr>
              <p:spPr bwMode="auto">
                <a:xfrm>
                  <a:off x="4575"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4" name="Rectangle 118"/>
                <p:cNvSpPr>
                  <a:spLocks noChangeArrowheads="1"/>
                </p:cNvSpPr>
                <p:nvPr/>
              </p:nvSpPr>
              <p:spPr bwMode="auto">
                <a:xfrm>
                  <a:off x="4604"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5" name="Rectangle 119"/>
                <p:cNvSpPr>
                  <a:spLocks noChangeArrowheads="1"/>
                </p:cNvSpPr>
                <p:nvPr/>
              </p:nvSpPr>
              <p:spPr bwMode="auto">
                <a:xfrm>
                  <a:off x="4633"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6" name="Rectangle 120"/>
                <p:cNvSpPr>
                  <a:spLocks noChangeArrowheads="1"/>
                </p:cNvSpPr>
                <p:nvPr/>
              </p:nvSpPr>
              <p:spPr bwMode="auto">
                <a:xfrm>
                  <a:off x="4662"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7" name="Rectangle 121"/>
                <p:cNvSpPr>
                  <a:spLocks noChangeArrowheads="1"/>
                </p:cNvSpPr>
                <p:nvPr/>
              </p:nvSpPr>
              <p:spPr bwMode="auto">
                <a:xfrm>
                  <a:off x="4691"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8" name="Rectangle 122"/>
                <p:cNvSpPr>
                  <a:spLocks noChangeArrowheads="1"/>
                </p:cNvSpPr>
                <p:nvPr/>
              </p:nvSpPr>
              <p:spPr bwMode="auto">
                <a:xfrm>
                  <a:off x="4719"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79" name="Rectangle 123"/>
                <p:cNvSpPr>
                  <a:spLocks noChangeArrowheads="1"/>
                </p:cNvSpPr>
                <p:nvPr/>
              </p:nvSpPr>
              <p:spPr bwMode="auto">
                <a:xfrm>
                  <a:off x="4748"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0" name="Rectangle 124"/>
                <p:cNvSpPr>
                  <a:spLocks noChangeArrowheads="1"/>
                </p:cNvSpPr>
                <p:nvPr/>
              </p:nvSpPr>
              <p:spPr bwMode="auto">
                <a:xfrm>
                  <a:off x="4777"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1" name="Rectangle 125"/>
                <p:cNvSpPr>
                  <a:spLocks noChangeArrowheads="1"/>
                </p:cNvSpPr>
                <p:nvPr/>
              </p:nvSpPr>
              <p:spPr bwMode="auto">
                <a:xfrm>
                  <a:off x="4806"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2" name="Rectangle 126"/>
                <p:cNvSpPr>
                  <a:spLocks noChangeArrowheads="1"/>
                </p:cNvSpPr>
                <p:nvPr/>
              </p:nvSpPr>
              <p:spPr bwMode="auto">
                <a:xfrm>
                  <a:off x="4835"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3" name="Rectangle 127"/>
                <p:cNvSpPr>
                  <a:spLocks noChangeArrowheads="1"/>
                </p:cNvSpPr>
                <p:nvPr/>
              </p:nvSpPr>
              <p:spPr bwMode="auto">
                <a:xfrm>
                  <a:off x="4864"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4" name="Rectangle 128"/>
                <p:cNvSpPr>
                  <a:spLocks noChangeArrowheads="1"/>
                </p:cNvSpPr>
                <p:nvPr/>
              </p:nvSpPr>
              <p:spPr bwMode="auto">
                <a:xfrm>
                  <a:off x="4892"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5" name="Rectangle 129"/>
                <p:cNvSpPr>
                  <a:spLocks noChangeArrowheads="1"/>
                </p:cNvSpPr>
                <p:nvPr/>
              </p:nvSpPr>
              <p:spPr bwMode="auto">
                <a:xfrm>
                  <a:off x="4921"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6" name="Rectangle 130"/>
                <p:cNvSpPr>
                  <a:spLocks noChangeArrowheads="1"/>
                </p:cNvSpPr>
                <p:nvPr/>
              </p:nvSpPr>
              <p:spPr bwMode="auto">
                <a:xfrm>
                  <a:off x="4950"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7" name="Rectangle 131"/>
                <p:cNvSpPr>
                  <a:spLocks noChangeArrowheads="1"/>
                </p:cNvSpPr>
                <p:nvPr/>
              </p:nvSpPr>
              <p:spPr bwMode="auto">
                <a:xfrm>
                  <a:off x="4979"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8" name="Rectangle 132"/>
                <p:cNvSpPr>
                  <a:spLocks noChangeArrowheads="1"/>
                </p:cNvSpPr>
                <p:nvPr/>
              </p:nvSpPr>
              <p:spPr bwMode="auto">
                <a:xfrm>
                  <a:off x="5008"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89" name="Rectangle 133"/>
                <p:cNvSpPr>
                  <a:spLocks noChangeArrowheads="1"/>
                </p:cNvSpPr>
                <p:nvPr/>
              </p:nvSpPr>
              <p:spPr bwMode="auto">
                <a:xfrm>
                  <a:off x="5036"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0" name="Rectangle 134"/>
                <p:cNvSpPr>
                  <a:spLocks noChangeArrowheads="1"/>
                </p:cNvSpPr>
                <p:nvPr/>
              </p:nvSpPr>
              <p:spPr bwMode="auto">
                <a:xfrm>
                  <a:off x="5065"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1" name="Rectangle 135"/>
                <p:cNvSpPr>
                  <a:spLocks noChangeArrowheads="1"/>
                </p:cNvSpPr>
                <p:nvPr/>
              </p:nvSpPr>
              <p:spPr bwMode="auto">
                <a:xfrm>
                  <a:off x="5094"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2" name="Rectangle 136"/>
                <p:cNvSpPr>
                  <a:spLocks noChangeArrowheads="1"/>
                </p:cNvSpPr>
                <p:nvPr/>
              </p:nvSpPr>
              <p:spPr bwMode="auto">
                <a:xfrm>
                  <a:off x="5123"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3" name="Rectangle 137"/>
                <p:cNvSpPr>
                  <a:spLocks noChangeArrowheads="1"/>
                </p:cNvSpPr>
                <p:nvPr/>
              </p:nvSpPr>
              <p:spPr bwMode="auto">
                <a:xfrm>
                  <a:off x="5152"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4" name="Rectangle 138"/>
                <p:cNvSpPr>
                  <a:spLocks noChangeArrowheads="1"/>
                </p:cNvSpPr>
                <p:nvPr/>
              </p:nvSpPr>
              <p:spPr bwMode="auto">
                <a:xfrm>
                  <a:off x="5180"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5" name="Rectangle 139"/>
                <p:cNvSpPr>
                  <a:spLocks noChangeArrowheads="1"/>
                </p:cNvSpPr>
                <p:nvPr/>
              </p:nvSpPr>
              <p:spPr bwMode="auto">
                <a:xfrm>
                  <a:off x="5209"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6" name="Rectangle 140"/>
                <p:cNvSpPr>
                  <a:spLocks noChangeArrowheads="1"/>
                </p:cNvSpPr>
                <p:nvPr/>
              </p:nvSpPr>
              <p:spPr bwMode="auto">
                <a:xfrm>
                  <a:off x="5238"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7" name="Rectangle 141"/>
                <p:cNvSpPr>
                  <a:spLocks noChangeArrowheads="1"/>
                </p:cNvSpPr>
                <p:nvPr/>
              </p:nvSpPr>
              <p:spPr bwMode="auto">
                <a:xfrm>
                  <a:off x="5267"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8" name="Rectangle 142"/>
                <p:cNvSpPr>
                  <a:spLocks noChangeArrowheads="1"/>
                </p:cNvSpPr>
                <p:nvPr/>
              </p:nvSpPr>
              <p:spPr bwMode="auto">
                <a:xfrm>
                  <a:off x="5296"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199" name="Rectangle 143"/>
                <p:cNvSpPr>
                  <a:spLocks noChangeArrowheads="1"/>
                </p:cNvSpPr>
                <p:nvPr/>
              </p:nvSpPr>
              <p:spPr bwMode="auto">
                <a:xfrm>
                  <a:off x="5324"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0" name="Rectangle 144"/>
                <p:cNvSpPr>
                  <a:spLocks noChangeArrowheads="1"/>
                </p:cNvSpPr>
                <p:nvPr/>
              </p:nvSpPr>
              <p:spPr bwMode="auto">
                <a:xfrm>
                  <a:off x="5353"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1" name="Rectangle 145"/>
                <p:cNvSpPr>
                  <a:spLocks noChangeArrowheads="1"/>
                </p:cNvSpPr>
                <p:nvPr/>
              </p:nvSpPr>
              <p:spPr bwMode="auto">
                <a:xfrm>
                  <a:off x="5382" y="2395"/>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2" name="Rectangle 146"/>
                <p:cNvSpPr>
                  <a:spLocks noChangeArrowheads="1"/>
                </p:cNvSpPr>
                <p:nvPr/>
              </p:nvSpPr>
              <p:spPr bwMode="auto">
                <a:xfrm>
                  <a:off x="5411" y="239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3" name="Rectangle 147"/>
                <p:cNvSpPr>
                  <a:spLocks noChangeArrowheads="1"/>
                </p:cNvSpPr>
                <p:nvPr/>
              </p:nvSpPr>
              <p:spPr bwMode="auto">
                <a:xfrm>
                  <a:off x="5440" y="2395"/>
                  <a:ext cx="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73237" name="Group 181"/>
              <p:cNvGrpSpPr>
                <a:grpSpLocks/>
              </p:cNvGrpSpPr>
              <p:nvPr/>
            </p:nvGrpSpPr>
            <p:grpSpPr bwMode="auto">
              <a:xfrm>
                <a:off x="4644" y="2372"/>
                <a:ext cx="14" cy="1145"/>
                <a:chOff x="4644" y="2372"/>
                <a:chExt cx="14" cy="1145"/>
              </a:xfrm>
            </p:grpSpPr>
            <p:sp>
              <p:nvSpPr>
                <p:cNvPr id="173205" name="Rectangle 149"/>
                <p:cNvSpPr>
                  <a:spLocks noChangeArrowheads="1"/>
                </p:cNvSpPr>
                <p:nvPr/>
              </p:nvSpPr>
              <p:spPr bwMode="auto">
                <a:xfrm>
                  <a:off x="4644" y="23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6" name="Rectangle 150"/>
                <p:cNvSpPr>
                  <a:spLocks noChangeArrowheads="1"/>
                </p:cNvSpPr>
                <p:nvPr/>
              </p:nvSpPr>
              <p:spPr bwMode="auto">
                <a:xfrm>
                  <a:off x="4644" y="24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7" name="Rectangle 151"/>
                <p:cNvSpPr>
                  <a:spLocks noChangeArrowheads="1"/>
                </p:cNvSpPr>
                <p:nvPr/>
              </p:nvSpPr>
              <p:spPr bwMode="auto">
                <a:xfrm>
                  <a:off x="4644" y="244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8" name="Rectangle 152"/>
                <p:cNvSpPr>
                  <a:spLocks noChangeArrowheads="1"/>
                </p:cNvSpPr>
                <p:nvPr/>
              </p:nvSpPr>
              <p:spPr bwMode="auto">
                <a:xfrm>
                  <a:off x="4644" y="24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09" name="Rectangle 153"/>
                <p:cNvSpPr>
                  <a:spLocks noChangeArrowheads="1"/>
                </p:cNvSpPr>
                <p:nvPr/>
              </p:nvSpPr>
              <p:spPr bwMode="auto">
                <a:xfrm>
                  <a:off x="4644" y="25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0" name="Rectangle 154"/>
                <p:cNvSpPr>
                  <a:spLocks noChangeArrowheads="1"/>
                </p:cNvSpPr>
                <p:nvPr/>
              </p:nvSpPr>
              <p:spPr bwMode="auto">
                <a:xfrm>
                  <a:off x="4644" y="255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1" name="Rectangle 155"/>
                <p:cNvSpPr>
                  <a:spLocks noChangeArrowheads="1"/>
                </p:cNvSpPr>
                <p:nvPr/>
              </p:nvSpPr>
              <p:spPr bwMode="auto">
                <a:xfrm>
                  <a:off x="4644" y="25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2" name="Rectangle 156"/>
                <p:cNvSpPr>
                  <a:spLocks noChangeArrowheads="1"/>
                </p:cNvSpPr>
                <p:nvPr/>
              </p:nvSpPr>
              <p:spPr bwMode="auto">
                <a:xfrm>
                  <a:off x="4644" y="26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3" name="Rectangle 157"/>
                <p:cNvSpPr>
                  <a:spLocks noChangeArrowheads="1"/>
                </p:cNvSpPr>
                <p:nvPr/>
              </p:nvSpPr>
              <p:spPr bwMode="auto">
                <a:xfrm>
                  <a:off x="4644" y="26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4" name="Rectangle 158"/>
                <p:cNvSpPr>
                  <a:spLocks noChangeArrowheads="1"/>
                </p:cNvSpPr>
                <p:nvPr/>
              </p:nvSpPr>
              <p:spPr bwMode="auto">
                <a:xfrm>
                  <a:off x="4644" y="26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5" name="Rectangle 159"/>
                <p:cNvSpPr>
                  <a:spLocks noChangeArrowheads="1"/>
                </p:cNvSpPr>
                <p:nvPr/>
              </p:nvSpPr>
              <p:spPr bwMode="auto">
                <a:xfrm>
                  <a:off x="4644" y="27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6" name="Rectangle 160"/>
                <p:cNvSpPr>
                  <a:spLocks noChangeArrowheads="1"/>
                </p:cNvSpPr>
                <p:nvPr/>
              </p:nvSpPr>
              <p:spPr bwMode="auto">
                <a:xfrm>
                  <a:off x="4644" y="27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7" name="Rectangle 161"/>
                <p:cNvSpPr>
                  <a:spLocks noChangeArrowheads="1"/>
                </p:cNvSpPr>
                <p:nvPr/>
              </p:nvSpPr>
              <p:spPr bwMode="auto">
                <a:xfrm>
                  <a:off x="4644" y="28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8" name="Rectangle 162"/>
                <p:cNvSpPr>
                  <a:spLocks noChangeArrowheads="1"/>
                </p:cNvSpPr>
                <p:nvPr/>
              </p:nvSpPr>
              <p:spPr bwMode="auto">
                <a:xfrm>
                  <a:off x="4644" y="28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19" name="Rectangle 163"/>
                <p:cNvSpPr>
                  <a:spLocks noChangeArrowheads="1"/>
                </p:cNvSpPr>
                <p:nvPr/>
              </p:nvSpPr>
              <p:spPr bwMode="auto">
                <a:xfrm>
                  <a:off x="4644" y="28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0" name="Rectangle 164"/>
                <p:cNvSpPr>
                  <a:spLocks noChangeArrowheads="1"/>
                </p:cNvSpPr>
                <p:nvPr/>
              </p:nvSpPr>
              <p:spPr bwMode="auto">
                <a:xfrm>
                  <a:off x="4644" y="29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1" name="Rectangle 165"/>
                <p:cNvSpPr>
                  <a:spLocks noChangeArrowheads="1"/>
                </p:cNvSpPr>
                <p:nvPr/>
              </p:nvSpPr>
              <p:spPr bwMode="auto">
                <a:xfrm>
                  <a:off x="4644" y="29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2" name="Rectangle 166"/>
                <p:cNvSpPr>
                  <a:spLocks noChangeArrowheads="1"/>
                </p:cNvSpPr>
                <p:nvPr/>
              </p:nvSpPr>
              <p:spPr bwMode="auto">
                <a:xfrm>
                  <a:off x="4644" y="29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3" name="Rectangle 167"/>
                <p:cNvSpPr>
                  <a:spLocks noChangeArrowheads="1"/>
                </p:cNvSpPr>
                <p:nvPr/>
              </p:nvSpPr>
              <p:spPr bwMode="auto">
                <a:xfrm>
                  <a:off x="4644" y="30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4" name="Rectangle 168"/>
                <p:cNvSpPr>
                  <a:spLocks noChangeArrowheads="1"/>
                </p:cNvSpPr>
                <p:nvPr/>
              </p:nvSpPr>
              <p:spPr bwMode="auto">
                <a:xfrm>
                  <a:off x="4644" y="30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5" name="Rectangle 169"/>
                <p:cNvSpPr>
                  <a:spLocks noChangeArrowheads="1"/>
                </p:cNvSpPr>
                <p:nvPr/>
              </p:nvSpPr>
              <p:spPr bwMode="auto">
                <a:xfrm>
                  <a:off x="4644" y="30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6" name="Rectangle 170"/>
                <p:cNvSpPr>
                  <a:spLocks noChangeArrowheads="1"/>
                </p:cNvSpPr>
                <p:nvPr/>
              </p:nvSpPr>
              <p:spPr bwMode="auto">
                <a:xfrm>
                  <a:off x="4644" y="31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7" name="Rectangle 171"/>
                <p:cNvSpPr>
                  <a:spLocks noChangeArrowheads="1"/>
                </p:cNvSpPr>
                <p:nvPr/>
              </p:nvSpPr>
              <p:spPr bwMode="auto">
                <a:xfrm>
                  <a:off x="4644" y="317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8" name="Rectangle 172"/>
                <p:cNvSpPr>
                  <a:spLocks noChangeArrowheads="1"/>
                </p:cNvSpPr>
                <p:nvPr/>
              </p:nvSpPr>
              <p:spPr bwMode="auto">
                <a:xfrm>
                  <a:off x="4644" y="32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29" name="Rectangle 173"/>
                <p:cNvSpPr>
                  <a:spLocks noChangeArrowheads="1"/>
                </p:cNvSpPr>
                <p:nvPr/>
              </p:nvSpPr>
              <p:spPr bwMode="auto">
                <a:xfrm>
                  <a:off x="4644" y="32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0" name="Rectangle 174"/>
                <p:cNvSpPr>
                  <a:spLocks noChangeArrowheads="1"/>
                </p:cNvSpPr>
                <p:nvPr/>
              </p:nvSpPr>
              <p:spPr bwMode="auto">
                <a:xfrm>
                  <a:off x="4644" y="3280"/>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1" name="Rectangle 175"/>
                <p:cNvSpPr>
                  <a:spLocks noChangeArrowheads="1"/>
                </p:cNvSpPr>
                <p:nvPr/>
              </p:nvSpPr>
              <p:spPr bwMode="auto">
                <a:xfrm>
                  <a:off x="4644" y="33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2" name="Rectangle 176"/>
                <p:cNvSpPr>
                  <a:spLocks noChangeArrowheads="1"/>
                </p:cNvSpPr>
                <p:nvPr/>
              </p:nvSpPr>
              <p:spPr bwMode="auto">
                <a:xfrm>
                  <a:off x="4644" y="33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3" name="Rectangle 177"/>
                <p:cNvSpPr>
                  <a:spLocks noChangeArrowheads="1"/>
                </p:cNvSpPr>
                <p:nvPr/>
              </p:nvSpPr>
              <p:spPr bwMode="auto">
                <a:xfrm>
                  <a:off x="4644" y="3389"/>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4" name="Rectangle 178"/>
                <p:cNvSpPr>
                  <a:spLocks noChangeArrowheads="1"/>
                </p:cNvSpPr>
                <p:nvPr/>
              </p:nvSpPr>
              <p:spPr bwMode="auto">
                <a:xfrm>
                  <a:off x="4644" y="34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5" name="Rectangle 179"/>
                <p:cNvSpPr>
                  <a:spLocks noChangeArrowheads="1"/>
                </p:cNvSpPr>
                <p:nvPr/>
              </p:nvSpPr>
              <p:spPr bwMode="auto">
                <a:xfrm>
                  <a:off x="4644" y="34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6" name="Rectangle 180"/>
                <p:cNvSpPr>
                  <a:spLocks noChangeArrowheads="1"/>
                </p:cNvSpPr>
                <p:nvPr/>
              </p:nvSpPr>
              <p:spPr bwMode="auto">
                <a:xfrm>
                  <a:off x="4644" y="3498"/>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73270" name="Group 214"/>
              <p:cNvGrpSpPr>
                <a:grpSpLocks/>
              </p:cNvGrpSpPr>
              <p:nvPr/>
            </p:nvGrpSpPr>
            <p:grpSpPr bwMode="auto">
              <a:xfrm>
                <a:off x="4896" y="2372"/>
                <a:ext cx="14" cy="1145"/>
                <a:chOff x="4985" y="2372"/>
                <a:chExt cx="14" cy="1145"/>
              </a:xfrm>
            </p:grpSpPr>
            <p:sp>
              <p:nvSpPr>
                <p:cNvPr id="173238" name="Rectangle 182"/>
                <p:cNvSpPr>
                  <a:spLocks noChangeArrowheads="1"/>
                </p:cNvSpPr>
                <p:nvPr/>
              </p:nvSpPr>
              <p:spPr bwMode="auto">
                <a:xfrm>
                  <a:off x="4985" y="23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39" name="Rectangle 183"/>
                <p:cNvSpPr>
                  <a:spLocks noChangeArrowheads="1"/>
                </p:cNvSpPr>
                <p:nvPr/>
              </p:nvSpPr>
              <p:spPr bwMode="auto">
                <a:xfrm>
                  <a:off x="4985" y="24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0" name="Rectangle 184"/>
                <p:cNvSpPr>
                  <a:spLocks noChangeArrowheads="1"/>
                </p:cNvSpPr>
                <p:nvPr/>
              </p:nvSpPr>
              <p:spPr bwMode="auto">
                <a:xfrm>
                  <a:off x="4985" y="244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1" name="Rectangle 185"/>
                <p:cNvSpPr>
                  <a:spLocks noChangeArrowheads="1"/>
                </p:cNvSpPr>
                <p:nvPr/>
              </p:nvSpPr>
              <p:spPr bwMode="auto">
                <a:xfrm>
                  <a:off x="4985" y="24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2" name="Rectangle 186"/>
                <p:cNvSpPr>
                  <a:spLocks noChangeArrowheads="1"/>
                </p:cNvSpPr>
                <p:nvPr/>
              </p:nvSpPr>
              <p:spPr bwMode="auto">
                <a:xfrm>
                  <a:off x="4985" y="25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3" name="Rectangle 187"/>
                <p:cNvSpPr>
                  <a:spLocks noChangeArrowheads="1"/>
                </p:cNvSpPr>
                <p:nvPr/>
              </p:nvSpPr>
              <p:spPr bwMode="auto">
                <a:xfrm>
                  <a:off x="4985" y="255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4" name="Rectangle 188"/>
                <p:cNvSpPr>
                  <a:spLocks noChangeArrowheads="1"/>
                </p:cNvSpPr>
                <p:nvPr/>
              </p:nvSpPr>
              <p:spPr bwMode="auto">
                <a:xfrm>
                  <a:off x="4985" y="25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5" name="Rectangle 189"/>
                <p:cNvSpPr>
                  <a:spLocks noChangeArrowheads="1"/>
                </p:cNvSpPr>
                <p:nvPr/>
              </p:nvSpPr>
              <p:spPr bwMode="auto">
                <a:xfrm>
                  <a:off x="4985" y="26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6" name="Rectangle 190"/>
                <p:cNvSpPr>
                  <a:spLocks noChangeArrowheads="1"/>
                </p:cNvSpPr>
                <p:nvPr/>
              </p:nvSpPr>
              <p:spPr bwMode="auto">
                <a:xfrm>
                  <a:off x="4985" y="26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7" name="Rectangle 191"/>
                <p:cNvSpPr>
                  <a:spLocks noChangeArrowheads="1"/>
                </p:cNvSpPr>
                <p:nvPr/>
              </p:nvSpPr>
              <p:spPr bwMode="auto">
                <a:xfrm>
                  <a:off x="4985" y="26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8" name="Rectangle 192"/>
                <p:cNvSpPr>
                  <a:spLocks noChangeArrowheads="1"/>
                </p:cNvSpPr>
                <p:nvPr/>
              </p:nvSpPr>
              <p:spPr bwMode="auto">
                <a:xfrm>
                  <a:off x="4985" y="27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49" name="Rectangle 193"/>
                <p:cNvSpPr>
                  <a:spLocks noChangeArrowheads="1"/>
                </p:cNvSpPr>
                <p:nvPr/>
              </p:nvSpPr>
              <p:spPr bwMode="auto">
                <a:xfrm>
                  <a:off x="4985" y="27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0" name="Rectangle 194"/>
                <p:cNvSpPr>
                  <a:spLocks noChangeArrowheads="1"/>
                </p:cNvSpPr>
                <p:nvPr/>
              </p:nvSpPr>
              <p:spPr bwMode="auto">
                <a:xfrm>
                  <a:off x="4985" y="28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1" name="Rectangle 195"/>
                <p:cNvSpPr>
                  <a:spLocks noChangeArrowheads="1"/>
                </p:cNvSpPr>
                <p:nvPr/>
              </p:nvSpPr>
              <p:spPr bwMode="auto">
                <a:xfrm>
                  <a:off x="4985" y="28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2" name="Rectangle 196"/>
                <p:cNvSpPr>
                  <a:spLocks noChangeArrowheads="1"/>
                </p:cNvSpPr>
                <p:nvPr/>
              </p:nvSpPr>
              <p:spPr bwMode="auto">
                <a:xfrm>
                  <a:off x="4985" y="28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3" name="Rectangle 197"/>
                <p:cNvSpPr>
                  <a:spLocks noChangeArrowheads="1"/>
                </p:cNvSpPr>
                <p:nvPr/>
              </p:nvSpPr>
              <p:spPr bwMode="auto">
                <a:xfrm>
                  <a:off x="4985" y="29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4" name="Rectangle 198"/>
                <p:cNvSpPr>
                  <a:spLocks noChangeArrowheads="1"/>
                </p:cNvSpPr>
                <p:nvPr/>
              </p:nvSpPr>
              <p:spPr bwMode="auto">
                <a:xfrm>
                  <a:off x="4985" y="29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5" name="Rectangle 199"/>
                <p:cNvSpPr>
                  <a:spLocks noChangeArrowheads="1"/>
                </p:cNvSpPr>
                <p:nvPr/>
              </p:nvSpPr>
              <p:spPr bwMode="auto">
                <a:xfrm>
                  <a:off x="4985" y="29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6" name="Rectangle 200"/>
                <p:cNvSpPr>
                  <a:spLocks noChangeArrowheads="1"/>
                </p:cNvSpPr>
                <p:nvPr/>
              </p:nvSpPr>
              <p:spPr bwMode="auto">
                <a:xfrm>
                  <a:off x="4985" y="30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7" name="Rectangle 201"/>
                <p:cNvSpPr>
                  <a:spLocks noChangeArrowheads="1"/>
                </p:cNvSpPr>
                <p:nvPr/>
              </p:nvSpPr>
              <p:spPr bwMode="auto">
                <a:xfrm>
                  <a:off x="4985" y="30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8" name="Rectangle 202"/>
                <p:cNvSpPr>
                  <a:spLocks noChangeArrowheads="1"/>
                </p:cNvSpPr>
                <p:nvPr/>
              </p:nvSpPr>
              <p:spPr bwMode="auto">
                <a:xfrm>
                  <a:off x="4985" y="30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59" name="Rectangle 203"/>
                <p:cNvSpPr>
                  <a:spLocks noChangeArrowheads="1"/>
                </p:cNvSpPr>
                <p:nvPr/>
              </p:nvSpPr>
              <p:spPr bwMode="auto">
                <a:xfrm>
                  <a:off x="4985" y="31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0" name="Rectangle 204"/>
                <p:cNvSpPr>
                  <a:spLocks noChangeArrowheads="1"/>
                </p:cNvSpPr>
                <p:nvPr/>
              </p:nvSpPr>
              <p:spPr bwMode="auto">
                <a:xfrm>
                  <a:off x="4985" y="317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1" name="Rectangle 205"/>
                <p:cNvSpPr>
                  <a:spLocks noChangeArrowheads="1"/>
                </p:cNvSpPr>
                <p:nvPr/>
              </p:nvSpPr>
              <p:spPr bwMode="auto">
                <a:xfrm>
                  <a:off x="4985" y="32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2" name="Rectangle 206"/>
                <p:cNvSpPr>
                  <a:spLocks noChangeArrowheads="1"/>
                </p:cNvSpPr>
                <p:nvPr/>
              </p:nvSpPr>
              <p:spPr bwMode="auto">
                <a:xfrm>
                  <a:off x="4985" y="32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3" name="Rectangle 207"/>
                <p:cNvSpPr>
                  <a:spLocks noChangeArrowheads="1"/>
                </p:cNvSpPr>
                <p:nvPr/>
              </p:nvSpPr>
              <p:spPr bwMode="auto">
                <a:xfrm>
                  <a:off x="4985" y="3280"/>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4" name="Rectangle 208"/>
                <p:cNvSpPr>
                  <a:spLocks noChangeArrowheads="1"/>
                </p:cNvSpPr>
                <p:nvPr/>
              </p:nvSpPr>
              <p:spPr bwMode="auto">
                <a:xfrm>
                  <a:off x="4985" y="33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5" name="Rectangle 209"/>
                <p:cNvSpPr>
                  <a:spLocks noChangeArrowheads="1"/>
                </p:cNvSpPr>
                <p:nvPr/>
              </p:nvSpPr>
              <p:spPr bwMode="auto">
                <a:xfrm>
                  <a:off x="4985" y="33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6" name="Rectangle 210"/>
                <p:cNvSpPr>
                  <a:spLocks noChangeArrowheads="1"/>
                </p:cNvSpPr>
                <p:nvPr/>
              </p:nvSpPr>
              <p:spPr bwMode="auto">
                <a:xfrm>
                  <a:off x="4985" y="3389"/>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7" name="Rectangle 211"/>
                <p:cNvSpPr>
                  <a:spLocks noChangeArrowheads="1"/>
                </p:cNvSpPr>
                <p:nvPr/>
              </p:nvSpPr>
              <p:spPr bwMode="auto">
                <a:xfrm>
                  <a:off x="4985" y="34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8" name="Rectangle 212"/>
                <p:cNvSpPr>
                  <a:spLocks noChangeArrowheads="1"/>
                </p:cNvSpPr>
                <p:nvPr/>
              </p:nvSpPr>
              <p:spPr bwMode="auto">
                <a:xfrm>
                  <a:off x="4985" y="34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73269" name="Rectangle 213"/>
                <p:cNvSpPr>
                  <a:spLocks noChangeArrowheads="1"/>
                </p:cNvSpPr>
                <p:nvPr/>
              </p:nvSpPr>
              <p:spPr bwMode="auto">
                <a:xfrm>
                  <a:off x="4985" y="3498"/>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sp>
            <p:nvSpPr>
              <p:cNvPr id="173068" name="Rectangle 12"/>
              <p:cNvSpPr>
                <a:spLocks noChangeArrowheads="1"/>
              </p:cNvSpPr>
              <p:nvPr/>
            </p:nvSpPr>
            <p:spPr bwMode="auto">
              <a:xfrm>
                <a:off x="4032" y="2476"/>
                <a:ext cx="960"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600" b="1"/>
                  <a:t>ありたい姿</a:t>
                </a:r>
              </a:p>
            </p:txBody>
          </p:sp>
          <p:sp>
            <p:nvSpPr>
              <p:cNvPr id="173069" name="Rectangle 13"/>
              <p:cNvSpPr>
                <a:spLocks noChangeArrowheads="1"/>
              </p:cNvSpPr>
              <p:nvPr/>
            </p:nvSpPr>
            <p:spPr bwMode="auto">
              <a:xfrm>
                <a:off x="3312" y="2476"/>
                <a:ext cx="720"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600" b="1"/>
                  <a:t>現在の姿</a:t>
                </a:r>
              </a:p>
            </p:txBody>
          </p:sp>
          <p:sp>
            <p:nvSpPr>
              <p:cNvPr id="173302" name="Text Box 246"/>
              <p:cNvSpPr txBox="1">
                <a:spLocks noChangeArrowheads="1"/>
              </p:cNvSpPr>
              <p:nvPr/>
            </p:nvSpPr>
            <p:spPr bwMode="auto">
              <a:xfrm>
                <a:off x="3888" y="2476"/>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a:t>
                </a:r>
              </a:p>
            </p:txBody>
          </p:sp>
          <p:sp>
            <p:nvSpPr>
              <p:cNvPr id="173303" name="Freeform 247"/>
              <p:cNvSpPr>
                <a:spLocks/>
              </p:cNvSpPr>
              <p:nvPr/>
            </p:nvSpPr>
            <p:spPr bwMode="auto">
              <a:xfrm rot="-660663">
                <a:off x="4416" y="2784"/>
                <a:ext cx="538" cy="262"/>
              </a:xfrm>
              <a:custGeom>
                <a:avLst/>
                <a:gdLst>
                  <a:gd name="T0" fmla="*/ 524 w 750"/>
                  <a:gd name="T1" fmla="*/ 73 h 662"/>
                  <a:gd name="T2" fmla="*/ 547 w 750"/>
                  <a:gd name="T3" fmla="*/ 115 h 662"/>
                  <a:gd name="T4" fmla="*/ 0 w 750"/>
                  <a:gd name="T5" fmla="*/ 580 h 662"/>
                  <a:gd name="T6" fmla="*/ 44 w 750"/>
                  <a:gd name="T7" fmla="*/ 662 h 662"/>
                  <a:gd name="T8" fmla="*/ 591 w 750"/>
                  <a:gd name="T9" fmla="*/ 197 h 662"/>
                  <a:gd name="T10" fmla="*/ 612 w 750"/>
                  <a:gd name="T11" fmla="*/ 237 h 662"/>
                  <a:gd name="T12" fmla="*/ 750 w 750"/>
                  <a:gd name="T13" fmla="*/ 0 h 662"/>
                  <a:gd name="T14" fmla="*/ 524 w 750"/>
                  <a:gd name="T15" fmla="*/ 73 h 6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0" h="662">
                    <a:moveTo>
                      <a:pt x="524" y="73"/>
                    </a:moveTo>
                    <a:lnTo>
                      <a:pt x="547" y="115"/>
                    </a:lnTo>
                    <a:lnTo>
                      <a:pt x="0" y="580"/>
                    </a:lnTo>
                    <a:lnTo>
                      <a:pt x="44" y="662"/>
                    </a:lnTo>
                    <a:lnTo>
                      <a:pt x="591" y="197"/>
                    </a:lnTo>
                    <a:lnTo>
                      <a:pt x="612" y="237"/>
                    </a:lnTo>
                    <a:lnTo>
                      <a:pt x="750" y="0"/>
                    </a:lnTo>
                    <a:lnTo>
                      <a:pt x="524" y="73"/>
                    </a:lnTo>
                    <a:close/>
                  </a:path>
                </a:pathLst>
              </a:custGeom>
              <a:solidFill>
                <a:schemeClr val="bg1"/>
              </a:solidFill>
              <a:ln w="25400" cap="flat">
                <a:solidFill>
                  <a:srgbClr val="0000FF"/>
                </a:solidFill>
                <a:prstDash val="sysDot"/>
                <a:round/>
                <a:headEnd/>
                <a:tailEnd/>
              </a:ln>
            </p:spPr>
            <p:txBody>
              <a:bodyPr/>
              <a:lstStyle/>
              <a:p>
                <a:endParaRPr lang="ja-JP" altLang="en-US"/>
              </a:p>
            </p:txBody>
          </p:sp>
          <p:grpSp>
            <p:nvGrpSpPr>
              <p:cNvPr id="173337" name="Group 281"/>
              <p:cNvGrpSpPr>
                <a:grpSpLocks/>
              </p:cNvGrpSpPr>
              <p:nvPr/>
            </p:nvGrpSpPr>
            <p:grpSpPr bwMode="auto">
              <a:xfrm>
                <a:off x="4881" y="3551"/>
                <a:ext cx="63" cy="238"/>
                <a:chOff x="4440" y="3450"/>
                <a:chExt cx="80" cy="287"/>
              </a:xfrm>
            </p:grpSpPr>
            <p:sp>
              <p:nvSpPr>
                <p:cNvPr id="173338" name="Rectangle 282"/>
                <p:cNvSpPr>
                  <a:spLocks noChangeArrowheads="1"/>
                </p:cNvSpPr>
                <p:nvPr/>
              </p:nvSpPr>
              <p:spPr bwMode="auto">
                <a:xfrm>
                  <a:off x="4472" y="3450"/>
                  <a:ext cx="16"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73339" name="Freeform 283"/>
                <p:cNvSpPr>
                  <a:spLocks/>
                </p:cNvSpPr>
                <p:nvPr/>
              </p:nvSpPr>
              <p:spPr bwMode="auto">
                <a:xfrm>
                  <a:off x="4440" y="3450"/>
                  <a:ext cx="80" cy="92"/>
                </a:xfrm>
                <a:custGeom>
                  <a:avLst/>
                  <a:gdLst>
                    <a:gd name="T0" fmla="*/ 161 w 161"/>
                    <a:gd name="T1" fmla="*/ 184 h 184"/>
                    <a:gd name="T2" fmla="*/ 80 w 161"/>
                    <a:gd name="T3" fmla="*/ 0 h 184"/>
                    <a:gd name="T4" fmla="*/ 0 w 161"/>
                    <a:gd name="T5" fmla="*/ 184 h 184"/>
                  </a:gdLst>
                  <a:ahLst/>
                  <a:cxnLst>
                    <a:cxn ang="0">
                      <a:pos x="T0" y="T1"/>
                    </a:cxn>
                    <a:cxn ang="0">
                      <a:pos x="T2" y="T3"/>
                    </a:cxn>
                    <a:cxn ang="0">
                      <a:pos x="T4" y="T5"/>
                    </a:cxn>
                  </a:cxnLst>
                  <a:rect l="0" t="0" r="r" b="b"/>
                  <a:pathLst>
                    <a:path w="161" h="184">
                      <a:moveTo>
                        <a:pt x="161" y="184"/>
                      </a:moveTo>
                      <a:lnTo>
                        <a:pt x="80" y="0"/>
                      </a:lnTo>
                      <a:lnTo>
                        <a:pt x="0" y="184"/>
                      </a:lnTo>
                    </a:path>
                  </a:pathLst>
                </a:custGeom>
                <a:noFill/>
                <a:ln w="2540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73344" name="Group 288"/>
              <p:cNvGrpSpPr>
                <a:grpSpLocks/>
              </p:cNvGrpSpPr>
              <p:nvPr/>
            </p:nvGrpSpPr>
            <p:grpSpPr bwMode="auto">
              <a:xfrm>
                <a:off x="4149" y="3551"/>
                <a:ext cx="60" cy="238"/>
                <a:chOff x="3513" y="3450"/>
                <a:chExt cx="76" cy="287"/>
              </a:xfrm>
            </p:grpSpPr>
            <p:sp>
              <p:nvSpPr>
                <p:cNvPr id="173345" name="Rectangle 289"/>
                <p:cNvSpPr>
                  <a:spLocks noChangeArrowheads="1"/>
                </p:cNvSpPr>
                <p:nvPr/>
              </p:nvSpPr>
              <p:spPr bwMode="auto">
                <a:xfrm>
                  <a:off x="3544" y="3450"/>
                  <a:ext cx="14"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73346" name="Freeform 290"/>
                <p:cNvSpPr>
                  <a:spLocks/>
                </p:cNvSpPr>
                <p:nvPr/>
              </p:nvSpPr>
              <p:spPr bwMode="auto">
                <a:xfrm>
                  <a:off x="3513" y="3450"/>
                  <a:ext cx="76" cy="88"/>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73347" name="Rectangle 291"/>
              <p:cNvSpPr>
                <a:spLocks noChangeArrowheads="1"/>
              </p:cNvSpPr>
              <p:nvPr/>
            </p:nvSpPr>
            <p:spPr bwMode="auto">
              <a:xfrm>
                <a:off x="4237" y="3744"/>
                <a:ext cx="64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sp>
            <p:nvSpPr>
              <p:cNvPr id="173348" name="Rectangle 292"/>
              <p:cNvSpPr>
                <a:spLocks noChangeArrowheads="1"/>
              </p:cNvSpPr>
              <p:nvPr/>
            </p:nvSpPr>
            <p:spPr bwMode="auto">
              <a:xfrm>
                <a:off x="4800" y="3810"/>
                <a:ext cx="303"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将来</a:t>
                </a:r>
              </a:p>
            </p:txBody>
          </p:sp>
          <p:sp>
            <p:nvSpPr>
              <p:cNvPr id="173349" name="Rectangle 293"/>
              <p:cNvSpPr>
                <a:spLocks noChangeArrowheads="1"/>
              </p:cNvSpPr>
              <p:nvPr/>
            </p:nvSpPr>
            <p:spPr bwMode="auto">
              <a:xfrm>
                <a:off x="4080" y="3799"/>
                <a:ext cx="28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現在</a:t>
                </a:r>
              </a:p>
            </p:txBody>
          </p:sp>
          <p:sp>
            <p:nvSpPr>
              <p:cNvPr id="173350" name="AutoShape 294"/>
              <p:cNvSpPr>
                <a:spLocks noChangeArrowheads="1"/>
              </p:cNvSpPr>
              <p:nvPr/>
            </p:nvSpPr>
            <p:spPr bwMode="auto">
              <a:xfrm>
                <a:off x="4896" y="2688"/>
                <a:ext cx="672" cy="96"/>
              </a:xfrm>
              <a:prstGeom prst="rightArrow">
                <a:avLst>
                  <a:gd name="adj1" fmla="val 50000"/>
                  <a:gd name="adj2" fmla="val 175000"/>
                </a:avLst>
              </a:prstGeom>
              <a:gradFill rotWithShape="0">
                <a:gsLst>
                  <a:gs pos="0">
                    <a:srgbClr val="CCFFFF"/>
                  </a:gs>
                  <a:gs pos="50000">
                    <a:schemeClr val="bg1"/>
                  </a:gs>
                  <a:gs pos="100000">
                    <a:srgbClr val="CCFFFF"/>
                  </a:gs>
                </a:gsLst>
                <a:lin ang="0" scaled="1"/>
              </a:gra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3351" name="AutoShape 295"/>
              <p:cNvSpPr>
                <a:spLocks noChangeArrowheads="1"/>
              </p:cNvSpPr>
              <p:nvPr/>
            </p:nvSpPr>
            <p:spPr bwMode="auto">
              <a:xfrm>
                <a:off x="3744" y="2688"/>
                <a:ext cx="720" cy="96"/>
              </a:xfrm>
              <a:prstGeom prst="rightArrow">
                <a:avLst>
                  <a:gd name="adj1" fmla="val 50000"/>
                  <a:gd name="adj2" fmla="val 187500"/>
                </a:avLst>
              </a:prstGeom>
              <a:gradFill rotWithShape="0">
                <a:gsLst>
                  <a:gs pos="0">
                    <a:srgbClr val="CCFFFF"/>
                  </a:gs>
                  <a:gs pos="50000">
                    <a:schemeClr val="bg1"/>
                  </a:gs>
                  <a:gs pos="100000">
                    <a:srgbClr val="CCFFFF"/>
                  </a:gs>
                </a:gsLst>
                <a:lin ang="0" scaled="1"/>
              </a:gra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3352" name="Rectangle 296"/>
              <p:cNvSpPr>
                <a:spLocks noChangeArrowheads="1"/>
              </p:cNvSpPr>
              <p:nvPr/>
            </p:nvSpPr>
            <p:spPr bwMode="auto">
              <a:xfrm>
                <a:off x="4128" y="3130"/>
                <a:ext cx="768" cy="326"/>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solidFill>
                      <a:schemeClr val="accent2"/>
                    </a:solidFill>
                    <a:latin typeface="ＭＳ Ｐゴシック" pitchFamily="50" charset="-128"/>
                  </a:rPr>
                  <a:t>新しいやり方を構築する</a:t>
                </a:r>
              </a:p>
            </p:txBody>
          </p:sp>
          <p:sp>
            <p:nvSpPr>
              <p:cNvPr id="173353" name="Rectangle 297"/>
              <p:cNvSpPr>
                <a:spLocks noChangeArrowheads="1"/>
              </p:cNvSpPr>
              <p:nvPr/>
            </p:nvSpPr>
            <p:spPr bwMode="auto">
              <a:xfrm>
                <a:off x="3408" y="3024"/>
                <a:ext cx="672"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未検討でのレベル</a:t>
                </a:r>
                <a:r>
                  <a:rPr lang="ja-JP" altLang="en-US"/>
                  <a:t>  </a:t>
                </a:r>
              </a:p>
            </p:txBody>
          </p:sp>
          <p:sp>
            <p:nvSpPr>
              <p:cNvPr id="173354" name="Line 298"/>
              <p:cNvSpPr>
                <a:spLocks noChangeShapeType="1"/>
              </p:cNvSpPr>
              <p:nvPr/>
            </p:nvSpPr>
            <p:spPr bwMode="auto">
              <a:xfrm>
                <a:off x="4224" y="3696"/>
                <a:ext cx="576" cy="0"/>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73075" name="Rectangle 19"/>
            <p:cNvSpPr>
              <a:spLocks noChangeArrowheads="1"/>
            </p:cNvSpPr>
            <p:nvPr/>
          </p:nvSpPr>
          <p:spPr bwMode="auto">
            <a:xfrm>
              <a:off x="576" y="3024"/>
              <a:ext cx="2736" cy="946"/>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1000" b="1">
                <a:solidFill>
                  <a:srgbClr val="FF0000"/>
                </a:solidFill>
                <a:latin typeface="ＭＳ Ｐゴシック" pitchFamily="50" charset="-128"/>
              </a:endParaRPr>
            </a:p>
            <a:p>
              <a:pPr algn="l"/>
              <a:r>
                <a:rPr lang="en-US" altLang="ja-JP" sz="2000" b="1">
                  <a:solidFill>
                    <a:srgbClr val="FF0000"/>
                  </a:solidFill>
                  <a:latin typeface="ＭＳ Ｐゴシック" pitchFamily="50" charset="-128"/>
                </a:rPr>
                <a:t>★</a:t>
              </a:r>
              <a:r>
                <a:rPr lang="ja-JP" altLang="en-US" sz="2000" b="1">
                  <a:solidFill>
                    <a:srgbClr val="FF0000"/>
                  </a:solidFill>
                  <a:latin typeface="ＭＳ Ｐゴシック" pitchFamily="50" charset="-128"/>
                </a:rPr>
                <a:t>現状の試験方法では中古インジェ</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クタ－の計測精度が確保できず、　</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今までとは違った新しいやり方を</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考え出す必要がある。</a:t>
              </a:r>
            </a:p>
          </p:txBody>
        </p:sp>
      </p:grpSp>
      <p:grpSp>
        <p:nvGrpSpPr>
          <p:cNvPr id="173360" name="Group 304"/>
          <p:cNvGrpSpPr>
            <a:grpSpLocks/>
          </p:cNvGrpSpPr>
          <p:nvPr/>
        </p:nvGrpSpPr>
        <p:grpSpPr bwMode="auto">
          <a:xfrm>
            <a:off x="457200" y="2286000"/>
            <a:ext cx="4406900" cy="2678113"/>
            <a:chOff x="288" y="1440"/>
            <a:chExt cx="2776" cy="1687"/>
          </a:xfrm>
        </p:grpSpPr>
        <p:sp>
          <p:nvSpPr>
            <p:cNvPr id="173076" name="Rectangle 20"/>
            <p:cNvSpPr>
              <a:spLocks noChangeArrowheads="1"/>
            </p:cNvSpPr>
            <p:nvPr/>
          </p:nvSpPr>
          <p:spPr bwMode="auto">
            <a:xfrm>
              <a:off x="376" y="2400"/>
              <a:ext cx="2688" cy="727"/>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b="1">
                <a:solidFill>
                  <a:srgbClr val="FF0066"/>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latin typeface="ＭＳ Ｐゴシック" pitchFamily="50" charset="-128"/>
                </a:rPr>
                <a:t>発生する問題と原因は予測出来て</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おり、方策の検討を主に進めていく</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のが効果的。　</a:t>
              </a:r>
            </a:p>
          </p:txBody>
        </p:sp>
        <p:sp>
          <p:nvSpPr>
            <p:cNvPr id="173077" name="Rectangle 21"/>
            <p:cNvSpPr>
              <a:spLocks noChangeArrowheads="1"/>
            </p:cNvSpPr>
            <p:nvPr/>
          </p:nvSpPr>
          <p:spPr bwMode="auto">
            <a:xfrm>
              <a:off x="288" y="2112"/>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sp>
          <p:nvSpPr>
            <p:cNvPr id="173355" name="AutoShape 299"/>
            <p:cNvSpPr>
              <a:spLocks noChangeArrowheads="1"/>
            </p:cNvSpPr>
            <p:nvPr/>
          </p:nvSpPr>
          <p:spPr bwMode="auto">
            <a:xfrm>
              <a:off x="768" y="1440"/>
              <a:ext cx="232" cy="568"/>
            </a:xfrm>
            <a:prstGeom prst="downArrow">
              <a:avLst>
                <a:gd name="adj1" fmla="val 50000"/>
                <a:gd name="adj2" fmla="val 95256"/>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173364" name="Text Box 308"/>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73360"/>
                                        </p:tgtEl>
                                        <p:attrNameLst>
                                          <p:attrName>style.visibility</p:attrName>
                                        </p:attrNameLst>
                                      </p:cBhvr>
                                      <p:to>
                                        <p:strVal val="visible"/>
                                      </p:to>
                                    </p:set>
                                    <p:animEffect transition="in" filter="blinds(horizontal)">
                                      <p:cBhvr>
                                        <p:cTn id="7" dur="500"/>
                                        <p:tgtEl>
                                          <p:spTgt spid="1733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73363"/>
                                        </p:tgtEl>
                                        <p:attrNameLst>
                                          <p:attrName>style.visibility</p:attrName>
                                        </p:attrNameLst>
                                      </p:cBhvr>
                                      <p:to>
                                        <p:strVal val="visible"/>
                                      </p:to>
                                    </p:set>
                                    <p:animEffect transition="in" filter="blinds(horizontal)">
                                      <p:cBhvr>
                                        <p:cTn id="12" dur="500"/>
                                        <p:tgtEl>
                                          <p:spTgt spid="173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685800" y="228600"/>
            <a:ext cx="6705600" cy="5334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400" b="1">
                <a:solidFill>
                  <a:schemeClr val="bg1"/>
                </a:solidFill>
                <a:latin typeface="ＭＳ Ｐゴシック" pitchFamily="50" charset="-128"/>
              </a:rPr>
              <a:t>　　　事例⑤　：　既存業務の現状打破（製造）</a:t>
            </a:r>
          </a:p>
        </p:txBody>
      </p:sp>
      <p:grpSp>
        <p:nvGrpSpPr>
          <p:cNvPr id="10513" name="Group 273"/>
          <p:cNvGrpSpPr>
            <a:grpSpLocks/>
          </p:cNvGrpSpPr>
          <p:nvPr/>
        </p:nvGrpSpPr>
        <p:grpSpPr bwMode="auto">
          <a:xfrm>
            <a:off x="381000" y="1752600"/>
            <a:ext cx="8426450" cy="1649413"/>
            <a:chOff x="240" y="1104"/>
            <a:chExt cx="5308" cy="1039"/>
          </a:xfrm>
        </p:grpSpPr>
        <p:sp>
          <p:nvSpPr>
            <p:cNvPr id="10246" name="Rectangle 6"/>
            <p:cNvSpPr>
              <a:spLocks noChangeArrowheads="1"/>
            </p:cNvSpPr>
            <p:nvPr/>
          </p:nvSpPr>
          <p:spPr bwMode="auto">
            <a:xfrm>
              <a:off x="1372" y="1109"/>
              <a:ext cx="4176"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t>
              </a:r>
              <a:r>
                <a:rPr lang="ja-JP" altLang="en-US" sz="2000">
                  <a:latin typeface="ＭＳ Ｐゴシック" pitchFamily="50" charset="-128"/>
                </a:rPr>
                <a:t>電子部品の生産性向上について今まで改善を重ねて</a:t>
              </a:r>
            </a:p>
            <a:p>
              <a:pPr algn="l"/>
              <a:r>
                <a:rPr lang="ja-JP" altLang="en-US" sz="2000">
                  <a:latin typeface="ＭＳ Ｐゴシック" pitchFamily="50" charset="-128"/>
                </a:rPr>
                <a:t>　 効率化を図ってきたが、更なる向上が要求され今までの</a:t>
              </a:r>
              <a:br>
                <a:rPr lang="ja-JP" altLang="en-US" sz="2000">
                  <a:latin typeface="ＭＳ Ｐゴシック" pitchFamily="50" charset="-128"/>
                </a:rPr>
              </a:br>
              <a:r>
                <a:rPr lang="ja-JP" altLang="en-US" sz="2000">
                  <a:latin typeface="ＭＳ Ｐゴシック" pitchFamily="50" charset="-128"/>
                </a:rPr>
                <a:t>　 延長では期待どおりの効果は期待できない。</a:t>
              </a:r>
            </a:p>
            <a:p>
              <a:pPr algn="l"/>
              <a:r>
                <a:rPr lang="ja-JP" altLang="en-US" sz="2000">
                  <a:latin typeface="ＭＳ Ｐゴシック" pitchFamily="50" charset="-128"/>
                </a:rPr>
                <a:t>◆現状のやり方を前提としない新たなやり方を創出する。</a:t>
              </a:r>
              <a:br>
                <a:rPr lang="ja-JP" altLang="en-US" sz="2000">
                  <a:latin typeface="ＭＳ Ｐゴシック" pitchFamily="50" charset="-128"/>
                </a:rPr>
              </a:br>
              <a:r>
                <a:rPr lang="ja-JP" altLang="en-US" sz="2000">
                  <a:latin typeface="ＭＳ Ｐゴシック" pitchFamily="50" charset="-128"/>
                </a:rPr>
                <a:t>　　　　　</a:t>
              </a:r>
              <a:r>
                <a:rPr lang="ja-JP" altLang="en-US" sz="2000" b="1"/>
                <a:t>目標：生産性３０％向上</a:t>
              </a:r>
            </a:p>
          </p:txBody>
        </p:sp>
        <p:sp>
          <p:nvSpPr>
            <p:cNvPr id="10247" name="Rectangle 7"/>
            <p:cNvSpPr>
              <a:spLocks noChangeArrowheads="1"/>
            </p:cNvSpPr>
            <p:nvPr/>
          </p:nvSpPr>
          <p:spPr bwMode="auto">
            <a:xfrm>
              <a:off x="240" y="1104"/>
              <a:ext cx="1176" cy="357"/>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sp>
        <p:nvSpPr>
          <p:cNvPr id="10271" name="Text Box 31"/>
          <p:cNvSpPr txBox="1">
            <a:spLocks noChangeArrowheads="1"/>
          </p:cNvSpPr>
          <p:nvPr/>
        </p:nvSpPr>
        <p:spPr bwMode="auto">
          <a:xfrm>
            <a:off x="990600" y="914400"/>
            <a:ext cx="74676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テーマ：電子部品の生産性向上による工数不足解消</a:t>
            </a:r>
          </a:p>
        </p:txBody>
      </p:sp>
      <p:grpSp>
        <p:nvGrpSpPr>
          <p:cNvPr id="10514" name="Group 274"/>
          <p:cNvGrpSpPr>
            <a:grpSpLocks/>
          </p:cNvGrpSpPr>
          <p:nvPr/>
        </p:nvGrpSpPr>
        <p:grpSpPr bwMode="auto">
          <a:xfrm>
            <a:off x="228600" y="2438400"/>
            <a:ext cx="4425950" cy="3297238"/>
            <a:chOff x="144" y="1536"/>
            <a:chExt cx="2788" cy="2077"/>
          </a:xfrm>
        </p:grpSpPr>
        <p:sp>
          <p:nvSpPr>
            <p:cNvPr id="10262" name="AutoShape 22"/>
            <p:cNvSpPr>
              <a:spLocks noChangeArrowheads="1"/>
            </p:cNvSpPr>
            <p:nvPr/>
          </p:nvSpPr>
          <p:spPr bwMode="auto">
            <a:xfrm>
              <a:off x="768" y="1536"/>
              <a:ext cx="232" cy="568"/>
            </a:xfrm>
            <a:prstGeom prst="downArrow">
              <a:avLst>
                <a:gd name="adj1" fmla="val 50000"/>
                <a:gd name="adj2" fmla="val 95256"/>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0264" name="Rectangle 24"/>
            <p:cNvSpPr>
              <a:spLocks noChangeArrowheads="1"/>
            </p:cNvSpPr>
            <p:nvPr/>
          </p:nvSpPr>
          <p:spPr bwMode="auto">
            <a:xfrm>
              <a:off x="244" y="2502"/>
              <a:ext cx="2688" cy="1111"/>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b="1">
                <a:solidFill>
                  <a:srgbClr val="FF0066"/>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latin typeface="ＭＳ Ｐゴシック" pitchFamily="50" charset="-128"/>
                </a:rPr>
                <a:t>絞り込んだ問題に対しての悪さの</a:t>
              </a:r>
            </a:p>
            <a:p>
              <a:pPr algn="l"/>
              <a:r>
                <a:rPr lang="ja-JP" altLang="en-US" sz="2000" b="1">
                  <a:solidFill>
                    <a:schemeClr val="accent2"/>
                  </a:solidFill>
                  <a:latin typeface="ＭＳ Ｐゴシック" pitchFamily="50" charset="-128"/>
                </a:rPr>
                <a:t>   原因除去や、単なるムダの排除で</a:t>
              </a:r>
            </a:p>
            <a:p>
              <a:pPr algn="l"/>
              <a:r>
                <a:rPr lang="ja-JP" altLang="en-US" sz="2000" b="1">
                  <a:solidFill>
                    <a:schemeClr val="accent2"/>
                  </a:solidFill>
                  <a:latin typeface="ＭＳ Ｐゴシック" pitchFamily="50" charset="-128"/>
                </a:rPr>
                <a:t>   は、改善活動の繰り返しで、徐々に</a:t>
              </a:r>
            </a:p>
            <a:p>
              <a:pPr algn="l"/>
              <a:r>
                <a:rPr lang="ja-JP" altLang="en-US" sz="2000" b="1">
                  <a:solidFill>
                    <a:schemeClr val="accent2"/>
                  </a:solidFill>
                  <a:latin typeface="ＭＳ Ｐゴシック" pitchFamily="50" charset="-128"/>
                </a:rPr>
                <a:t>   時間短縮化は可能であるが、短期</a:t>
              </a:r>
            </a:p>
            <a:p>
              <a:pPr algn="l"/>
              <a:r>
                <a:rPr lang="ja-JP" altLang="en-US" sz="2000" b="1">
                  <a:solidFill>
                    <a:schemeClr val="accent2"/>
                  </a:solidFill>
                  <a:latin typeface="ＭＳ Ｐゴシック" pitchFamily="50" charset="-128"/>
                </a:rPr>
                <a:t>   間での大幅な効果は期待できない</a:t>
              </a:r>
              <a:r>
                <a:rPr lang="ja-JP" altLang="en-US" sz="2000" b="1">
                  <a:latin typeface="ＭＳ Ｐゴシック" pitchFamily="50" charset="-128"/>
                </a:rPr>
                <a:t>。</a:t>
              </a:r>
            </a:p>
          </p:txBody>
        </p:sp>
        <p:sp>
          <p:nvSpPr>
            <p:cNvPr id="10265" name="Rectangle 25"/>
            <p:cNvSpPr>
              <a:spLocks noChangeArrowheads="1"/>
            </p:cNvSpPr>
            <p:nvPr/>
          </p:nvSpPr>
          <p:spPr bwMode="auto">
            <a:xfrm>
              <a:off x="144" y="2210"/>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grpSp>
      <p:grpSp>
        <p:nvGrpSpPr>
          <p:cNvPr id="10515" name="Group 275"/>
          <p:cNvGrpSpPr>
            <a:grpSpLocks/>
          </p:cNvGrpSpPr>
          <p:nvPr/>
        </p:nvGrpSpPr>
        <p:grpSpPr bwMode="auto">
          <a:xfrm>
            <a:off x="914400" y="3581400"/>
            <a:ext cx="7839075" cy="3233738"/>
            <a:chOff x="576" y="2256"/>
            <a:chExt cx="4938" cy="1895"/>
          </a:xfrm>
        </p:grpSpPr>
        <p:sp>
          <p:nvSpPr>
            <p:cNvPr id="10263" name="Rectangle 23"/>
            <p:cNvSpPr>
              <a:spLocks noChangeArrowheads="1"/>
            </p:cNvSpPr>
            <p:nvPr/>
          </p:nvSpPr>
          <p:spPr bwMode="auto">
            <a:xfrm>
              <a:off x="576" y="3552"/>
              <a:ext cx="2736" cy="523"/>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000" b="1">
                  <a:solidFill>
                    <a:srgbClr val="FF0000"/>
                  </a:solidFill>
                  <a:latin typeface="ＭＳ Ｐゴシック" pitchFamily="50" charset="-128"/>
                </a:rPr>
                <a:t>   </a:t>
              </a:r>
            </a:p>
            <a:p>
              <a:pPr algn="l"/>
              <a:r>
                <a:rPr lang="en-US" altLang="ja-JP" sz="2000" b="1">
                  <a:solidFill>
                    <a:srgbClr val="FF0000"/>
                  </a:solidFill>
                  <a:latin typeface="ＭＳ Ｐゴシック" pitchFamily="50" charset="-128"/>
                </a:rPr>
                <a:t>★</a:t>
              </a:r>
              <a:r>
                <a:rPr lang="ja-JP" altLang="en-US" sz="2000" b="1">
                  <a:solidFill>
                    <a:srgbClr val="FF0000"/>
                  </a:solidFill>
                  <a:latin typeface="ＭＳ Ｐゴシック" pitchFamily="50" charset="-128"/>
                </a:rPr>
                <a:t>発想を変え、根本から見直して、</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対策していくことが必要。</a:t>
              </a:r>
            </a:p>
          </p:txBody>
        </p:sp>
        <p:grpSp>
          <p:nvGrpSpPr>
            <p:cNvPr id="10511" name="Group 271"/>
            <p:cNvGrpSpPr>
              <a:grpSpLocks/>
            </p:cNvGrpSpPr>
            <p:nvPr/>
          </p:nvGrpSpPr>
          <p:grpSpPr bwMode="auto">
            <a:xfrm>
              <a:off x="3120" y="2256"/>
              <a:ext cx="2394" cy="1895"/>
              <a:chOff x="3120" y="2256"/>
              <a:chExt cx="2394" cy="1895"/>
            </a:xfrm>
          </p:grpSpPr>
          <p:sp>
            <p:nvSpPr>
              <p:cNvPr id="10270" name="Oval 30"/>
              <p:cNvSpPr>
                <a:spLocks noChangeArrowheads="1"/>
              </p:cNvSpPr>
              <p:nvPr/>
            </p:nvSpPr>
            <p:spPr bwMode="auto">
              <a:xfrm>
                <a:off x="4704" y="2265"/>
                <a:ext cx="384" cy="327"/>
              </a:xfrm>
              <a:prstGeom prst="ellipse">
                <a:avLst/>
              </a:prstGeom>
              <a:solidFill>
                <a:srgbClr val="99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0275" name="Group 35"/>
              <p:cNvGrpSpPr>
                <a:grpSpLocks/>
              </p:cNvGrpSpPr>
              <p:nvPr/>
            </p:nvGrpSpPr>
            <p:grpSpPr bwMode="auto">
              <a:xfrm>
                <a:off x="3608" y="2291"/>
                <a:ext cx="1799" cy="1266"/>
                <a:chOff x="3608" y="2291"/>
                <a:chExt cx="1799" cy="1266"/>
              </a:xfrm>
            </p:grpSpPr>
            <p:sp>
              <p:nvSpPr>
                <p:cNvPr id="10272" name="Freeform 32"/>
                <p:cNvSpPr>
                  <a:spLocks/>
                </p:cNvSpPr>
                <p:nvPr/>
              </p:nvSpPr>
              <p:spPr bwMode="auto">
                <a:xfrm>
                  <a:off x="3637" y="2291"/>
                  <a:ext cx="1770" cy="1229"/>
                </a:xfrm>
                <a:custGeom>
                  <a:avLst/>
                  <a:gdLst>
                    <a:gd name="T0" fmla="*/ 29 w 3539"/>
                    <a:gd name="T1" fmla="*/ 0 h 2458"/>
                    <a:gd name="T2" fmla="*/ 0 w 3539"/>
                    <a:gd name="T3" fmla="*/ 0 h 2458"/>
                    <a:gd name="T4" fmla="*/ 0 w 3539"/>
                    <a:gd name="T5" fmla="*/ 2439 h 2458"/>
                    <a:gd name="T6" fmla="*/ 0 w 3539"/>
                    <a:gd name="T7" fmla="*/ 2439 h 2458"/>
                    <a:gd name="T8" fmla="*/ 0 w 3539"/>
                    <a:gd name="T9" fmla="*/ 2446 h 2458"/>
                    <a:gd name="T10" fmla="*/ 3 w 3539"/>
                    <a:gd name="T11" fmla="*/ 2452 h 2458"/>
                    <a:gd name="T12" fmla="*/ 8 w 3539"/>
                    <a:gd name="T13" fmla="*/ 2456 h 2458"/>
                    <a:gd name="T14" fmla="*/ 14 w 3539"/>
                    <a:gd name="T15" fmla="*/ 2458 h 2458"/>
                    <a:gd name="T16" fmla="*/ 3539 w 3539"/>
                    <a:gd name="T17" fmla="*/ 2458 h 2458"/>
                    <a:gd name="T18" fmla="*/ 3539 w 3539"/>
                    <a:gd name="T19" fmla="*/ 2422 h 2458"/>
                    <a:gd name="T20" fmla="*/ 14 w 3539"/>
                    <a:gd name="T21" fmla="*/ 2422 h 2458"/>
                    <a:gd name="T22" fmla="*/ 28 w 3539"/>
                    <a:gd name="T23" fmla="*/ 2439 h 2458"/>
                    <a:gd name="T24" fmla="*/ 28 w 3539"/>
                    <a:gd name="T25" fmla="*/ 2431 h 2458"/>
                    <a:gd name="T26" fmla="*/ 25 w 3539"/>
                    <a:gd name="T27" fmla="*/ 2425 h 2458"/>
                    <a:gd name="T28" fmla="*/ 20 w 3539"/>
                    <a:gd name="T29" fmla="*/ 2422 h 2458"/>
                    <a:gd name="T30" fmla="*/ 14 w 3539"/>
                    <a:gd name="T31" fmla="*/ 2439 h 2458"/>
                    <a:gd name="T32" fmla="*/ 29 w 3539"/>
                    <a:gd name="T33" fmla="*/ 2439 h 2458"/>
                    <a:gd name="T34" fmla="*/ 29 w 3539"/>
                    <a:gd name="T35" fmla="*/ 0 h 2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39" h="2458">
                      <a:moveTo>
                        <a:pt x="29" y="0"/>
                      </a:moveTo>
                      <a:lnTo>
                        <a:pt x="0" y="0"/>
                      </a:lnTo>
                      <a:lnTo>
                        <a:pt x="0" y="2439"/>
                      </a:lnTo>
                      <a:lnTo>
                        <a:pt x="0" y="2439"/>
                      </a:lnTo>
                      <a:lnTo>
                        <a:pt x="0" y="2446"/>
                      </a:lnTo>
                      <a:lnTo>
                        <a:pt x="3" y="2452"/>
                      </a:lnTo>
                      <a:lnTo>
                        <a:pt x="8" y="2456"/>
                      </a:lnTo>
                      <a:lnTo>
                        <a:pt x="14" y="2458"/>
                      </a:lnTo>
                      <a:lnTo>
                        <a:pt x="3539" y="2458"/>
                      </a:lnTo>
                      <a:lnTo>
                        <a:pt x="3539" y="2422"/>
                      </a:lnTo>
                      <a:lnTo>
                        <a:pt x="14" y="2422"/>
                      </a:lnTo>
                      <a:lnTo>
                        <a:pt x="28" y="2439"/>
                      </a:lnTo>
                      <a:lnTo>
                        <a:pt x="28" y="2431"/>
                      </a:lnTo>
                      <a:lnTo>
                        <a:pt x="25" y="2425"/>
                      </a:lnTo>
                      <a:lnTo>
                        <a:pt x="20" y="2422"/>
                      </a:lnTo>
                      <a:lnTo>
                        <a:pt x="14" y="2439"/>
                      </a:lnTo>
                      <a:lnTo>
                        <a:pt x="29" y="2439"/>
                      </a:lnTo>
                      <a:lnTo>
                        <a:pt x="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273" name="Freeform 33"/>
                <p:cNvSpPr>
                  <a:spLocks/>
                </p:cNvSpPr>
                <p:nvPr/>
              </p:nvSpPr>
              <p:spPr bwMode="auto">
                <a:xfrm>
                  <a:off x="3608" y="2291"/>
                  <a:ext cx="73" cy="92"/>
                </a:xfrm>
                <a:custGeom>
                  <a:avLst/>
                  <a:gdLst>
                    <a:gd name="T0" fmla="*/ 147 w 147"/>
                    <a:gd name="T1" fmla="*/ 184 h 184"/>
                    <a:gd name="T2" fmla="*/ 73 w 147"/>
                    <a:gd name="T3" fmla="*/ 0 h 184"/>
                    <a:gd name="T4" fmla="*/ 0 w 147"/>
                    <a:gd name="T5" fmla="*/ 184 h 184"/>
                  </a:gdLst>
                  <a:ahLst/>
                  <a:cxnLst>
                    <a:cxn ang="0">
                      <a:pos x="T0" y="T1"/>
                    </a:cxn>
                    <a:cxn ang="0">
                      <a:pos x="T2" y="T3"/>
                    </a:cxn>
                    <a:cxn ang="0">
                      <a:pos x="T4" y="T5"/>
                    </a:cxn>
                  </a:cxnLst>
                  <a:rect l="0" t="0" r="r" b="b"/>
                  <a:pathLst>
                    <a:path w="147" h="184">
                      <a:moveTo>
                        <a:pt x="147" y="184"/>
                      </a:moveTo>
                      <a:lnTo>
                        <a:pt x="73" y="0"/>
                      </a:lnTo>
                      <a:lnTo>
                        <a:pt x="0" y="18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0274" name="Freeform 34"/>
                <p:cNvSpPr>
                  <a:spLocks/>
                </p:cNvSpPr>
                <p:nvPr/>
              </p:nvSpPr>
              <p:spPr bwMode="auto">
                <a:xfrm>
                  <a:off x="5334" y="3464"/>
                  <a:ext cx="73" cy="93"/>
                </a:xfrm>
                <a:custGeom>
                  <a:avLst/>
                  <a:gdLst>
                    <a:gd name="T0" fmla="*/ 0 w 145"/>
                    <a:gd name="T1" fmla="*/ 185 h 185"/>
                    <a:gd name="T2" fmla="*/ 145 w 145"/>
                    <a:gd name="T3" fmla="*/ 92 h 185"/>
                    <a:gd name="T4" fmla="*/ 0 w 145"/>
                    <a:gd name="T5" fmla="*/ 0 h 185"/>
                  </a:gdLst>
                  <a:ahLst/>
                  <a:cxnLst>
                    <a:cxn ang="0">
                      <a:pos x="T0" y="T1"/>
                    </a:cxn>
                    <a:cxn ang="0">
                      <a:pos x="T2" y="T3"/>
                    </a:cxn>
                    <a:cxn ang="0">
                      <a:pos x="T4" y="T5"/>
                    </a:cxn>
                  </a:cxnLst>
                  <a:rect l="0" t="0" r="r" b="b"/>
                  <a:pathLst>
                    <a:path w="145" h="185">
                      <a:moveTo>
                        <a:pt x="0" y="185"/>
                      </a:moveTo>
                      <a:lnTo>
                        <a:pt x="145" y="92"/>
                      </a:lnTo>
                      <a:lnTo>
                        <a:pt x="0"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0336" name="Group 96"/>
              <p:cNvGrpSpPr>
                <a:grpSpLocks/>
              </p:cNvGrpSpPr>
              <p:nvPr/>
            </p:nvGrpSpPr>
            <p:grpSpPr bwMode="auto">
              <a:xfrm>
                <a:off x="3644" y="2713"/>
                <a:ext cx="1706" cy="19"/>
                <a:chOff x="3644" y="2713"/>
                <a:chExt cx="1706" cy="19"/>
              </a:xfrm>
            </p:grpSpPr>
            <p:sp>
              <p:nvSpPr>
                <p:cNvPr id="10276" name="Rectangle 36"/>
                <p:cNvSpPr>
                  <a:spLocks noChangeArrowheads="1"/>
                </p:cNvSpPr>
                <p:nvPr/>
              </p:nvSpPr>
              <p:spPr bwMode="auto">
                <a:xfrm>
                  <a:off x="3644"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77" name="Rectangle 37"/>
                <p:cNvSpPr>
                  <a:spLocks noChangeArrowheads="1"/>
                </p:cNvSpPr>
                <p:nvPr/>
              </p:nvSpPr>
              <p:spPr bwMode="auto">
                <a:xfrm>
                  <a:off x="3673"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78" name="Rectangle 38"/>
                <p:cNvSpPr>
                  <a:spLocks noChangeArrowheads="1"/>
                </p:cNvSpPr>
                <p:nvPr/>
              </p:nvSpPr>
              <p:spPr bwMode="auto">
                <a:xfrm>
                  <a:off x="3702"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79" name="Rectangle 39"/>
                <p:cNvSpPr>
                  <a:spLocks noChangeArrowheads="1"/>
                </p:cNvSpPr>
                <p:nvPr/>
              </p:nvSpPr>
              <p:spPr bwMode="auto">
                <a:xfrm>
                  <a:off x="3730"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0" name="Rectangle 40"/>
                <p:cNvSpPr>
                  <a:spLocks noChangeArrowheads="1"/>
                </p:cNvSpPr>
                <p:nvPr/>
              </p:nvSpPr>
              <p:spPr bwMode="auto">
                <a:xfrm>
                  <a:off x="3759"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1" name="Rectangle 41"/>
                <p:cNvSpPr>
                  <a:spLocks noChangeArrowheads="1"/>
                </p:cNvSpPr>
                <p:nvPr/>
              </p:nvSpPr>
              <p:spPr bwMode="auto">
                <a:xfrm>
                  <a:off x="3788"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2" name="Rectangle 42"/>
                <p:cNvSpPr>
                  <a:spLocks noChangeArrowheads="1"/>
                </p:cNvSpPr>
                <p:nvPr/>
              </p:nvSpPr>
              <p:spPr bwMode="auto">
                <a:xfrm>
                  <a:off x="3817"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3" name="Rectangle 43"/>
                <p:cNvSpPr>
                  <a:spLocks noChangeArrowheads="1"/>
                </p:cNvSpPr>
                <p:nvPr/>
              </p:nvSpPr>
              <p:spPr bwMode="auto">
                <a:xfrm>
                  <a:off x="3846"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4" name="Rectangle 44"/>
                <p:cNvSpPr>
                  <a:spLocks noChangeArrowheads="1"/>
                </p:cNvSpPr>
                <p:nvPr/>
              </p:nvSpPr>
              <p:spPr bwMode="auto">
                <a:xfrm>
                  <a:off x="3874"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5" name="Rectangle 45"/>
                <p:cNvSpPr>
                  <a:spLocks noChangeArrowheads="1"/>
                </p:cNvSpPr>
                <p:nvPr/>
              </p:nvSpPr>
              <p:spPr bwMode="auto">
                <a:xfrm>
                  <a:off x="3903"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6" name="Rectangle 46"/>
                <p:cNvSpPr>
                  <a:spLocks noChangeArrowheads="1"/>
                </p:cNvSpPr>
                <p:nvPr/>
              </p:nvSpPr>
              <p:spPr bwMode="auto">
                <a:xfrm>
                  <a:off x="3932"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7" name="Rectangle 47"/>
                <p:cNvSpPr>
                  <a:spLocks noChangeArrowheads="1"/>
                </p:cNvSpPr>
                <p:nvPr/>
              </p:nvSpPr>
              <p:spPr bwMode="auto">
                <a:xfrm>
                  <a:off x="3961"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8" name="Rectangle 48"/>
                <p:cNvSpPr>
                  <a:spLocks noChangeArrowheads="1"/>
                </p:cNvSpPr>
                <p:nvPr/>
              </p:nvSpPr>
              <p:spPr bwMode="auto">
                <a:xfrm>
                  <a:off x="3990"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89" name="Rectangle 49"/>
                <p:cNvSpPr>
                  <a:spLocks noChangeArrowheads="1"/>
                </p:cNvSpPr>
                <p:nvPr/>
              </p:nvSpPr>
              <p:spPr bwMode="auto">
                <a:xfrm>
                  <a:off x="4018"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0" name="Rectangle 50"/>
                <p:cNvSpPr>
                  <a:spLocks noChangeArrowheads="1"/>
                </p:cNvSpPr>
                <p:nvPr/>
              </p:nvSpPr>
              <p:spPr bwMode="auto">
                <a:xfrm>
                  <a:off x="4047"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1" name="Rectangle 51"/>
                <p:cNvSpPr>
                  <a:spLocks noChangeArrowheads="1"/>
                </p:cNvSpPr>
                <p:nvPr/>
              </p:nvSpPr>
              <p:spPr bwMode="auto">
                <a:xfrm>
                  <a:off x="4076"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2" name="Rectangle 52"/>
                <p:cNvSpPr>
                  <a:spLocks noChangeArrowheads="1"/>
                </p:cNvSpPr>
                <p:nvPr/>
              </p:nvSpPr>
              <p:spPr bwMode="auto">
                <a:xfrm>
                  <a:off x="4105"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3" name="Rectangle 53"/>
                <p:cNvSpPr>
                  <a:spLocks noChangeArrowheads="1"/>
                </p:cNvSpPr>
                <p:nvPr/>
              </p:nvSpPr>
              <p:spPr bwMode="auto">
                <a:xfrm>
                  <a:off x="4134"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4" name="Rectangle 54"/>
                <p:cNvSpPr>
                  <a:spLocks noChangeArrowheads="1"/>
                </p:cNvSpPr>
                <p:nvPr/>
              </p:nvSpPr>
              <p:spPr bwMode="auto">
                <a:xfrm>
                  <a:off x="4163"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5" name="Rectangle 55"/>
                <p:cNvSpPr>
                  <a:spLocks noChangeArrowheads="1"/>
                </p:cNvSpPr>
                <p:nvPr/>
              </p:nvSpPr>
              <p:spPr bwMode="auto">
                <a:xfrm>
                  <a:off x="4191"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6" name="Rectangle 56"/>
                <p:cNvSpPr>
                  <a:spLocks noChangeArrowheads="1"/>
                </p:cNvSpPr>
                <p:nvPr/>
              </p:nvSpPr>
              <p:spPr bwMode="auto">
                <a:xfrm>
                  <a:off x="4220"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7" name="Rectangle 57"/>
                <p:cNvSpPr>
                  <a:spLocks noChangeArrowheads="1"/>
                </p:cNvSpPr>
                <p:nvPr/>
              </p:nvSpPr>
              <p:spPr bwMode="auto">
                <a:xfrm>
                  <a:off x="4249"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8" name="Rectangle 58"/>
                <p:cNvSpPr>
                  <a:spLocks noChangeArrowheads="1"/>
                </p:cNvSpPr>
                <p:nvPr/>
              </p:nvSpPr>
              <p:spPr bwMode="auto">
                <a:xfrm>
                  <a:off x="4278"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299" name="Rectangle 59"/>
                <p:cNvSpPr>
                  <a:spLocks noChangeArrowheads="1"/>
                </p:cNvSpPr>
                <p:nvPr/>
              </p:nvSpPr>
              <p:spPr bwMode="auto">
                <a:xfrm>
                  <a:off x="4307"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0" name="Rectangle 60"/>
                <p:cNvSpPr>
                  <a:spLocks noChangeArrowheads="1"/>
                </p:cNvSpPr>
                <p:nvPr/>
              </p:nvSpPr>
              <p:spPr bwMode="auto">
                <a:xfrm>
                  <a:off x="4335"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1" name="Rectangle 61"/>
                <p:cNvSpPr>
                  <a:spLocks noChangeArrowheads="1"/>
                </p:cNvSpPr>
                <p:nvPr/>
              </p:nvSpPr>
              <p:spPr bwMode="auto">
                <a:xfrm>
                  <a:off x="4364"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2" name="Rectangle 62"/>
                <p:cNvSpPr>
                  <a:spLocks noChangeArrowheads="1"/>
                </p:cNvSpPr>
                <p:nvPr/>
              </p:nvSpPr>
              <p:spPr bwMode="auto">
                <a:xfrm>
                  <a:off x="4393"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3" name="Rectangle 63"/>
                <p:cNvSpPr>
                  <a:spLocks noChangeArrowheads="1"/>
                </p:cNvSpPr>
                <p:nvPr/>
              </p:nvSpPr>
              <p:spPr bwMode="auto">
                <a:xfrm>
                  <a:off x="4422"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4" name="Rectangle 64"/>
                <p:cNvSpPr>
                  <a:spLocks noChangeArrowheads="1"/>
                </p:cNvSpPr>
                <p:nvPr/>
              </p:nvSpPr>
              <p:spPr bwMode="auto">
                <a:xfrm>
                  <a:off x="4451"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5" name="Rectangle 65"/>
                <p:cNvSpPr>
                  <a:spLocks noChangeArrowheads="1"/>
                </p:cNvSpPr>
                <p:nvPr/>
              </p:nvSpPr>
              <p:spPr bwMode="auto">
                <a:xfrm>
                  <a:off x="4479"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6" name="Rectangle 66"/>
                <p:cNvSpPr>
                  <a:spLocks noChangeArrowheads="1"/>
                </p:cNvSpPr>
                <p:nvPr/>
              </p:nvSpPr>
              <p:spPr bwMode="auto">
                <a:xfrm>
                  <a:off x="4508"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7" name="Rectangle 67"/>
                <p:cNvSpPr>
                  <a:spLocks noChangeArrowheads="1"/>
                </p:cNvSpPr>
                <p:nvPr/>
              </p:nvSpPr>
              <p:spPr bwMode="auto">
                <a:xfrm>
                  <a:off x="4537"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8" name="Rectangle 68"/>
                <p:cNvSpPr>
                  <a:spLocks noChangeArrowheads="1"/>
                </p:cNvSpPr>
                <p:nvPr/>
              </p:nvSpPr>
              <p:spPr bwMode="auto">
                <a:xfrm>
                  <a:off x="4566"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09" name="Rectangle 69"/>
                <p:cNvSpPr>
                  <a:spLocks noChangeArrowheads="1"/>
                </p:cNvSpPr>
                <p:nvPr/>
              </p:nvSpPr>
              <p:spPr bwMode="auto">
                <a:xfrm>
                  <a:off x="4595"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0" name="Rectangle 70"/>
                <p:cNvSpPr>
                  <a:spLocks noChangeArrowheads="1"/>
                </p:cNvSpPr>
                <p:nvPr/>
              </p:nvSpPr>
              <p:spPr bwMode="auto">
                <a:xfrm>
                  <a:off x="4623"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1" name="Rectangle 71"/>
                <p:cNvSpPr>
                  <a:spLocks noChangeArrowheads="1"/>
                </p:cNvSpPr>
                <p:nvPr/>
              </p:nvSpPr>
              <p:spPr bwMode="auto">
                <a:xfrm>
                  <a:off x="4652"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2" name="Rectangle 72"/>
                <p:cNvSpPr>
                  <a:spLocks noChangeArrowheads="1"/>
                </p:cNvSpPr>
                <p:nvPr/>
              </p:nvSpPr>
              <p:spPr bwMode="auto">
                <a:xfrm>
                  <a:off x="4681"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3" name="Rectangle 73"/>
                <p:cNvSpPr>
                  <a:spLocks noChangeArrowheads="1"/>
                </p:cNvSpPr>
                <p:nvPr/>
              </p:nvSpPr>
              <p:spPr bwMode="auto">
                <a:xfrm>
                  <a:off x="4710"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4" name="Rectangle 74"/>
                <p:cNvSpPr>
                  <a:spLocks noChangeArrowheads="1"/>
                </p:cNvSpPr>
                <p:nvPr/>
              </p:nvSpPr>
              <p:spPr bwMode="auto">
                <a:xfrm>
                  <a:off x="4739"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5" name="Rectangle 75"/>
                <p:cNvSpPr>
                  <a:spLocks noChangeArrowheads="1"/>
                </p:cNvSpPr>
                <p:nvPr/>
              </p:nvSpPr>
              <p:spPr bwMode="auto">
                <a:xfrm>
                  <a:off x="4768"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6" name="Rectangle 76"/>
                <p:cNvSpPr>
                  <a:spLocks noChangeArrowheads="1"/>
                </p:cNvSpPr>
                <p:nvPr/>
              </p:nvSpPr>
              <p:spPr bwMode="auto">
                <a:xfrm>
                  <a:off x="4796"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7" name="Rectangle 77"/>
                <p:cNvSpPr>
                  <a:spLocks noChangeArrowheads="1"/>
                </p:cNvSpPr>
                <p:nvPr/>
              </p:nvSpPr>
              <p:spPr bwMode="auto">
                <a:xfrm>
                  <a:off x="4825"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8" name="Rectangle 78"/>
                <p:cNvSpPr>
                  <a:spLocks noChangeArrowheads="1"/>
                </p:cNvSpPr>
                <p:nvPr/>
              </p:nvSpPr>
              <p:spPr bwMode="auto">
                <a:xfrm>
                  <a:off x="4854"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19" name="Rectangle 79"/>
                <p:cNvSpPr>
                  <a:spLocks noChangeArrowheads="1"/>
                </p:cNvSpPr>
                <p:nvPr/>
              </p:nvSpPr>
              <p:spPr bwMode="auto">
                <a:xfrm>
                  <a:off x="4883"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0" name="Rectangle 80"/>
                <p:cNvSpPr>
                  <a:spLocks noChangeArrowheads="1"/>
                </p:cNvSpPr>
                <p:nvPr/>
              </p:nvSpPr>
              <p:spPr bwMode="auto">
                <a:xfrm>
                  <a:off x="4912"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1" name="Rectangle 81"/>
                <p:cNvSpPr>
                  <a:spLocks noChangeArrowheads="1"/>
                </p:cNvSpPr>
                <p:nvPr/>
              </p:nvSpPr>
              <p:spPr bwMode="auto">
                <a:xfrm>
                  <a:off x="4940"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2" name="Rectangle 82"/>
                <p:cNvSpPr>
                  <a:spLocks noChangeArrowheads="1"/>
                </p:cNvSpPr>
                <p:nvPr/>
              </p:nvSpPr>
              <p:spPr bwMode="auto">
                <a:xfrm>
                  <a:off x="4969"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3" name="Rectangle 83"/>
                <p:cNvSpPr>
                  <a:spLocks noChangeArrowheads="1"/>
                </p:cNvSpPr>
                <p:nvPr/>
              </p:nvSpPr>
              <p:spPr bwMode="auto">
                <a:xfrm>
                  <a:off x="4998"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4" name="Rectangle 84"/>
                <p:cNvSpPr>
                  <a:spLocks noChangeArrowheads="1"/>
                </p:cNvSpPr>
                <p:nvPr/>
              </p:nvSpPr>
              <p:spPr bwMode="auto">
                <a:xfrm>
                  <a:off x="5027"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5" name="Rectangle 85"/>
                <p:cNvSpPr>
                  <a:spLocks noChangeArrowheads="1"/>
                </p:cNvSpPr>
                <p:nvPr/>
              </p:nvSpPr>
              <p:spPr bwMode="auto">
                <a:xfrm>
                  <a:off x="5056"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6" name="Rectangle 86"/>
                <p:cNvSpPr>
                  <a:spLocks noChangeArrowheads="1"/>
                </p:cNvSpPr>
                <p:nvPr/>
              </p:nvSpPr>
              <p:spPr bwMode="auto">
                <a:xfrm>
                  <a:off x="5084"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7" name="Rectangle 87"/>
                <p:cNvSpPr>
                  <a:spLocks noChangeArrowheads="1"/>
                </p:cNvSpPr>
                <p:nvPr/>
              </p:nvSpPr>
              <p:spPr bwMode="auto">
                <a:xfrm>
                  <a:off x="5113"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8" name="Rectangle 88"/>
                <p:cNvSpPr>
                  <a:spLocks noChangeArrowheads="1"/>
                </p:cNvSpPr>
                <p:nvPr/>
              </p:nvSpPr>
              <p:spPr bwMode="auto">
                <a:xfrm>
                  <a:off x="5142"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29" name="Rectangle 89"/>
                <p:cNvSpPr>
                  <a:spLocks noChangeArrowheads="1"/>
                </p:cNvSpPr>
                <p:nvPr/>
              </p:nvSpPr>
              <p:spPr bwMode="auto">
                <a:xfrm>
                  <a:off x="5171"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30" name="Rectangle 90"/>
                <p:cNvSpPr>
                  <a:spLocks noChangeArrowheads="1"/>
                </p:cNvSpPr>
                <p:nvPr/>
              </p:nvSpPr>
              <p:spPr bwMode="auto">
                <a:xfrm>
                  <a:off x="5200"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31" name="Rectangle 91"/>
                <p:cNvSpPr>
                  <a:spLocks noChangeArrowheads="1"/>
                </p:cNvSpPr>
                <p:nvPr/>
              </p:nvSpPr>
              <p:spPr bwMode="auto">
                <a:xfrm>
                  <a:off x="5228"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32" name="Rectangle 92"/>
                <p:cNvSpPr>
                  <a:spLocks noChangeArrowheads="1"/>
                </p:cNvSpPr>
                <p:nvPr/>
              </p:nvSpPr>
              <p:spPr bwMode="auto">
                <a:xfrm>
                  <a:off x="5257"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33" name="Rectangle 93"/>
                <p:cNvSpPr>
                  <a:spLocks noChangeArrowheads="1"/>
                </p:cNvSpPr>
                <p:nvPr/>
              </p:nvSpPr>
              <p:spPr bwMode="auto">
                <a:xfrm>
                  <a:off x="5286" y="2713"/>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34" name="Rectangle 94"/>
                <p:cNvSpPr>
                  <a:spLocks noChangeArrowheads="1"/>
                </p:cNvSpPr>
                <p:nvPr/>
              </p:nvSpPr>
              <p:spPr bwMode="auto">
                <a:xfrm>
                  <a:off x="5315" y="271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35" name="Freeform 95"/>
                <p:cNvSpPr>
                  <a:spLocks/>
                </p:cNvSpPr>
                <p:nvPr/>
              </p:nvSpPr>
              <p:spPr bwMode="auto">
                <a:xfrm>
                  <a:off x="5344" y="2713"/>
                  <a:ext cx="6" cy="19"/>
                </a:xfrm>
                <a:custGeom>
                  <a:avLst/>
                  <a:gdLst>
                    <a:gd name="T0" fmla="*/ 0 w 13"/>
                    <a:gd name="T1" fmla="*/ 0 h 38"/>
                    <a:gd name="T2" fmla="*/ 0 w 13"/>
                    <a:gd name="T3" fmla="*/ 36 h 38"/>
                    <a:gd name="T4" fmla="*/ 13 w 13"/>
                    <a:gd name="T5" fmla="*/ 38 h 38"/>
                    <a:gd name="T6" fmla="*/ 13 w 13"/>
                    <a:gd name="T7" fmla="*/ 2 h 38"/>
                    <a:gd name="T8" fmla="*/ 0 w 13"/>
                    <a:gd name="T9" fmla="*/ 0 h 38"/>
                  </a:gdLst>
                  <a:ahLst/>
                  <a:cxnLst>
                    <a:cxn ang="0">
                      <a:pos x="T0" y="T1"/>
                    </a:cxn>
                    <a:cxn ang="0">
                      <a:pos x="T2" y="T3"/>
                    </a:cxn>
                    <a:cxn ang="0">
                      <a:pos x="T4" y="T5"/>
                    </a:cxn>
                    <a:cxn ang="0">
                      <a:pos x="T6" y="T7"/>
                    </a:cxn>
                    <a:cxn ang="0">
                      <a:pos x="T8" y="T9"/>
                    </a:cxn>
                  </a:cxnLst>
                  <a:rect l="0" t="0" r="r" b="b"/>
                  <a:pathLst>
                    <a:path w="13" h="38">
                      <a:moveTo>
                        <a:pt x="0" y="0"/>
                      </a:moveTo>
                      <a:lnTo>
                        <a:pt x="0" y="36"/>
                      </a:lnTo>
                      <a:lnTo>
                        <a:pt x="13" y="38"/>
                      </a:lnTo>
                      <a:lnTo>
                        <a:pt x="13"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0430" name="Group 190"/>
              <p:cNvGrpSpPr>
                <a:grpSpLocks/>
              </p:cNvGrpSpPr>
              <p:nvPr/>
            </p:nvGrpSpPr>
            <p:grpSpPr bwMode="auto">
              <a:xfrm>
                <a:off x="4548" y="2363"/>
                <a:ext cx="14" cy="1145"/>
                <a:chOff x="4548" y="2363"/>
                <a:chExt cx="14" cy="1145"/>
              </a:xfrm>
            </p:grpSpPr>
            <p:sp>
              <p:nvSpPr>
                <p:cNvPr id="10398" name="Rectangle 158"/>
                <p:cNvSpPr>
                  <a:spLocks noChangeArrowheads="1"/>
                </p:cNvSpPr>
                <p:nvPr/>
              </p:nvSpPr>
              <p:spPr bwMode="auto">
                <a:xfrm>
                  <a:off x="4548" y="23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399" name="Rectangle 159"/>
                <p:cNvSpPr>
                  <a:spLocks noChangeArrowheads="1"/>
                </p:cNvSpPr>
                <p:nvPr/>
              </p:nvSpPr>
              <p:spPr bwMode="auto">
                <a:xfrm>
                  <a:off x="4548" y="23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0" name="Rectangle 160"/>
                <p:cNvSpPr>
                  <a:spLocks noChangeArrowheads="1"/>
                </p:cNvSpPr>
                <p:nvPr/>
              </p:nvSpPr>
              <p:spPr bwMode="auto">
                <a:xfrm>
                  <a:off x="4548" y="243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1" name="Rectangle 161"/>
                <p:cNvSpPr>
                  <a:spLocks noChangeArrowheads="1"/>
                </p:cNvSpPr>
                <p:nvPr/>
              </p:nvSpPr>
              <p:spPr bwMode="auto">
                <a:xfrm>
                  <a:off x="4548" y="24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2" name="Rectangle 162"/>
                <p:cNvSpPr>
                  <a:spLocks noChangeArrowheads="1"/>
                </p:cNvSpPr>
                <p:nvPr/>
              </p:nvSpPr>
              <p:spPr bwMode="auto">
                <a:xfrm>
                  <a:off x="4548" y="25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3" name="Rectangle 163"/>
                <p:cNvSpPr>
                  <a:spLocks noChangeArrowheads="1"/>
                </p:cNvSpPr>
                <p:nvPr/>
              </p:nvSpPr>
              <p:spPr bwMode="auto">
                <a:xfrm>
                  <a:off x="4548" y="254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4" name="Rectangle 164"/>
                <p:cNvSpPr>
                  <a:spLocks noChangeArrowheads="1"/>
                </p:cNvSpPr>
                <p:nvPr/>
              </p:nvSpPr>
              <p:spPr bwMode="auto">
                <a:xfrm>
                  <a:off x="4548" y="25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5" name="Rectangle 165"/>
                <p:cNvSpPr>
                  <a:spLocks noChangeArrowheads="1"/>
                </p:cNvSpPr>
                <p:nvPr/>
              </p:nvSpPr>
              <p:spPr bwMode="auto">
                <a:xfrm>
                  <a:off x="4548" y="26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6" name="Rectangle 166"/>
                <p:cNvSpPr>
                  <a:spLocks noChangeArrowheads="1"/>
                </p:cNvSpPr>
                <p:nvPr/>
              </p:nvSpPr>
              <p:spPr bwMode="auto">
                <a:xfrm>
                  <a:off x="4548" y="265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7" name="Rectangle 167"/>
                <p:cNvSpPr>
                  <a:spLocks noChangeArrowheads="1"/>
                </p:cNvSpPr>
                <p:nvPr/>
              </p:nvSpPr>
              <p:spPr bwMode="auto">
                <a:xfrm>
                  <a:off x="4548" y="26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8" name="Rectangle 168"/>
                <p:cNvSpPr>
                  <a:spLocks noChangeArrowheads="1"/>
                </p:cNvSpPr>
                <p:nvPr/>
              </p:nvSpPr>
              <p:spPr bwMode="auto">
                <a:xfrm>
                  <a:off x="4548" y="27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09" name="Rectangle 169"/>
                <p:cNvSpPr>
                  <a:spLocks noChangeArrowheads="1"/>
                </p:cNvSpPr>
                <p:nvPr/>
              </p:nvSpPr>
              <p:spPr bwMode="auto">
                <a:xfrm>
                  <a:off x="4548" y="27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0" name="Rectangle 170"/>
                <p:cNvSpPr>
                  <a:spLocks noChangeArrowheads="1"/>
                </p:cNvSpPr>
                <p:nvPr/>
              </p:nvSpPr>
              <p:spPr bwMode="auto">
                <a:xfrm>
                  <a:off x="4548" y="27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1" name="Rectangle 171"/>
                <p:cNvSpPr>
                  <a:spLocks noChangeArrowheads="1"/>
                </p:cNvSpPr>
                <p:nvPr/>
              </p:nvSpPr>
              <p:spPr bwMode="auto">
                <a:xfrm>
                  <a:off x="4548" y="28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2" name="Rectangle 172"/>
                <p:cNvSpPr>
                  <a:spLocks noChangeArrowheads="1"/>
                </p:cNvSpPr>
                <p:nvPr/>
              </p:nvSpPr>
              <p:spPr bwMode="auto">
                <a:xfrm>
                  <a:off x="4548" y="28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3" name="Rectangle 173"/>
                <p:cNvSpPr>
                  <a:spLocks noChangeArrowheads="1"/>
                </p:cNvSpPr>
                <p:nvPr/>
              </p:nvSpPr>
              <p:spPr bwMode="auto">
                <a:xfrm>
                  <a:off x="4548" y="29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4" name="Rectangle 174"/>
                <p:cNvSpPr>
                  <a:spLocks noChangeArrowheads="1"/>
                </p:cNvSpPr>
                <p:nvPr/>
              </p:nvSpPr>
              <p:spPr bwMode="auto">
                <a:xfrm>
                  <a:off x="4548" y="29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5" name="Rectangle 175"/>
                <p:cNvSpPr>
                  <a:spLocks noChangeArrowheads="1"/>
                </p:cNvSpPr>
                <p:nvPr/>
              </p:nvSpPr>
              <p:spPr bwMode="auto">
                <a:xfrm>
                  <a:off x="4548" y="29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6" name="Rectangle 176"/>
                <p:cNvSpPr>
                  <a:spLocks noChangeArrowheads="1"/>
                </p:cNvSpPr>
                <p:nvPr/>
              </p:nvSpPr>
              <p:spPr bwMode="auto">
                <a:xfrm>
                  <a:off x="4548" y="30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7" name="Rectangle 177"/>
                <p:cNvSpPr>
                  <a:spLocks noChangeArrowheads="1"/>
                </p:cNvSpPr>
                <p:nvPr/>
              </p:nvSpPr>
              <p:spPr bwMode="auto">
                <a:xfrm>
                  <a:off x="4548" y="30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8" name="Rectangle 178"/>
                <p:cNvSpPr>
                  <a:spLocks noChangeArrowheads="1"/>
                </p:cNvSpPr>
                <p:nvPr/>
              </p:nvSpPr>
              <p:spPr bwMode="auto">
                <a:xfrm>
                  <a:off x="4548" y="30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19" name="Rectangle 179"/>
                <p:cNvSpPr>
                  <a:spLocks noChangeArrowheads="1"/>
                </p:cNvSpPr>
                <p:nvPr/>
              </p:nvSpPr>
              <p:spPr bwMode="auto">
                <a:xfrm>
                  <a:off x="4548" y="31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0" name="Rectangle 180"/>
                <p:cNvSpPr>
                  <a:spLocks noChangeArrowheads="1"/>
                </p:cNvSpPr>
                <p:nvPr/>
              </p:nvSpPr>
              <p:spPr bwMode="auto">
                <a:xfrm>
                  <a:off x="4548" y="31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1" name="Rectangle 181"/>
                <p:cNvSpPr>
                  <a:spLocks noChangeArrowheads="1"/>
                </p:cNvSpPr>
                <p:nvPr/>
              </p:nvSpPr>
              <p:spPr bwMode="auto">
                <a:xfrm>
                  <a:off x="4548" y="31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2" name="Rectangle 182"/>
                <p:cNvSpPr>
                  <a:spLocks noChangeArrowheads="1"/>
                </p:cNvSpPr>
                <p:nvPr/>
              </p:nvSpPr>
              <p:spPr bwMode="auto">
                <a:xfrm>
                  <a:off x="4548" y="32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3" name="Rectangle 183"/>
                <p:cNvSpPr>
                  <a:spLocks noChangeArrowheads="1"/>
                </p:cNvSpPr>
                <p:nvPr/>
              </p:nvSpPr>
              <p:spPr bwMode="auto">
                <a:xfrm>
                  <a:off x="4548" y="3271"/>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4" name="Rectangle 184"/>
                <p:cNvSpPr>
                  <a:spLocks noChangeArrowheads="1"/>
                </p:cNvSpPr>
                <p:nvPr/>
              </p:nvSpPr>
              <p:spPr bwMode="auto">
                <a:xfrm>
                  <a:off x="4548" y="33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5" name="Rectangle 185"/>
                <p:cNvSpPr>
                  <a:spLocks noChangeArrowheads="1"/>
                </p:cNvSpPr>
                <p:nvPr/>
              </p:nvSpPr>
              <p:spPr bwMode="auto">
                <a:xfrm>
                  <a:off x="4548" y="33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6" name="Rectangle 186"/>
                <p:cNvSpPr>
                  <a:spLocks noChangeArrowheads="1"/>
                </p:cNvSpPr>
                <p:nvPr/>
              </p:nvSpPr>
              <p:spPr bwMode="auto">
                <a:xfrm>
                  <a:off x="4548" y="3380"/>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7" name="Rectangle 187"/>
                <p:cNvSpPr>
                  <a:spLocks noChangeArrowheads="1"/>
                </p:cNvSpPr>
                <p:nvPr/>
              </p:nvSpPr>
              <p:spPr bwMode="auto">
                <a:xfrm>
                  <a:off x="4548" y="34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8" name="Rectangle 188"/>
                <p:cNvSpPr>
                  <a:spLocks noChangeArrowheads="1"/>
                </p:cNvSpPr>
                <p:nvPr/>
              </p:nvSpPr>
              <p:spPr bwMode="auto">
                <a:xfrm>
                  <a:off x="4548" y="34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29" name="Rectangle 189"/>
                <p:cNvSpPr>
                  <a:spLocks noChangeArrowheads="1"/>
                </p:cNvSpPr>
                <p:nvPr/>
              </p:nvSpPr>
              <p:spPr bwMode="auto">
                <a:xfrm>
                  <a:off x="4548" y="3489"/>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0463" name="Group 223"/>
              <p:cNvGrpSpPr>
                <a:grpSpLocks/>
              </p:cNvGrpSpPr>
              <p:nvPr/>
            </p:nvGrpSpPr>
            <p:grpSpPr bwMode="auto">
              <a:xfrm>
                <a:off x="4889" y="2363"/>
                <a:ext cx="14" cy="1145"/>
                <a:chOff x="4889" y="2363"/>
                <a:chExt cx="14" cy="1145"/>
              </a:xfrm>
            </p:grpSpPr>
            <p:sp>
              <p:nvSpPr>
                <p:cNvPr id="10431" name="Rectangle 191"/>
                <p:cNvSpPr>
                  <a:spLocks noChangeArrowheads="1"/>
                </p:cNvSpPr>
                <p:nvPr/>
              </p:nvSpPr>
              <p:spPr bwMode="auto">
                <a:xfrm>
                  <a:off x="4889" y="23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2" name="Rectangle 192"/>
                <p:cNvSpPr>
                  <a:spLocks noChangeArrowheads="1"/>
                </p:cNvSpPr>
                <p:nvPr/>
              </p:nvSpPr>
              <p:spPr bwMode="auto">
                <a:xfrm>
                  <a:off x="4889" y="23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3" name="Rectangle 193"/>
                <p:cNvSpPr>
                  <a:spLocks noChangeArrowheads="1"/>
                </p:cNvSpPr>
                <p:nvPr/>
              </p:nvSpPr>
              <p:spPr bwMode="auto">
                <a:xfrm>
                  <a:off x="4889" y="243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4" name="Rectangle 194"/>
                <p:cNvSpPr>
                  <a:spLocks noChangeArrowheads="1"/>
                </p:cNvSpPr>
                <p:nvPr/>
              </p:nvSpPr>
              <p:spPr bwMode="auto">
                <a:xfrm>
                  <a:off x="4889" y="24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5" name="Rectangle 195"/>
                <p:cNvSpPr>
                  <a:spLocks noChangeArrowheads="1"/>
                </p:cNvSpPr>
                <p:nvPr/>
              </p:nvSpPr>
              <p:spPr bwMode="auto">
                <a:xfrm>
                  <a:off x="4889" y="25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6" name="Rectangle 196"/>
                <p:cNvSpPr>
                  <a:spLocks noChangeArrowheads="1"/>
                </p:cNvSpPr>
                <p:nvPr/>
              </p:nvSpPr>
              <p:spPr bwMode="auto">
                <a:xfrm>
                  <a:off x="4889" y="254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7" name="Rectangle 197"/>
                <p:cNvSpPr>
                  <a:spLocks noChangeArrowheads="1"/>
                </p:cNvSpPr>
                <p:nvPr/>
              </p:nvSpPr>
              <p:spPr bwMode="auto">
                <a:xfrm>
                  <a:off x="4889" y="25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8" name="Rectangle 198"/>
                <p:cNvSpPr>
                  <a:spLocks noChangeArrowheads="1"/>
                </p:cNvSpPr>
                <p:nvPr/>
              </p:nvSpPr>
              <p:spPr bwMode="auto">
                <a:xfrm>
                  <a:off x="4889" y="26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39" name="Rectangle 199"/>
                <p:cNvSpPr>
                  <a:spLocks noChangeArrowheads="1"/>
                </p:cNvSpPr>
                <p:nvPr/>
              </p:nvSpPr>
              <p:spPr bwMode="auto">
                <a:xfrm>
                  <a:off x="4889" y="265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0" name="Rectangle 200"/>
                <p:cNvSpPr>
                  <a:spLocks noChangeArrowheads="1"/>
                </p:cNvSpPr>
                <p:nvPr/>
              </p:nvSpPr>
              <p:spPr bwMode="auto">
                <a:xfrm>
                  <a:off x="4889" y="26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1" name="Rectangle 201"/>
                <p:cNvSpPr>
                  <a:spLocks noChangeArrowheads="1"/>
                </p:cNvSpPr>
                <p:nvPr/>
              </p:nvSpPr>
              <p:spPr bwMode="auto">
                <a:xfrm>
                  <a:off x="4889" y="27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2" name="Rectangle 202"/>
                <p:cNvSpPr>
                  <a:spLocks noChangeArrowheads="1"/>
                </p:cNvSpPr>
                <p:nvPr/>
              </p:nvSpPr>
              <p:spPr bwMode="auto">
                <a:xfrm>
                  <a:off x="4889" y="276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3" name="Rectangle 203"/>
                <p:cNvSpPr>
                  <a:spLocks noChangeArrowheads="1"/>
                </p:cNvSpPr>
                <p:nvPr/>
              </p:nvSpPr>
              <p:spPr bwMode="auto">
                <a:xfrm>
                  <a:off x="4889" y="27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4" name="Rectangle 204"/>
                <p:cNvSpPr>
                  <a:spLocks noChangeArrowheads="1"/>
                </p:cNvSpPr>
                <p:nvPr/>
              </p:nvSpPr>
              <p:spPr bwMode="auto">
                <a:xfrm>
                  <a:off x="4889" y="28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5" name="Rectangle 205"/>
                <p:cNvSpPr>
                  <a:spLocks noChangeArrowheads="1"/>
                </p:cNvSpPr>
                <p:nvPr/>
              </p:nvSpPr>
              <p:spPr bwMode="auto">
                <a:xfrm>
                  <a:off x="4889" y="287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6" name="Rectangle 206"/>
                <p:cNvSpPr>
                  <a:spLocks noChangeArrowheads="1"/>
                </p:cNvSpPr>
                <p:nvPr/>
              </p:nvSpPr>
              <p:spPr bwMode="auto">
                <a:xfrm>
                  <a:off x="4889" y="29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7" name="Rectangle 207"/>
                <p:cNvSpPr>
                  <a:spLocks noChangeArrowheads="1"/>
                </p:cNvSpPr>
                <p:nvPr/>
              </p:nvSpPr>
              <p:spPr bwMode="auto">
                <a:xfrm>
                  <a:off x="4889" y="29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8" name="Rectangle 208"/>
                <p:cNvSpPr>
                  <a:spLocks noChangeArrowheads="1"/>
                </p:cNvSpPr>
                <p:nvPr/>
              </p:nvSpPr>
              <p:spPr bwMode="auto">
                <a:xfrm>
                  <a:off x="4889" y="2981"/>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49" name="Rectangle 209"/>
                <p:cNvSpPr>
                  <a:spLocks noChangeArrowheads="1"/>
                </p:cNvSpPr>
                <p:nvPr/>
              </p:nvSpPr>
              <p:spPr bwMode="auto">
                <a:xfrm>
                  <a:off x="4889" y="30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0" name="Rectangle 210"/>
                <p:cNvSpPr>
                  <a:spLocks noChangeArrowheads="1"/>
                </p:cNvSpPr>
                <p:nvPr/>
              </p:nvSpPr>
              <p:spPr bwMode="auto">
                <a:xfrm>
                  <a:off x="4889" y="30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1" name="Rectangle 211"/>
                <p:cNvSpPr>
                  <a:spLocks noChangeArrowheads="1"/>
                </p:cNvSpPr>
                <p:nvPr/>
              </p:nvSpPr>
              <p:spPr bwMode="auto">
                <a:xfrm>
                  <a:off x="4889" y="3090"/>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2" name="Rectangle 212"/>
                <p:cNvSpPr>
                  <a:spLocks noChangeArrowheads="1"/>
                </p:cNvSpPr>
                <p:nvPr/>
              </p:nvSpPr>
              <p:spPr bwMode="auto">
                <a:xfrm>
                  <a:off x="4889" y="3126"/>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3" name="Rectangle 213"/>
                <p:cNvSpPr>
                  <a:spLocks noChangeArrowheads="1"/>
                </p:cNvSpPr>
                <p:nvPr/>
              </p:nvSpPr>
              <p:spPr bwMode="auto">
                <a:xfrm>
                  <a:off x="4889" y="3162"/>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4" name="Rectangle 214"/>
                <p:cNvSpPr>
                  <a:spLocks noChangeArrowheads="1"/>
                </p:cNvSpPr>
                <p:nvPr/>
              </p:nvSpPr>
              <p:spPr bwMode="auto">
                <a:xfrm>
                  <a:off x="4889" y="3199"/>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5" name="Rectangle 215"/>
                <p:cNvSpPr>
                  <a:spLocks noChangeArrowheads="1"/>
                </p:cNvSpPr>
                <p:nvPr/>
              </p:nvSpPr>
              <p:spPr bwMode="auto">
                <a:xfrm>
                  <a:off x="4889" y="3235"/>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6" name="Rectangle 216"/>
                <p:cNvSpPr>
                  <a:spLocks noChangeArrowheads="1"/>
                </p:cNvSpPr>
                <p:nvPr/>
              </p:nvSpPr>
              <p:spPr bwMode="auto">
                <a:xfrm>
                  <a:off x="4889" y="3271"/>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7" name="Rectangle 217"/>
                <p:cNvSpPr>
                  <a:spLocks noChangeArrowheads="1"/>
                </p:cNvSpPr>
                <p:nvPr/>
              </p:nvSpPr>
              <p:spPr bwMode="auto">
                <a:xfrm>
                  <a:off x="4889" y="3308"/>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8" name="Rectangle 218"/>
                <p:cNvSpPr>
                  <a:spLocks noChangeArrowheads="1"/>
                </p:cNvSpPr>
                <p:nvPr/>
              </p:nvSpPr>
              <p:spPr bwMode="auto">
                <a:xfrm>
                  <a:off x="4889" y="3344"/>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59" name="Rectangle 219"/>
                <p:cNvSpPr>
                  <a:spLocks noChangeArrowheads="1"/>
                </p:cNvSpPr>
                <p:nvPr/>
              </p:nvSpPr>
              <p:spPr bwMode="auto">
                <a:xfrm>
                  <a:off x="4889" y="3380"/>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60" name="Rectangle 220"/>
                <p:cNvSpPr>
                  <a:spLocks noChangeArrowheads="1"/>
                </p:cNvSpPr>
                <p:nvPr/>
              </p:nvSpPr>
              <p:spPr bwMode="auto">
                <a:xfrm>
                  <a:off x="4889" y="3417"/>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61" name="Rectangle 221"/>
                <p:cNvSpPr>
                  <a:spLocks noChangeArrowheads="1"/>
                </p:cNvSpPr>
                <p:nvPr/>
              </p:nvSpPr>
              <p:spPr bwMode="auto">
                <a:xfrm>
                  <a:off x="4889" y="3453"/>
                  <a:ext cx="14"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0462" name="Rectangle 222"/>
                <p:cNvSpPr>
                  <a:spLocks noChangeArrowheads="1"/>
                </p:cNvSpPr>
                <p:nvPr/>
              </p:nvSpPr>
              <p:spPr bwMode="auto">
                <a:xfrm>
                  <a:off x="4889" y="3489"/>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0466" name="Group 226"/>
              <p:cNvGrpSpPr>
                <a:grpSpLocks/>
              </p:cNvGrpSpPr>
              <p:nvPr/>
            </p:nvGrpSpPr>
            <p:grpSpPr bwMode="auto">
              <a:xfrm>
                <a:off x="3631" y="2668"/>
                <a:ext cx="923" cy="853"/>
                <a:chOff x="3631" y="2668"/>
                <a:chExt cx="923" cy="853"/>
              </a:xfrm>
            </p:grpSpPr>
            <p:sp>
              <p:nvSpPr>
                <p:cNvPr id="10464" name="Freeform 224"/>
                <p:cNvSpPr>
                  <a:spLocks/>
                </p:cNvSpPr>
                <p:nvPr/>
              </p:nvSpPr>
              <p:spPr bwMode="auto">
                <a:xfrm>
                  <a:off x="3631" y="2722"/>
                  <a:ext cx="855" cy="799"/>
                </a:xfrm>
                <a:custGeom>
                  <a:avLst/>
                  <a:gdLst>
                    <a:gd name="T0" fmla="*/ 53 w 1709"/>
                    <a:gd name="T1" fmla="*/ 1599 h 1599"/>
                    <a:gd name="T2" fmla="*/ 79 w 1709"/>
                    <a:gd name="T3" fmla="*/ 1543 h 1599"/>
                    <a:gd name="T4" fmla="*/ 108 w 1709"/>
                    <a:gd name="T5" fmla="*/ 1474 h 1599"/>
                    <a:gd name="T6" fmla="*/ 144 w 1709"/>
                    <a:gd name="T7" fmla="*/ 1392 h 1599"/>
                    <a:gd name="T8" fmla="*/ 184 w 1709"/>
                    <a:gd name="T9" fmla="*/ 1302 h 1599"/>
                    <a:gd name="T10" fmla="*/ 275 w 1709"/>
                    <a:gd name="T11" fmla="*/ 1115 h 1599"/>
                    <a:gd name="T12" fmla="*/ 269 w 1709"/>
                    <a:gd name="T13" fmla="*/ 1056 h 1599"/>
                    <a:gd name="T14" fmla="*/ 316 w 1709"/>
                    <a:gd name="T15" fmla="*/ 1042 h 1599"/>
                    <a:gd name="T16" fmla="*/ 366 w 1709"/>
                    <a:gd name="T17" fmla="*/ 964 h 1599"/>
                    <a:gd name="T18" fmla="*/ 413 w 1709"/>
                    <a:gd name="T19" fmla="*/ 899 h 1599"/>
                    <a:gd name="T20" fmla="*/ 517 w 1709"/>
                    <a:gd name="T21" fmla="*/ 775 h 1599"/>
                    <a:gd name="T22" fmla="*/ 631 w 1709"/>
                    <a:gd name="T23" fmla="*/ 660 h 1599"/>
                    <a:gd name="T24" fmla="*/ 669 w 1709"/>
                    <a:gd name="T25" fmla="*/ 578 h 1599"/>
                    <a:gd name="T26" fmla="*/ 743 w 1709"/>
                    <a:gd name="T27" fmla="*/ 562 h 1599"/>
                    <a:gd name="T28" fmla="*/ 842 w 1709"/>
                    <a:gd name="T29" fmla="*/ 488 h 1599"/>
                    <a:gd name="T30" fmla="*/ 949 w 1709"/>
                    <a:gd name="T31" fmla="*/ 415 h 1599"/>
                    <a:gd name="T32" fmla="*/ 1106 w 1709"/>
                    <a:gd name="T33" fmla="*/ 327 h 1599"/>
                    <a:gd name="T34" fmla="*/ 1260 w 1709"/>
                    <a:gd name="T35" fmla="*/ 249 h 1599"/>
                    <a:gd name="T36" fmla="*/ 1369 w 1709"/>
                    <a:gd name="T37" fmla="*/ 197 h 1599"/>
                    <a:gd name="T38" fmla="*/ 1483 w 1709"/>
                    <a:gd name="T39" fmla="*/ 147 h 1599"/>
                    <a:gd name="T40" fmla="*/ 1642 w 1709"/>
                    <a:gd name="T41" fmla="*/ 96 h 1599"/>
                    <a:gd name="T42" fmla="*/ 1667 w 1709"/>
                    <a:gd name="T43" fmla="*/ 48 h 1599"/>
                    <a:gd name="T44" fmla="*/ 1709 w 1709"/>
                    <a:gd name="T45" fmla="*/ 77 h 1599"/>
                    <a:gd name="T46" fmla="*/ 1667 w 1709"/>
                    <a:gd name="T47" fmla="*/ 8 h 1599"/>
                    <a:gd name="T48" fmla="*/ 1618 w 1709"/>
                    <a:gd name="T49" fmla="*/ 21 h 1599"/>
                    <a:gd name="T50" fmla="*/ 1459 w 1709"/>
                    <a:gd name="T51" fmla="*/ 73 h 1599"/>
                    <a:gd name="T52" fmla="*/ 1345 w 1709"/>
                    <a:gd name="T53" fmla="*/ 122 h 1599"/>
                    <a:gd name="T54" fmla="*/ 1236 w 1709"/>
                    <a:gd name="T55" fmla="*/ 174 h 1599"/>
                    <a:gd name="T56" fmla="*/ 1081 w 1709"/>
                    <a:gd name="T57" fmla="*/ 252 h 1599"/>
                    <a:gd name="T58" fmla="*/ 925 w 1709"/>
                    <a:gd name="T59" fmla="*/ 340 h 1599"/>
                    <a:gd name="T60" fmla="*/ 817 w 1709"/>
                    <a:gd name="T61" fmla="*/ 413 h 1599"/>
                    <a:gd name="T62" fmla="*/ 719 w 1709"/>
                    <a:gd name="T63" fmla="*/ 488 h 1599"/>
                    <a:gd name="T64" fmla="*/ 646 w 1709"/>
                    <a:gd name="T65" fmla="*/ 549 h 1599"/>
                    <a:gd name="T66" fmla="*/ 528 w 1709"/>
                    <a:gd name="T67" fmla="*/ 658 h 1599"/>
                    <a:gd name="T68" fmla="*/ 419 w 1709"/>
                    <a:gd name="T69" fmla="*/ 778 h 1599"/>
                    <a:gd name="T70" fmla="*/ 319 w 1709"/>
                    <a:gd name="T71" fmla="*/ 912 h 1599"/>
                    <a:gd name="T72" fmla="*/ 319 w 1709"/>
                    <a:gd name="T73" fmla="*/ 910 h 1599"/>
                    <a:gd name="T74" fmla="*/ 270 w 1709"/>
                    <a:gd name="T75" fmla="*/ 985 h 1599"/>
                    <a:gd name="T76" fmla="*/ 240 w 1709"/>
                    <a:gd name="T77" fmla="*/ 1040 h 1599"/>
                    <a:gd name="T78" fmla="*/ 168 w 1709"/>
                    <a:gd name="T79" fmla="*/ 1178 h 1599"/>
                    <a:gd name="T80" fmla="*/ 105 w 1709"/>
                    <a:gd name="T81" fmla="*/ 1318 h 1599"/>
                    <a:gd name="T82" fmla="*/ 67 w 1709"/>
                    <a:gd name="T83" fmla="*/ 1404 h 1599"/>
                    <a:gd name="T84" fmla="*/ 34 w 1709"/>
                    <a:gd name="T85" fmla="*/ 1480 h 1599"/>
                    <a:gd name="T86" fmla="*/ 8 w 1709"/>
                    <a:gd name="T87" fmla="*/ 1540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9" h="1599">
                      <a:moveTo>
                        <a:pt x="0" y="1557"/>
                      </a:moveTo>
                      <a:lnTo>
                        <a:pt x="53" y="1599"/>
                      </a:lnTo>
                      <a:lnTo>
                        <a:pt x="67" y="1570"/>
                      </a:lnTo>
                      <a:lnTo>
                        <a:pt x="79" y="1543"/>
                      </a:lnTo>
                      <a:lnTo>
                        <a:pt x="93" y="1511"/>
                      </a:lnTo>
                      <a:lnTo>
                        <a:pt x="108" y="1474"/>
                      </a:lnTo>
                      <a:lnTo>
                        <a:pt x="126" y="1434"/>
                      </a:lnTo>
                      <a:lnTo>
                        <a:pt x="144" y="1392"/>
                      </a:lnTo>
                      <a:lnTo>
                        <a:pt x="164" y="1348"/>
                      </a:lnTo>
                      <a:lnTo>
                        <a:pt x="184" y="1302"/>
                      </a:lnTo>
                      <a:lnTo>
                        <a:pt x="228" y="1209"/>
                      </a:lnTo>
                      <a:lnTo>
                        <a:pt x="275" y="1115"/>
                      </a:lnTo>
                      <a:lnTo>
                        <a:pt x="299" y="1071"/>
                      </a:lnTo>
                      <a:lnTo>
                        <a:pt x="269" y="1056"/>
                      </a:lnTo>
                      <a:lnTo>
                        <a:pt x="291" y="1084"/>
                      </a:lnTo>
                      <a:lnTo>
                        <a:pt x="316" y="1042"/>
                      </a:lnTo>
                      <a:lnTo>
                        <a:pt x="340" y="1002"/>
                      </a:lnTo>
                      <a:lnTo>
                        <a:pt x="366" y="964"/>
                      </a:lnTo>
                      <a:lnTo>
                        <a:pt x="366" y="964"/>
                      </a:lnTo>
                      <a:lnTo>
                        <a:pt x="413" y="899"/>
                      </a:lnTo>
                      <a:lnTo>
                        <a:pt x="464" y="836"/>
                      </a:lnTo>
                      <a:lnTo>
                        <a:pt x="517" y="775"/>
                      </a:lnTo>
                      <a:lnTo>
                        <a:pt x="573" y="715"/>
                      </a:lnTo>
                      <a:lnTo>
                        <a:pt x="631" y="660"/>
                      </a:lnTo>
                      <a:lnTo>
                        <a:pt x="692" y="606"/>
                      </a:lnTo>
                      <a:lnTo>
                        <a:pt x="669" y="578"/>
                      </a:lnTo>
                      <a:lnTo>
                        <a:pt x="681" y="614"/>
                      </a:lnTo>
                      <a:lnTo>
                        <a:pt x="743" y="562"/>
                      </a:lnTo>
                      <a:lnTo>
                        <a:pt x="813" y="509"/>
                      </a:lnTo>
                      <a:lnTo>
                        <a:pt x="842" y="488"/>
                      </a:lnTo>
                      <a:lnTo>
                        <a:pt x="877" y="463"/>
                      </a:lnTo>
                      <a:lnTo>
                        <a:pt x="949" y="415"/>
                      </a:lnTo>
                      <a:lnTo>
                        <a:pt x="1027" y="371"/>
                      </a:lnTo>
                      <a:lnTo>
                        <a:pt x="1106" y="327"/>
                      </a:lnTo>
                      <a:lnTo>
                        <a:pt x="1183" y="287"/>
                      </a:lnTo>
                      <a:lnTo>
                        <a:pt x="1260" y="249"/>
                      </a:lnTo>
                      <a:lnTo>
                        <a:pt x="1335" y="212"/>
                      </a:lnTo>
                      <a:lnTo>
                        <a:pt x="1369" y="197"/>
                      </a:lnTo>
                      <a:lnTo>
                        <a:pt x="1401" y="182"/>
                      </a:lnTo>
                      <a:lnTo>
                        <a:pt x="1483" y="147"/>
                      </a:lnTo>
                      <a:lnTo>
                        <a:pt x="1563" y="119"/>
                      </a:lnTo>
                      <a:lnTo>
                        <a:pt x="1642" y="96"/>
                      </a:lnTo>
                      <a:lnTo>
                        <a:pt x="1679" y="84"/>
                      </a:lnTo>
                      <a:lnTo>
                        <a:pt x="1667" y="48"/>
                      </a:lnTo>
                      <a:lnTo>
                        <a:pt x="1667" y="88"/>
                      </a:lnTo>
                      <a:lnTo>
                        <a:pt x="1709" y="77"/>
                      </a:lnTo>
                      <a:lnTo>
                        <a:pt x="1697" y="0"/>
                      </a:lnTo>
                      <a:lnTo>
                        <a:pt x="1667" y="8"/>
                      </a:lnTo>
                      <a:lnTo>
                        <a:pt x="1654" y="10"/>
                      </a:lnTo>
                      <a:lnTo>
                        <a:pt x="1618" y="21"/>
                      </a:lnTo>
                      <a:lnTo>
                        <a:pt x="1539" y="44"/>
                      </a:lnTo>
                      <a:lnTo>
                        <a:pt x="1459" y="73"/>
                      </a:lnTo>
                      <a:lnTo>
                        <a:pt x="1380" y="107"/>
                      </a:lnTo>
                      <a:lnTo>
                        <a:pt x="1345" y="122"/>
                      </a:lnTo>
                      <a:lnTo>
                        <a:pt x="1310" y="138"/>
                      </a:lnTo>
                      <a:lnTo>
                        <a:pt x="1236" y="174"/>
                      </a:lnTo>
                      <a:lnTo>
                        <a:pt x="1159" y="212"/>
                      </a:lnTo>
                      <a:lnTo>
                        <a:pt x="1081" y="252"/>
                      </a:lnTo>
                      <a:lnTo>
                        <a:pt x="1002" y="296"/>
                      </a:lnTo>
                      <a:lnTo>
                        <a:pt x="925" y="340"/>
                      </a:lnTo>
                      <a:lnTo>
                        <a:pt x="852" y="388"/>
                      </a:lnTo>
                      <a:lnTo>
                        <a:pt x="817" y="413"/>
                      </a:lnTo>
                      <a:lnTo>
                        <a:pt x="781" y="442"/>
                      </a:lnTo>
                      <a:lnTo>
                        <a:pt x="719" y="488"/>
                      </a:lnTo>
                      <a:lnTo>
                        <a:pt x="657" y="539"/>
                      </a:lnTo>
                      <a:lnTo>
                        <a:pt x="646" y="549"/>
                      </a:lnTo>
                      <a:lnTo>
                        <a:pt x="585" y="602"/>
                      </a:lnTo>
                      <a:lnTo>
                        <a:pt x="528" y="658"/>
                      </a:lnTo>
                      <a:lnTo>
                        <a:pt x="472" y="717"/>
                      </a:lnTo>
                      <a:lnTo>
                        <a:pt x="419" y="778"/>
                      </a:lnTo>
                      <a:lnTo>
                        <a:pt x="367" y="841"/>
                      </a:lnTo>
                      <a:lnTo>
                        <a:pt x="319" y="912"/>
                      </a:lnTo>
                      <a:lnTo>
                        <a:pt x="341" y="937"/>
                      </a:lnTo>
                      <a:lnTo>
                        <a:pt x="319" y="910"/>
                      </a:lnTo>
                      <a:lnTo>
                        <a:pt x="294" y="945"/>
                      </a:lnTo>
                      <a:lnTo>
                        <a:pt x="270" y="985"/>
                      </a:lnTo>
                      <a:lnTo>
                        <a:pt x="246" y="1027"/>
                      </a:lnTo>
                      <a:lnTo>
                        <a:pt x="240" y="1040"/>
                      </a:lnTo>
                      <a:lnTo>
                        <a:pt x="215" y="1084"/>
                      </a:lnTo>
                      <a:lnTo>
                        <a:pt x="168" y="1178"/>
                      </a:lnTo>
                      <a:lnTo>
                        <a:pt x="125" y="1272"/>
                      </a:lnTo>
                      <a:lnTo>
                        <a:pt x="105" y="1318"/>
                      </a:lnTo>
                      <a:lnTo>
                        <a:pt x="85" y="1362"/>
                      </a:lnTo>
                      <a:lnTo>
                        <a:pt x="67" y="1404"/>
                      </a:lnTo>
                      <a:lnTo>
                        <a:pt x="49" y="1444"/>
                      </a:lnTo>
                      <a:lnTo>
                        <a:pt x="34" y="1480"/>
                      </a:lnTo>
                      <a:lnTo>
                        <a:pt x="20" y="1513"/>
                      </a:lnTo>
                      <a:lnTo>
                        <a:pt x="8" y="1540"/>
                      </a:lnTo>
                      <a:lnTo>
                        <a:pt x="0" y="1557"/>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65" name="Freeform 225"/>
                <p:cNvSpPr>
                  <a:spLocks/>
                </p:cNvSpPr>
                <p:nvPr/>
              </p:nvSpPr>
              <p:spPr bwMode="auto">
                <a:xfrm>
                  <a:off x="4471" y="2668"/>
                  <a:ext cx="83" cy="145"/>
                </a:xfrm>
                <a:custGeom>
                  <a:avLst/>
                  <a:gdLst>
                    <a:gd name="T0" fmla="*/ 49 w 165"/>
                    <a:gd name="T1" fmla="*/ 291 h 291"/>
                    <a:gd name="T2" fmla="*/ 165 w 165"/>
                    <a:gd name="T3" fmla="*/ 107 h 291"/>
                    <a:gd name="T4" fmla="*/ 0 w 165"/>
                    <a:gd name="T5" fmla="*/ 0 h 291"/>
                    <a:gd name="T6" fmla="*/ 49 w 165"/>
                    <a:gd name="T7" fmla="*/ 291 h 291"/>
                  </a:gdLst>
                  <a:ahLst/>
                  <a:cxnLst>
                    <a:cxn ang="0">
                      <a:pos x="T0" y="T1"/>
                    </a:cxn>
                    <a:cxn ang="0">
                      <a:pos x="T2" y="T3"/>
                    </a:cxn>
                    <a:cxn ang="0">
                      <a:pos x="T4" y="T5"/>
                    </a:cxn>
                    <a:cxn ang="0">
                      <a:pos x="T6" y="T7"/>
                    </a:cxn>
                  </a:cxnLst>
                  <a:rect l="0" t="0" r="r" b="b"/>
                  <a:pathLst>
                    <a:path w="165" h="291">
                      <a:moveTo>
                        <a:pt x="49" y="291"/>
                      </a:moveTo>
                      <a:lnTo>
                        <a:pt x="165" y="107"/>
                      </a:lnTo>
                      <a:lnTo>
                        <a:pt x="0" y="0"/>
                      </a:lnTo>
                      <a:lnTo>
                        <a:pt x="49" y="291"/>
                      </a:lnTo>
                      <a:close/>
                    </a:path>
                  </a:pathLst>
                </a:cu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0473" name="Group 233"/>
              <p:cNvGrpSpPr>
                <a:grpSpLocks/>
              </p:cNvGrpSpPr>
              <p:nvPr/>
            </p:nvGrpSpPr>
            <p:grpSpPr bwMode="auto">
              <a:xfrm>
                <a:off x="4551" y="2585"/>
                <a:ext cx="332" cy="156"/>
                <a:chOff x="4551" y="2585"/>
                <a:chExt cx="332" cy="156"/>
              </a:xfrm>
            </p:grpSpPr>
            <p:sp>
              <p:nvSpPr>
                <p:cNvPr id="10467" name="Freeform 227"/>
                <p:cNvSpPr>
                  <a:spLocks/>
                </p:cNvSpPr>
                <p:nvPr/>
              </p:nvSpPr>
              <p:spPr bwMode="auto">
                <a:xfrm>
                  <a:off x="4551" y="2695"/>
                  <a:ext cx="38" cy="46"/>
                </a:xfrm>
                <a:custGeom>
                  <a:avLst/>
                  <a:gdLst>
                    <a:gd name="T0" fmla="*/ 0 w 74"/>
                    <a:gd name="T1" fmla="*/ 16 h 92"/>
                    <a:gd name="T2" fmla="*/ 12 w 74"/>
                    <a:gd name="T3" fmla="*/ 92 h 92"/>
                    <a:gd name="T4" fmla="*/ 74 w 74"/>
                    <a:gd name="T5" fmla="*/ 77 h 92"/>
                    <a:gd name="T6" fmla="*/ 62 w 74"/>
                    <a:gd name="T7" fmla="*/ 0 h 92"/>
                    <a:gd name="T8" fmla="*/ 0 w 74"/>
                    <a:gd name="T9" fmla="*/ 16 h 92"/>
                  </a:gdLst>
                  <a:ahLst/>
                  <a:cxnLst>
                    <a:cxn ang="0">
                      <a:pos x="T0" y="T1"/>
                    </a:cxn>
                    <a:cxn ang="0">
                      <a:pos x="T2" y="T3"/>
                    </a:cxn>
                    <a:cxn ang="0">
                      <a:pos x="T4" y="T5"/>
                    </a:cxn>
                    <a:cxn ang="0">
                      <a:pos x="T6" y="T7"/>
                    </a:cxn>
                    <a:cxn ang="0">
                      <a:pos x="T8" y="T9"/>
                    </a:cxn>
                  </a:cxnLst>
                  <a:rect l="0" t="0" r="r" b="b"/>
                  <a:pathLst>
                    <a:path w="74" h="92">
                      <a:moveTo>
                        <a:pt x="0" y="16"/>
                      </a:moveTo>
                      <a:lnTo>
                        <a:pt x="12" y="92"/>
                      </a:lnTo>
                      <a:lnTo>
                        <a:pt x="74" y="77"/>
                      </a:lnTo>
                      <a:lnTo>
                        <a:pt x="62" y="0"/>
                      </a:lnTo>
                      <a:lnTo>
                        <a:pt x="0"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68" name="Freeform 228"/>
                <p:cNvSpPr>
                  <a:spLocks/>
                </p:cNvSpPr>
                <p:nvPr/>
              </p:nvSpPr>
              <p:spPr bwMode="auto">
                <a:xfrm>
                  <a:off x="4614" y="2679"/>
                  <a:ext cx="38" cy="46"/>
                </a:xfrm>
                <a:custGeom>
                  <a:avLst/>
                  <a:gdLst>
                    <a:gd name="T0" fmla="*/ 0 w 76"/>
                    <a:gd name="T1" fmla="*/ 15 h 92"/>
                    <a:gd name="T2" fmla="*/ 12 w 76"/>
                    <a:gd name="T3" fmla="*/ 92 h 92"/>
                    <a:gd name="T4" fmla="*/ 76 w 76"/>
                    <a:gd name="T5" fmla="*/ 76 h 92"/>
                    <a:gd name="T6" fmla="*/ 64 w 76"/>
                    <a:gd name="T7" fmla="*/ 0 h 92"/>
                    <a:gd name="T8" fmla="*/ 0 w 76"/>
                    <a:gd name="T9" fmla="*/ 15 h 92"/>
                  </a:gdLst>
                  <a:ahLst/>
                  <a:cxnLst>
                    <a:cxn ang="0">
                      <a:pos x="T0" y="T1"/>
                    </a:cxn>
                    <a:cxn ang="0">
                      <a:pos x="T2" y="T3"/>
                    </a:cxn>
                    <a:cxn ang="0">
                      <a:pos x="T4" y="T5"/>
                    </a:cxn>
                    <a:cxn ang="0">
                      <a:pos x="T6" y="T7"/>
                    </a:cxn>
                    <a:cxn ang="0">
                      <a:pos x="T8" y="T9"/>
                    </a:cxn>
                  </a:cxnLst>
                  <a:rect l="0" t="0" r="r" b="b"/>
                  <a:pathLst>
                    <a:path w="76" h="92">
                      <a:moveTo>
                        <a:pt x="0" y="15"/>
                      </a:moveTo>
                      <a:lnTo>
                        <a:pt x="12" y="92"/>
                      </a:lnTo>
                      <a:lnTo>
                        <a:pt x="76" y="76"/>
                      </a:lnTo>
                      <a:lnTo>
                        <a:pt x="64" y="0"/>
                      </a:lnTo>
                      <a:lnTo>
                        <a:pt x="0" y="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69" name="Freeform 229"/>
                <p:cNvSpPr>
                  <a:spLocks/>
                </p:cNvSpPr>
                <p:nvPr/>
              </p:nvSpPr>
              <p:spPr bwMode="auto">
                <a:xfrm>
                  <a:off x="4677" y="2664"/>
                  <a:ext cx="37" cy="46"/>
                </a:xfrm>
                <a:custGeom>
                  <a:avLst/>
                  <a:gdLst>
                    <a:gd name="T0" fmla="*/ 0 w 74"/>
                    <a:gd name="T1" fmla="*/ 16 h 92"/>
                    <a:gd name="T2" fmla="*/ 12 w 74"/>
                    <a:gd name="T3" fmla="*/ 92 h 92"/>
                    <a:gd name="T4" fmla="*/ 74 w 74"/>
                    <a:gd name="T5" fmla="*/ 77 h 92"/>
                    <a:gd name="T6" fmla="*/ 62 w 74"/>
                    <a:gd name="T7" fmla="*/ 0 h 92"/>
                    <a:gd name="T8" fmla="*/ 0 w 74"/>
                    <a:gd name="T9" fmla="*/ 16 h 92"/>
                  </a:gdLst>
                  <a:ahLst/>
                  <a:cxnLst>
                    <a:cxn ang="0">
                      <a:pos x="T0" y="T1"/>
                    </a:cxn>
                    <a:cxn ang="0">
                      <a:pos x="T2" y="T3"/>
                    </a:cxn>
                    <a:cxn ang="0">
                      <a:pos x="T4" y="T5"/>
                    </a:cxn>
                    <a:cxn ang="0">
                      <a:pos x="T6" y="T7"/>
                    </a:cxn>
                    <a:cxn ang="0">
                      <a:pos x="T8" y="T9"/>
                    </a:cxn>
                  </a:cxnLst>
                  <a:rect l="0" t="0" r="r" b="b"/>
                  <a:pathLst>
                    <a:path w="74" h="92">
                      <a:moveTo>
                        <a:pt x="0" y="16"/>
                      </a:moveTo>
                      <a:lnTo>
                        <a:pt x="12" y="92"/>
                      </a:lnTo>
                      <a:lnTo>
                        <a:pt x="74" y="77"/>
                      </a:lnTo>
                      <a:lnTo>
                        <a:pt x="62" y="0"/>
                      </a:lnTo>
                      <a:lnTo>
                        <a:pt x="0" y="1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70" name="Freeform 230"/>
                <p:cNvSpPr>
                  <a:spLocks/>
                </p:cNvSpPr>
                <p:nvPr/>
              </p:nvSpPr>
              <p:spPr bwMode="auto">
                <a:xfrm>
                  <a:off x="4739" y="2648"/>
                  <a:ext cx="38" cy="47"/>
                </a:xfrm>
                <a:custGeom>
                  <a:avLst/>
                  <a:gdLst>
                    <a:gd name="T0" fmla="*/ 0 w 76"/>
                    <a:gd name="T1" fmla="*/ 17 h 93"/>
                    <a:gd name="T2" fmla="*/ 13 w 76"/>
                    <a:gd name="T3" fmla="*/ 93 h 93"/>
                    <a:gd name="T4" fmla="*/ 76 w 76"/>
                    <a:gd name="T5" fmla="*/ 76 h 93"/>
                    <a:gd name="T6" fmla="*/ 64 w 76"/>
                    <a:gd name="T7" fmla="*/ 0 h 93"/>
                    <a:gd name="T8" fmla="*/ 0 w 76"/>
                    <a:gd name="T9" fmla="*/ 17 h 93"/>
                  </a:gdLst>
                  <a:ahLst/>
                  <a:cxnLst>
                    <a:cxn ang="0">
                      <a:pos x="T0" y="T1"/>
                    </a:cxn>
                    <a:cxn ang="0">
                      <a:pos x="T2" y="T3"/>
                    </a:cxn>
                    <a:cxn ang="0">
                      <a:pos x="T4" y="T5"/>
                    </a:cxn>
                    <a:cxn ang="0">
                      <a:pos x="T6" y="T7"/>
                    </a:cxn>
                    <a:cxn ang="0">
                      <a:pos x="T8" y="T9"/>
                    </a:cxn>
                  </a:cxnLst>
                  <a:rect l="0" t="0" r="r" b="b"/>
                  <a:pathLst>
                    <a:path w="76" h="93">
                      <a:moveTo>
                        <a:pt x="0" y="17"/>
                      </a:moveTo>
                      <a:lnTo>
                        <a:pt x="13" y="93"/>
                      </a:lnTo>
                      <a:lnTo>
                        <a:pt x="76" y="76"/>
                      </a:lnTo>
                      <a:lnTo>
                        <a:pt x="64" y="0"/>
                      </a:lnTo>
                      <a:lnTo>
                        <a:pt x="0" y="1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71" name="Freeform 231"/>
                <p:cNvSpPr>
                  <a:spLocks/>
                </p:cNvSpPr>
                <p:nvPr/>
              </p:nvSpPr>
              <p:spPr bwMode="auto">
                <a:xfrm>
                  <a:off x="4802" y="2638"/>
                  <a:ext cx="15" cy="40"/>
                </a:xfrm>
                <a:custGeom>
                  <a:avLst/>
                  <a:gdLst>
                    <a:gd name="T0" fmla="*/ 0 w 31"/>
                    <a:gd name="T1" fmla="*/ 3 h 80"/>
                    <a:gd name="T2" fmla="*/ 12 w 31"/>
                    <a:gd name="T3" fmla="*/ 80 h 80"/>
                    <a:gd name="T4" fmla="*/ 31 w 31"/>
                    <a:gd name="T5" fmla="*/ 76 h 80"/>
                    <a:gd name="T6" fmla="*/ 19 w 31"/>
                    <a:gd name="T7" fmla="*/ 0 h 80"/>
                    <a:gd name="T8" fmla="*/ 0 w 31"/>
                    <a:gd name="T9" fmla="*/ 3 h 80"/>
                  </a:gdLst>
                  <a:ahLst/>
                  <a:cxnLst>
                    <a:cxn ang="0">
                      <a:pos x="T0" y="T1"/>
                    </a:cxn>
                    <a:cxn ang="0">
                      <a:pos x="T2" y="T3"/>
                    </a:cxn>
                    <a:cxn ang="0">
                      <a:pos x="T4" y="T5"/>
                    </a:cxn>
                    <a:cxn ang="0">
                      <a:pos x="T6" y="T7"/>
                    </a:cxn>
                    <a:cxn ang="0">
                      <a:pos x="T8" y="T9"/>
                    </a:cxn>
                  </a:cxnLst>
                  <a:rect l="0" t="0" r="r" b="b"/>
                  <a:pathLst>
                    <a:path w="31" h="80">
                      <a:moveTo>
                        <a:pt x="0" y="3"/>
                      </a:moveTo>
                      <a:lnTo>
                        <a:pt x="12" y="80"/>
                      </a:lnTo>
                      <a:lnTo>
                        <a:pt x="31" y="76"/>
                      </a:lnTo>
                      <a:lnTo>
                        <a:pt x="19" y="0"/>
                      </a:lnTo>
                      <a:lnTo>
                        <a:pt x="0" y="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72" name="Freeform 232"/>
                <p:cNvSpPr>
                  <a:spLocks/>
                </p:cNvSpPr>
                <p:nvPr/>
              </p:nvSpPr>
              <p:spPr bwMode="auto">
                <a:xfrm>
                  <a:off x="4801" y="2585"/>
                  <a:ext cx="82" cy="146"/>
                </a:xfrm>
                <a:custGeom>
                  <a:avLst/>
                  <a:gdLst>
                    <a:gd name="T0" fmla="*/ 45 w 164"/>
                    <a:gd name="T1" fmla="*/ 292 h 292"/>
                    <a:gd name="T2" fmla="*/ 164 w 164"/>
                    <a:gd name="T3" fmla="*/ 110 h 292"/>
                    <a:gd name="T4" fmla="*/ 0 w 164"/>
                    <a:gd name="T5" fmla="*/ 0 h 292"/>
                    <a:gd name="T6" fmla="*/ 45 w 164"/>
                    <a:gd name="T7" fmla="*/ 292 h 292"/>
                  </a:gdLst>
                  <a:ahLst/>
                  <a:cxnLst>
                    <a:cxn ang="0">
                      <a:pos x="T0" y="T1"/>
                    </a:cxn>
                    <a:cxn ang="0">
                      <a:pos x="T2" y="T3"/>
                    </a:cxn>
                    <a:cxn ang="0">
                      <a:pos x="T4" y="T5"/>
                    </a:cxn>
                    <a:cxn ang="0">
                      <a:pos x="T6" y="T7"/>
                    </a:cxn>
                  </a:cxnLst>
                  <a:rect l="0" t="0" r="r" b="b"/>
                  <a:pathLst>
                    <a:path w="164" h="292">
                      <a:moveTo>
                        <a:pt x="45" y="292"/>
                      </a:moveTo>
                      <a:lnTo>
                        <a:pt x="164" y="110"/>
                      </a:lnTo>
                      <a:lnTo>
                        <a:pt x="0" y="0"/>
                      </a:lnTo>
                      <a:lnTo>
                        <a:pt x="45" y="29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0478" name="Group 238"/>
              <p:cNvGrpSpPr>
                <a:grpSpLocks/>
              </p:cNvGrpSpPr>
              <p:nvPr/>
            </p:nvGrpSpPr>
            <p:grpSpPr bwMode="auto">
              <a:xfrm>
                <a:off x="4893" y="2534"/>
                <a:ext cx="287" cy="146"/>
                <a:chOff x="4893" y="2534"/>
                <a:chExt cx="287" cy="146"/>
              </a:xfrm>
            </p:grpSpPr>
            <p:sp>
              <p:nvSpPr>
                <p:cNvPr id="10474" name="Freeform 234"/>
                <p:cNvSpPr>
                  <a:spLocks/>
                </p:cNvSpPr>
                <p:nvPr/>
              </p:nvSpPr>
              <p:spPr bwMode="auto">
                <a:xfrm>
                  <a:off x="4893" y="2623"/>
                  <a:ext cx="37" cy="46"/>
                </a:xfrm>
                <a:custGeom>
                  <a:avLst/>
                  <a:gdLst>
                    <a:gd name="T0" fmla="*/ 0 w 75"/>
                    <a:gd name="T1" fmla="*/ 15 h 92"/>
                    <a:gd name="T2" fmla="*/ 12 w 75"/>
                    <a:gd name="T3" fmla="*/ 92 h 92"/>
                    <a:gd name="T4" fmla="*/ 75 w 75"/>
                    <a:gd name="T5" fmla="*/ 77 h 92"/>
                    <a:gd name="T6" fmla="*/ 62 w 75"/>
                    <a:gd name="T7" fmla="*/ 0 h 92"/>
                    <a:gd name="T8" fmla="*/ 0 w 75"/>
                    <a:gd name="T9" fmla="*/ 15 h 92"/>
                  </a:gdLst>
                  <a:ahLst/>
                  <a:cxnLst>
                    <a:cxn ang="0">
                      <a:pos x="T0" y="T1"/>
                    </a:cxn>
                    <a:cxn ang="0">
                      <a:pos x="T2" y="T3"/>
                    </a:cxn>
                    <a:cxn ang="0">
                      <a:pos x="T4" y="T5"/>
                    </a:cxn>
                    <a:cxn ang="0">
                      <a:pos x="T6" y="T7"/>
                    </a:cxn>
                    <a:cxn ang="0">
                      <a:pos x="T8" y="T9"/>
                    </a:cxn>
                  </a:cxnLst>
                  <a:rect l="0" t="0" r="r" b="b"/>
                  <a:pathLst>
                    <a:path w="75" h="92">
                      <a:moveTo>
                        <a:pt x="0" y="15"/>
                      </a:moveTo>
                      <a:lnTo>
                        <a:pt x="12" y="92"/>
                      </a:lnTo>
                      <a:lnTo>
                        <a:pt x="75" y="77"/>
                      </a:lnTo>
                      <a:lnTo>
                        <a:pt x="62" y="0"/>
                      </a:lnTo>
                      <a:lnTo>
                        <a:pt x="0" y="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75" name="Freeform 235"/>
                <p:cNvSpPr>
                  <a:spLocks/>
                </p:cNvSpPr>
                <p:nvPr/>
              </p:nvSpPr>
              <p:spPr bwMode="auto">
                <a:xfrm>
                  <a:off x="4955" y="2607"/>
                  <a:ext cx="38" cy="47"/>
                </a:xfrm>
                <a:custGeom>
                  <a:avLst/>
                  <a:gdLst>
                    <a:gd name="T0" fmla="*/ 0 w 75"/>
                    <a:gd name="T1" fmla="*/ 17 h 93"/>
                    <a:gd name="T2" fmla="*/ 12 w 75"/>
                    <a:gd name="T3" fmla="*/ 93 h 93"/>
                    <a:gd name="T4" fmla="*/ 75 w 75"/>
                    <a:gd name="T5" fmla="*/ 76 h 93"/>
                    <a:gd name="T6" fmla="*/ 63 w 75"/>
                    <a:gd name="T7" fmla="*/ 0 h 93"/>
                    <a:gd name="T8" fmla="*/ 0 w 75"/>
                    <a:gd name="T9" fmla="*/ 17 h 93"/>
                  </a:gdLst>
                  <a:ahLst/>
                  <a:cxnLst>
                    <a:cxn ang="0">
                      <a:pos x="T0" y="T1"/>
                    </a:cxn>
                    <a:cxn ang="0">
                      <a:pos x="T2" y="T3"/>
                    </a:cxn>
                    <a:cxn ang="0">
                      <a:pos x="T4" y="T5"/>
                    </a:cxn>
                    <a:cxn ang="0">
                      <a:pos x="T6" y="T7"/>
                    </a:cxn>
                    <a:cxn ang="0">
                      <a:pos x="T8" y="T9"/>
                    </a:cxn>
                  </a:cxnLst>
                  <a:rect l="0" t="0" r="r" b="b"/>
                  <a:pathLst>
                    <a:path w="75" h="93">
                      <a:moveTo>
                        <a:pt x="0" y="17"/>
                      </a:moveTo>
                      <a:lnTo>
                        <a:pt x="12" y="93"/>
                      </a:lnTo>
                      <a:lnTo>
                        <a:pt x="75" y="76"/>
                      </a:lnTo>
                      <a:lnTo>
                        <a:pt x="63" y="0"/>
                      </a:lnTo>
                      <a:lnTo>
                        <a:pt x="0" y="1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76" name="Freeform 236"/>
                <p:cNvSpPr>
                  <a:spLocks/>
                </p:cNvSpPr>
                <p:nvPr/>
              </p:nvSpPr>
              <p:spPr bwMode="auto">
                <a:xfrm>
                  <a:off x="5018" y="2591"/>
                  <a:ext cx="37" cy="46"/>
                </a:xfrm>
                <a:custGeom>
                  <a:avLst/>
                  <a:gdLst>
                    <a:gd name="T0" fmla="*/ 0 w 75"/>
                    <a:gd name="T1" fmla="*/ 15 h 92"/>
                    <a:gd name="T2" fmla="*/ 13 w 75"/>
                    <a:gd name="T3" fmla="*/ 92 h 92"/>
                    <a:gd name="T4" fmla="*/ 75 w 75"/>
                    <a:gd name="T5" fmla="*/ 76 h 92"/>
                    <a:gd name="T6" fmla="*/ 63 w 75"/>
                    <a:gd name="T7" fmla="*/ 0 h 92"/>
                    <a:gd name="T8" fmla="*/ 0 w 75"/>
                    <a:gd name="T9" fmla="*/ 15 h 92"/>
                  </a:gdLst>
                  <a:ahLst/>
                  <a:cxnLst>
                    <a:cxn ang="0">
                      <a:pos x="T0" y="T1"/>
                    </a:cxn>
                    <a:cxn ang="0">
                      <a:pos x="T2" y="T3"/>
                    </a:cxn>
                    <a:cxn ang="0">
                      <a:pos x="T4" y="T5"/>
                    </a:cxn>
                    <a:cxn ang="0">
                      <a:pos x="T6" y="T7"/>
                    </a:cxn>
                    <a:cxn ang="0">
                      <a:pos x="T8" y="T9"/>
                    </a:cxn>
                  </a:cxnLst>
                  <a:rect l="0" t="0" r="r" b="b"/>
                  <a:pathLst>
                    <a:path w="75" h="92">
                      <a:moveTo>
                        <a:pt x="0" y="15"/>
                      </a:moveTo>
                      <a:lnTo>
                        <a:pt x="13" y="92"/>
                      </a:lnTo>
                      <a:lnTo>
                        <a:pt x="75" y="76"/>
                      </a:lnTo>
                      <a:lnTo>
                        <a:pt x="63" y="0"/>
                      </a:lnTo>
                      <a:lnTo>
                        <a:pt x="0" y="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477" name="Freeform 237"/>
                <p:cNvSpPr>
                  <a:spLocks/>
                </p:cNvSpPr>
                <p:nvPr/>
              </p:nvSpPr>
              <p:spPr bwMode="auto">
                <a:xfrm>
                  <a:off x="5054" y="2534"/>
                  <a:ext cx="126" cy="146"/>
                </a:xfrm>
                <a:custGeom>
                  <a:avLst/>
                  <a:gdLst>
                    <a:gd name="T0" fmla="*/ 46 w 252"/>
                    <a:gd name="T1" fmla="*/ 293 h 293"/>
                    <a:gd name="T2" fmla="*/ 252 w 252"/>
                    <a:gd name="T3" fmla="*/ 88 h 293"/>
                    <a:gd name="T4" fmla="*/ 0 w 252"/>
                    <a:gd name="T5" fmla="*/ 0 h 293"/>
                    <a:gd name="T6" fmla="*/ 46 w 252"/>
                    <a:gd name="T7" fmla="*/ 293 h 293"/>
                  </a:gdLst>
                  <a:ahLst/>
                  <a:cxnLst>
                    <a:cxn ang="0">
                      <a:pos x="T0" y="T1"/>
                    </a:cxn>
                    <a:cxn ang="0">
                      <a:pos x="T2" y="T3"/>
                    </a:cxn>
                    <a:cxn ang="0">
                      <a:pos x="T4" y="T5"/>
                    </a:cxn>
                    <a:cxn ang="0">
                      <a:pos x="T6" y="T7"/>
                    </a:cxn>
                  </a:cxnLst>
                  <a:rect l="0" t="0" r="r" b="b"/>
                  <a:pathLst>
                    <a:path w="252" h="293">
                      <a:moveTo>
                        <a:pt x="46" y="293"/>
                      </a:moveTo>
                      <a:lnTo>
                        <a:pt x="252" y="88"/>
                      </a:lnTo>
                      <a:lnTo>
                        <a:pt x="0" y="0"/>
                      </a:lnTo>
                      <a:lnTo>
                        <a:pt x="46" y="29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0482" name="Group 242"/>
              <p:cNvGrpSpPr>
                <a:grpSpLocks/>
              </p:cNvGrpSpPr>
              <p:nvPr/>
            </p:nvGrpSpPr>
            <p:grpSpPr bwMode="auto">
              <a:xfrm>
                <a:off x="4174" y="2722"/>
                <a:ext cx="79" cy="788"/>
                <a:chOff x="4174" y="2722"/>
                <a:chExt cx="79" cy="788"/>
              </a:xfrm>
            </p:grpSpPr>
            <p:sp>
              <p:nvSpPr>
                <p:cNvPr id="10479" name="Rectangle 239"/>
                <p:cNvSpPr>
                  <a:spLocks noChangeArrowheads="1"/>
                </p:cNvSpPr>
                <p:nvPr/>
              </p:nvSpPr>
              <p:spPr bwMode="auto">
                <a:xfrm>
                  <a:off x="4206" y="2722"/>
                  <a:ext cx="16" cy="788"/>
                </a:xfrm>
                <a:prstGeom prst="rect">
                  <a:avLst/>
                </a:prstGeom>
                <a:solidFill>
                  <a:srgbClr val="00CCFF"/>
                </a:solidFill>
                <a:ln>
                  <a:noFill/>
                </a:ln>
                <a:extLst>
                  <a:ext uri="{91240B29-F687-4F45-9708-019B960494DF}">
                    <a14:hiddenLine xmlns:a14="http://schemas.microsoft.com/office/drawing/2010/main" w="9525">
                      <a:solidFill>
                        <a:srgbClr val="3366FF"/>
                      </a:solidFill>
                      <a:miter lim="800000"/>
                      <a:headEnd/>
                      <a:tailEnd/>
                    </a14:hiddenLine>
                  </a:ext>
                </a:extLst>
              </p:spPr>
              <p:txBody>
                <a:bodyPr/>
                <a:lstStyle/>
                <a:p>
                  <a:endParaRPr lang="ja-JP" altLang="en-US"/>
                </a:p>
              </p:txBody>
            </p:sp>
            <p:sp>
              <p:nvSpPr>
                <p:cNvPr id="10480" name="Freeform 240"/>
                <p:cNvSpPr>
                  <a:spLocks/>
                </p:cNvSpPr>
                <p:nvPr/>
              </p:nvSpPr>
              <p:spPr bwMode="auto">
                <a:xfrm>
                  <a:off x="4175" y="2722"/>
                  <a:ext cx="78" cy="97"/>
                </a:xfrm>
                <a:custGeom>
                  <a:avLst/>
                  <a:gdLst>
                    <a:gd name="T0" fmla="*/ 157 w 157"/>
                    <a:gd name="T1" fmla="*/ 195 h 195"/>
                    <a:gd name="T2" fmla="*/ 78 w 157"/>
                    <a:gd name="T3" fmla="*/ 0 h 195"/>
                    <a:gd name="T4" fmla="*/ 0 w 157"/>
                    <a:gd name="T5" fmla="*/ 195 h 195"/>
                  </a:gdLst>
                  <a:ahLst/>
                  <a:cxnLst>
                    <a:cxn ang="0">
                      <a:pos x="T0" y="T1"/>
                    </a:cxn>
                    <a:cxn ang="0">
                      <a:pos x="T2" y="T3"/>
                    </a:cxn>
                    <a:cxn ang="0">
                      <a:pos x="T4" y="T5"/>
                    </a:cxn>
                  </a:cxnLst>
                  <a:rect l="0" t="0" r="r" b="b"/>
                  <a:pathLst>
                    <a:path w="157" h="195">
                      <a:moveTo>
                        <a:pt x="157" y="195"/>
                      </a:moveTo>
                      <a:lnTo>
                        <a:pt x="78" y="0"/>
                      </a:lnTo>
                      <a:lnTo>
                        <a:pt x="0" y="195"/>
                      </a:lnTo>
                    </a:path>
                  </a:pathLst>
                </a:custGeom>
                <a:solidFill>
                  <a:srgbClr val="00CCFF"/>
                </a:solidFill>
                <a:ln>
                  <a:noFill/>
                </a:ln>
                <a:extLst>
                  <a:ext uri="{91240B29-F687-4F45-9708-019B960494DF}">
                    <a14:hiddenLine xmlns:a14="http://schemas.microsoft.com/office/drawing/2010/main" w="25400">
                      <a:solidFill>
                        <a:srgbClr val="3366FF"/>
                      </a:solidFill>
                      <a:prstDash val="solid"/>
                      <a:round/>
                      <a:headEnd/>
                      <a:tailEnd/>
                    </a14:hiddenLine>
                  </a:ext>
                </a:extLst>
              </p:spPr>
              <p:txBody>
                <a:bodyPr/>
                <a:lstStyle/>
                <a:p>
                  <a:endParaRPr lang="ja-JP" altLang="en-US"/>
                </a:p>
              </p:txBody>
            </p:sp>
            <p:sp>
              <p:nvSpPr>
                <p:cNvPr id="10481" name="Freeform 241"/>
                <p:cNvSpPr>
                  <a:spLocks/>
                </p:cNvSpPr>
                <p:nvPr/>
              </p:nvSpPr>
              <p:spPr bwMode="auto">
                <a:xfrm>
                  <a:off x="4174" y="3413"/>
                  <a:ext cx="78" cy="97"/>
                </a:xfrm>
                <a:custGeom>
                  <a:avLst/>
                  <a:gdLst>
                    <a:gd name="T0" fmla="*/ 0 w 156"/>
                    <a:gd name="T1" fmla="*/ 0 h 195"/>
                    <a:gd name="T2" fmla="*/ 79 w 156"/>
                    <a:gd name="T3" fmla="*/ 195 h 195"/>
                    <a:gd name="T4" fmla="*/ 156 w 156"/>
                    <a:gd name="T5" fmla="*/ 0 h 195"/>
                  </a:gdLst>
                  <a:ahLst/>
                  <a:cxnLst>
                    <a:cxn ang="0">
                      <a:pos x="T0" y="T1"/>
                    </a:cxn>
                    <a:cxn ang="0">
                      <a:pos x="T2" y="T3"/>
                    </a:cxn>
                    <a:cxn ang="0">
                      <a:pos x="T4" y="T5"/>
                    </a:cxn>
                  </a:cxnLst>
                  <a:rect l="0" t="0" r="r" b="b"/>
                  <a:pathLst>
                    <a:path w="156" h="195">
                      <a:moveTo>
                        <a:pt x="0" y="0"/>
                      </a:moveTo>
                      <a:lnTo>
                        <a:pt x="79" y="195"/>
                      </a:lnTo>
                      <a:lnTo>
                        <a:pt x="156" y="0"/>
                      </a:lnTo>
                    </a:path>
                  </a:pathLst>
                </a:custGeom>
                <a:solidFill>
                  <a:srgbClr val="00CCFF"/>
                </a:solidFill>
                <a:ln>
                  <a:noFill/>
                </a:ln>
                <a:extLst>
                  <a:ext uri="{91240B29-F687-4F45-9708-019B960494DF}">
                    <a14:hiddenLine xmlns:a14="http://schemas.microsoft.com/office/drawing/2010/main" w="25400">
                      <a:solidFill>
                        <a:srgbClr val="3366FF"/>
                      </a:solidFill>
                      <a:prstDash val="solid"/>
                      <a:round/>
                      <a:headEnd/>
                      <a:tailEnd/>
                    </a14:hiddenLine>
                  </a:ext>
                </a:extLst>
              </p:spPr>
              <p:txBody>
                <a:bodyPr/>
                <a:lstStyle/>
                <a:p>
                  <a:endParaRPr lang="ja-JP" altLang="en-US"/>
                </a:p>
              </p:txBody>
            </p:sp>
          </p:grpSp>
          <p:grpSp>
            <p:nvGrpSpPr>
              <p:cNvPr id="10508" name="Group 268"/>
              <p:cNvGrpSpPr>
                <a:grpSpLocks/>
              </p:cNvGrpSpPr>
              <p:nvPr/>
            </p:nvGrpSpPr>
            <p:grpSpPr bwMode="auto">
              <a:xfrm>
                <a:off x="4369" y="2722"/>
                <a:ext cx="1145" cy="686"/>
                <a:chOff x="4369" y="2722"/>
                <a:chExt cx="1145" cy="686"/>
              </a:xfrm>
            </p:grpSpPr>
            <p:sp>
              <p:nvSpPr>
                <p:cNvPr id="10506" name="Freeform 266"/>
                <p:cNvSpPr>
                  <a:spLocks/>
                </p:cNvSpPr>
                <p:nvPr/>
              </p:nvSpPr>
              <p:spPr bwMode="auto">
                <a:xfrm>
                  <a:off x="4377" y="2737"/>
                  <a:ext cx="1128" cy="662"/>
                </a:xfrm>
                <a:custGeom>
                  <a:avLst/>
                  <a:gdLst>
                    <a:gd name="T0" fmla="*/ 300 w 2256"/>
                    <a:gd name="T1" fmla="*/ 471 h 1325"/>
                    <a:gd name="T2" fmla="*/ 197 w 2256"/>
                    <a:gd name="T3" fmla="*/ 484 h 1325"/>
                    <a:gd name="T4" fmla="*/ 137 w 2256"/>
                    <a:gd name="T5" fmla="*/ 499 h 1325"/>
                    <a:gd name="T6" fmla="*/ 86 w 2256"/>
                    <a:gd name="T7" fmla="*/ 518 h 1325"/>
                    <a:gd name="T8" fmla="*/ 46 w 2256"/>
                    <a:gd name="T9" fmla="*/ 541 h 1325"/>
                    <a:gd name="T10" fmla="*/ 17 w 2256"/>
                    <a:gd name="T11" fmla="*/ 568 h 1325"/>
                    <a:gd name="T12" fmla="*/ 2 w 2256"/>
                    <a:gd name="T13" fmla="*/ 594 h 1325"/>
                    <a:gd name="T14" fmla="*/ 0 w 2256"/>
                    <a:gd name="T15" fmla="*/ 823 h 1325"/>
                    <a:gd name="T16" fmla="*/ 2 w 2256"/>
                    <a:gd name="T17" fmla="*/ 1197 h 1325"/>
                    <a:gd name="T18" fmla="*/ 17 w 2256"/>
                    <a:gd name="T19" fmla="*/ 1224 h 1325"/>
                    <a:gd name="T20" fmla="*/ 46 w 2256"/>
                    <a:gd name="T21" fmla="*/ 1250 h 1325"/>
                    <a:gd name="T22" fmla="*/ 86 w 2256"/>
                    <a:gd name="T23" fmla="*/ 1273 h 1325"/>
                    <a:gd name="T24" fmla="*/ 137 w 2256"/>
                    <a:gd name="T25" fmla="*/ 1292 h 1325"/>
                    <a:gd name="T26" fmla="*/ 197 w 2256"/>
                    <a:gd name="T27" fmla="*/ 1307 h 1325"/>
                    <a:gd name="T28" fmla="*/ 300 w 2256"/>
                    <a:gd name="T29" fmla="*/ 1321 h 1325"/>
                    <a:gd name="T30" fmla="*/ 940 w 2256"/>
                    <a:gd name="T31" fmla="*/ 1325 h 1325"/>
                    <a:gd name="T32" fmla="*/ 1956 w 2256"/>
                    <a:gd name="T33" fmla="*/ 1321 h 1325"/>
                    <a:gd name="T34" fmla="*/ 2059 w 2256"/>
                    <a:gd name="T35" fmla="*/ 1307 h 1325"/>
                    <a:gd name="T36" fmla="*/ 2119 w 2256"/>
                    <a:gd name="T37" fmla="*/ 1292 h 1325"/>
                    <a:gd name="T38" fmla="*/ 2170 w 2256"/>
                    <a:gd name="T39" fmla="*/ 1273 h 1325"/>
                    <a:gd name="T40" fmla="*/ 2210 w 2256"/>
                    <a:gd name="T41" fmla="*/ 1250 h 1325"/>
                    <a:gd name="T42" fmla="*/ 2239 w 2256"/>
                    <a:gd name="T43" fmla="*/ 1224 h 1325"/>
                    <a:gd name="T44" fmla="*/ 2254 w 2256"/>
                    <a:gd name="T45" fmla="*/ 1197 h 1325"/>
                    <a:gd name="T46" fmla="*/ 2256 w 2256"/>
                    <a:gd name="T47" fmla="*/ 823 h 1325"/>
                    <a:gd name="T48" fmla="*/ 2254 w 2256"/>
                    <a:gd name="T49" fmla="*/ 594 h 1325"/>
                    <a:gd name="T50" fmla="*/ 2239 w 2256"/>
                    <a:gd name="T51" fmla="*/ 568 h 1325"/>
                    <a:gd name="T52" fmla="*/ 2210 w 2256"/>
                    <a:gd name="T53" fmla="*/ 541 h 1325"/>
                    <a:gd name="T54" fmla="*/ 2170 w 2256"/>
                    <a:gd name="T55" fmla="*/ 518 h 1325"/>
                    <a:gd name="T56" fmla="*/ 2119 w 2256"/>
                    <a:gd name="T57" fmla="*/ 499 h 1325"/>
                    <a:gd name="T58" fmla="*/ 2059 w 2256"/>
                    <a:gd name="T59" fmla="*/ 484 h 1325"/>
                    <a:gd name="T60" fmla="*/ 1956 w 2256"/>
                    <a:gd name="T61" fmla="*/ 471 h 1325"/>
                    <a:gd name="T62" fmla="*/ 940 w 2256"/>
                    <a:gd name="T63" fmla="*/ 467 h 1325"/>
                    <a:gd name="T64" fmla="*/ 376 w 2256"/>
                    <a:gd name="T65" fmla="*/ 467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56" h="1325">
                      <a:moveTo>
                        <a:pt x="376" y="467"/>
                      </a:moveTo>
                      <a:lnTo>
                        <a:pt x="300" y="471"/>
                      </a:lnTo>
                      <a:lnTo>
                        <a:pt x="229" y="478"/>
                      </a:lnTo>
                      <a:lnTo>
                        <a:pt x="197" y="484"/>
                      </a:lnTo>
                      <a:lnTo>
                        <a:pt x="166" y="491"/>
                      </a:lnTo>
                      <a:lnTo>
                        <a:pt x="137" y="499"/>
                      </a:lnTo>
                      <a:lnTo>
                        <a:pt x="111" y="509"/>
                      </a:lnTo>
                      <a:lnTo>
                        <a:pt x="86" y="518"/>
                      </a:lnTo>
                      <a:lnTo>
                        <a:pt x="65" y="530"/>
                      </a:lnTo>
                      <a:lnTo>
                        <a:pt x="46" y="541"/>
                      </a:lnTo>
                      <a:lnTo>
                        <a:pt x="28" y="554"/>
                      </a:lnTo>
                      <a:lnTo>
                        <a:pt x="17" y="568"/>
                      </a:lnTo>
                      <a:lnTo>
                        <a:pt x="7" y="581"/>
                      </a:lnTo>
                      <a:lnTo>
                        <a:pt x="2" y="594"/>
                      </a:lnTo>
                      <a:lnTo>
                        <a:pt x="0" y="610"/>
                      </a:lnTo>
                      <a:lnTo>
                        <a:pt x="0" y="823"/>
                      </a:lnTo>
                      <a:lnTo>
                        <a:pt x="0" y="1182"/>
                      </a:lnTo>
                      <a:lnTo>
                        <a:pt x="2" y="1197"/>
                      </a:lnTo>
                      <a:lnTo>
                        <a:pt x="7" y="1210"/>
                      </a:lnTo>
                      <a:lnTo>
                        <a:pt x="17" y="1224"/>
                      </a:lnTo>
                      <a:lnTo>
                        <a:pt x="28" y="1237"/>
                      </a:lnTo>
                      <a:lnTo>
                        <a:pt x="46" y="1250"/>
                      </a:lnTo>
                      <a:lnTo>
                        <a:pt x="65" y="1262"/>
                      </a:lnTo>
                      <a:lnTo>
                        <a:pt x="86" y="1273"/>
                      </a:lnTo>
                      <a:lnTo>
                        <a:pt x="111" y="1283"/>
                      </a:lnTo>
                      <a:lnTo>
                        <a:pt x="137" y="1292"/>
                      </a:lnTo>
                      <a:lnTo>
                        <a:pt x="166" y="1300"/>
                      </a:lnTo>
                      <a:lnTo>
                        <a:pt x="197" y="1307"/>
                      </a:lnTo>
                      <a:lnTo>
                        <a:pt x="229" y="1313"/>
                      </a:lnTo>
                      <a:lnTo>
                        <a:pt x="300" y="1321"/>
                      </a:lnTo>
                      <a:lnTo>
                        <a:pt x="376" y="1325"/>
                      </a:lnTo>
                      <a:lnTo>
                        <a:pt x="940" y="1325"/>
                      </a:lnTo>
                      <a:lnTo>
                        <a:pt x="1880" y="1325"/>
                      </a:lnTo>
                      <a:lnTo>
                        <a:pt x="1956" y="1321"/>
                      </a:lnTo>
                      <a:lnTo>
                        <a:pt x="2027" y="1313"/>
                      </a:lnTo>
                      <a:lnTo>
                        <a:pt x="2059" y="1307"/>
                      </a:lnTo>
                      <a:lnTo>
                        <a:pt x="2090" y="1300"/>
                      </a:lnTo>
                      <a:lnTo>
                        <a:pt x="2119" y="1292"/>
                      </a:lnTo>
                      <a:lnTo>
                        <a:pt x="2145" y="1283"/>
                      </a:lnTo>
                      <a:lnTo>
                        <a:pt x="2170" y="1273"/>
                      </a:lnTo>
                      <a:lnTo>
                        <a:pt x="2191" y="1262"/>
                      </a:lnTo>
                      <a:lnTo>
                        <a:pt x="2210" y="1250"/>
                      </a:lnTo>
                      <a:lnTo>
                        <a:pt x="2228" y="1237"/>
                      </a:lnTo>
                      <a:lnTo>
                        <a:pt x="2239" y="1224"/>
                      </a:lnTo>
                      <a:lnTo>
                        <a:pt x="2249" y="1210"/>
                      </a:lnTo>
                      <a:lnTo>
                        <a:pt x="2254" y="1197"/>
                      </a:lnTo>
                      <a:lnTo>
                        <a:pt x="2256" y="1182"/>
                      </a:lnTo>
                      <a:lnTo>
                        <a:pt x="2256" y="823"/>
                      </a:lnTo>
                      <a:lnTo>
                        <a:pt x="2256" y="610"/>
                      </a:lnTo>
                      <a:lnTo>
                        <a:pt x="2254" y="594"/>
                      </a:lnTo>
                      <a:lnTo>
                        <a:pt x="2249" y="581"/>
                      </a:lnTo>
                      <a:lnTo>
                        <a:pt x="2239" y="568"/>
                      </a:lnTo>
                      <a:lnTo>
                        <a:pt x="2228" y="554"/>
                      </a:lnTo>
                      <a:lnTo>
                        <a:pt x="2210" y="541"/>
                      </a:lnTo>
                      <a:lnTo>
                        <a:pt x="2191" y="530"/>
                      </a:lnTo>
                      <a:lnTo>
                        <a:pt x="2170" y="518"/>
                      </a:lnTo>
                      <a:lnTo>
                        <a:pt x="2145" y="509"/>
                      </a:lnTo>
                      <a:lnTo>
                        <a:pt x="2119" y="499"/>
                      </a:lnTo>
                      <a:lnTo>
                        <a:pt x="2090" y="491"/>
                      </a:lnTo>
                      <a:lnTo>
                        <a:pt x="2059" y="484"/>
                      </a:lnTo>
                      <a:lnTo>
                        <a:pt x="2027" y="478"/>
                      </a:lnTo>
                      <a:lnTo>
                        <a:pt x="1956" y="471"/>
                      </a:lnTo>
                      <a:lnTo>
                        <a:pt x="1880" y="467"/>
                      </a:lnTo>
                      <a:lnTo>
                        <a:pt x="940" y="467"/>
                      </a:lnTo>
                      <a:lnTo>
                        <a:pt x="672" y="0"/>
                      </a:lnTo>
                      <a:lnTo>
                        <a:pt x="376" y="467"/>
                      </a:lnTo>
                      <a:close/>
                    </a:path>
                  </a:pathLst>
                </a:custGeom>
                <a:solidFill>
                  <a:srgbClr val="FF99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0507" name="Freeform 267"/>
                <p:cNvSpPr>
                  <a:spLocks noEditPoints="1"/>
                </p:cNvSpPr>
                <p:nvPr/>
              </p:nvSpPr>
              <p:spPr bwMode="auto">
                <a:xfrm>
                  <a:off x="4369" y="2722"/>
                  <a:ext cx="1145" cy="686"/>
                </a:xfrm>
                <a:custGeom>
                  <a:avLst/>
                  <a:gdLst>
                    <a:gd name="T0" fmla="*/ 206 w 2288"/>
                    <a:gd name="T1" fmla="*/ 500 h 1373"/>
                    <a:gd name="T2" fmla="*/ 93 w 2288"/>
                    <a:gd name="T3" fmla="*/ 534 h 1373"/>
                    <a:gd name="T4" fmla="*/ 32 w 2288"/>
                    <a:gd name="T5" fmla="*/ 574 h 1373"/>
                    <a:gd name="T6" fmla="*/ 1 w 2288"/>
                    <a:gd name="T7" fmla="*/ 620 h 1373"/>
                    <a:gd name="T8" fmla="*/ 0 w 2288"/>
                    <a:gd name="T9" fmla="*/ 1213 h 1373"/>
                    <a:gd name="T10" fmla="*/ 11 w 2288"/>
                    <a:gd name="T11" fmla="*/ 1253 h 1373"/>
                    <a:gd name="T12" fmla="*/ 53 w 2288"/>
                    <a:gd name="T13" fmla="*/ 1296 h 1373"/>
                    <a:gd name="T14" fmla="*/ 145 w 2288"/>
                    <a:gd name="T15" fmla="*/ 1338 h 1373"/>
                    <a:gd name="T16" fmla="*/ 244 w 2288"/>
                    <a:gd name="T17" fmla="*/ 1361 h 1373"/>
                    <a:gd name="T18" fmla="*/ 1895 w 2288"/>
                    <a:gd name="T19" fmla="*/ 1373 h 1373"/>
                    <a:gd name="T20" fmla="*/ 2082 w 2288"/>
                    <a:gd name="T21" fmla="*/ 1354 h 1373"/>
                    <a:gd name="T22" fmla="*/ 2193 w 2288"/>
                    <a:gd name="T23" fmla="*/ 1319 h 1373"/>
                    <a:gd name="T24" fmla="*/ 2254 w 2288"/>
                    <a:gd name="T25" fmla="*/ 1279 h 1373"/>
                    <a:gd name="T26" fmla="*/ 2285 w 2288"/>
                    <a:gd name="T27" fmla="*/ 1234 h 1373"/>
                    <a:gd name="T28" fmla="*/ 2288 w 2288"/>
                    <a:gd name="T29" fmla="*/ 641 h 1373"/>
                    <a:gd name="T30" fmla="*/ 2275 w 2288"/>
                    <a:gd name="T31" fmla="*/ 601 h 1373"/>
                    <a:gd name="T32" fmla="*/ 2233 w 2288"/>
                    <a:gd name="T33" fmla="*/ 557 h 1373"/>
                    <a:gd name="T34" fmla="*/ 2141 w 2288"/>
                    <a:gd name="T35" fmla="*/ 515 h 1373"/>
                    <a:gd name="T36" fmla="*/ 2042 w 2288"/>
                    <a:gd name="T37" fmla="*/ 492 h 1373"/>
                    <a:gd name="T38" fmla="*/ 955 w 2288"/>
                    <a:gd name="T39" fmla="*/ 498 h 1373"/>
                    <a:gd name="T40" fmla="*/ 674 w 2288"/>
                    <a:gd name="T41" fmla="*/ 23 h 1373"/>
                    <a:gd name="T42" fmla="*/ 315 w 2288"/>
                    <a:gd name="T43" fmla="*/ 484 h 1373"/>
                    <a:gd name="T44" fmla="*/ 701 w 2288"/>
                    <a:gd name="T45" fmla="*/ 40 h 1373"/>
                    <a:gd name="T46" fmla="*/ 945 w 2288"/>
                    <a:gd name="T47" fmla="*/ 515 h 1373"/>
                    <a:gd name="T48" fmla="*/ 2042 w 2288"/>
                    <a:gd name="T49" fmla="*/ 524 h 1373"/>
                    <a:gd name="T50" fmla="*/ 2099 w 2288"/>
                    <a:gd name="T51" fmla="*/ 538 h 1373"/>
                    <a:gd name="T52" fmla="*/ 2201 w 2288"/>
                    <a:gd name="T53" fmla="*/ 576 h 1373"/>
                    <a:gd name="T54" fmla="*/ 2231 w 2288"/>
                    <a:gd name="T55" fmla="*/ 597 h 1373"/>
                    <a:gd name="T56" fmla="*/ 2248 w 2288"/>
                    <a:gd name="T57" fmla="*/ 618 h 1373"/>
                    <a:gd name="T58" fmla="*/ 2256 w 2288"/>
                    <a:gd name="T59" fmla="*/ 641 h 1373"/>
                    <a:gd name="T60" fmla="*/ 2269 w 2288"/>
                    <a:gd name="T61" fmla="*/ 1228 h 1373"/>
                    <a:gd name="T62" fmla="*/ 2252 w 2288"/>
                    <a:gd name="T63" fmla="*/ 1230 h 1373"/>
                    <a:gd name="T64" fmla="*/ 2225 w 2288"/>
                    <a:gd name="T65" fmla="*/ 1281 h 1373"/>
                    <a:gd name="T66" fmla="*/ 2155 w 2288"/>
                    <a:gd name="T67" fmla="*/ 1298 h 1373"/>
                    <a:gd name="T68" fmla="*/ 2074 w 2288"/>
                    <a:gd name="T69" fmla="*/ 1338 h 1373"/>
                    <a:gd name="T70" fmla="*/ 1895 w 2288"/>
                    <a:gd name="T71" fmla="*/ 1340 h 1373"/>
                    <a:gd name="T72" fmla="*/ 244 w 2288"/>
                    <a:gd name="T73" fmla="*/ 1329 h 1373"/>
                    <a:gd name="T74" fmla="*/ 187 w 2288"/>
                    <a:gd name="T75" fmla="*/ 1316 h 1373"/>
                    <a:gd name="T76" fmla="*/ 86 w 2288"/>
                    <a:gd name="T77" fmla="*/ 1277 h 1373"/>
                    <a:gd name="T78" fmla="*/ 55 w 2288"/>
                    <a:gd name="T79" fmla="*/ 1256 h 1373"/>
                    <a:gd name="T80" fmla="*/ 38 w 2288"/>
                    <a:gd name="T81" fmla="*/ 1235 h 1373"/>
                    <a:gd name="T82" fmla="*/ 32 w 2288"/>
                    <a:gd name="T83" fmla="*/ 1213 h 1373"/>
                    <a:gd name="T84" fmla="*/ 17 w 2288"/>
                    <a:gd name="T85" fmla="*/ 625 h 1373"/>
                    <a:gd name="T86" fmla="*/ 32 w 2288"/>
                    <a:gd name="T87" fmla="*/ 599 h 1373"/>
                    <a:gd name="T88" fmla="*/ 61 w 2288"/>
                    <a:gd name="T89" fmla="*/ 572 h 1373"/>
                    <a:gd name="T90" fmla="*/ 131 w 2288"/>
                    <a:gd name="T91" fmla="*/ 555 h 1373"/>
                    <a:gd name="T92" fmla="*/ 212 w 2288"/>
                    <a:gd name="T93" fmla="*/ 515 h 1373"/>
                    <a:gd name="T94" fmla="*/ 391 w 2288"/>
                    <a:gd name="T95" fmla="*/ 515 h 1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88" h="1373">
                      <a:moveTo>
                        <a:pt x="315" y="484"/>
                      </a:moveTo>
                      <a:lnTo>
                        <a:pt x="244" y="492"/>
                      </a:lnTo>
                      <a:lnTo>
                        <a:pt x="212" y="498"/>
                      </a:lnTo>
                      <a:lnTo>
                        <a:pt x="206" y="500"/>
                      </a:lnTo>
                      <a:lnTo>
                        <a:pt x="173" y="507"/>
                      </a:lnTo>
                      <a:lnTo>
                        <a:pt x="145" y="515"/>
                      </a:lnTo>
                      <a:lnTo>
                        <a:pt x="118" y="524"/>
                      </a:lnTo>
                      <a:lnTo>
                        <a:pt x="93" y="534"/>
                      </a:lnTo>
                      <a:lnTo>
                        <a:pt x="72" y="545"/>
                      </a:lnTo>
                      <a:lnTo>
                        <a:pt x="53" y="557"/>
                      </a:lnTo>
                      <a:lnTo>
                        <a:pt x="49" y="561"/>
                      </a:lnTo>
                      <a:lnTo>
                        <a:pt x="32" y="574"/>
                      </a:lnTo>
                      <a:lnTo>
                        <a:pt x="21" y="587"/>
                      </a:lnTo>
                      <a:lnTo>
                        <a:pt x="17" y="591"/>
                      </a:lnTo>
                      <a:lnTo>
                        <a:pt x="7" y="604"/>
                      </a:lnTo>
                      <a:lnTo>
                        <a:pt x="1" y="620"/>
                      </a:lnTo>
                      <a:lnTo>
                        <a:pt x="1" y="625"/>
                      </a:lnTo>
                      <a:lnTo>
                        <a:pt x="0" y="641"/>
                      </a:lnTo>
                      <a:lnTo>
                        <a:pt x="0" y="854"/>
                      </a:lnTo>
                      <a:lnTo>
                        <a:pt x="0" y="1213"/>
                      </a:lnTo>
                      <a:lnTo>
                        <a:pt x="1" y="1228"/>
                      </a:lnTo>
                      <a:lnTo>
                        <a:pt x="1" y="1234"/>
                      </a:lnTo>
                      <a:lnTo>
                        <a:pt x="7" y="1249"/>
                      </a:lnTo>
                      <a:lnTo>
                        <a:pt x="11" y="1253"/>
                      </a:lnTo>
                      <a:lnTo>
                        <a:pt x="21" y="1266"/>
                      </a:lnTo>
                      <a:lnTo>
                        <a:pt x="32" y="1279"/>
                      </a:lnTo>
                      <a:lnTo>
                        <a:pt x="49" y="1293"/>
                      </a:lnTo>
                      <a:lnTo>
                        <a:pt x="53" y="1296"/>
                      </a:lnTo>
                      <a:lnTo>
                        <a:pt x="72" y="1308"/>
                      </a:lnTo>
                      <a:lnTo>
                        <a:pt x="93" y="1319"/>
                      </a:lnTo>
                      <a:lnTo>
                        <a:pt x="118" y="1329"/>
                      </a:lnTo>
                      <a:lnTo>
                        <a:pt x="145" y="1338"/>
                      </a:lnTo>
                      <a:lnTo>
                        <a:pt x="173" y="1346"/>
                      </a:lnTo>
                      <a:lnTo>
                        <a:pt x="206" y="1354"/>
                      </a:lnTo>
                      <a:lnTo>
                        <a:pt x="212" y="1354"/>
                      </a:lnTo>
                      <a:lnTo>
                        <a:pt x="244" y="1361"/>
                      </a:lnTo>
                      <a:lnTo>
                        <a:pt x="315" y="1369"/>
                      </a:lnTo>
                      <a:lnTo>
                        <a:pt x="391" y="1373"/>
                      </a:lnTo>
                      <a:lnTo>
                        <a:pt x="955" y="1373"/>
                      </a:lnTo>
                      <a:lnTo>
                        <a:pt x="1895" y="1373"/>
                      </a:lnTo>
                      <a:lnTo>
                        <a:pt x="1971" y="1369"/>
                      </a:lnTo>
                      <a:lnTo>
                        <a:pt x="2042" y="1361"/>
                      </a:lnTo>
                      <a:lnTo>
                        <a:pt x="2074" y="1354"/>
                      </a:lnTo>
                      <a:lnTo>
                        <a:pt x="2082" y="1354"/>
                      </a:lnTo>
                      <a:lnTo>
                        <a:pt x="2113" y="1346"/>
                      </a:lnTo>
                      <a:lnTo>
                        <a:pt x="2141" y="1338"/>
                      </a:lnTo>
                      <a:lnTo>
                        <a:pt x="2168" y="1329"/>
                      </a:lnTo>
                      <a:lnTo>
                        <a:pt x="2193" y="1319"/>
                      </a:lnTo>
                      <a:lnTo>
                        <a:pt x="2214" y="1308"/>
                      </a:lnTo>
                      <a:lnTo>
                        <a:pt x="2233" y="1296"/>
                      </a:lnTo>
                      <a:lnTo>
                        <a:pt x="2237" y="1293"/>
                      </a:lnTo>
                      <a:lnTo>
                        <a:pt x="2254" y="1279"/>
                      </a:lnTo>
                      <a:lnTo>
                        <a:pt x="2266" y="1266"/>
                      </a:lnTo>
                      <a:lnTo>
                        <a:pt x="2275" y="1253"/>
                      </a:lnTo>
                      <a:lnTo>
                        <a:pt x="2279" y="1249"/>
                      </a:lnTo>
                      <a:lnTo>
                        <a:pt x="2285" y="1234"/>
                      </a:lnTo>
                      <a:lnTo>
                        <a:pt x="2287" y="1228"/>
                      </a:lnTo>
                      <a:lnTo>
                        <a:pt x="2288" y="1213"/>
                      </a:lnTo>
                      <a:lnTo>
                        <a:pt x="2288" y="854"/>
                      </a:lnTo>
                      <a:lnTo>
                        <a:pt x="2288" y="641"/>
                      </a:lnTo>
                      <a:lnTo>
                        <a:pt x="2287" y="625"/>
                      </a:lnTo>
                      <a:lnTo>
                        <a:pt x="2285" y="620"/>
                      </a:lnTo>
                      <a:lnTo>
                        <a:pt x="2279" y="604"/>
                      </a:lnTo>
                      <a:lnTo>
                        <a:pt x="2275" y="601"/>
                      </a:lnTo>
                      <a:lnTo>
                        <a:pt x="2266" y="587"/>
                      </a:lnTo>
                      <a:lnTo>
                        <a:pt x="2254" y="574"/>
                      </a:lnTo>
                      <a:lnTo>
                        <a:pt x="2237" y="561"/>
                      </a:lnTo>
                      <a:lnTo>
                        <a:pt x="2233" y="557"/>
                      </a:lnTo>
                      <a:lnTo>
                        <a:pt x="2214" y="545"/>
                      </a:lnTo>
                      <a:lnTo>
                        <a:pt x="2193" y="534"/>
                      </a:lnTo>
                      <a:lnTo>
                        <a:pt x="2168" y="524"/>
                      </a:lnTo>
                      <a:lnTo>
                        <a:pt x="2141" y="515"/>
                      </a:lnTo>
                      <a:lnTo>
                        <a:pt x="2113" y="507"/>
                      </a:lnTo>
                      <a:lnTo>
                        <a:pt x="2082" y="500"/>
                      </a:lnTo>
                      <a:lnTo>
                        <a:pt x="2074" y="498"/>
                      </a:lnTo>
                      <a:lnTo>
                        <a:pt x="2042" y="492"/>
                      </a:lnTo>
                      <a:lnTo>
                        <a:pt x="1971" y="484"/>
                      </a:lnTo>
                      <a:lnTo>
                        <a:pt x="1895" y="482"/>
                      </a:lnTo>
                      <a:lnTo>
                        <a:pt x="955" y="482"/>
                      </a:lnTo>
                      <a:lnTo>
                        <a:pt x="955" y="498"/>
                      </a:lnTo>
                      <a:lnTo>
                        <a:pt x="968" y="490"/>
                      </a:lnTo>
                      <a:lnTo>
                        <a:pt x="701" y="23"/>
                      </a:lnTo>
                      <a:lnTo>
                        <a:pt x="687" y="0"/>
                      </a:lnTo>
                      <a:lnTo>
                        <a:pt x="674" y="23"/>
                      </a:lnTo>
                      <a:lnTo>
                        <a:pt x="378" y="490"/>
                      </a:lnTo>
                      <a:lnTo>
                        <a:pt x="391" y="498"/>
                      </a:lnTo>
                      <a:lnTo>
                        <a:pt x="391" y="482"/>
                      </a:lnTo>
                      <a:lnTo>
                        <a:pt x="315" y="484"/>
                      </a:lnTo>
                      <a:close/>
                      <a:moveTo>
                        <a:pt x="391" y="515"/>
                      </a:moveTo>
                      <a:lnTo>
                        <a:pt x="401" y="513"/>
                      </a:lnTo>
                      <a:lnTo>
                        <a:pt x="405" y="507"/>
                      </a:lnTo>
                      <a:lnTo>
                        <a:pt x="701" y="40"/>
                      </a:lnTo>
                      <a:lnTo>
                        <a:pt x="687" y="31"/>
                      </a:lnTo>
                      <a:lnTo>
                        <a:pt x="674" y="40"/>
                      </a:lnTo>
                      <a:lnTo>
                        <a:pt x="941" y="507"/>
                      </a:lnTo>
                      <a:lnTo>
                        <a:pt x="945" y="515"/>
                      </a:lnTo>
                      <a:lnTo>
                        <a:pt x="955" y="515"/>
                      </a:lnTo>
                      <a:lnTo>
                        <a:pt x="1895" y="515"/>
                      </a:lnTo>
                      <a:lnTo>
                        <a:pt x="1971" y="517"/>
                      </a:lnTo>
                      <a:lnTo>
                        <a:pt x="2042" y="524"/>
                      </a:lnTo>
                      <a:lnTo>
                        <a:pt x="2074" y="530"/>
                      </a:lnTo>
                      <a:lnTo>
                        <a:pt x="2074" y="515"/>
                      </a:lnTo>
                      <a:lnTo>
                        <a:pt x="2069" y="530"/>
                      </a:lnTo>
                      <a:lnTo>
                        <a:pt x="2099" y="538"/>
                      </a:lnTo>
                      <a:lnTo>
                        <a:pt x="2128" y="545"/>
                      </a:lnTo>
                      <a:lnTo>
                        <a:pt x="2155" y="555"/>
                      </a:lnTo>
                      <a:lnTo>
                        <a:pt x="2180" y="564"/>
                      </a:lnTo>
                      <a:lnTo>
                        <a:pt x="2201" y="576"/>
                      </a:lnTo>
                      <a:lnTo>
                        <a:pt x="2220" y="587"/>
                      </a:lnTo>
                      <a:lnTo>
                        <a:pt x="2225" y="572"/>
                      </a:lnTo>
                      <a:lnTo>
                        <a:pt x="2214" y="583"/>
                      </a:lnTo>
                      <a:lnTo>
                        <a:pt x="2231" y="597"/>
                      </a:lnTo>
                      <a:lnTo>
                        <a:pt x="2243" y="610"/>
                      </a:lnTo>
                      <a:lnTo>
                        <a:pt x="2252" y="624"/>
                      </a:lnTo>
                      <a:lnTo>
                        <a:pt x="2264" y="612"/>
                      </a:lnTo>
                      <a:lnTo>
                        <a:pt x="2248" y="618"/>
                      </a:lnTo>
                      <a:lnTo>
                        <a:pt x="2254" y="633"/>
                      </a:lnTo>
                      <a:lnTo>
                        <a:pt x="2269" y="625"/>
                      </a:lnTo>
                      <a:lnTo>
                        <a:pt x="2254" y="625"/>
                      </a:lnTo>
                      <a:lnTo>
                        <a:pt x="2256" y="641"/>
                      </a:lnTo>
                      <a:lnTo>
                        <a:pt x="2256" y="854"/>
                      </a:lnTo>
                      <a:lnTo>
                        <a:pt x="2256" y="1213"/>
                      </a:lnTo>
                      <a:lnTo>
                        <a:pt x="2254" y="1228"/>
                      </a:lnTo>
                      <a:lnTo>
                        <a:pt x="2269" y="1228"/>
                      </a:lnTo>
                      <a:lnTo>
                        <a:pt x="2254" y="1220"/>
                      </a:lnTo>
                      <a:lnTo>
                        <a:pt x="2248" y="1235"/>
                      </a:lnTo>
                      <a:lnTo>
                        <a:pt x="2264" y="1241"/>
                      </a:lnTo>
                      <a:lnTo>
                        <a:pt x="2252" y="1230"/>
                      </a:lnTo>
                      <a:lnTo>
                        <a:pt x="2243" y="1243"/>
                      </a:lnTo>
                      <a:lnTo>
                        <a:pt x="2231" y="1256"/>
                      </a:lnTo>
                      <a:lnTo>
                        <a:pt x="2214" y="1270"/>
                      </a:lnTo>
                      <a:lnTo>
                        <a:pt x="2225" y="1281"/>
                      </a:lnTo>
                      <a:lnTo>
                        <a:pt x="2220" y="1266"/>
                      </a:lnTo>
                      <a:lnTo>
                        <a:pt x="2201" y="1277"/>
                      </a:lnTo>
                      <a:lnTo>
                        <a:pt x="2180" y="1289"/>
                      </a:lnTo>
                      <a:lnTo>
                        <a:pt x="2155" y="1298"/>
                      </a:lnTo>
                      <a:lnTo>
                        <a:pt x="2128" y="1308"/>
                      </a:lnTo>
                      <a:lnTo>
                        <a:pt x="2099" y="1316"/>
                      </a:lnTo>
                      <a:lnTo>
                        <a:pt x="2069" y="1323"/>
                      </a:lnTo>
                      <a:lnTo>
                        <a:pt x="2074" y="1338"/>
                      </a:lnTo>
                      <a:lnTo>
                        <a:pt x="2074" y="1321"/>
                      </a:lnTo>
                      <a:lnTo>
                        <a:pt x="2042" y="1329"/>
                      </a:lnTo>
                      <a:lnTo>
                        <a:pt x="1971" y="1336"/>
                      </a:lnTo>
                      <a:lnTo>
                        <a:pt x="1895" y="1340"/>
                      </a:lnTo>
                      <a:lnTo>
                        <a:pt x="955" y="1340"/>
                      </a:lnTo>
                      <a:lnTo>
                        <a:pt x="391" y="1340"/>
                      </a:lnTo>
                      <a:lnTo>
                        <a:pt x="315" y="1336"/>
                      </a:lnTo>
                      <a:lnTo>
                        <a:pt x="244" y="1329"/>
                      </a:lnTo>
                      <a:lnTo>
                        <a:pt x="212" y="1321"/>
                      </a:lnTo>
                      <a:lnTo>
                        <a:pt x="212" y="1338"/>
                      </a:lnTo>
                      <a:lnTo>
                        <a:pt x="219" y="1323"/>
                      </a:lnTo>
                      <a:lnTo>
                        <a:pt x="187" y="1316"/>
                      </a:lnTo>
                      <a:lnTo>
                        <a:pt x="158" y="1308"/>
                      </a:lnTo>
                      <a:lnTo>
                        <a:pt x="131" y="1298"/>
                      </a:lnTo>
                      <a:lnTo>
                        <a:pt x="107" y="1289"/>
                      </a:lnTo>
                      <a:lnTo>
                        <a:pt x="86" y="1277"/>
                      </a:lnTo>
                      <a:lnTo>
                        <a:pt x="66" y="1266"/>
                      </a:lnTo>
                      <a:lnTo>
                        <a:pt x="61" y="1281"/>
                      </a:lnTo>
                      <a:lnTo>
                        <a:pt x="72" y="1270"/>
                      </a:lnTo>
                      <a:lnTo>
                        <a:pt x="55" y="1256"/>
                      </a:lnTo>
                      <a:lnTo>
                        <a:pt x="43" y="1243"/>
                      </a:lnTo>
                      <a:lnTo>
                        <a:pt x="34" y="1230"/>
                      </a:lnTo>
                      <a:lnTo>
                        <a:pt x="22" y="1241"/>
                      </a:lnTo>
                      <a:lnTo>
                        <a:pt x="38" y="1235"/>
                      </a:lnTo>
                      <a:lnTo>
                        <a:pt x="32" y="1220"/>
                      </a:lnTo>
                      <a:lnTo>
                        <a:pt x="17" y="1228"/>
                      </a:lnTo>
                      <a:lnTo>
                        <a:pt x="34" y="1228"/>
                      </a:lnTo>
                      <a:lnTo>
                        <a:pt x="32" y="1213"/>
                      </a:lnTo>
                      <a:lnTo>
                        <a:pt x="32" y="854"/>
                      </a:lnTo>
                      <a:lnTo>
                        <a:pt x="32" y="641"/>
                      </a:lnTo>
                      <a:lnTo>
                        <a:pt x="34" y="625"/>
                      </a:lnTo>
                      <a:lnTo>
                        <a:pt x="17" y="625"/>
                      </a:lnTo>
                      <a:lnTo>
                        <a:pt x="32" y="633"/>
                      </a:lnTo>
                      <a:lnTo>
                        <a:pt x="38" y="618"/>
                      </a:lnTo>
                      <a:lnTo>
                        <a:pt x="47" y="604"/>
                      </a:lnTo>
                      <a:lnTo>
                        <a:pt x="32" y="599"/>
                      </a:lnTo>
                      <a:lnTo>
                        <a:pt x="43" y="610"/>
                      </a:lnTo>
                      <a:lnTo>
                        <a:pt x="55" y="597"/>
                      </a:lnTo>
                      <a:lnTo>
                        <a:pt x="72" y="583"/>
                      </a:lnTo>
                      <a:lnTo>
                        <a:pt x="61" y="572"/>
                      </a:lnTo>
                      <a:lnTo>
                        <a:pt x="66" y="587"/>
                      </a:lnTo>
                      <a:lnTo>
                        <a:pt x="86" y="576"/>
                      </a:lnTo>
                      <a:lnTo>
                        <a:pt x="107" y="564"/>
                      </a:lnTo>
                      <a:lnTo>
                        <a:pt x="131" y="555"/>
                      </a:lnTo>
                      <a:lnTo>
                        <a:pt x="158" y="545"/>
                      </a:lnTo>
                      <a:lnTo>
                        <a:pt x="187" y="538"/>
                      </a:lnTo>
                      <a:lnTo>
                        <a:pt x="219" y="530"/>
                      </a:lnTo>
                      <a:lnTo>
                        <a:pt x="212" y="515"/>
                      </a:lnTo>
                      <a:lnTo>
                        <a:pt x="212" y="530"/>
                      </a:lnTo>
                      <a:lnTo>
                        <a:pt x="244" y="524"/>
                      </a:lnTo>
                      <a:lnTo>
                        <a:pt x="315" y="517"/>
                      </a:lnTo>
                      <a:lnTo>
                        <a:pt x="391" y="515"/>
                      </a:lnTo>
                      <a:close/>
                    </a:path>
                  </a:pathLst>
                </a:custGeom>
                <a:solidFill>
                  <a:srgbClr val="FF99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10509" name="Rectangle 269"/>
              <p:cNvSpPr>
                <a:spLocks noChangeArrowheads="1"/>
              </p:cNvSpPr>
              <p:nvPr/>
            </p:nvSpPr>
            <p:spPr bwMode="auto">
              <a:xfrm>
                <a:off x="4506" y="3032"/>
                <a:ext cx="866"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rPr>
                  <a:t>悪さ除去の改善</a:t>
                </a:r>
                <a:endParaRPr lang="ja-JP" altLang="en-US"/>
              </a:p>
            </p:txBody>
          </p:sp>
          <p:sp>
            <p:nvSpPr>
              <p:cNvPr id="10510" name="Rectangle 270"/>
              <p:cNvSpPr>
                <a:spLocks noChangeArrowheads="1"/>
              </p:cNvSpPr>
              <p:nvPr/>
            </p:nvSpPr>
            <p:spPr bwMode="auto">
              <a:xfrm>
                <a:off x="4505" y="3182"/>
                <a:ext cx="855"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a:solidFill>
                      <a:srgbClr val="000000"/>
                    </a:solidFill>
                    <a:latin typeface="ＭＳ Ｐゴシック" pitchFamily="50" charset="-128"/>
                  </a:rPr>
                  <a:t>活動による向上</a:t>
                </a:r>
                <a:endParaRPr lang="ja-JP" altLang="en-US"/>
              </a:p>
            </p:txBody>
          </p:sp>
          <p:sp>
            <p:nvSpPr>
              <p:cNvPr id="10254" name="Rectangle 14"/>
              <p:cNvSpPr>
                <a:spLocks noChangeArrowheads="1"/>
              </p:cNvSpPr>
              <p:nvPr/>
            </p:nvSpPr>
            <p:spPr bwMode="auto">
              <a:xfrm>
                <a:off x="3168" y="2256"/>
                <a:ext cx="432" cy="30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ありたい姿</a:t>
                </a:r>
              </a:p>
            </p:txBody>
          </p:sp>
          <p:sp>
            <p:nvSpPr>
              <p:cNvPr id="10255" name="Rectangle 15"/>
              <p:cNvSpPr>
                <a:spLocks noChangeArrowheads="1"/>
              </p:cNvSpPr>
              <p:nvPr/>
            </p:nvSpPr>
            <p:spPr bwMode="auto">
              <a:xfrm>
                <a:off x="3120" y="2602"/>
                <a:ext cx="480" cy="30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現在の 姿</a:t>
                </a:r>
              </a:p>
            </p:txBody>
          </p:sp>
          <p:sp>
            <p:nvSpPr>
              <p:cNvPr id="10256" name="Rectangle 16"/>
              <p:cNvSpPr>
                <a:spLocks noChangeArrowheads="1"/>
              </p:cNvSpPr>
              <p:nvPr/>
            </p:nvSpPr>
            <p:spPr bwMode="auto">
              <a:xfrm>
                <a:off x="3600" y="2976"/>
                <a:ext cx="528" cy="336"/>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57" name="Rectangle 17"/>
              <p:cNvSpPr>
                <a:spLocks noChangeArrowheads="1"/>
              </p:cNvSpPr>
              <p:nvPr/>
            </p:nvSpPr>
            <p:spPr bwMode="auto">
              <a:xfrm>
                <a:off x="3552" y="2976"/>
                <a:ext cx="576" cy="341"/>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600"/>
                  <a:t>これまで</a:t>
                </a:r>
              </a:p>
              <a:p>
                <a:pPr algn="l"/>
                <a:r>
                  <a:rPr lang="ja-JP" altLang="en-US" sz="1600"/>
                  <a:t>の改善</a:t>
                </a:r>
              </a:p>
            </p:txBody>
          </p:sp>
          <p:sp>
            <p:nvSpPr>
              <p:cNvPr id="10260" name="Rectangle 20"/>
              <p:cNvSpPr>
                <a:spLocks noChangeArrowheads="1"/>
              </p:cNvSpPr>
              <p:nvPr/>
            </p:nvSpPr>
            <p:spPr bwMode="auto">
              <a:xfrm>
                <a:off x="4272" y="3840"/>
                <a:ext cx="624" cy="17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grpSp>
            <p:nvGrpSpPr>
              <p:cNvPr id="10493" name="Group 253"/>
              <p:cNvGrpSpPr>
                <a:grpSpLocks/>
              </p:cNvGrpSpPr>
              <p:nvPr/>
            </p:nvGrpSpPr>
            <p:grpSpPr bwMode="auto">
              <a:xfrm>
                <a:off x="4860" y="3552"/>
                <a:ext cx="63" cy="238"/>
                <a:chOff x="4440" y="3450"/>
                <a:chExt cx="80" cy="287"/>
              </a:xfrm>
            </p:grpSpPr>
            <p:sp>
              <p:nvSpPr>
                <p:cNvPr id="10494" name="Rectangle 254"/>
                <p:cNvSpPr>
                  <a:spLocks noChangeArrowheads="1"/>
                </p:cNvSpPr>
                <p:nvPr/>
              </p:nvSpPr>
              <p:spPr bwMode="auto">
                <a:xfrm>
                  <a:off x="4472" y="3450"/>
                  <a:ext cx="16"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0495" name="Freeform 255"/>
                <p:cNvSpPr>
                  <a:spLocks/>
                </p:cNvSpPr>
                <p:nvPr/>
              </p:nvSpPr>
              <p:spPr bwMode="auto">
                <a:xfrm>
                  <a:off x="4440" y="3450"/>
                  <a:ext cx="80" cy="92"/>
                </a:xfrm>
                <a:custGeom>
                  <a:avLst/>
                  <a:gdLst>
                    <a:gd name="T0" fmla="*/ 161 w 161"/>
                    <a:gd name="T1" fmla="*/ 184 h 184"/>
                    <a:gd name="T2" fmla="*/ 80 w 161"/>
                    <a:gd name="T3" fmla="*/ 0 h 184"/>
                    <a:gd name="T4" fmla="*/ 0 w 161"/>
                    <a:gd name="T5" fmla="*/ 184 h 184"/>
                  </a:gdLst>
                  <a:ahLst/>
                  <a:cxnLst>
                    <a:cxn ang="0">
                      <a:pos x="T0" y="T1"/>
                    </a:cxn>
                    <a:cxn ang="0">
                      <a:pos x="T2" y="T3"/>
                    </a:cxn>
                    <a:cxn ang="0">
                      <a:pos x="T4" y="T5"/>
                    </a:cxn>
                  </a:cxnLst>
                  <a:rect l="0" t="0" r="r" b="b"/>
                  <a:pathLst>
                    <a:path w="161" h="184">
                      <a:moveTo>
                        <a:pt x="161" y="184"/>
                      </a:moveTo>
                      <a:lnTo>
                        <a:pt x="80" y="0"/>
                      </a:lnTo>
                      <a:lnTo>
                        <a:pt x="0" y="184"/>
                      </a:lnTo>
                    </a:path>
                  </a:pathLst>
                </a:custGeom>
                <a:noFill/>
                <a:ln w="2540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0496" name="Group 256"/>
              <p:cNvGrpSpPr>
                <a:grpSpLocks/>
              </p:cNvGrpSpPr>
              <p:nvPr/>
            </p:nvGrpSpPr>
            <p:grpSpPr bwMode="auto">
              <a:xfrm>
                <a:off x="4176" y="3552"/>
                <a:ext cx="60" cy="238"/>
                <a:chOff x="3513" y="3450"/>
                <a:chExt cx="76" cy="287"/>
              </a:xfrm>
            </p:grpSpPr>
            <p:sp>
              <p:nvSpPr>
                <p:cNvPr id="10497" name="Rectangle 257"/>
                <p:cNvSpPr>
                  <a:spLocks noChangeArrowheads="1"/>
                </p:cNvSpPr>
                <p:nvPr/>
              </p:nvSpPr>
              <p:spPr bwMode="auto">
                <a:xfrm>
                  <a:off x="3544" y="3450"/>
                  <a:ext cx="14"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0498" name="Freeform 258"/>
                <p:cNvSpPr>
                  <a:spLocks/>
                </p:cNvSpPr>
                <p:nvPr/>
              </p:nvSpPr>
              <p:spPr bwMode="auto">
                <a:xfrm>
                  <a:off x="3513" y="3450"/>
                  <a:ext cx="76" cy="88"/>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0499" name="Line 259"/>
              <p:cNvSpPr>
                <a:spLocks noChangeShapeType="1"/>
              </p:cNvSpPr>
              <p:nvPr/>
            </p:nvSpPr>
            <p:spPr bwMode="auto">
              <a:xfrm>
                <a:off x="4224" y="3696"/>
                <a:ext cx="635" cy="1"/>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00" name="Rectangle 260"/>
              <p:cNvSpPr>
                <a:spLocks noChangeArrowheads="1"/>
              </p:cNvSpPr>
              <p:nvPr/>
            </p:nvSpPr>
            <p:spPr bwMode="auto">
              <a:xfrm>
                <a:off x="4785" y="3810"/>
                <a:ext cx="303" cy="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将来</a:t>
                </a:r>
              </a:p>
            </p:txBody>
          </p:sp>
          <p:sp>
            <p:nvSpPr>
              <p:cNvPr id="10501" name="Rectangle 261"/>
              <p:cNvSpPr>
                <a:spLocks noChangeArrowheads="1"/>
              </p:cNvSpPr>
              <p:nvPr/>
            </p:nvSpPr>
            <p:spPr bwMode="auto">
              <a:xfrm>
                <a:off x="4075" y="3810"/>
                <a:ext cx="341" cy="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現在</a:t>
                </a:r>
              </a:p>
            </p:txBody>
          </p:sp>
          <p:sp>
            <p:nvSpPr>
              <p:cNvPr id="10502" name="Line 262"/>
              <p:cNvSpPr>
                <a:spLocks noChangeShapeType="1"/>
              </p:cNvSpPr>
              <p:nvPr/>
            </p:nvSpPr>
            <p:spPr bwMode="auto">
              <a:xfrm>
                <a:off x="3744" y="2400"/>
                <a:ext cx="1536" cy="0"/>
              </a:xfrm>
              <a:prstGeom prst="line">
                <a:avLst/>
              </a:prstGeom>
              <a:noFill/>
              <a:ln w="127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503" name="Freeform 263"/>
              <p:cNvSpPr>
                <a:spLocks/>
              </p:cNvSpPr>
              <p:nvPr/>
            </p:nvSpPr>
            <p:spPr bwMode="auto">
              <a:xfrm rot="-660663">
                <a:off x="4551" y="2452"/>
                <a:ext cx="401" cy="248"/>
              </a:xfrm>
              <a:custGeom>
                <a:avLst/>
                <a:gdLst>
                  <a:gd name="T0" fmla="*/ 524 w 750"/>
                  <a:gd name="T1" fmla="*/ 73 h 662"/>
                  <a:gd name="T2" fmla="*/ 547 w 750"/>
                  <a:gd name="T3" fmla="*/ 115 h 662"/>
                  <a:gd name="T4" fmla="*/ 0 w 750"/>
                  <a:gd name="T5" fmla="*/ 580 h 662"/>
                  <a:gd name="T6" fmla="*/ 44 w 750"/>
                  <a:gd name="T7" fmla="*/ 662 h 662"/>
                  <a:gd name="T8" fmla="*/ 591 w 750"/>
                  <a:gd name="T9" fmla="*/ 197 h 662"/>
                  <a:gd name="T10" fmla="*/ 612 w 750"/>
                  <a:gd name="T11" fmla="*/ 237 h 662"/>
                  <a:gd name="T12" fmla="*/ 750 w 750"/>
                  <a:gd name="T13" fmla="*/ 0 h 662"/>
                  <a:gd name="T14" fmla="*/ 524 w 750"/>
                  <a:gd name="T15" fmla="*/ 73 h 6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0" h="662">
                    <a:moveTo>
                      <a:pt x="524" y="73"/>
                    </a:moveTo>
                    <a:lnTo>
                      <a:pt x="547" y="115"/>
                    </a:lnTo>
                    <a:lnTo>
                      <a:pt x="0" y="580"/>
                    </a:lnTo>
                    <a:lnTo>
                      <a:pt x="44" y="662"/>
                    </a:lnTo>
                    <a:lnTo>
                      <a:pt x="591" y="197"/>
                    </a:lnTo>
                    <a:lnTo>
                      <a:pt x="612" y="237"/>
                    </a:lnTo>
                    <a:lnTo>
                      <a:pt x="750" y="0"/>
                    </a:lnTo>
                    <a:lnTo>
                      <a:pt x="524" y="73"/>
                    </a:lnTo>
                    <a:close/>
                  </a:path>
                </a:pathLst>
              </a:custGeom>
              <a:solidFill>
                <a:schemeClr val="bg1"/>
              </a:solidFill>
              <a:ln w="25400" cap="flat">
                <a:solidFill>
                  <a:srgbClr val="0000FF"/>
                </a:solidFill>
                <a:prstDash val="sysDot"/>
                <a:round/>
                <a:headEnd/>
                <a:tailEnd/>
              </a:ln>
            </p:spPr>
            <p:txBody>
              <a:bodyPr/>
              <a:lstStyle/>
              <a:p>
                <a:endParaRPr lang="ja-JP" altLang="en-US"/>
              </a:p>
            </p:txBody>
          </p:sp>
        </p:grpSp>
      </p:grpSp>
      <p:sp>
        <p:nvSpPr>
          <p:cNvPr id="10516" name="Text Box 276"/>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514"/>
                                        </p:tgtEl>
                                        <p:attrNameLst>
                                          <p:attrName>style.visibility</p:attrName>
                                        </p:attrNameLst>
                                      </p:cBhvr>
                                      <p:to>
                                        <p:strVal val="visible"/>
                                      </p:to>
                                    </p:set>
                                    <p:animEffect transition="in" filter="blinds(horizontal)">
                                      <p:cBhvr>
                                        <p:cTn id="7" dur="500"/>
                                        <p:tgtEl>
                                          <p:spTgt spid="105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515"/>
                                        </p:tgtEl>
                                        <p:attrNameLst>
                                          <p:attrName>style.visibility</p:attrName>
                                        </p:attrNameLst>
                                      </p:cBhvr>
                                      <p:to>
                                        <p:strVal val="visible"/>
                                      </p:to>
                                    </p:set>
                                    <p:animEffect transition="in" filter="blinds(horizontal)">
                                      <p:cBhvr>
                                        <p:cTn id="12" dur="500"/>
                                        <p:tgtEl>
                                          <p:spTgt spid="10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ChangeArrowheads="1"/>
          </p:cNvSpPr>
          <p:nvPr/>
        </p:nvSpPr>
        <p:spPr bwMode="auto">
          <a:xfrm>
            <a:off x="762000" y="228600"/>
            <a:ext cx="6477000" cy="5334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400" b="1">
                <a:solidFill>
                  <a:schemeClr val="bg1"/>
                </a:solidFill>
                <a:latin typeface="ＭＳ Ｐゴシック" pitchFamily="50" charset="-128"/>
              </a:rPr>
              <a:t>　　　事例⑥　：　既存業務の現状打破（</a:t>
            </a:r>
            <a:r>
              <a:rPr lang="en-US" altLang="ja-JP" sz="2400" b="1">
                <a:solidFill>
                  <a:schemeClr val="bg1"/>
                </a:solidFill>
                <a:latin typeface="ＭＳ Ｐゴシック" pitchFamily="50" charset="-128"/>
              </a:rPr>
              <a:t>JHS)</a:t>
            </a:r>
          </a:p>
        </p:txBody>
      </p:sp>
      <p:grpSp>
        <p:nvGrpSpPr>
          <p:cNvPr id="138564" name="Group 324"/>
          <p:cNvGrpSpPr>
            <a:grpSpLocks/>
          </p:cNvGrpSpPr>
          <p:nvPr/>
        </p:nvGrpSpPr>
        <p:grpSpPr bwMode="auto">
          <a:xfrm>
            <a:off x="400050" y="1679575"/>
            <a:ext cx="8426450" cy="1343025"/>
            <a:chOff x="252" y="1058"/>
            <a:chExt cx="5308" cy="846"/>
          </a:xfrm>
        </p:grpSpPr>
        <p:sp>
          <p:nvSpPr>
            <p:cNvPr id="138245" name="Rectangle 5"/>
            <p:cNvSpPr>
              <a:spLocks noChangeArrowheads="1"/>
            </p:cNvSpPr>
            <p:nvPr/>
          </p:nvSpPr>
          <p:spPr bwMode="auto">
            <a:xfrm>
              <a:off x="1384" y="1062"/>
              <a:ext cx="4176" cy="842"/>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◇PL</a:t>
              </a:r>
              <a:r>
                <a:rPr lang="ja-JP" altLang="en-US" sz="2000">
                  <a:latin typeface="ＭＳ Ｐゴシック" pitchFamily="50" charset="-128"/>
                </a:rPr>
                <a:t>法施行により作成書類が多くなりしかも保管期間が長く</a:t>
              </a:r>
              <a:br>
                <a:rPr lang="ja-JP" altLang="en-US" sz="2000">
                  <a:latin typeface="ＭＳ Ｐゴシック" pitchFamily="50" charset="-128"/>
                </a:rPr>
              </a:br>
              <a:r>
                <a:rPr lang="ja-JP" altLang="en-US" sz="2000">
                  <a:latin typeface="ＭＳ Ｐゴシック" pitchFamily="50" charset="-128"/>
                </a:rPr>
                <a:t>　 なり書類の量が増加、整理保管に多くの人手費用が必要。</a:t>
              </a:r>
            </a:p>
            <a:p>
              <a:pPr algn="l"/>
              <a:r>
                <a:rPr lang="ja-JP" altLang="en-US" sz="2000">
                  <a:latin typeface="ＭＳ Ｐゴシック" pitchFamily="50" charset="-128"/>
                </a:rPr>
                <a:t>◆管理方法を標準化ペーパーレス化して、業務の効率化を</a:t>
              </a:r>
              <a:br>
                <a:rPr lang="ja-JP" altLang="en-US" sz="2000">
                  <a:latin typeface="ＭＳ Ｐゴシック" pitchFamily="50" charset="-128"/>
                </a:rPr>
              </a:br>
              <a:r>
                <a:rPr lang="ja-JP" altLang="en-US" sz="2000">
                  <a:latin typeface="ＭＳ Ｐゴシック" pitchFamily="50" charset="-128"/>
                </a:rPr>
                <a:t>    図る。　　</a:t>
              </a:r>
              <a:r>
                <a:rPr lang="ja-JP" altLang="en-US" sz="2000" b="1"/>
                <a:t>目標：書類管理工数の</a:t>
              </a:r>
              <a:r>
                <a:rPr lang="en-US" altLang="ja-JP" sz="2000" b="1"/>
                <a:t>50</a:t>
              </a:r>
              <a:r>
                <a:rPr lang="ja-JP" altLang="en-US" sz="2000" b="1"/>
                <a:t>％低減</a:t>
              </a:r>
            </a:p>
          </p:txBody>
        </p:sp>
        <p:sp>
          <p:nvSpPr>
            <p:cNvPr id="138246" name="Rectangle 6"/>
            <p:cNvSpPr>
              <a:spLocks noChangeArrowheads="1"/>
            </p:cNvSpPr>
            <p:nvPr/>
          </p:nvSpPr>
          <p:spPr bwMode="auto">
            <a:xfrm>
              <a:off x="252" y="1058"/>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sp>
        <p:nvSpPr>
          <p:cNvPr id="138263" name="Text Box 23"/>
          <p:cNvSpPr txBox="1">
            <a:spLocks noChangeArrowheads="1"/>
          </p:cNvSpPr>
          <p:nvPr/>
        </p:nvSpPr>
        <p:spPr bwMode="auto">
          <a:xfrm>
            <a:off x="990600" y="990600"/>
            <a:ext cx="70104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テーマ：事務処理の合理化・ペーパレスへの挑戦</a:t>
            </a:r>
          </a:p>
        </p:txBody>
      </p:sp>
      <p:grpSp>
        <p:nvGrpSpPr>
          <p:cNvPr id="138565" name="Group 325"/>
          <p:cNvGrpSpPr>
            <a:grpSpLocks/>
          </p:cNvGrpSpPr>
          <p:nvPr/>
        </p:nvGrpSpPr>
        <p:grpSpPr bwMode="auto">
          <a:xfrm>
            <a:off x="438150" y="2390775"/>
            <a:ext cx="4591050" cy="2887663"/>
            <a:chOff x="276" y="1506"/>
            <a:chExt cx="2892" cy="1819"/>
          </a:xfrm>
        </p:grpSpPr>
        <p:sp>
          <p:nvSpPr>
            <p:cNvPr id="138259" name="AutoShape 19"/>
            <p:cNvSpPr>
              <a:spLocks noChangeArrowheads="1"/>
            </p:cNvSpPr>
            <p:nvPr/>
          </p:nvSpPr>
          <p:spPr bwMode="auto">
            <a:xfrm>
              <a:off x="772" y="1506"/>
              <a:ext cx="232" cy="568"/>
            </a:xfrm>
            <a:prstGeom prst="downArrow">
              <a:avLst>
                <a:gd name="adj1" fmla="val 50000"/>
                <a:gd name="adj2" fmla="val 95256"/>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38261" name="Rectangle 21"/>
            <p:cNvSpPr>
              <a:spLocks noChangeArrowheads="1"/>
            </p:cNvSpPr>
            <p:nvPr/>
          </p:nvSpPr>
          <p:spPr bwMode="auto">
            <a:xfrm>
              <a:off x="376" y="2406"/>
              <a:ext cx="2792" cy="919"/>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800" b="1">
                <a:solidFill>
                  <a:srgbClr val="FF0066"/>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latin typeface="ＭＳ Ｐゴシック" pitchFamily="50" charset="-128"/>
                </a:rPr>
                <a:t>現状のやり方を根本的に見直し新</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しい管理システムを構築するために</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は現状の問題を追及しても対策には</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結びつかない。</a:t>
              </a:r>
              <a:endParaRPr lang="ja-JP" altLang="en-US" sz="2000" b="1">
                <a:solidFill>
                  <a:srgbClr val="FF0066"/>
                </a:solidFill>
                <a:latin typeface="ＭＳ Ｐゴシック" pitchFamily="50" charset="-128"/>
              </a:endParaRPr>
            </a:p>
          </p:txBody>
        </p:sp>
        <p:sp>
          <p:nvSpPr>
            <p:cNvPr id="138262" name="Rectangle 22"/>
            <p:cNvSpPr>
              <a:spLocks noChangeArrowheads="1"/>
            </p:cNvSpPr>
            <p:nvPr/>
          </p:nvSpPr>
          <p:spPr bwMode="auto">
            <a:xfrm>
              <a:off x="276" y="2114"/>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grpSp>
      <p:grpSp>
        <p:nvGrpSpPr>
          <p:cNvPr id="138566" name="Group 326"/>
          <p:cNvGrpSpPr>
            <a:grpSpLocks/>
          </p:cNvGrpSpPr>
          <p:nvPr/>
        </p:nvGrpSpPr>
        <p:grpSpPr bwMode="auto">
          <a:xfrm>
            <a:off x="914400" y="3581400"/>
            <a:ext cx="8001000" cy="2949575"/>
            <a:chOff x="576" y="2160"/>
            <a:chExt cx="5040" cy="1858"/>
          </a:xfrm>
        </p:grpSpPr>
        <p:sp>
          <p:nvSpPr>
            <p:cNvPr id="138260" name="Rectangle 20"/>
            <p:cNvSpPr>
              <a:spLocks noChangeArrowheads="1"/>
            </p:cNvSpPr>
            <p:nvPr/>
          </p:nvSpPr>
          <p:spPr bwMode="auto">
            <a:xfrm>
              <a:off x="576" y="3264"/>
              <a:ext cx="2736" cy="754"/>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1000" b="1">
                <a:solidFill>
                  <a:srgbClr val="FF0000"/>
                </a:solidFill>
                <a:latin typeface="ＭＳ Ｐゴシック" pitchFamily="50" charset="-128"/>
              </a:endParaRPr>
            </a:p>
            <a:p>
              <a:pPr algn="l"/>
              <a:r>
                <a:rPr lang="en-US" altLang="ja-JP" sz="2000" b="1">
                  <a:solidFill>
                    <a:srgbClr val="FF0000"/>
                  </a:solidFill>
                  <a:latin typeface="ＭＳ Ｐゴシック" pitchFamily="50" charset="-128"/>
                </a:rPr>
                <a:t>★</a:t>
              </a:r>
              <a:r>
                <a:rPr lang="ja-JP" altLang="en-US" sz="2000" b="1">
                  <a:solidFill>
                    <a:srgbClr val="FF0000"/>
                  </a:solidFill>
                  <a:latin typeface="ＭＳ Ｐゴシック" pitchFamily="50" charset="-128"/>
                </a:rPr>
                <a:t>現状のやり方をﾍﾞｰｽに管理方法の</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見直しとペーパーレス化するための</a:t>
              </a:r>
              <a:br>
                <a:rPr lang="ja-JP" altLang="en-US" sz="2000" b="1">
                  <a:solidFill>
                    <a:srgbClr val="FF0000"/>
                  </a:solidFill>
                  <a:latin typeface="ＭＳ Ｐゴシック" pitchFamily="50" charset="-128"/>
                </a:rPr>
              </a:br>
              <a:r>
                <a:rPr lang="ja-JP" altLang="en-US" sz="2000" b="1">
                  <a:solidFill>
                    <a:srgbClr val="FF0000"/>
                  </a:solidFill>
                  <a:latin typeface="ＭＳ Ｐゴシック" pitchFamily="50" charset="-128"/>
                </a:rPr>
                <a:t>   方策を構築する。</a:t>
              </a:r>
            </a:p>
          </p:txBody>
        </p:sp>
        <p:grpSp>
          <p:nvGrpSpPr>
            <p:cNvPr id="138562" name="Group 322"/>
            <p:cNvGrpSpPr>
              <a:grpSpLocks/>
            </p:cNvGrpSpPr>
            <p:nvPr/>
          </p:nvGrpSpPr>
          <p:grpSpPr bwMode="auto">
            <a:xfrm>
              <a:off x="3264" y="2160"/>
              <a:ext cx="2352" cy="1757"/>
              <a:chOff x="3264" y="2160"/>
              <a:chExt cx="2352" cy="1757"/>
            </a:xfrm>
          </p:grpSpPr>
          <p:grpSp>
            <p:nvGrpSpPr>
              <p:cNvPr id="138264" name="Group 24"/>
              <p:cNvGrpSpPr>
                <a:grpSpLocks/>
              </p:cNvGrpSpPr>
              <p:nvPr/>
            </p:nvGrpSpPr>
            <p:grpSpPr bwMode="auto">
              <a:xfrm>
                <a:off x="3725" y="2160"/>
                <a:ext cx="1843" cy="1147"/>
                <a:chOff x="3320" y="2121"/>
                <a:chExt cx="2336" cy="1382"/>
              </a:xfrm>
            </p:grpSpPr>
            <p:sp>
              <p:nvSpPr>
                <p:cNvPr id="138265" name="Freeform 25"/>
                <p:cNvSpPr>
                  <a:spLocks/>
                </p:cNvSpPr>
                <p:nvPr/>
              </p:nvSpPr>
              <p:spPr bwMode="auto">
                <a:xfrm>
                  <a:off x="3351" y="2121"/>
                  <a:ext cx="2305" cy="1347"/>
                </a:xfrm>
                <a:custGeom>
                  <a:avLst/>
                  <a:gdLst>
                    <a:gd name="T0" fmla="*/ 28 w 4609"/>
                    <a:gd name="T1" fmla="*/ 0 h 2694"/>
                    <a:gd name="T2" fmla="*/ 0 w 4609"/>
                    <a:gd name="T3" fmla="*/ 0 h 2694"/>
                    <a:gd name="T4" fmla="*/ 0 w 4609"/>
                    <a:gd name="T5" fmla="*/ 2677 h 2694"/>
                    <a:gd name="T6" fmla="*/ 0 w 4609"/>
                    <a:gd name="T7" fmla="*/ 2677 h 2694"/>
                    <a:gd name="T8" fmla="*/ 0 w 4609"/>
                    <a:gd name="T9" fmla="*/ 2683 h 2694"/>
                    <a:gd name="T10" fmla="*/ 3 w 4609"/>
                    <a:gd name="T11" fmla="*/ 2689 h 2694"/>
                    <a:gd name="T12" fmla="*/ 8 w 4609"/>
                    <a:gd name="T13" fmla="*/ 2692 h 2694"/>
                    <a:gd name="T14" fmla="*/ 13 w 4609"/>
                    <a:gd name="T15" fmla="*/ 2694 h 2694"/>
                    <a:gd name="T16" fmla="*/ 4609 w 4609"/>
                    <a:gd name="T17" fmla="*/ 2694 h 2694"/>
                    <a:gd name="T18" fmla="*/ 4609 w 4609"/>
                    <a:gd name="T19" fmla="*/ 2662 h 2694"/>
                    <a:gd name="T20" fmla="*/ 13 w 4609"/>
                    <a:gd name="T21" fmla="*/ 2662 h 2694"/>
                    <a:gd name="T22" fmla="*/ 26 w 4609"/>
                    <a:gd name="T23" fmla="*/ 2677 h 2694"/>
                    <a:gd name="T24" fmla="*/ 26 w 4609"/>
                    <a:gd name="T25" fmla="*/ 2671 h 2694"/>
                    <a:gd name="T26" fmla="*/ 23 w 4609"/>
                    <a:gd name="T27" fmla="*/ 2666 h 2694"/>
                    <a:gd name="T28" fmla="*/ 18 w 4609"/>
                    <a:gd name="T29" fmla="*/ 2662 h 2694"/>
                    <a:gd name="T30" fmla="*/ 13 w 4609"/>
                    <a:gd name="T31" fmla="*/ 2677 h 2694"/>
                    <a:gd name="T32" fmla="*/ 28 w 4609"/>
                    <a:gd name="T33" fmla="*/ 2677 h 2694"/>
                    <a:gd name="T34" fmla="*/ 28 w 4609"/>
                    <a:gd name="T35" fmla="*/ 0 h 2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09" h="2694">
                      <a:moveTo>
                        <a:pt x="28" y="0"/>
                      </a:moveTo>
                      <a:lnTo>
                        <a:pt x="0" y="0"/>
                      </a:lnTo>
                      <a:lnTo>
                        <a:pt x="0" y="2677"/>
                      </a:lnTo>
                      <a:lnTo>
                        <a:pt x="0" y="2677"/>
                      </a:lnTo>
                      <a:lnTo>
                        <a:pt x="0" y="2683"/>
                      </a:lnTo>
                      <a:lnTo>
                        <a:pt x="3" y="2689"/>
                      </a:lnTo>
                      <a:lnTo>
                        <a:pt x="8" y="2692"/>
                      </a:lnTo>
                      <a:lnTo>
                        <a:pt x="13" y="2694"/>
                      </a:lnTo>
                      <a:lnTo>
                        <a:pt x="4609" y="2694"/>
                      </a:lnTo>
                      <a:lnTo>
                        <a:pt x="4609" y="2662"/>
                      </a:lnTo>
                      <a:lnTo>
                        <a:pt x="13" y="2662"/>
                      </a:lnTo>
                      <a:lnTo>
                        <a:pt x="26" y="2677"/>
                      </a:lnTo>
                      <a:lnTo>
                        <a:pt x="26" y="2671"/>
                      </a:lnTo>
                      <a:lnTo>
                        <a:pt x="23" y="2666"/>
                      </a:lnTo>
                      <a:lnTo>
                        <a:pt x="18" y="2662"/>
                      </a:lnTo>
                      <a:lnTo>
                        <a:pt x="13" y="2677"/>
                      </a:lnTo>
                      <a:lnTo>
                        <a:pt x="28" y="2677"/>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8266" name="Freeform 26"/>
                <p:cNvSpPr>
                  <a:spLocks/>
                </p:cNvSpPr>
                <p:nvPr/>
              </p:nvSpPr>
              <p:spPr bwMode="auto">
                <a:xfrm>
                  <a:off x="3320" y="2121"/>
                  <a:ext cx="75" cy="87"/>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8267" name="Freeform 27"/>
                <p:cNvSpPr>
                  <a:spLocks/>
                </p:cNvSpPr>
                <p:nvPr/>
              </p:nvSpPr>
              <p:spPr bwMode="auto">
                <a:xfrm>
                  <a:off x="5581" y="3416"/>
                  <a:ext cx="75" cy="87"/>
                </a:xfrm>
                <a:custGeom>
                  <a:avLst/>
                  <a:gdLst>
                    <a:gd name="T0" fmla="*/ 0 w 150"/>
                    <a:gd name="T1" fmla="*/ 174 h 174"/>
                    <a:gd name="T2" fmla="*/ 150 w 150"/>
                    <a:gd name="T3" fmla="*/ 86 h 174"/>
                    <a:gd name="T4" fmla="*/ 0 w 150"/>
                    <a:gd name="T5" fmla="*/ 0 h 174"/>
                  </a:gdLst>
                  <a:ahLst/>
                  <a:cxnLst>
                    <a:cxn ang="0">
                      <a:pos x="T0" y="T1"/>
                    </a:cxn>
                    <a:cxn ang="0">
                      <a:pos x="T2" y="T3"/>
                    </a:cxn>
                    <a:cxn ang="0">
                      <a:pos x="T4" y="T5"/>
                    </a:cxn>
                  </a:cxnLst>
                  <a:rect l="0" t="0" r="r" b="b"/>
                  <a:pathLst>
                    <a:path w="150" h="174">
                      <a:moveTo>
                        <a:pt x="0" y="174"/>
                      </a:moveTo>
                      <a:lnTo>
                        <a:pt x="150" y="86"/>
                      </a:lnTo>
                      <a:lnTo>
                        <a:pt x="0"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38268" name="Group 28"/>
              <p:cNvGrpSpPr>
                <a:grpSpLocks/>
              </p:cNvGrpSpPr>
              <p:nvPr/>
            </p:nvGrpSpPr>
            <p:grpSpPr bwMode="auto">
              <a:xfrm>
                <a:off x="3901" y="2221"/>
                <a:ext cx="12" cy="1010"/>
                <a:chOff x="3543" y="2194"/>
                <a:chExt cx="16" cy="1218"/>
              </a:xfrm>
            </p:grpSpPr>
            <p:sp>
              <p:nvSpPr>
                <p:cNvPr id="138269" name="Rectangle 29"/>
                <p:cNvSpPr>
                  <a:spLocks noChangeArrowheads="1"/>
                </p:cNvSpPr>
                <p:nvPr/>
              </p:nvSpPr>
              <p:spPr bwMode="auto">
                <a:xfrm>
                  <a:off x="3543" y="33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0" name="Rectangle 30"/>
                <p:cNvSpPr>
                  <a:spLocks noChangeArrowheads="1"/>
                </p:cNvSpPr>
                <p:nvPr/>
              </p:nvSpPr>
              <p:spPr bwMode="auto">
                <a:xfrm>
                  <a:off x="3543" y="33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1" name="Rectangle 31"/>
                <p:cNvSpPr>
                  <a:spLocks noChangeArrowheads="1"/>
                </p:cNvSpPr>
                <p:nvPr/>
              </p:nvSpPr>
              <p:spPr bwMode="auto">
                <a:xfrm>
                  <a:off x="3543" y="332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2" name="Rectangle 32"/>
                <p:cNvSpPr>
                  <a:spLocks noChangeArrowheads="1"/>
                </p:cNvSpPr>
                <p:nvPr/>
              </p:nvSpPr>
              <p:spPr bwMode="auto">
                <a:xfrm>
                  <a:off x="3543" y="32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3" name="Rectangle 33"/>
                <p:cNvSpPr>
                  <a:spLocks noChangeArrowheads="1"/>
                </p:cNvSpPr>
                <p:nvPr/>
              </p:nvSpPr>
              <p:spPr bwMode="auto">
                <a:xfrm>
                  <a:off x="3543" y="32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4" name="Rectangle 34"/>
                <p:cNvSpPr>
                  <a:spLocks noChangeArrowheads="1"/>
                </p:cNvSpPr>
                <p:nvPr/>
              </p:nvSpPr>
              <p:spPr bwMode="auto">
                <a:xfrm>
                  <a:off x="3543" y="3212"/>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5" name="Rectangle 35"/>
                <p:cNvSpPr>
                  <a:spLocks noChangeArrowheads="1"/>
                </p:cNvSpPr>
                <p:nvPr/>
              </p:nvSpPr>
              <p:spPr bwMode="auto">
                <a:xfrm>
                  <a:off x="3543" y="31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6" name="Rectangle 36"/>
                <p:cNvSpPr>
                  <a:spLocks noChangeArrowheads="1"/>
                </p:cNvSpPr>
                <p:nvPr/>
              </p:nvSpPr>
              <p:spPr bwMode="auto">
                <a:xfrm>
                  <a:off x="3543" y="31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7" name="Rectangle 37"/>
                <p:cNvSpPr>
                  <a:spLocks noChangeArrowheads="1"/>
                </p:cNvSpPr>
                <p:nvPr/>
              </p:nvSpPr>
              <p:spPr bwMode="auto">
                <a:xfrm>
                  <a:off x="3543" y="31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8" name="Rectangle 38"/>
                <p:cNvSpPr>
                  <a:spLocks noChangeArrowheads="1"/>
                </p:cNvSpPr>
                <p:nvPr/>
              </p:nvSpPr>
              <p:spPr bwMode="auto">
                <a:xfrm>
                  <a:off x="3543" y="30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79" name="Rectangle 39"/>
                <p:cNvSpPr>
                  <a:spLocks noChangeArrowheads="1"/>
                </p:cNvSpPr>
                <p:nvPr/>
              </p:nvSpPr>
              <p:spPr bwMode="auto">
                <a:xfrm>
                  <a:off x="3543" y="3030"/>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0" name="Rectangle 40"/>
                <p:cNvSpPr>
                  <a:spLocks noChangeArrowheads="1"/>
                </p:cNvSpPr>
                <p:nvPr/>
              </p:nvSpPr>
              <p:spPr bwMode="auto">
                <a:xfrm>
                  <a:off x="3543" y="29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1" name="Rectangle 41"/>
                <p:cNvSpPr>
                  <a:spLocks noChangeArrowheads="1"/>
                </p:cNvSpPr>
                <p:nvPr/>
              </p:nvSpPr>
              <p:spPr bwMode="auto">
                <a:xfrm>
                  <a:off x="3543" y="29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2" name="Rectangle 42"/>
                <p:cNvSpPr>
                  <a:spLocks noChangeArrowheads="1"/>
                </p:cNvSpPr>
                <p:nvPr/>
              </p:nvSpPr>
              <p:spPr bwMode="auto">
                <a:xfrm>
                  <a:off x="3543" y="29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3" name="Rectangle 43"/>
                <p:cNvSpPr>
                  <a:spLocks noChangeArrowheads="1"/>
                </p:cNvSpPr>
                <p:nvPr/>
              </p:nvSpPr>
              <p:spPr bwMode="auto">
                <a:xfrm>
                  <a:off x="3543" y="28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4" name="Rectangle 44"/>
                <p:cNvSpPr>
                  <a:spLocks noChangeArrowheads="1"/>
                </p:cNvSpPr>
                <p:nvPr/>
              </p:nvSpPr>
              <p:spPr bwMode="auto">
                <a:xfrm>
                  <a:off x="3543" y="28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5" name="Rectangle 45"/>
                <p:cNvSpPr>
                  <a:spLocks noChangeArrowheads="1"/>
                </p:cNvSpPr>
                <p:nvPr/>
              </p:nvSpPr>
              <p:spPr bwMode="auto">
                <a:xfrm>
                  <a:off x="3543" y="28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6" name="Rectangle 46"/>
                <p:cNvSpPr>
                  <a:spLocks noChangeArrowheads="1"/>
                </p:cNvSpPr>
                <p:nvPr/>
              </p:nvSpPr>
              <p:spPr bwMode="auto">
                <a:xfrm>
                  <a:off x="3543" y="27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7" name="Rectangle 47"/>
                <p:cNvSpPr>
                  <a:spLocks noChangeArrowheads="1"/>
                </p:cNvSpPr>
                <p:nvPr/>
              </p:nvSpPr>
              <p:spPr bwMode="auto">
                <a:xfrm>
                  <a:off x="3543" y="27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8" name="Rectangle 48"/>
                <p:cNvSpPr>
                  <a:spLocks noChangeArrowheads="1"/>
                </p:cNvSpPr>
                <p:nvPr/>
              </p:nvSpPr>
              <p:spPr bwMode="auto">
                <a:xfrm>
                  <a:off x="3543" y="27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89" name="Rectangle 49"/>
                <p:cNvSpPr>
                  <a:spLocks noChangeArrowheads="1"/>
                </p:cNvSpPr>
                <p:nvPr/>
              </p:nvSpPr>
              <p:spPr bwMode="auto">
                <a:xfrm>
                  <a:off x="3543" y="26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0" name="Rectangle 50"/>
                <p:cNvSpPr>
                  <a:spLocks noChangeArrowheads="1"/>
                </p:cNvSpPr>
                <p:nvPr/>
              </p:nvSpPr>
              <p:spPr bwMode="auto">
                <a:xfrm>
                  <a:off x="3543" y="26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1" name="Rectangle 51"/>
                <p:cNvSpPr>
                  <a:spLocks noChangeArrowheads="1"/>
                </p:cNvSpPr>
                <p:nvPr/>
              </p:nvSpPr>
              <p:spPr bwMode="auto">
                <a:xfrm>
                  <a:off x="3543" y="25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2" name="Rectangle 52"/>
                <p:cNvSpPr>
                  <a:spLocks noChangeArrowheads="1"/>
                </p:cNvSpPr>
                <p:nvPr/>
              </p:nvSpPr>
              <p:spPr bwMode="auto">
                <a:xfrm>
                  <a:off x="3543" y="25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3" name="Rectangle 53"/>
                <p:cNvSpPr>
                  <a:spLocks noChangeArrowheads="1"/>
                </p:cNvSpPr>
                <p:nvPr/>
              </p:nvSpPr>
              <p:spPr bwMode="auto">
                <a:xfrm>
                  <a:off x="3543" y="25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4" name="Rectangle 54"/>
                <p:cNvSpPr>
                  <a:spLocks noChangeArrowheads="1"/>
                </p:cNvSpPr>
                <p:nvPr/>
              </p:nvSpPr>
              <p:spPr bwMode="auto">
                <a:xfrm>
                  <a:off x="3543" y="24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5" name="Rectangle 55"/>
                <p:cNvSpPr>
                  <a:spLocks noChangeArrowheads="1"/>
                </p:cNvSpPr>
                <p:nvPr/>
              </p:nvSpPr>
              <p:spPr bwMode="auto">
                <a:xfrm>
                  <a:off x="3543" y="24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6" name="Rectangle 56"/>
                <p:cNvSpPr>
                  <a:spLocks noChangeArrowheads="1"/>
                </p:cNvSpPr>
                <p:nvPr/>
              </p:nvSpPr>
              <p:spPr bwMode="auto">
                <a:xfrm>
                  <a:off x="3543" y="24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7" name="Rectangle 57"/>
                <p:cNvSpPr>
                  <a:spLocks noChangeArrowheads="1"/>
                </p:cNvSpPr>
                <p:nvPr/>
              </p:nvSpPr>
              <p:spPr bwMode="auto">
                <a:xfrm>
                  <a:off x="3543" y="23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8" name="Rectangle 58"/>
                <p:cNvSpPr>
                  <a:spLocks noChangeArrowheads="1"/>
                </p:cNvSpPr>
                <p:nvPr/>
              </p:nvSpPr>
              <p:spPr bwMode="auto">
                <a:xfrm>
                  <a:off x="3543" y="23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299" name="Rectangle 59"/>
                <p:cNvSpPr>
                  <a:spLocks noChangeArrowheads="1"/>
                </p:cNvSpPr>
                <p:nvPr/>
              </p:nvSpPr>
              <p:spPr bwMode="auto">
                <a:xfrm>
                  <a:off x="3543" y="2303"/>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0" name="Rectangle 60"/>
                <p:cNvSpPr>
                  <a:spLocks noChangeArrowheads="1"/>
                </p:cNvSpPr>
                <p:nvPr/>
              </p:nvSpPr>
              <p:spPr bwMode="auto">
                <a:xfrm>
                  <a:off x="3543" y="22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1" name="Rectangle 61"/>
                <p:cNvSpPr>
                  <a:spLocks noChangeArrowheads="1"/>
                </p:cNvSpPr>
                <p:nvPr/>
              </p:nvSpPr>
              <p:spPr bwMode="auto">
                <a:xfrm>
                  <a:off x="3543" y="22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2" name="Rectangle 62"/>
                <p:cNvSpPr>
                  <a:spLocks noChangeArrowheads="1"/>
                </p:cNvSpPr>
                <p:nvPr/>
              </p:nvSpPr>
              <p:spPr bwMode="auto">
                <a:xfrm>
                  <a:off x="3543" y="21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8303" name="Group 63"/>
              <p:cNvGrpSpPr>
                <a:grpSpLocks/>
              </p:cNvGrpSpPr>
              <p:nvPr/>
            </p:nvGrpSpPr>
            <p:grpSpPr bwMode="auto">
              <a:xfrm>
                <a:off x="4634" y="2221"/>
                <a:ext cx="12" cy="1010"/>
                <a:chOff x="4472" y="2194"/>
                <a:chExt cx="16" cy="1218"/>
              </a:xfrm>
            </p:grpSpPr>
            <p:sp>
              <p:nvSpPr>
                <p:cNvPr id="138304" name="Rectangle 64"/>
                <p:cNvSpPr>
                  <a:spLocks noChangeArrowheads="1"/>
                </p:cNvSpPr>
                <p:nvPr/>
              </p:nvSpPr>
              <p:spPr bwMode="auto">
                <a:xfrm>
                  <a:off x="4472" y="33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5" name="Rectangle 65"/>
                <p:cNvSpPr>
                  <a:spLocks noChangeArrowheads="1"/>
                </p:cNvSpPr>
                <p:nvPr/>
              </p:nvSpPr>
              <p:spPr bwMode="auto">
                <a:xfrm>
                  <a:off x="4472" y="33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6" name="Rectangle 66"/>
                <p:cNvSpPr>
                  <a:spLocks noChangeArrowheads="1"/>
                </p:cNvSpPr>
                <p:nvPr/>
              </p:nvSpPr>
              <p:spPr bwMode="auto">
                <a:xfrm>
                  <a:off x="4472" y="332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7" name="Rectangle 67"/>
                <p:cNvSpPr>
                  <a:spLocks noChangeArrowheads="1"/>
                </p:cNvSpPr>
                <p:nvPr/>
              </p:nvSpPr>
              <p:spPr bwMode="auto">
                <a:xfrm>
                  <a:off x="4472" y="32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8" name="Rectangle 68"/>
                <p:cNvSpPr>
                  <a:spLocks noChangeArrowheads="1"/>
                </p:cNvSpPr>
                <p:nvPr/>
              </p:nvSpPr>
              <p:spPr bwMode="auto">
                <a:xfrm>
                  <a:off x="4472" y="32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09" name="Rectangle 69"/>
                <p:cNvSpPr>
                  <a:spLocks noChangeArrowheads="1"/>
                </p:cNvSpPr>
                <p:nvPr/>
              </p:nvSpPr>
              <p:spPr bwMode="auto">
                <a:xfrm>
                  <a:off x="4472" y="3212"/>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0" name="Rectangle 70"/>
                <p:cNvSpPr>
                  <a:spLocks noChangeArrowheads="1"/>
                </p:cNvSpPr>
                <p:nvPr/>
              </p:nvSpPr>
              <p:spPr bwMode="auto">
                <a:xfrm>
                  <a:off x="4472" y="31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1" name="Rectangle 71"/>
                <p:cNvSpPr>
                  <a:spLocks noChangeArrowheads="1"/>
                </p:cNvSpPr>
                <p:nvPr/>
              </p:nvSpPr>
              <p:spPr bwMode="auto">
                <a:xfrm>
                  <a:off x="4472" y="31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2" name="Rectangle 72"/>
                <p:cNvSpPr>
                  <a:spLocks noChangeArrowheads="1"/>
                </p:cNvSpPr>
                <p:nvPr/>
              </p:nvSpPr>
              <p:spPr bwMode="auto">
                <a:xfrm>
                  <a:off x="4472" y="31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3" name="Rectangle 73"/>
                <p:cNvSpPr>
                  <a:spLocks noChangeArrowheads="1"/>
                </p:cNvSpPr>
                <p:nvPr/>
              </p:nvSpPr>
              <p:spPr bwMode="auto">
                <a:xfrm>
                  <a:off x="4472" y="30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4" name="Rectangle 74"/>
                <p:cNvSpPr>
                  <a:spLocks noChangeArrowheads="1"/>
                </p:cNvSpPr>
                <p:nvPr/>
              </p:nvSpPr>
              <p:spPr bwMode="auto">
                <a:xfrm>
                  <a:off x="4472" y="3030"/>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5" name="Rectangle 75"/>
                <p:cNvSpPr>
                  <a:spLocks noChangeArrowheads="1"/>
                </p:cNvSpPr>
                <p:nvPr/>
              </p:nvSpPr>
              <p:spPr bwMode="auto">
                <a:xfrm>
                  <a:off x="4472" y="29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6" name="Rectangle 76"/>
                <p:cNvSpPr>
                  <a:spLocks noChangeArrowheads="1"/>
                </p:cNvSpPr>
                <p:nvPr/>
              </p:nvSpPr>
              <p:spPr bwMode="auto">
                <a:xfrm>
                  <a:off x="4472" y="29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7" name="Rectangle 77"/>
                <p:cNvSpPr>
                  <a:spLocks noChangeArrowheads="1"/>
                </p:cNvSpPr>
                <p:nvPr/>
              </p:nvSpPr>
              <p:spPr bwMode="auto">
                <a:xfrm>
                  <a:off x="4472" y="29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8" name="Rectangle 78"/>
                <p:cNvSpPr>
                  <a:spLocks noChangeArrowheads="1"/>
                </p:cNvSpPr>
                <p:nvPr/>
              </p:nvSpPr>
              <p:spPr bwMode="auto">
                <a:xfrm>
                  <a:off x="4472" y="28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19" name="Rectangle 79"/>
                <p:cNvSpPr>
                  <a:spLocks noChangeArrowheads="1"/>
                </p:cNvSpPr>
                <p:nvPr/>
              </p:nvSpPr>
              <p:spPr bwMode="auto">
                <a:xfrm>
                  <a:off x="4472" y="28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0" name="Rectangle 80"/>
                <p:cNvSpPr>
                  <a:spLocks noChangeArrowheads="1"/>
                </p:cNvSpPr>
                <p:nvPr/>
              </p:nvSpPr>
              <p:spPr bwMode="auto">
                <a:xfrm>
                  <a:off x="4472" y="28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1" name="Rectangle 81"/>
                <p:cNvSpPr>
                  <a:spLocks noChangeArrowheads="1"/>
                </p:cNvSpPr>
                <p:nvPr/>
              </p:nvSpPr>
              <p:spPr bwMode="auto">
                <a:xfrm>
                  <a:off x="4472" y="27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2" name="Rectangle 82"/>
                <p:cNvSpPr>
                  <a:spLocks noChangeArrowheads="1"/>
                </p:cNvSpPr>
                <p:nvPr/>
              </p:nvSpPr>
              <p:spPr bwMode="auto">
                <a:xfrm>
                  <a:off x="4472" y="27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3" name="Rectangle 83"/>
                <p:cNvSpPr>
                  <a:spLocks noChangeArrowheads="1"/>
                </p:cNvSpPr>
                <p:nvPr/>
              </p:nvSpPr>
              <p:spPr bwMode="auto">
                <a:xfrm>
                  <a:off x="4472" y="27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4" name="Rectangle 84"/>
                <p:cNvSpPr>
                  <a:spLocks noChangeArrowheads="1"/>
                </p:cNvSpPr>
                <p:nvPr/>
              </p:nvSpPr>
              <p:spPr bwMode="auto">
                <a:xfrm>
                  <a:off x="4472" y="26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5" name="Rectangle 85"/>
                <p:cNvSpPr>
                  <a:spLocks noChangeArrowheads="1"/>
                </p:cNvSpPr>
                <p:nvPr/>
              </p:nvSpPr>
              <p:spPr bwMode="auto">
                <a:xfrm>
                  <a:off x="4472" y="26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6" name="Rectangle 86"/>
                <p:cNvSpPr>
                  <a:spLocks noChangeArrowheads="1"/>
                </p:cNvSpPr>
                <p:nvPr/>
              </p:nvSpPr>
              <p:spPr bwMode="auto">
                <a:xfrm>
                  <a:off x="4472" y="25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7" name="Rectangle 87"/>
                <p:cNvSpPr>
                  <a:spLocks noChangeArrowheads="1"/>
                </p:cNvSpPr>
                <p:nvPr/>
              </p:nvSpPr>
              <p:spPr bwMode="auto">
                <a:xfrm>
                  <a:off x="4472" y="25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8" name="Rectangle 88"/>
                <p:cNvSpPr>
                  <a:spLocks noChangeArrowheads="1"/>
                </p:cNvSpPr>
                <p:nvPr/>
              </p:nvSpPr>
              <p:spPr bwMode="auto">
                <a:xfrm>
                  <a:off x="4472" y="25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29" name="Rectangle 89"/>
                <p:cNvSpPr>
                  <a:spLocks noChangeArrowheads="1"/>
                </p:cNvSpPr>
                <p:nvPr/>
              </p:nvSpPr>
              <p:spPr bwMode="auto">
                <a:xfrm>
                  <a:off x="4472" y="24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0" name="Rectangle 90"/>
                <p:cNvSpPr>
                  <a:spLocks noChangeArrowheads="1"/>
                </p:cNvSpPr>
                <p:nvPr/>
              </p:nvSpPr>
              <p:spPr bwMode="auto">
                <a:xfrm>
                  <a:off x="4472" y="24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1" name="Rectangle 91"/>
                <p:cNvSpPr>
                  <a:spLocks noChangeArrowheads="1"/>
                </p:cNvSpPr>
                <p:nvPr/>
              </p:nvSpPr>
              <p:spPr bwMode="auto">
                <a:xfrm>
                  <a:off x="4472" y="24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2" name="Rectangle 92"/>
                <p:cNvSpPr>
                  <a:spLocks noChangeArrowheads="1"/>
                </p:cNvSpPr>
                <p:nvPr/>
              </p:nvSpPr>
              <p:spPr bwMode="auto">
                <a:xfrm>
                  <a:off x="4472" y="23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3" name="Rectangle 93"/>
                <p:cNvSpPr>
                  <a:spLocks noChangeArrowheads="1"/>
                </p:cNvSpPr>
                <p:nvPr/>
              </p:nvSpPr>
              <p:spPr bwMode="auto">
                <a:xfrm>
                  <a:off x="4472" y="23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4" name="Rectangle 94"/>
                <p:cNvSpPr>
                  <a:spLocks noChangeArrowheads="1"/>
                </p:cNvSpPr>
                <p:nvPr/>
              </p:nvSpPr>
              <p:spPr bwMode="auto">
                <a:xfrm>
                  <a:off x="4472" y="2303"/>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5" name="Rectangle 95"/>
                <p:cNvSpPr>
                  <a:spLocks noChangeArrowheads="1"/>
                </p:cNvSpPr>
                <p:nvPr/>
              </p:nvSpPr>
              <p:spPr bwMode="auto">
                <a:xfrm>
                  <a:off x="4472" y="22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6" name="Rectangle 96"/>
                <p:cNvSpPr>
                  <a:spLocks noChangeArrowheads="1"/>
                </p:cNvSpPr>
                <p:nvPr/>
              </p:nvSpPr>
              <p:spPr bwMode="auto">
                <a:xfrm>
                  <a:off x="4472" y="22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37" name="Rectangle 97"/>
                <p:cNvSpPr>
                  <a:spLocks noChangeArrowheads="1"/>
                </p:cNvSpPr>
                <p:nvPr/>
              </p:nvSpPr>
              <p:spPr bwMode="auto">
                <a:xfrm>
                  <a:off x="4472" y="21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8338" name="Group 98"/>
              <p:cNvGrpSpPr>
                <a:grpSpLocks/>
              </p:cNvGrpSpPr>
              <p:nvPr/>
            </p:nvGrpSpPr>
            <p:grpSpPr bwMode="auto">
              <a:xfrm>
                <a:off x="3756" y="2897"/>
                <a:ext cx="1710" cy="14"/>
                <a:chOff x="3365" y="2901"/>
                <a:chExt cx="2167" cy="18"/>
              </a:xfrm>
            </p:grpSpPr>
            <p:sp>
              <p:nvSpPr>
                <p:cNvPr id="138339" name="Rectangle 99"/>
                <p:cNvSpPr>
                  <a:spLocks noChangeArrowheads="1"/>
                </p:cNvSpPr>
                <p:nvPr/>
              </p:nvSpPr>
              <p:spPr bwMode="auto">
                <a:xfrm>
                  <a:off x="336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0" name="Rectangle 100"/>
                <p:cNvSpPr>
                  <a:spLocks noChangeArrowheads="1"/>
                </p:cNvSpPr>
                <p:nvPr/>
              </p:nvSpPr>
              <p:spPr bwMode="auto">
                <a:xfrm>
                  <a:off x="339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1" name="Rectangle 101"/>
                <p:cNvSpPr>
                  <a:spLocks noChangeArrowheads="1"/>
                </p:cNvSpPr>
                <p:nvPr/>
              </p:nvSpPr>
              <p:spPr bwMode="auto">
                <a:xfrm>
                  <a:off x="3428"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2" name="Rectangle 102"/>
                <p:cNvSpPr>
                  <a:spLocks noChangeArrowheads="1"/>
                </p:cNvSpPr>
                <p:nvPr/>
              </p:nvSpPr>
              <p:spPr bwMode="auto">
                <a:xfrm>
                  <a:off x="345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3" name="Rectangle 103"/>
                <p:cNvSpPr>
                  <a:spLocks noChangeArrowheads="1"/>
                </p:cNvSpPr>
                <p:nvPr/>
              </p:nvSpPr>
              <p:spPr bwMode="auto">
                <a:xfrm>
                  <a:off x="349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4" name="Rectangle 104"/>
                <p:cNvSpPr>
                  <a:spLocks noChangeArrowheads="1"/>
                </p:cNvSpPr>
                <p:nvPr/>
              </p:nvSpPr>
              <p:spPr bwMode="auto">
                <a:xfrm>
                  <a:off x="3522"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5" name="Rectangle 105"/>
                <p:cNvSpPr>
                  <a:spLocks noChangeArrowheads="1"/>
                </p:cNvSpPr>
                <p:nvPr/>
              </p:nvSpPr>
              <p:spPr bwMode="auto">
                <a:xfrm>
                  <a:off x="355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6" name="Rectangle 106"/>
                <p:cNvSpPr>
                  <a:spLocks noChangeArrowheads="1"/>
                </p:cNvSpPr>
                <p:nvPr/>
              </p:nvSpPr>
              <p:spPr bwMode="auto">
                <a:xfrm>
                  <a:off x="358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7" name="Rectangle 107"/>
                <p:cNvSpPr>
                  <a:spLocks noChangeArrowheads="1"/>
                </p:cNvSpPr>
                <p:nvPr/>
              </p:nvSpPr>
              <p:spPr bwMode="auto">
                <a:xfrm>
                  <a:off x="361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8" name="Rectangle 108"/>
                <p:cNvSpPr>
                  <a:spLocks noChangeArrowheads="1"/>
                </p:cNvSpPr>
                <p:nvPr/>
              </p:nvSpPr>
              <p:spPr bwMode="auto">
                <a:xfrm>
                  <a:off x="364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49" name="Rectangle 109"/>
                <p:cNvSpPr>
                  <a:spLocks noChangeArrowheads="1"/>
                </p:cNvSpPr>
                <p:nvPr/>
              </p:nvSpPr>
              <p:spPr bwMode="auto">
                <a:xfrm>
                  <a:off x="3679"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0" name="Rectangle 110"/>
                <p:cNvSpPr>
                  <a:spLocks noChangeArrowheads="1"/>
                </p:cNvSpPr>
                <p:nvPr/>
              </p:nvSpPr>
              <p:spPr bwMode="auto">
                <a:xfrm>
                  <a:off x="371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1" name="Rectangle 111"/>
                <p:cNvSpPr>
                  <a:spLocks noChangeArrowheads="1"/>
                </p:cNvSpPr>
                <p:nvPr/>
              </p:nvSpPr>
              <p:spPr bwMode="auto">
                <a:xfrm>
                  <a:off x="374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2" name="Rectangle 112"/>
                <p:cNvSpPr>
                  <a:spLocks noChangeArrowheads="1"/>
                </p:cNvSpPr>
                <p:nvPr/>
              </p:nvSpPr>
              <p:spPr bwMode="auto">
                <a:xfrm>
                  <a:off x="3773"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3" name="Rectangle 113"/>
                <p:cNvSpPr>
                  <a:spLocks noChangeArrowheads="1"/>
                </p:cNvSpPr>
                <p:nvPr/>
              </p:nvSpPr>
              <p:spPr bwMode="auto">
                <a:xfrm>
                  <a:off x="380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4" name="Rectangle 114"/>
                <p:cNvSpPr>
                  <a:spLocks noChangeArrowheads="1"/>
                </p:cNvSpPr>
                <p:nvPr/>
              </p:nvSpPr>
              <p:spPr bwMode="auto">
                <a:xfrm>
                  <a:off x="383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5" name="Rectangle 115"/>
                <p:cNvSpPr>
                  <a:spLocks noChangeArrowheads="1"/>
                </p:cNvSpPr>
                <p:nvPr/>
              </p:nvSpPr>
              <p:spPr bwMode="auto">
                <a:xfrm>
                  <a:off x="386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6" name="Rectangle 116"/>
                <p:cNvSpPr>
                  <a:spLocks noChangeArrowheads="1"/>
                </p:cNvSpPr>
                <p:nvPr/>
              </p:nvSpPr>
              <p:spPr bwMode="auto">
                <a:xfrm>
                  <a:off x="389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7" name="Rectangle 117"/>
                <p:cNvSpPr>
                  <a:spLocks noChangeArrowheads="1"/>
                </p:cNvSpPr>
                <p:nvPr/>
              </p:nvSpPr>
              <p:spPr bwMode="auto">
                <a:xfrm>
                  <a:off x="3930"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8" name="Rectangle 118"/>
                <p:cNvSpPr>
                  <a:spLocks noChangeArrowheads="1"/>
                </p:cNvSpPr>
                <p:nvPr/>
              </p:nvSpPr>
              <p:spPr bwMode="auto">
                <a:xfrm>
                  <a:off x="396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59" name="Rectangle 119"/>
                <p:cNvSpPr>
                  <a:spLocks noChangeArrowheads="1"/>
                </p:cNvSpPr>
                <p:nvPr/>
              </p:nvSpPr>
              <p:spPr bwMode="auto">
                <a:xfrm>
                  <a:off x="399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0" name="Rectangle 120"/>
                <p:cNvSpPr>
                  <a:spLocks noChangeArrowheads="1"/>
                </p:cNvSpPr>
                <p:nvPr/>
              </p:nvSpPr>
              <p:spPr bwMode="auto">
                <a:xfrm>
                  <a:off x="4024"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1" name="Rectangle 121"/>
                <p:cNvSpPr>
                  <a:spLocks noChangeArrowheads="1"/>
                </p:cNvSpPr>
                <p:nvPr/>
              </p:nvSpPr>
              <p:spPr bwMode="auto">
                <a:xfrm>
                  <a:off x="405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2" name="Rectangle 122"/>
                <p:cNvSpPr>
                  <a:spLocks noChangeArrowheads="1"/>
                </p:cNvSpPr>
                <p:nvPr/>
              </p:nvSpPr>
              <p:spPr bwMode="auto">
                <a:xfrm>
                  <a:off x="408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3" name="Rectangle 123"/>
                <p:cNvSpPr>
                  <a:spLocks noChangeArrowheads="1"/>
                </p:cNvSpPr>
                <p:nvPr/>
              </p:nvSpPr>
              <p:spPr bwMode="auto">
                <a:xfrm>
                  <a:off x="4118"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4" name="Rectangle 124"/>
                <p:cNvSpPr>
                  <a:spLocks noChangeArrowheads="1"/>
                </p:cNvSpPr>
                <p:nvPr/>
              </p:nvSpPr>
              <p:spPr bwMode="auto">
                <a:xfrm>
                  <a:off x="414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5" name="Rectangle 125"/>
                <p:cNvSpPr>
                  <a:spLocks noChangeArrowheads="1"/>
                </p:cNvSpPr>
                <p:nvPr/>
              </p:nvSpPr>
              <p:spPr bwMode="auto">
                <a:xfrm>
                  <a:off x="418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6" name="Rectangle 126"/>
                <p:cNvSpPr>
                  <a:spLocks noChangeArrowheads="1"/>
                </p:cNvSpPr>
                <p:nvPr/>
              </p:nvSpPr>
              <p:spPr bwMode="auto">
                <a:xfrm>
                  <a:off x="421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7" name="Rectangle 127"/>
                <p:cNvSpPr>
                  <a:spLocks noChangeArrowheads="1"/>
                </p:cNvSpPr>
                <p:nvPr/>
              </p:nvSpPr>
              <p:spPr bwMode="auto">
                <a:xfrm>
                  <a:off x="424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8" name="Rectangle 128"/>
                <p:cNvSpPr>
                  <a:spLocks noChangeArrowheads="1"/>
                </p:cNvSpPr>
                <p:nvPr/>
              </p:nvSpPr>
              <p:spPr bwMode="auto">
                <a:xfrm>
                  <a:off x="4275"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69" name="Rectangle 129"/>
                <p:cNvSpPr>
                  <a:spLocks noChangeArrowheads="1"/>
                </p:cNvSpPr>
                <p:nvPr/>
              </p:nvSpPr>
              <p:spPr bwMode="auto">
                <a:xfrm>
                  <a:off x="430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0" name="Rectangle 130"/>
                <p:cNvSpPr>
                  <a:spLocks noChangeArrowheads="1"/>
                </p:cNvSpPr>
                <p:nvPr/>
              </p:nvSpPr>
              <p:spPr bwMode="auto">
                <a:xfrm>
                  <a:off x="433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1" name="Rectangle 131"/>
                <p:cNvSpPr>
                  <a:spLocks noChangeArrowheads="1"/>
                </p:cNvSpPr>
                <p:nvPr/>
              </p:nvSpPr>
              <p:spPr bwMode="auto">
                <a:xfrm>
                  <a:off x="4369"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2" name="Rectangle 132"/>
                <p:cNvSpPr>
                  <a:spLocks noChangeArrowheads="1"/>
                </p:cNvSpPr>
                <p:nvPr/>
              </p:nvSpPr>
              <p:spPr bwMode="auto">
                <a:xfrm>
                  <a:off x="440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3" name="Rectangle 133"/>
                <p:cNvSpPr>
                  <a:spLocks noChangeArrowheads="1"/>
                </p:cNvSpPr>
                <p:nvPr/>
              </p:nvSpPr>
              <p:spPr bwMode="auto">
                <a:xfrm>
                  <a:off x="443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4" name="Rectangle 134"/>
                <p:cNvSpPr>
                  <a:spLocks noChangeArrowheads="1"/>
                </p:cNvSpPr>
                <p:nvPr/>
              </p:nvSpPr>
              <p:spPr bwMode="auto">
                <a:xfrm>
                  <a:off x="446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5" name="Rectangle 135"/>
                <p:cNvSpPr>
                  <a:spLocks noChangeArrowheads="1"/>
                </p:cNvSpPr>
                <p:nvPr/>
              </p:nvSpPr>
              <p:spPr bwMode="auto">
                <a:xfrm>
                  <a:off x="449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6" name="Rectangle 136"/>
                <p:cNvSpPr>
                  <a:spLocks noChangeArrowheads="1"/>
                </p:cNvSpPr>
                <p:nvPr/>
              </p:nvSpPr>
              <p:spPr bwMode="auto">
                <a:xfrm>
                  <a:off x="452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7" name="Rectangle 137"/>
                <p:cNvSpPr>
                  <a:spLocks noChangeArrowheads="1"/>
                </p:cNvSpPr>
                <p:nvPr/>
              </p:nvSpPr>
              <p:spPr bwMode="auto">
                <a:xfrm>
                  <a:off x="455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8" name="Rectangle 138"/>
                <p:cNvSpPr>
                  <a:spLocks noChangeArrowheads="1"/>
                </p:cNvSpPr>
                <p:nvPr/>
              </p:nvSpPr>
              <p:spPr bwMode="auto">
                <a:xfrm>
                  <a:off x="458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79" name="Rectangle 139"/>
                <p:cNvSpPr>
                  <a:spLocks noChangeArrowheads="1"/>
                </p:cNvSpPr>
                <p:nvPr/>
              </p:nvSpPr>
              <p:spPr bwMode="auto">
                <a:xfrm>
                  <a:off x="4620"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0" name="Rectangle 140"/>
                <p:cNvSpPr>
                  <a:spLocks noChangeArrowheads="1"/>
                </p:cNvSpPr>
                <p:nvPr/>
              </p:nvSpPr>
              <p:spPr bwMode="auto">
                <a:xfrm>
                  <a:off x="465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1" name="Rectangle 141"/>
                <p:cNvSpPr>
                  <a:spLocks noChangeArrowheads="1"/>
                </p:cNvSpPr>
                <p:nvPr/>
              </p:nvSpPr>
              <p:spPr bwMode="auto">
                <a:xfrm>
                  <a:off x="468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2" name="Rectangle 142"/>
                <p:cNvSpPr>
                  <a:spLocks noChangeArrowheads="1"/>
                </p:cNvSpPr>
                <p:nvPr/>
              </p:nvSpPr>
              <p:spPr bwMode="auto">
                <a:xfrm>
                  <a:off x="4714"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3" name="Rectangle 143"/>
                <p:cNvSpPr>
                  <a:spLocks noChangeArrowheads="1"/>
                </p:cNvSpPr>
                <p:nvPr/>
              </p:nvSpPr>
              <p:spPr bwMode="auto">
                <a:xfrm>
                  <a:off x="474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4" name="Rectangle 144"/>
                <p:cNvSpPr>
                  <a:spLocks noChangeArrowheads="1"/>
                </p:cNvSpPr>
                <p:nvPr/>
              </p:nvSpPr>
              <p:spPr bwMode="auto">
                <a:xfrm>
                  <a:off x="477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5" name="Rectangle 145"/>
                <p:cNvSpPr>
                  <a:spLocks noChangeArrowheads="1"/>
                </p:cNvSpPr>
                <p:nvPr/>
              </p:nvSpPr>
              <p:spPr bwMode="auto">
                <a:xfrm>
                  <a:off x="480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6" name="Rectangle 146"/>
                <p:cNvSpPr>
                  <a:spLocks noChangeArrowheads="1"/>
                </p:cNvSpPr>
                <p:nvPr/>
              </p:nvSpPr>
              <p:spPr bwMode="auto">
                <a:xfrm>
                  <a:off x="483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7" name="Rectangle 147"/>
                <p:cNvSpPr>
                  <a:spLocks noChangeArrowheads="1"/>
                </p:cNvSpPr>
                <p:nvPr/>
              </p:nvSpPr>
              <p:spPr bwMode="auto">
                <a:xfrm>
                  <a:off x="4871"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8" name="Rectangle 148"/>
                <p:cNvSpPr>
                  <a:spLocks noChangeArrowheads="1"/>
                </p:cNvSpPr>
                <p:nvPr/>
              </p:nvSpPr>
              <p:spPr bwMode="auto">
                <a:xfrm>
                  <a:off x="490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89" name="Rectangle 149"/>
                <p:cNvSpPr>
                  <a:spLocks noChangeArrowheads="1"/>
                </p:cNvSpPr>
                <p:nvPr/>
              </p:nvSpPr>
              <p:spPr bwMode="auto">
                <a:xfrm>
                  <a:off x="493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0" name="Rectangle 150"/>
                <p:cNvSpPr>
                  <a:spLocks noChangeArrowheads="1"/>
                </p:cNvSpPr>
                <p:nvPr/>
              </p:nvSpPr>
              <p:spPr bwMode="auto">
                <a:xfrm>
                  <a:off x="4965"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1" name="Rectangle 151"/>
                <p:cNvSpPr>
                  <a:spLocks noChangeArrowheads="1"/>
                </p:cNvSpPr>
                <p:nvPr/>
              </p:nvSpPr>
              <p:spPr bwMode="auto">
                <a:xfrm>
                  <a:off x="499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2" name="Rectangle 152"/>
                <p:cNvSpPr>
                  <a:spLocks noChangeArrowheads="1"/>
                </p:cNvSpPr>
                <p:nvPr/>
              </p:nvSpPr>
              <p:spPr bwMode="auto">
                <a:xfrm>
                  <a:off x="502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3" name="Rectangle 153"/>
                <p:cNvSpPr>
                  <a:spLocks noChangeArrowheads="1"/>
                </p:cNvSpPr>
                <p:nvPr/>
              </p:nvSpPr>
              <p:spPr bwMode="auto">
                <a:xfrm>
                  <a:off x="505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4" name="Rectangle 154"/>
                <p:cNvSpPr>
                  <a:spLocks noChangeArrowheads="1"/>
                </p:cNvSpPr>
                <p:nvPr/>
              </p:nvSpPr>
              <p:spPr bwMode="auto">
                <a:xfrm>
                  <a:off x="509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5" name="Rectangle 155"/>
                <p:cNvSpPr>
                  <a:spLocks noChangeArrowheads="1"/>
                </p:cNvSpPr>
                <p:nvPr/>
              </p:nvSpPr>
              <p:spPr bwMode="auto">
                <a:xfrm>
                  <a:off x="5122"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6" name="Rectangle 156"/>
                <p:cNvSpPr>
                  <a:spLocks noChangeArrowheads="1"/>
                </p:cNvSpPr>
                <p:nvPr/>
              </p:nvSpPr>
              <p:spPr bwMode="auto">
                <a:xfrm>
                  <a:off x="515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7" name="Rectangle 157"/>
                <p:cNvSpPr>
                  <a:spLocks noChangeArrowheads="1"/>
                </p:cNvSpPr>
                <p:nvPr/>
              </p:nvSpPr>
              <p:spPr bwMode="auto">
                <a:xfrm>
                  <a:off x="518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8" name="Rectangle 158"/>
                <p:cNvSpPr>
                  <a:spLocks noChangeArrowheads="1"/>
                </p:cNvSpPr>
                <p:nvPr/>
              </p:nvSpPr>
              <p:spPr bwMode="auto">
                <a:xfrm>
                  <a:off x="521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399" name="Rectangle 159"/>
                <p:cNvSpPr>
                  <a:spLocks noChangeArrowheads="1"/>
                </p:cNvSpPr>
                <p:nvPr/>
              </p:nvSpPr>
              <p:spPr bwMode="auto">
                <a:xfrm>
                  <a:off x="524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0" name="Rectangle 160"/>
                <p:cNvSpPr>
                  <a:spLocks noChangeArrowheads="1"/>
                </p:cNvSpPr>
                <p:nvPr/>
              </p:nvSpPr>
              <p:spPr bwMode="auto">
                <a:xfrm>
                  <a:off x="527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1" name="Rectangle 161"/>
                <p:cNvSpPr>
                  <a:spLocks noChangeArrowheads="1"/>
                </p:cNvSpPr>
                <p:nvPr/>
              </p:nvSpPr>
              <p:spPr bwMode="auto">
                <a:xfrm>
                  <a:off x="531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2" name="Rectangle 162"/>
                <p:cNvSpPr>
                  <a:spLocks noChangeArrowheads="1"/>
                </p:cNvSpPr>
                <p:nvPr/>
              </p:nvSpPr>
              <p:spPr bwMode="auto">
                <a:xfrm>
                  <a:off x="534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3" name="Rectangle 163"/>
                <p:cNvSpPr>
                  <a:spLocks noChangeArrowheads="1"/>
                </p:cNvSpPr>
                <p:nvPr/>
              </p:nvSpPr>
              <p:spPr bwMode="auto">
                <a:xfrm>
                  <a:off x="5373"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4" name="Rectangle 164"/>
                <p:cNvSpPr>
                  <a:spLocks noChangeArrowheads="1"/>
                </p:cNvSpPr>
                <p:nvPr/>
              </p:nvSpPr>
              <p:spPr bwMode="auto">
                <a:xfrm>
                  <a:off x="540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5" name="Rectangle 165"/>
                <p:cNvSpPr>
                  <a:spLocks noChangeArrowheads="1"/>
                </p:cNvSpPr>
                <p:nvPr/>
              </p:nvSpPr>
              <p:spPr bwMode="auto">
                <a:xfrm>
                  <a:off x="543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6" name="Rectangle 166"/>
                <p:cNvSpPr>
                  <a:spLocks noChangeArrowheads="1"/>
                </p:cNvSpPr>
                <p:nvPr/>
              </p:nvSpPr>
              <p:spPr bwMode="auto">
                <a:xfrm>
                  <a:off x="546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7" name="Rectangle 167"/>
                <p:cNvSpPr>
                  <a:spLocks noChangeArrowheads="1"/>
                </p:cNvSpPr>
                <p:nvPr/>
              </p:nvSpPr>
              <p:spPr bwMode="auto">
                <a:xfrm>
                  <a:off x="549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08" name="Rectangle 168"/>
                <p:cNvSpPr>
                  <a:spLocks noChangeArrowheads="1"/>
                </p:cNvSpPr>
                <p:nvPr/>
              </p:nvSpPr>
              <p:spPr bwMode="auto">
                <a:xfrm>
                  <a:off x="5529" y="2901"/>
                  <a:ext cx="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8409" name="Group 169"/>
              <p:cNvGrpSpPr>
                <a:grpSpLocks/>
              </p:cNvGrpSpPr>
              <p:nvPr/>
            </p:nvGrpSpPr>
            <p:grpSpPr bwMode="auto">
              <a:xfrm>
                <a:off x="3760" y="2391"/>
                <a:ext cx="1710" cy="15"/>
                <a:chOff x="3365" y="2399"/>
                <a:chExt cx="2167" cy="18"/>
              </a:xfrm>
            </p:grpSpPr>
            <p:sp>
              <p:nvSpPr>
                <p:cNvPr id="138410" name="Rectangle 170"/>
                <p:cNvSpPr>
                  <a:spLocks noChangeArrowheads="1"/>
                </p:cNvSpPr>
                <p:nvPr/>
              </p:nvSpPr>
              <p:spPr bwMode="auto">
                <a:xfrm>
                  <a:off x="336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1" name="Rectangle 171"/>
                <p:cNvSpPr>
                  <a:spLocks noChangeArrowheads="1"/>
                </p:cNvSpPr>
                <p:nvPr/>
              </p:nvSpPr>
              <p:spPr bwMode="auto">
                <a:xfrm>
                  <a:off x="339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2" name="Rectangle 172"/>
                <p:cNvSpPr>
                  <a:spLocks noChangeArrowheads="1"/>
                </p:cNvSpPr>
                <p:nvPr/>
              </p:nvSpPr>
              <p:spPr bwMode="auto">
                <a:xfrm>
                  <a:off x="3428"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3" name="Rectangle 173"/>
                <p:cNvSpPr>
                  <a:spLocks noChangeArrowheads="1"/>
                </p:cNvSpPr>
                <p:nvPr/>
              </p:nvSpPr>
              <p:spPr bwMode="auto">
                <a:xfrm>
                  <a:off x="345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4" name="Rectangle 174"/>
                <p:cNvSpPr>
                  <a:spLocks noChangeArrowheads="1"/>
                </p:cNvSpPr>
                <p:nvPr/>
              </p:nvSpPr>
              <p:spPr bwMode="auto">
                <a:xfrm>
                  <a:off x="349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5" name="Rectangle 175"/>
                <p:cNvSpPr>
                  <a:spLocks noChangeArrowheads="1"/>
                </p:cNvSpPr>
                <p:nvPr/>
              </p:nvSpPr>
              <p:spPr bwMode="auto">
                <a:xfrm>
                  <a:off x="3522"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6" name="Rectangle 176"/>
                <p:cNvSpPr>
                  <a:spLocks noChangeArrowheads="1"/>
                </p:cNvSpPr>
                <p:nvPr/>
              </p:nvSpPr>
              <p:spPr bwMode="auto">
                <a:xfrm>
                  <a:off x="355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7" name="Rectangle 177"/>
                <p:cNvSpPr>
                  <a:spLocks noChangeArrowheads="1"/>
                </p:cNvSpPr>
                <p:nvPr/>
              </p:nvSpPr>
              <p:spPr bwMode="auto">
                <a:xfrm>
                  <a:off x="358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8" name="Rectangle 178"/>
                <p:cNvSpPr>
                  <a:spLocks noChangeArrowheads="1"/>
                </p:cNvSpPr>
                <p:nvPr/>
              </p:nvSpPr>
              <p:spPr bwMode="auto">
                <a:xfrm>
                  <a:off x="361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19" name="Rectangle 179"/>
                <p:cNvSpPr>
                  <a:spLocks noChangeArrowheads="1"/>
                </p:cNvSpPr>
                <p:nvPr/>
              </p:nvSpPr>
              <p:spPr bwMode="auto">
                <a:xfrm>
                  <a:off x="364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0" name="Rectangle 180"/>
                <p:cNvSpPr>
                  <a:spLocks noChangeArrowheads="1"/>
                </p:cNvSpPr>
                <p:nvPr/>
              </p:nvSpPr>
              <p:spPr bwMode="auto">
                <a:xfrm>
                  <a:off x="3679"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1" name="Rectangle 181"/>
                <p:cNvSpPr>
                  <a:spLocks noChangeArrowheads="1"/>
                </p:cNvSpPr>
                <p:nvPr/>
              </p:nvSpPr>
              <p:spPr bwMode="auto">
                <a:xfrm>
                  <a:off x="371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2" name="Rectangle 182"/>
                <p:cNvSpPr>
                  <a:spLocks noChangeArrowheads="1"/>
                </p:cNvSpPr>
                <p:nvPr/>
              </p:nvSpPr>
              <p:spPr bwMode="auto">
                <a:xfrm>
                  <a:off x="374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3" name="Rectangle 183"/>
                <p:cNvSpPr>
                  <a:spLocks noChangeArrowheads="1"/>
                </p:cNvSpPr>
                <p:nvPr/>
              </p:nvSpPr>
              <p:spPr bwMode="auto">
                <a:xfrm>
                  <a:off x="3773"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4" name="Rectangle 184"/>
                <p:cNvSpPr>
                  <a:spLocks noChangeArrowheads="1"/>
                </p:cNvSpPr>
                <p:nvPr/>
              </p:nvSpPr>
              <p:spPr bwMode="auto">
                <a:xfrm>
                  <a:off x="380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5" name="Rectangle 185"/>
                <p:cNvSpPr>
                  <a:spLocks noChangeArrowheads="1"/>
                </p:cNvSpPr>
                <p:nvPr/>
              </p:nvSpPr>
              <p:spPr bwMode="auto">
                <a:xfrm>
                  <a:off x="383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6" name="Rectangle 186"/>
                <p:cNvSpPr>
                  <a:spLocks noChangeArrowheads="1"/>
                </p:cNvSpPr>
                <p:nvPr/>
              </p:nvSpPr>
              <p:spPr bwMode="auto">
                <a:xfrm>
                  <a:off x="386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7" name="Rectangle 187"/>
                <p:cNvSpPr>
                  <a:spLocks noChangeArrowheads="1"/>
                </p:cNvSpPr>
                <p:nvPr/>
              </p:nvSpPr>
              <p:spPr bwMode="auto">
                <a:xfrm>
                  <a:off x="389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8" name="Rectangle 188"/>
                <p:cNvSpPr>
                  <a:spLocks noChangeArrowheads="1"/>
                </p:cNvSpPr>
                <p:nvPr/>
              </p:nvSpPr>
              <p:spPr bwMode="auto">
                <a:xfrm>
                  <a:off x="3930"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29" name="Rectangle 189"/>
                <p:cNvSpPr>
                  <a:spLocks noChangeArrowheads="1"/>
                </p:cNvSpPr>
                <p:nvPr/>
              </p:nvSpPr>
              <p:spPr bwMode="auto">
                <a:xfrm>
                  <a:off x="396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0" name="Rectangle 190"/>
                <p:cNvSpPr>
                  <a:spLocks noChangeArrowheads="1"/>
                </p:cNvSpPr>
                <p:nvPr/>
              </p:nvSpPr>
              <p:spPr bwMode="auto">
                <a:xfrm>
                  <a:off x="399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1" name="Rectangle 191"/>
                <p:cNvSpPr>
                  <a:spLocks noChangeArrowheads="1"/>
                </p:cNvSpPr>
                <p:nvPr/>
              </p:nvSpPr>
              <p:spPr bwMode="auto">
                <a:xfrm>
                  <a:off x="4024"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2" name="Rectangle 192"/>
                <p:cNvSpPr>
                  <a:spLocks noChangeArrowheads="1"/>
                </p:cNvSpPr>
                <p:nvPr/>
              </p:nvSpPr>
              <p:spPr bwMode="auto">
                <a:xfrm>
                  <a:off x="405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3" name="Rectangle 193"/>
                <p:cNvSpPr>
                  <a:spLocks noChangeArrowheads="1"/>
                </p:cNvSpPr>
                <p:nvPr/>
              </p:nvSpPr>
              <p:spPr bwMode="auto">
                <a:xfrm>
                  <a:off x="408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4" name="Rectangle 194"/>
                <p:cNvSpPr>
                  <a:spLocks noChangeArrowheads="1"/>
                </p:cNvSpPr>
                <p:nvPr/>
              </p:nvSpPr>
              <p:spPr bwMode="auto">
                <a:xfrm>
                  <a:off x="4118"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5" name="Rectangle 195"/>
                <p:cNvSpPr>
                  <a:spLocks noChangeArrowheads="1"/>
                </p:cNvSpPr>
                <p:nvPr/>
              </p:nvSpPr>
              <p:spPr bwMode="auto">
                <a:xfrm>
                  <a:off x="414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6" name="Rectangle 196"/>
                <p:cNvSpPr>
                  <a:spLocks noChangeArrowheads="1"/>
                </p:cNvSpPr>
                <p:nvPr/>
              </p:nvSpPr>
              <p:spPr bwMode="auto">
                <a:xfrm>
                  <a:off x="418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7" name="Rectangle 197"/>
                <p:cNvSpPr>
                  <a:spLocks noChangeArrowheads="1"/>
                </p:cNvSpPr>
                <p:nvPr/>
              </p:nvSpPr>
              <p:spPr bwMode="auto">
                <a:xfrm>
                  <a:off x="421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8" name="Rectangle 198"/>
                <p:cNvSpPr>
                  <a:spLocks noChangeArrowheads="1"/>
                </p:cNvSpPr>
                <p:nvPr/>
              </p:nvSpPr>
              <p:spPr bwMode="auto">
                <a:xfrm>
                  <a:off x="424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39" name="Rectangle 199"/>
                <p:cNvSpPr>
                  <a:spLocks noChangeArrowheads="1"/>
                </p:cNvSpPr>
                <p:nvPr/>
              </p:nvSpPr>
              <p:spPr bwMode="auto">
                <a:xfrm>
                  <a:off x="4275"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0" name="Rectangle 200"/>
                <p:cNvSpPr>
                  <a:spLocks noChangeArrowheads="1"/>
                </p:cNvSpPr>
                <p:nvPr/>
              </p:nvSpPr>
              <p:spPr bwMode="auto">
                <a:xfrm>
                  <a:off x="430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1" name="Rectangle 201"/>
                <p:cNvSpPr>
                  <a:spLocks noChangeArrowheads="1"/>
                </p:cNvSpPr>
                <p:nvPr/>
              </p:nvSpPr>
              <p:spPr bwMode="auto">
                <a:xfrm>
                  <a:off x="433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2" name="Rectangle 202"/>
                <p:cNvSpPr>
                  <a:spLocks noChangeArrowheads="1"/>
                </p:cNvSpPr>
                <p:nvPr/>
              </p:nvSpPr>
              <p:spPr bwMode="auto">
                <a:xfrm>
                  <a:off x="4369"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3" name="Rectangle 203"/>
                <p:cNvSpPr>
                  <a:spLocks noChangeArrowheads="1"/>
                </p:cNvSpPr>
                <p:nvPr/>
              </p:nvSpPr>
              <p:spPr bwMode="auto">
                <a:xfrm>
                  <a:off x="440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4" name="Rectangle 204"/>
                <p:cNvSpPr>
                  <a:spLocks noChangeArrowheads="1"/>
                </p:cNvSpPr>
                <p:nvPr/>
              </p:nvSpPr>
              <p:spPr bwMode="auto">
                <a:xfrm>
                  <a:off x="443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5" name="Rectangle 205"/>
                <p:cNvSpPr>
                  <a:spLocks noChangeArrowheads="1"/>
                </p:cNvSpPr>
                <p:nvPr/>
              </p:nvSpPr>
              <p:spPr bwMode="auto">
                <a:xfrm>
                  <a:off x="446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6" name="Rectangle 206"/>
                <p:cNvSpPr>
                  <a:spLocks noChangeArrowheads="1"/>
                </p:cNvSpPr>
                <p:nvPr/>
              </p:nvSpPr>
              <p:spPr bwMode="auto">
                <a:xfrm>
                  <a:off x="449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7" name="Rectangle 207"/>
                <p:cNvSpPr>
                  <a:spLocks noChangeArrowheads="1"/>
                </p:cNvSpPr>
                <p:nvPr/>
              </p:nvSpPr>
              <p:spPr bwMode="auto">
                <a:xfrm>
                  <a:off x="452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8" name="Rectangle 208"/>
                <p:cNvSpPr>
                  <a:spLocks noChangeArrowheads="1"/>
                </p:cNvSpPr>
                <p:nvPr/>
              </p:nvSpPr>
              <p:spPr bwMode="auto">
                <a:xfrm>
                  <a:off x="455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49" name="Rectangle 209"/>
                <p:cNvSpPr>
                  <a:spLocks noChangeArrowheads="1"/>
                </p:cNvSpPr>
                <p:nvPr/>
              </p:nvSpPr>
              <p:spPr bwMode="auto">
                <a:xfrm>
                  <a:off x="458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0" name="Rectangle 210"/>
                <p:cNvSpPr>
                  <a:spLocks noChangeArrowheads="1"/>
                </p:cNvSpPr>
                <p:nvPr/>
              </p:nvSpPr>
              <p:spPr bwMode="auto">
                <a:xfrm>
                  <a:off x="4620"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1" name="Rectangle 211"/>
                <p:cNvSpPr>
                  <a:spLocks noChangeArrowheads="1"/>
                </p:cNvSpPr>
                <p:nvPr/>
              </p:nvSpPr>
              <p:spPr bwMode="auto">
                <a:xfrm>
                  <a:off x="465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2" name="Rectangle 212"/>
                <p:cNvSpPr>
                  <a:spLocks noChangeArrowheads="1"/>
                </p:cNvSpPr>
                <p:nvPr/>
              </p:nvSpPr>
              <p:spPr bwMode="auto">
                <a:xfrm>
                  <a:off x="468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3" name="Rectangle 213"/>
                <p:cNvSpPr>
                  <a:spLocks noChangeArrowheads="1"/>
                </p:cNvSpPr>
                <p:nvPr/>
              </p:nvSpPr>
              <p:spPr bwMode="auto">
                <a:xfrm>
                  <a:off x="4714"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4" name="Rectangle 214"/>
                <p:cNvSpPr>
                  <a:spLocks noChangeArrowheads="1"/>
                </p:cNvSpPr>
                <p:nvPr/>
              </p:nvSpPr>
              <p:spPr bwMode="auto">
                <a:xfrm>
                  <a:off x="474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5" name="Rectangle 215"/>
                <p:cNvSpPr>
                  <a:spLocks noChangeArrowheads="1"/>
                </p:cNvSpPr>
                <p:nvPr/>
              </p:nvSpPr>
              <p:spPr bwMode="auto">
                <a:xfrm>
                  <a:off x="477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6" name="Rectangle 216"/>
                <p:cNvSpPr>
                  <a:spLocks noChangeArrowheads="1"/>
                </p:cNvSpPr>
                <p:nvPr/>
              </p:nvSpPr>
              <p:spPr bwMode="auto">
                <a:xfrm>
                  <a:off x="480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7" name="Rectangle 217"/>
                <p:cNvSpPr>
                  <a:spLocks noChangeArrowheads="1"/>
                </p:cNvSpPr>
                <p:nvPr/>
              </p:nvSpPr>
              <p:spPr bwMode="auto">
                <a:xfrm>
                  <a:off x="483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8" name="Rectangle 218"/>
                <p:cNvSpPr>
                  <a:spLocks noChangeArrowheads="1"/>
                </p:cNvSpPr>
                <p:nvPr/>
              </p:nvSpPr>
              <p:spPr bwMode="auto">
                <a:xfrm>
                  <a:off x="4871"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59" name="Rectangle 219"/>
                <p:cNvSpPr>
                  <a:spLocks noChangeArrowheads="1"/>
                </p:cNvSpPr>
                <p:nvPr/>
              </p:nvSpPr>
              <p:spPr bwMode="auto">
                <a:xfrm>
                  <a:off x="490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0" name="Rectangle 220"/>
                <p:cNvSpPr>
                  <a:spLocks noChangeArrowheads="1"/>
                </p:cNvSpPr>
                <p:nvPr/>
              </p:nvSpPr>
              <p:spPr bwMode="auto">
                <a:xfrm>
                  <a:off x="493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1" name="Rectangle 221"/>
                <p:cNvSpPr>
                  <a:spLocks noChangeArrowheads="1"/>
                </p:cNvSpPr>
                <p:nvPr/>
              </p:nvSpPr>
              <p:spPr bwMode="auto">
                <a:xfrm>
                  <a:off x="4965"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2" name="Rectangle 222"/>
                <p:cNvSpPr>
                  <a:spLocks noChangeArrowheads="1"/>
                </p:cNvSpPr>
                <p:nvPr/>
              </p:nvSpPr>
              <p:spPr bwMode="auto">
                <a:xfrm>
                  <a:off x="499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3" name="Rectangle 223"/>
                <p:cNvSpPr>
                  <a:spLocks noChangeArrowheads="1"/>
                </p:cNvSpPr>
                <p:nvPr/>
              </p:nvSpPr>
              <p:spPr bwMode="auto">
                <a:xfrm>
                  <a:off x="502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4" name="Rectangle 224"/>
                <p:cNvSpPr>
                  <a:spLocks noChangeArrowheads="1"/>
                </p:cNvSpPr>
                <p:nvPr/>
              </p:nvSpPr>
              <p:spPr bwMode="auto">
                <a:xfrm>
                  <a:off x="505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5" name="Rectangle 225"/>
                <p:cNvSpPr>
                  <a:spLocks noChangeArrowheads="1"/>
                </p:cNvSpPr>
                <p:nvPr/>
              </p:nvSpPr>
              <p:spPr bwMode="auto">
                <a:xfrm>
                  <a:off x="509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6" name="Rectangle 226"/>
                <p:cNvSpPr>
                  <a:spLocks noChangeArrowheads="1"/>
                </p:cNvSpPr>
                <p:nvPr/>
              </p:nvSpPr>
              <p:spPr bwMode="auto">
                <a:xfrm>
                  <a:off x="5122"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7" name="Rectangle 227"/>
                <p:cNvSpPr>
                  <a:spLocks noChangeArrowheads="1"/>
                </p:cNvSpPr>
                <p:nvPr/>
              </p:nvSpPr>
              <p:spPr bwMode="auto">
                <a:xfrm>
                  <a:off x="515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8" name="Rectangle 228"/>
                <p:cNvSpPr>
                  <a:spLocks noChangeArrowheads="1"/>
                </p:cNvSpPr>
                <p:nvPr/>
              </p:nvSpPr>
              <p:spPr bwMode="auto">
                <a:xfrm>
                  <a:off x="518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69" name="Rectangle 229"/>
                <p:cNvSpPr>
                  <a:spLocks noChangeArrowheads="1"/>
                </p:cNvSpPr>
                <p:nvPr/>
              </p:nvSpPr>
              <p:spPr bwMode="auto">
                <a:xfrm>
                  <a:off x="521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0" name="Rectangle 230"/>
                <p:cNvSpPr>
                  <a:spLocks noChangeArrowheads="1"/>
                </p:cNvSpPr>
                <p:nvPr/>
              </p:nvSpPr>
              <p:spPr bwMode="auto">
                <a:xfrm>
                  <a:off x="524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1" name="Rectangle 231"/>
                <p:cNvSpPr>
                  <a:spLocks noChangeArrowheads="1"/>
                </p:cNvSpPr>
                <p:nvPr/>
              </p:nvSpPr>
              <p:spPr bwMode="auto">
                <a:xfrm>
                  <a:off x="527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2" name="Rectangle 232"/>
                <p:cNvSpPr>
                  <a:spLocks noChangeArrowheads="1"/>
                </p:cNvSpPr>
                <p:nvPr/>
              </p:nvSpPr>
              <p:spPr bwMode="auto">
                <a:xfrm>
                  <a:off x="531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3" name="Rectangle 233"/>
                <p:cNvSpPr>
                  <a:spLocks noChangeArrowheads="1"/>
                </p:cNvSpPr>
                <p:nvPr/>
              </p:nvSpPr>
              <p:spPr bwMode="auto">
                <a:xfrm>
                  <a:off x="534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4" name="Rectangle 234"/>
                <p:cNvSpPr>
                  <a:spLocks noChangeArrowheads="1"/>
                </p:cNvSpPr>
                <p:nvPr/>
              </p:nvSpPr>
              <p:spPr bwMode="auto">
                <a:xfrm>
                  <a:off x="5373"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5" name="Rectangle 235"/>
                <p:cNvSpPr>
                  <a:spLocks noChangeArrowheads="1"/>
                </p:cNvSpPr>
                <p:nvPr/>
              </p:nvSpPr>
              <p:spPr bwMode="auto">
                <a:xfrm>
                  <a:off x="540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6" name="Rectangle 236"/>
                <p:cNvSpPr>
                  <a:spLocks noChangeArrowheads="1"/>
                </p:cNvSpPr>
                <p:nvPr/>
              </p:nvSpPr>
              <p:spPr bwMode="auto">
                <a:xfrm>
                  <a:off x="543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7" name="Rectangle 237"/>
                <p:cNvSpPr>
                  <a:spLocks noChangeArrowheads="1"/>
                </p:cNvSpPr>
                <p:nvPr/>
              </p:nvSpPr>
              <p:spPr bwMode="auto">
                <a:xfrm>
                  <a:off x="546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8" name="Rectangle 238"/>
                <p:cNvSpPr>
                  <a:spLocks noChangeArrowheads="1"/>
                </p:cNvSpPr>
                <p:nvPr/>
              </p:nvSpPr>
              <p:spPr bwMode="auto">
                <a:xfrm>
                  <a:off x="549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8479" name="Rectangle 239"/>
                <p:cNvSpPr>
                  <a:spLocks noChangeArrowheads="1"/>
                </p:cNvSpPr>
                <p:nvPr/>
              </p:nvSpPr>
              <p:spPr bwMode="auto">
                <a:xfrm>
                  <a:off x="5529" y="2399"/>
                  <a:ext cx="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8535" name="Group 295"/>
              <p:cNvGrpSpPr>
                <a:grpSpLocks/>
              </p:cNvGrpSpPr>
              <p:nvPr/>
            </p:nvGrpSpPr>
            <p:grpSpPr bwMode="auto">
              <a:xfrm>
                <a:off x="4609" y="3263"/>
                <a:ext cx="63" cy="238"/>
                <a:chOff x="4440" y="3450"/>
                <a:chExt cx="80" cy="287"/>
              </a:xfrm>
            </p:grpSpPr>
            <p:sp>
              <p:nvSpPr>
                <p:cNvPr id="138536" name="Rectangle 296"/>
                <p:cNvSpPr>
                  <a:spLocks noChangeArrowheads="1"/>
                </p:cNvSpPr>
                <p:nvPr/>
              </p:nvSpPr>
              <p:spPr bwMode="auto">
                <a:xfrm>
                  <a:off x="4472" y="3450"/>
                  <a:ext cx="16"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8537" name="Freeform 297"/>
                <p:cNvSpPr>
                  <a:spLocks/>
                </p:cNvSpPr>
                <p:nvPr/>
              </p:nvSpPr>
              <p:spPr bwMode="auto">
                <a:xfrm>
                  <a:off x="4440" y="3450"/>
                  <a:ext cx="80" cy="92"/>
                </a:xfrm>
                <a:custGeom>
                  <a:avLst/>
                  <a:gdLst>
                    <a:gd name="T0" fmla="*/ 161 w 161"/>
                    <a:gd name="T1" fmla="*/ 184 h 184"/>
                    <a:gd name="T2" fmla="*/ 80 w 161"/>
                    <a:gd name="T3" fmla="*/ 0 h 184"/>
                    <a:gd name="T4" fmla="*/ 0 w 161"/>
                    <a:gd name="T5" fmla="*/ 184 h 184"/>
                  </a:gdLst>
                  <a:ahLst/>
                  <a:cxnLst>
                    <a:cxn ang="0">
                      <a:pos x="T0" y="T1"/>
                    </a:cxn>
                    <a:cxn ang="0">
                      <a:pos x="T2" y="T3"/>
                    </a:cxn>
                    <a:cxn ang="0">
                      <a:pos x="T4" y="T5"/>
                    </a:cxn>
                  </a:cxnLst>
                  <a:rect l="0" t="0" r="r" b="b"/>
                  <a:pathLst>
                    <a:path w="161" h="184">
                      <a:moveTo>
                        <a:pt x="161" y="184"/>
                      </a:moveTo>
                      <a:lnTo>
                        <a:pt x="80" y="0"/>
                      </a:lnTo>
                      <a:lnTo>
                        <a:pt x="0" y="184"/>
                      </a:lnTo>
                    </a:path>
                  </a:pathLst>
                </a:custGeom>
                <a:noFill/>
                <a:ln w="2540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38542" name="Group 302"/>
              <p:cNvGrpSpPr>
                <a:grpSpLocks/>
              </p:cNvGrpSpPr>
              <p:nvPr/>
            </p:nvGrpSpPr>
            <p:grpSpPr bwMode="auto">
              <a:xfrm>
                <a:off x="3877" y="3263"/>
                <a:ext cx="60" cy="238"/>
                <a:chOff x="3513" y="3450"/>
                <a:chExt cx="76" cy="287"/>
              </a:xfrm>
            </p:grpSpPr>
            <p:sp>
              <p:nvSpPr>
                <p:cNvPr id="138543" name="Rectangle 303"/>
                <p:cNvSpPr>
                  <a:spLocks noChangeArrowheads="1"/>
                </p:cNvSpPr>
                <p:nvPr/>
              </p:nvSpPr>
              <p:spPr bwMode="auto">
                <a:xfrm>
                  <a:off x="3544" y="3450"/>
                  <a:ext cx="14"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8544" name="Freeform 304"/>
                <p:cNvSpPr>
                  <a:spLocks/>
                </p:cNvSpPr>
                <p:nvPr/>
              </p:nvSpPr>
              <p:spPr bwMode="auto">
                <a:xfrm>
                  <a:off x="3513" y="3450"/>
                  <a:ext cx="76" cy="88"/>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38549" name="Rectangle 309"/>
              <p:cNvSpPr>
                <a:spLocks noChangeArrowheads="1"/>
              </p:cNvSpPr>
              <p:nvPr/>
            </p:nvSpPr>
            <p:spPr bwMode="auto">
              <a:xfrm>
                <a:off x="3965" y="3456"/>
                <a:ext cx="64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sp>
            <p:nvSpPr>
              <p:cNvPr id="138550" name="Rectangle 310"/>
              <p:cNvSpPr>
                <a:spLocks noChangeArrowheads="1"/>
              </p:cNvSpPr>
              <p:nvPr/>
            </p:nvSpPr>
            <p:spPr bwMode="auto">
              <a:xfrm>
                <a:off x="4531" y="3547"/>
                <a:ext cx="303"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将来</a:t>
                </a:r>
              </a:p>
            </p:txBody>
          </p:sp>
          <p:sp>
            <p:nvSpPr>
              <p:cNvPr id="138551" name="Rectangle 311"/>
              <p:cNvSpPr>
                <a:spLocks noChangeArrowheads="1"/>
              </p:cNvSpPr>
              <p:nvPr/>
            </p:nvSpPr>
            <p:spPr bwMode="auto">
              <a:xfrm>
                <a:off x="3782" y="3551"/>
                <a:ext cx="341"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現在</a:t>
                </a:r>
              </a:p>
            </p:txBody>
          </p:sp>
          <p:sp>
            <p:nvSpPr>
              <p:cNvPr id="138552" name="Rectangle 312"/>
              <p:cNvSpPr>
                <a:spLocks noChangeArrowheads="1"/>
              </p:cNvSpPr>
              <p:nvPr/>
            </p:nvSpPr>
            <p:spPr bwMode="auto">
              <a:xfrm>
                <a:off x="3264" y="2218"/>
                <a:ext cx="432"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ありたい姿</a:t>
                </a:r>
              </a:p>
            </p:txBody>
          </p:sp>
          <p:sp>
            <p:nvSpPr>
              <p:cNvPr id="138553" name="Rectangle 313"/>
              <p:cNvSpPr>
                <a:spLocks noChangeArrowheads="1"/>
              </p:cNvSpPr>
              <p:nvPr/>
            </p:nvSpPr>
            <p:spPr bwMode="auto">
              <a:xfrm>
                <a:off x="3264" y="2688"/>
                <a:ext cx="432"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現状レベル  </a:t>
                </a:r>
              </a:p>
            </p:txBody>
          </p:sp>
          <p:sp>
            <p:nvSpPr>
              <p:cNvPr id="138554" name="AutoShape 314"/>
              <p:cNvSpPr>
                <a:spLocks noChangeArrowheads="1"/>
              </p:cNvSpPr>
              <p:nvPr/>
            </p:nvSpPr>
            <p:spPr bwMode="auto">
              <a:xfrm>
                <a:off x="4665" y="2352"/>
                <a:ext cx="644" cy="119"/>
              </a:xfrm>
              <a:prstGeom prst="rightArrow">
                <a:avLst>
                  <a:gd name="adj1" fmla="val 50000"/>
                  <a:gd name="adj2" fmla="val 135294"/>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8555" name="AutoShape 315"/>
              <p:cNvSpPr>
                <a:spLocks noChangeArrowheads="1"/>
              </p:cNvSpPr>
              <p:nvPr/>
            </p:nvSpPr>
            <p:spPr bwMode="auto">
              <a:xfrm>
                <a:off x="3794" y="2857"/>
                <a:ext cx="814" cy="119"/>
              </a:xfrm>
              <a:prstGeom prst="rightArrow">
                <a:avLst>
                  <a:gd name="adj1" fmla="val 50000"/>
                  <a:gd name="adj2" fmla="val 171008"/>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8556" name="Rectangle 316"/>
              <p:cNvSpPr>
                <a:spLocks noChangeArrowheads="1"/>
              </p:cNvSpPr>
              <p:nvPr/>
            </p:nvSpPr>
            <p:spPr bwMode="auto">
              <a:xfrm>
                <a:off x="3792" y="2208"/>
                <a:ext cx="816" cy="594"/>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a:solidFill>
                      <a:schemeClr val="accent2"/>
                    </a:solidFill>
                    <a:latin typeface="ＭＳ Ｐゴシック" pitchFamily="50" charset="-128"/>
                  </a:rPr>
                  <a:t>事前に検討し、新たなやり方を創り出て、業務を開始</a:t>
                </a:r>
              </a:p>
            </p:txBody>
          </p:sp>
          <p:sp>
            <p:nvSpPr>
              <p:cNvPr id="138558" name="Text Box 318"/>
              <p:cNvSpPr txBox="1">
                <a:spLocks noChangeArrowheads="1"/>
              </p:cNvSpPr>
              <p:nvPr/>
            </p:nvSpPr>
            <p:spPr bwMode="auto">
              <a:xfrm>
                <a:off x="4896" y="2592"/>
                <a:ext cx="720" cy="288"/>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a:t>発生した問題を順次解決</a:t>
                </a:r>
              </a:p>
            </p:txBody>
          </p:sp>
          <p:sp>
            <p:nvSpPr>
              <p:cNvPr id="138560" name="AutoShape 320"/>
              <p:cNvSpPr>
                <a:spLocks noChangeArrowheads="1"/>
              </p:cNvSpPr>
              <p:nvPr/>
            </p:nvSpPr>
            <p:spPr bwMode="auto">
              <a:xfrm rot="-3303641">
                <a:off x="4608" y="2640"/>
                <a:ext cx="480" cy="96"/>
              </a:xfrm>
              <a:prstGeom prst="rightArrow">
                <a:avLst>
                  <a:gd name="adj1" fmla="val 50000"/>
                  <a:gd name="adj2" fmla="val 125000"/>
                </a:avLst>
              </a:prstGeom>
              <a:gradFill rotWithShape="0">
                <a:gsLst>
                  <a:gs pos="0">
                    <a:srgbClr val="CCFFFF"/>
                  </a:gs>
                  <a:gs pos="50000">
                    <a:schemeClr val="bg1"/>
                  </a:gs>
                  <a:gs pos="100000">
                    <a:srgbClr val="CCFFFF"/>
                  </a:gs>
                </a:gsLst>
                <a:lin ang="0" scaled="1"/>
              </a:gradFill>
              <a:ln w="22225">
                <a:solidFill>
                  <a:schemeClr val="accent2"/>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8561" name="Line 321"/>
              <p:cNvSpPr>
                <a:spLocks noChangeShapeType="1"/>
              </p:cNvSpPr>
              <p:nvPr/>
            </p:nvSpPr>
            <p:spPr bwMode="auto">
              <a:xfrm>
                <a:off x="3936" y="3408"/>
                <a:ext cx="672" cy="0"/>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38567" name="Text Box 327"/>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8565"/>
                                        </p:tgtEl>
                                        <p:attrNameLst>
                                          <p:attrName>style.visibility</p:attrName>
                                        </p:attrNameLst>
                                      </p:cBhvr>
                                      <p:to>
                                        <p:strVal val="visible"/>
                                      </p:to>
                                    </p:set>
                                    <p:animEffect transition="in" filter="blinds(horizontal)">
                                      <p:cBhvr>
                                        <p:cTn id="7" dur="500"/>
                                        <p:tgtEl>
                                          <p:spTgt spid="1385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8566"/>
                                        </p:tgtEl>
                                        <p:attrNameLst>
                                          <p:attrName>style.visibility</p:attrName>
                                        </p:attrNameLst>
                                      </p:cBhvr>
                                      <p:to>
                                        <p:strVal val="visible"/>
                                      </p:to>
                                    </p:set>
                                    <p:animEffect transition="in" filter="blinds(horizontal)">
                                      <p:cBhvr>
                                        <p:cTn id="12" dur="500"/>
                                        <p:tgtEl>
                                          <p:spTgt spid="138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ChangeArrowheads="1"/>
          </p:cNvSpPr>
          <p:nvPr/>
        </p:nvSpPr>
        <p:spPr bwMode="auto">
          <a:xfrm>
            <a:off x="685800" y="228600"/>
            <a:ext cx="6934200" cy="5334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400" b="1">
                <a:solidFill>
                  <a:schemeClr val="bg1"/>
                </a:solidFill>
              </a:rPr>
              <a:t>　　　</a:t>
            </a:r>
            <a:r>
              <a:rPr lang="ja-JP" altLang="en-US" sz="2400" b="1">
                <a:solidFill>
                  <a:schemeClr val="bg1"/>
                </a:solidFill>
                <a:latin typeface="ＭＳ Ｐゴシック" pitchFamily="50" charset="-128"/>
              </a:rPr>
              <a:t>事例</a:t>
            </a:r>
            <a:r>
              <a:rPr lang="ja-JP" altLang="en-US" sz="2400" b="1">
                <a:solidFill>
                  <a:schemeClr val="bg1"/>
                </a:solidFill>
              </a:rPr>
              <a:t>⑦</a:t>
            </a:r>
            <a:r>
              <a:rPr lang="ja-JP" altLang="en-US" b="1">
                <a:solidFill>
                  <a:schemeClr val="bg1"/>
                </a:solidFill>
              </a:rPr>
              <a:t>　</a:t>
            </a:r>
            <a:r>
              <a:rPr lang="ja-JP" altLang="en-US" sz="2400" b="1">
                <a:solidFill>
                  <a:schemeClr val="bg1"/>
                </a:solidFill>
                <a:latin typeface="ＭＳ Ｐゴシック" pitchFamily="50" charset="-128"/>
              </a:rPr>
              <a:t>　：　</a:t>
            </a:r>
            <a:r>
              <a:rPr lang="ja-JP" altLang="en-US" sz="2400" b="1">
                <a:solidFill>
                  <a:schemeClr val="bg1"/>
                </a:solidFill>
              </a:rPr>
              <a:t>既存業務の現状打破（開発）</a:t>
            </a:r>
          </a:p>
        </p:txBody>
      </p:sp>
      <p:grpSp>
        <p:nvGrpSpPr>
          <p:cNvPr id="185643" name="Group 299"/>
          <p:cNvGrpSpPr>
            <a:grpSpLocks/>
          </p:cNvGrpSpPr>
          <p:nvPr/>
        </p:nvGrpSpPr>
        <p:grpSpPr bwMode="auto">
          <a:xfrm>
            <a:off x="381000" y="1371600"/>
            <a:ext cx="8426450" cy="1647825"/>
            <a:chOff x="240" y="864"/>
            <a:chExt cx="5308" cy="1038"/>
          </a:xfrm>
        </p:grpSpPr>
        <p:sp>
          <p:nvSpPr>
            <p:cNvPr id="185348" name="Rectangle 4"/>
            <p:cNvSpPr>
              <a:spLocks noChangeArrowheads="1"/>
            </p:cNvSpPr>
            <p:nvPr/>
          </p:nvSpPr>
          <p:spPr bwMode="auto">
            <a:xfrm>
              <a:off x="1372" y="868"/>
              <a:ext cx="4176" cy="1034"/>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t>
              </a:r>
              <a:r>
                <a:rPr lang="ja-JP" altLang="en-US" sz="2000">
                  <a:latin typeface="ＭＳ Ｐゴシック" pitchFamily="50" charset="-128"/>
                </a:rPr>
                <a:t>シャシ試験室で騒音試験を実施しているが新しく騒音の低</a:t>
              </a:r>
              <a:br>
                <a:rPr lang="ja-JP" altLang="en-US" sz="2000">
                  <a:latin typeface="ＭＳ Ｐゴシック" pitchFamily="50" charset="-128"/>
                </a:rPr>
              </a:br>
              <a:r>
                <a:rPr lang="ja-JP" altLang="en-US" sz="2000">
                  <a:latin typeface="ＭＳ Ｐゴシック" pitchFamily="50" charset="-128"/>
                </a:rPr>
                <a:t>   いハイブリッド車の騒音を測定する事になり、計測した所、</a:t>
              </a:r>
              <a:br>
                <a:rPr lang="ja-JP" altLang="en-US" sz="2000">
                  <a:latin typeface="ＭＳ Ｐゴシック" pitchFamily="50" charset="-128"/>
                </a:rPr>
              </a:br>
              <a:r>
                <a:rPr lang="ja-JP" altLang="en-US" sz="2000">
                  <a:latin typeface="ＭＳ Ｐゴシック" pitchFamily="50" charset="-128"/>
                </a:rPr>
                <a:t>　 計測値が暗騒音と同じくらいのレベルとなり正確な騒音測</a:t>
              </a:r>
              <a:br>
                <a:rPr lang="ja-JP" altLang="en-US" sz="2000">
                  <a:latin typeface="ＭＳ Ｐゴシック" pitchFamily="50" charset="-128"/>
                </a:rPr>
              </a:br>
              <a:r>
                <a:rPr lang="ja-JP" altLang="en-US" sz="2000">
                  <a:latin typeface="ＭＳ Ｐゴシック" pitchFamily="50" charset="-128"/>
                </a:rPr>
                <a:t>　 定が出来ない問題が発生。</a:t>
              </a:r>
            </a:p>
            <a:p>
              <a:pPr algn="l"/>
              <a:r>
                <a:rPr lang="ja-JP" altLang="en-US" sz="2000">
                  <a:latin typeface="ＭＳ Ｐゴシック" pitchFamily="50" charset="-128"/>
                </a:rPr>
                <a:t>◆目標　：　暗騒音４０ｄＢ　→　３０ｄＢ</a:t>
              </a:r>
            </a:p>
          </p:txBody>
        </p:sp>
        <p:sp>
          <p:nvSpPr>
            <p:cNvPr id="185349" name="Rectangle 5"/>
            <p:cNvSpPr>
              <a:spLocks noChangeArrowheads="1"/>
            </p:cNvSpPr>
            <p:nvPr/>
          </p:nvSpPr>
          <p:spPr bwMode="auto">
            <a:xfrm>
              <a:off x="240" y="864"/>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sp>
        <p:nvSpPr>
          <p:cNvPr id="185350" name="Text Box 6"/>
          <p:cNvSpPr txBox="1">
            <a:spLocks noChangeArrowheads="1"/>
          </p:cNvSpPr>
          <p:nvPr/>
        </p:nvSpPr>
        <p:spPr bwMode="auto">
          <a:xfrm>
            <a:off x="990600" y="914400"/>
            <a:ext cx="54864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テーマ：シャシ騒音室の暗騒音低減</a:t>
            </a:r>
          </a:p>
        </p:txBody>
      </p:sp>
      <p:grpSp>
        <p:nvGrpSpPr>
          <p:cNvPr id="185648" name="Group 304"/>
          <p:cNvGrpSpPr>
            <a:grpSpLocks/>
          </p:cNvGrpSpPr>
          <p:nvPr/>
        </p:nvGrpSpPr>
        <p:grpSpPr bwMode="auto">
          <a:xfrm>
            <a:off x="381000" y="3276600"/>
            <a:ext cx="8382000" cy="3163888"/>
            <a:chOff x="240" y="2064"/>
            <a:chExt cx="5280" cy="1993"/>
          </a:xfrm>
        </p:grpSpPr>
        <p:sp>
          <p:nvSpPr>
            <p:cNvPr id="185352" name="Rectangle 8"/>
            <p:cNvSpPr>
              <a:spLocks noChangeArrowheads="1"/>
            </p:cNvSpPr>
            <p:nvPr/>
          </p:nvSpPr>
          <p:spPr bwMode="auto">
            <a:xfrm>
              <a:off x="240" y="3456"/>
              <a:ext cx="2736" cy="601"/>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solidFill>
                    <a:srgbClr val="FF0000"/>
                  </a:solidFill>
                  <a:latin typeface="ＭＳ Ｐゴシック" pitchFamily="50" charset="-128"/>
                </a:rPr>
                <a:t>★</a:t>
              </a:r>
              <a:r>
                <a:rPr lang="ja-JP" altLang="en-US" sz="1800" b="1">
                  <a:solidFill>
                    <a:srgbClr val="FF0000"/>
                  </a:solidFill>
                </a:rPr>
                <a:t>暗騒音の低い設備（ありたい姿）に向か</a:t>
              </a:r>
              <a:br>
                <a:rPr lang="ja-JP" altLang="en-US" sz="1800" b="1">
                  <a:solidFill>
                    <a:srgbClr val="FF0000"/>
                  </a:solidFill>
                </a:rPr>
              </a:br>
              <a:r>
                <a:rPr lang="ja-JP" altLang="en-US" sz="1800" b="1">
                  <a:solidFill>
                    <a:srgbClr val="FF0000"/>
                  </a:solidFill>
                </a:rPr>
                <a:t>    い、対策のアイデアだしを主に進めた</a:t>
              </a:r>
              <a:br>
                <a:rPr lang="ja-JP" altLang="en-US" sz="1800" b="1">
                  <a:solidFill>
                    <a:srgbClr val="FF0000"/>
                  </a:solidFill>
                </a:rPr>
              </a:br>
              <a:r>
                <a:rPr lang="ja-JP" altLang="en-US" sz="1800" b="1">
                  <a:solidFill>
                    <a:srgbClr val="FF0000"/>
                  </a:solidFill>
                </a:rPr>
                <a:t> 　方が効果 的。</a:t>
              </a:r>
            </a:p>
          </p:txBody>
        </p:sp>
        <p:grpSp>
          <p:nvGrpSpPr>
            <p:cNvPr id="185355" name="Group 11"/>
            <p:cNvGrpSpPr>
              <a:grpSpLocks/>
            </p:cNvGrpSpPr>
            <p:nvPr/>
          </p:nvGrpSpPr>
          <p:grpSpPr bwMode="auto">
            <a:xfrm>
              <a:off x="3120" y="2064"/>
              <a:ext cx="2400" cy="1772"/>
              <a:chOff x="3120" y="2082"/>
              <a:chExt cx="2400" cy="1772"/>
            </a:xfrm>
          </p:grpSpPr>
          <p:grpSp>
            <p:nvGrpSpPr>
              <p:cNvPr id="185356" name="Group 12"/>
              <p:cNvGrpSpPr>
                <a:grpSpLocks/>
              </p:cNvGrpSpPr>
              <p:nvPr/>
            </p:nvGrpSpPr>
            <p:grpSpPr bwMode="auto">
              <a:xfrm>
                <a:off x="3658" y="2112"/>
                <a:ext cx="1670" cy="1144"/>
                <a:chOff x="3320" y="2121"/>
                <a:chExt cx="2336" cy="1382"/>
              </a:xfrm>
            </p:grpSpPr>
            <p:sp>
              <p:nvSpPr>
                <p:cNvPr id="185357" name="Freeform 13"/>
                <p:cNvSpPr>
                  <a:spLocks/>
                </p:cNvSpPr>
                <p:nvPr/>
              </p:nvSpPr>
              <p:spPr bwMode="auto">
                <a:xfrm>
                  <a:off x="3351" y="2121"/>
                  <a:ext cx="2305" cy="1347"/>
                </a:xfrm>
                <a:custGeom>
                  <a:avLst/>
                  <a:gdLst>
                    <a:gd name="T0" fmla="*/ 28 w 4609"/>
                    <a:gd name="T1" fmla="*/ 0 h 2694"/>
                    <a:gd name="T2" fmla="*/ 0 w 4609"/>
                    <a:gd name="T3" fmla="*/ 0 h 2694"/>
                    <a:gd name="T4" fmla="*/ 0 w 4609"/>
                    <a:gd name="T5" fmla="*/ 2677 h 2694"/>
                    <a:gd name="T6" fmla="*/ 0 w 4609"/>
                    <a:gd name="T7" fmla="*/ 2677 h 2694"/>
                    <a:gd name="T8" fmla="*/ 0 w 4609"/>
                    <a:gd name="T9" fmla="*/ 2683 h 2694"/>
                    <a:gd name="T10" fmla="*/ 3 w 4609"/>
                    <a:gd name="T11" fmla="*/ 2689 h 2694"/>
                    <a:gd name="T12" fmla="*/ 8 w 4609"/>
                    <a:gd name="T13" fmla="*/ 2692 h 2694"/>
                    <a:gd name="T14" fmla="*/ 13 w 4609"/>
                    <a:gd name="T15" fmla="*/ 2694 h 2694"/>
                    <a:gd name="T16" fmla="*/ 4609 w 4609"/>
                    <a:gd name="T17" fmla="*/ 2694 h 2694"/>
                    <a:gd name="T18" fmla="*/ 4609 w 4609"/>
                    <a:gd name="T19" fmla="*/ 2662 h 2694"/>
                    <a:gd name="T20" fmla="*/ 13 w 4609"/>
                    <a:gd name="T21" fmla="*/ 2662 h 2694"/>
                    <a:gd name="T22" fmla="*/ 26 w 4609"/>
                    <a:gd name="T23" fmla="*/ 2677 h 2694"/>
                    <a:gd name="T24" fmla="*/ 26 w 4609"/>
                    <a:gd name="T25" fmla="*/ 2671 h 2694"/>
                    <a:gd name="T26" fmla="*/ 23 w 4609"/>
                    <a:gd name="T27" fmla="*/ 2666 h 2694"/>
                    <a:gd name="T28" fmla="*/ 18 w 4609"/>
                    <a:gd name="T29" fmla="*/ 2662 h 2694"/>
                    <a:gd name="T30" fmla="*/ 13 w 4609"/>
                    <a:gd name="T31" fmla="*/ 2677 h 2694"/>
                    <a:gd name="T32" fmla="*/ 28 w 4609"/>
                    <a:gd name="T33" fmla="*/ 2677 h 2694"/>
                    <a:gd name="T34" fmla="*/ 28 w 4609"/>
                    <a:gd name="T35" fmla="*/ 0 h 2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09" h="2694">
                      <a:moveTo>
                        <a:pt x="28" y="0"/>
                      </a:moveTo>
                      <a:lnTo>
                        <a:pt x="0" y="0"/>
                      </a:lnTo>
                      <a:lnTo>
                        <a:pt x="0" y="2677"/>
                      </a:lnTo>
                      <a:lnTo>
                        <a:pt x="0" y="2677"/>
                      </a:lnTo>
                      <a:lnTo>
                        <a:pt x="0" y="2683"/>
                      </a:lnTo>
                      <a:lnTo>
                        <a:pt x="3" y="2689"/>
                      </a:lnTo>
                      <a:lnTo>
                        <a:pt x="8" y="2692"/>
                      </a:lnTo>
                      <a:lnTo>
                        <a:pt x="13" y="2694"/>
                      </a:lnTo>
                      <a:lnTo>
                        <a:pt x="4609" y="2694"/>
                      </a:lnTo>
                      <a:lnTo>
                        <a:pt x="4609" y="2662"/>
                      </a:lnTo>
                      <a:lnTo>
                        <a:pt x="13" y="2662"/>
                      </a:lnTo>
                      <a:lnTo>
                        <a:pt x="26" y="2677"/>
                      </a:lnTo>
                      <a:lnTo>
                        <a:pt x="26" y="2671"/>
                      </a:lnTo>
                      <a:lnTo>
                        <a:pt x="23" y="2666"/>
                      </a:lnTo>
                      <a:lnTo>
                        <a:pt x="18" y="2662"/>
                      </a:lnTo>
                      <a:lnTo>
                        <a:pt x="13" y="2677"/>
                      </a:lnTo>
                      <a:lnTo>
                        <a:pt x="28" y="2677"/>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85358" name="Freeform 14"/>
                <p:cNvSpPr>
                  <a:spLocks/>
                </p:cNvSpPr>
                <p:nvPr/>
              </p:nvSpPr>
              <p:spPr bwMode="auto">
                <a:xfrm>
                  <a:off x="3320" y="2121"/>
                  <a:ext cx="75" cy="87"/>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85359" name="Freeform 15"/>
                <p:cNvSpPr>
                  <a:spLocks/>
                </p:cNvSpPr>
                <p:nvPr/>
              </p:nvSpPr>
              <p:spPr bwMode="auto">
                <a:xfrm>
                  <a:off x="5581" y="3416"/>
                  <a:ext cx="75" cy="87"/>
                </a:xfrm>
                <a:custGeom>
                  <a:avLst/>
                  <a:gdLst>
                    <a:gd name="T0" fmla="*/ 0 w 150"/>
                    <a:gd name="T1" fmla="*/ 174 h 174"/>
                    <a:gd name="T2" fmla="*/ 150 w 150"/>
                    <a:gd name="T3" fmla="*/ 86 h 174"/>
                    <a:gd name="T4" fmla="*/ 0 w 150"/>
                    <a:gd name="T5" fmla="*/ 0 h 174"/>
                  </a:gdLst>
                  <a:ahLst/>
                  <a:cxnLst>
                    <a:cxn ang="0">
                      <a:pos x="T0" y="T1"/>
                    </a:cxn>
                    <a:cxn ang="0">
                      <a:pos x="T2" y="T3"/>
                    </a:cxn>
                    <a:cxn ang="0">
                      <a:pos x="T4" y="T5"/>
                    </a:cxn>
                  </a:cxnLst>
                  <a:rect l="0" t="0" r="r" b="b"/>
                  <a:pathLst>
                    <a:path w="150" h="174">
                      <a:moveTo>
                        <a:pt x="0" y="174"/>
                      </a:moveTo>
                      <a:lnTo>
                        <a:pt x="150" y="86"/>
                      </a:lnTo>
                      <a:lnTo>
                        <a:pt x="0"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85360" name="Group 16"/>
              <p:cNvGrpSpPr>
                <a:grpSpLocks/>
              </p:cNvGrpSpPr>
              <p:nvPr/>
            </p:nvGrpSpPr>
            <p:grpSpPr bwMode="auto">
              <a:xfrm>
                <a:off x="3833" y="2180"/>
                <a:ext cx="11" cy="1009"/>
                <a:chOff x="3543" y="2194"/>
                <a:chExt cx="16" cy="1218"/>
              </a:xfrm>
            </p:grpSpPr>
            <p:sp>
              <p:nvSpPr>
                <p:cNvPr id="185361" name="Rectangle 17"/>
                <p:cNvSpPr>
                  <a:spLocks noChangeArrowheads="1"/>
                </p:cNvSpPr>
                <p:nvPr/>
              </p:nvSpPr>
              <p:spPr bwMode="auto">
                <a:xfrm>
                  <a:off x="3543" y="33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2" name="Rectangle 18"/>
                <p:cNvSpPr>
                  <a:spLocks noChangeArrowheads="1"/>
                </p:cNvSpPr>
                <p:nvPr/>
              </p:nvSpPr>
              <p:spPr bwMode="auto">
                <a:xfrm>
                  <a:off x="3543" y="33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3" name="Rectangle 19"/>
                <p:cNvSpPr>
                  <a:spLocks noChangeArrowheads="1"/>
                </p:cNvSpPr>
                <p:nvPr/>
              </p:nvSpPr>
              <p:spPr bwMode="auto">
                <a:xfrm>
                  <a:off x="3543" y="332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4" name="Rectangle 20"/>
                <p:cNvSpPr>
                  <a:spLocks noChangeArrowheads="1"/>
                </p:cNvSpPr>
                <p:nvPr/>
              </p:nvSpPr>
              <p:spPr bwMode="auto">
                <a:xfrm>
                  <a:off x="3543" y="32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5" name="Rectangle 21"/>
                <p:cNvSpPr>
                  <a:spLocks noChangeArrowheads="1"/>
                </p:cNvSpPr>
                <p:nvPr/>
              </p:nvSpPr>
              <p:spPr bwMode="auto">
                <a:xfrm>
                  <a:off x="3543" y="32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6" name="Rectangle 22"/>
                <p:cNvSpPr>
                  <a:spLocks noChangeArrowheads="1"/>
                </p:cNvSpPr>
                <p:nvPr/>
              </p:nvSpPr>
              <p:spPr bwMode="auto">
                <a:xfrm>
                  <a:off x="3543" y="3212"/>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7" name="Rectangle 23"/>
                <p:cNvSpPr>
                  <a:spLocks noChangeArrowheads="1"/>
                </p:cNvSpPr>
                <p:nvPr/>
              </p:nvSpPr>
              <p:spPr bwMode="auto">
                <a:xfrm>
                  <a:off x="3543" y="31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8" name="Rectangle 24"/>
                <p:cNvSpPr>
                  <a:spLocks noChangeArrowheads="1"/>
                </p:cNvSpPr>
                <p:nvPr/>
              </p:nvSpPr>
              <p:spPr bwMode="auto">
                <a:xfrm>
                  <a:off x="3543" y="31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69" name="Rectangle 25"/>
                <p:cNvSpPr>
                  <a:spLocks noChangeArrowheads="1"/>
                </p:cNvSpPr>
                <p:nvPr/>
              </p:nvSpPr>
              <p:spPr bwMode="auto">
                <a:xfrm>
                  <a:off x="3543" y="31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0" name="Rectangle 26"/>
                <p:cNvSpPr>
                  <a:spLocks noChangeArrowheads="1"/>
                </p:cNvSpPr>
                <p:nvPr/>
              </p:nvSpPr>
              <p:spPr bwMode="auto">
                <a:xfrm>
                  <a:off x="3543" y="30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1" name="Rectangle 27"/>
                <p:cNvSpPr>
                  <a:spLocks noChangeArrowheads="1"/>
                </p:cNvSpPr>
                <p:nvPr/>
              </p:nvSpPr>
              <p:spPr bwMode="auto">
                <a:xfrm>
                  <a:off x="3543" y="3030"/>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2" name="Rectangle 28"/>
                <p:cNvSpPr>
                  <a:spLocks noChangeArrowheads="1"/>
                </p:cNvSpPr>
                <p:nvPr/>
              </p:nvSpPr>
              <p:spPr bwMode="auto">
                <a:xfrm>
                  <a:off x="3543" y="29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3" name="Rectangle 29"/>
                <p:cNvSpPr>
                  <a:spLocks noChangeArrowheads="1"/>
                </p:cNvSpPr>
                <p:nvPr/>
              </p:nvSpPr>
              <p:spPr bwMode="auto">
                <a:xfrm>
                  <a:off x="3543" y="29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4" name="Rectangle 30"/>
                <p:cNvSpPr>
                  <a:spLocks noChangeArrowheads="1"/>
                </p:cNvSpPr>
                <p:nvPr/>
              </p:nvSpPr>
              <p:spPr bwMode="auto">
                <a:xfrm>
                  <a:off x="3543" y="29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5" name="Rectangle 31"/>
                <p:cNvSpPr>
                  <a:spLocks noChangeArrowheads="1"/>
                </p:cNvSpPr>
                <p:nvPr/>
              </p:nvSpPr>
              <p:spPr bwMode="auto">
                <a:xfrm>
                  <a:off x="3543" y="28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6" name="Rectangle 32"/>
                <p:cNvSpPr>
                  <a:spLocks noChangeArrowheads="1"/>
                </p:cNvSpPr>
                <p:nvPr/>
              </p:nvSpPr>
              <p:spPr bwMode="auto">
                <a:xfrm>
                  <a:off x="3543" y="28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7" name="Rectangle 33"/>
                <p:cNvSpPr>
                  <a:spLocks noChangeArrowheads="1"/>
                </p:cNvSpPr>
                <p:nvPr/>
              </p:nvSpPr>
              <p:spPr bwMode="auto">
                <a:xfrm>
                  <a:off x="3543" y="28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8" name="Rectangle 34"/>
                <p:cNvSpPr>
                  <a:spLocks noChangeArrowheads="1"/>
                </p:cNvSpPr>
                <p:nvPr/>
              </p:nvSpPr>
              <p:spPr bwMode="auto">
                <a:xfrm>
                  <a:off x="3543" y="27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79" name="Rectangle 35"/>
                <p:cNvSpPr>
                  <a:spLocks noChangeArrowheads="1"/>
                </p:cNvSpPr>
                <p:nvPr/>
              </p:nvSpPr>
              <p:spPr bwMode="auto">
                <a:xfrm>
                  <a:off x="3543" y="27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0" name="Rectangle 36"/>
                <p:cNvSpPr>
                  <a:spLocks noChangeArrowheads="1"/>
                </p:cNvSpPr>
                <p:nvPr/>
              </p:nvSpPr>
              <p:spPr bwMode="auto">
                <a:xfrm>
                  <a:off x="3543" y="27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1" name="Rectangle 37"/>
                <p:cNvSpPr>
                  <a:spLocks noChangeArrowheads="1"/>
                </p:cNvSpPr>
                <p:nvPr/>
              </p:nvSpPr>
              <p:spPr bwMode="auto">
                <a:xfrm>
                  <a:off x="3543" y="26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2" name="Rectangle 38"/>
                <p:cNvSpPr>
                  <a:spLocks noChangeArrowheads="1"/>
                </p:cNvSpPr>
                <p:nvPr/>
              </p:nvSpPr>
              <p:spPr bwMode="auto">
                <a:xfrm>
                  <a:off x="3543" y="26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3" name="Rectangle 39"/>
                <p:cNvSpPr>
                  <a:spLocks noChangeArrowheads="1"/>
                </p:cNvSpPr>
                <p:nvPr/>
              </p:nvSpPr>
              <p:spPr bwMode="auto">
                <a:xfrm>
                  <a:off x="3543" y="25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4" name="Rectangle 40"/>
                <p:cNvSpPr>
                  <a:spLocks noChangeArrowheads="1"/>
                </p:cNvSpPr>
                <p:nvPr/>
              </p:nvSpPr>
              <p:spPr bwMode="auto">
                <a:xfrm>
                  <a:off x="3543" y="25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5" name="Rectangle 41"/>
                <p:cNvSpPr>
                  <a:spLocks noChangeArrowheads="1"/>
                </p:cNvSpPr>
                <p:nvPr/>
              </p:nvSpPr>
              <p:spPr bwMode="auto">
                <a:xfrm>
                  <a:off x="3543" y="25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6" name="Rectangle 42"/>
                <p:cNvSpPr>
                  <a:spLocks noChangeArrowheads="1"/>
                </p:cNvSpPr>
                <p:nvPr/>
              </p:nvSpPr>
              <p:spPr bwMode="auto">
                <a:xfrm>
                  <a:off x="3543" y="24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7" name="Rectangle 43"/>
                <p:cNvSpPr>
                  <a:spLocks noChangeArrowheads="1"/>
                </p:cNvSpPr>
                <p:nvPr/>
              </p:nvSpPr>
              <p:spPr bwMode="auto">
                <a:xfrm>
                  <a:off x="3543" y="24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8" name="Rectangle 44"/>
                <p:cNvSpPr>
                  <a:spLocks noChangeArrowheads="1"/>
                </p:cNvSpPr>
                <p:nvPr/>
              </p:nvSpPr>
              <p:spPr bwMode="auto">
                <a:xfrm>
                  <a:off x="3543" y="24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89" name="Rectangle 45"/>
                <p:cNvSpPr>
                  <a:spLocks noChangeArrowheads="1"/>
                </p:cNvSpPr>
                <p:nvPr/>
              </p:nvSpPr>
              <p:spPr bwMode="auto">
                <a:xfrm>
                  <a:off x="3543" y="23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0" name="Rectangle 46"/>
                <p:cNvSpPr>
                  <a:spLocks noChangeArrowheads="1"/>
                </p:cNvSpPr>
                <p:nvPr/>
              </p:nvSpPr>
              <p:spPr bwMode="auto">
                <a:xfrm>
                  <a:off x="3543" y="23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1" name="Rectangle 47"/>
                <p:cNvSpPr>
                  <a:spLocks noChangeArrowheads="1"/>
                </p:cNvSpPr>
                <p:nvPr/>
              </p:nvSpPr>
              <p:spPr bwMode="auto">
                <a:xfrm>
                  <a:off x="3543" y="2303"/>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2" name="Rectangle 48"/>
                <p:cNvSpPr>
                  <a:spLocks noChangeArrowheads="1"/>
                </p:cNvSpPr>
                <p:nvPr/>
              </p:nvSpPr>
              <p:spPr bwMode="auto">
                <a:xfrm>
                  <a:off x="3543" y="22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3" name="Rectangle 49"/>
                <p:cNvSpPr>
                  <a:spLocks noChangeArrowheads="1"/>
                </p:cNvSpPr>
                <p:nvPr/>
              </p:nvSpPr>
              <p:spPr bwMode="auto">
                <a:xfrm>
                  <a:off x="3543" y="22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4" name="Rectangle 50"/>
                <p:cNvSpPr>
                  <a:spLocks noChangeArrowheads="1"/>
                </p:cNvSpPr>
                <p:nvPr/>
              </p:nvSpPr>
              <p:spPr bwMode="auto">
                <a:xfrm>
                  <a:off x="3543" y="21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85395" name="Group 51"/>
              <p:cNvGrpSpPr>
                <a:grpSpLocks/>
              </p:cNvGrpSpPr>
              <p:nvPr/>
            </p:nvGrpSpPr>
            <p:grpSpPr bwMode="auto">
              <a:xfrm>
                <a:off x="4497" y="2180"/>
                <a:ext cx="12" cy="1009"/>
                <a:chOff x="4472" y="2194"/>
                <a:chExt cx="16" cy="1218"/>
              </a:xfrm>
            </p:grpSpPr>
            <p:sp>
              <p:nvSpPr>
                <p:cNvPr id="185396" name="Rectangle 52"/>
                <p:cNvSpPr>
                  <a:spLocks noChangeArrowheads="1"/>
                </p:cNvSpPr>
                <p:nvPr/>
              </p:nvSpPr>
              <p:spPr bwMode="auto">
                <a:xfrm>
                  <a:off x="4472" y="33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7" name="Rectangle 53"/>
                <p:cNvSpPr>
                  <a:spLocks noChangeArrowheads="1"/>
                </p:cNvSpPr>
                <p:nvPr/>
              </p:nvSpPr>
              <p:spPr bwMode="auto">
                <a:xfrm>
                  <a:off x="4472" y="33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8" name="Rectangle 54"/>
                <p:cNvSpPr>
                  <a:spLocks noChangeArrowheads="1"/>
                </p:cNvSpPr>
                <p:nvPr/>
              </p:nvSpPr>
              <p:spPr bwMode="auto">
                <a:xfrm>
                  <a:off x="4472" y="332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399" name="Rectangle 55"/>
                <p:cNvSpPr>
                  <a:spLocks noChangeArrowheads="1"/>
                </p:cNvSpPr>
                <p:nvPr/>
              </p:nvSpPr>
              <p:spPr bwMode="auto">
                <a:xfrm>
                  <a:off x="4472" y="32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0" name="Rectangle 56"/>
                <p:cNvSpPr>
                  <a:spLocks noChangeArrowheads="1"/>
                </p:cNvSpPr>
                <p:nvPr/>
              </p:nvSpPr>
              <p:spPr bwMode="auto">
                <a:xfrm>
                  <a:off x="4472" y="32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1" name="Rectangle 57"/>
                <p:cNvSpPr>
                  <a:spLocks noChangeArrowheads="1"/>
                </p:cNvSpPr>
                <p:nvPr/>
              </p:nvSpPr>
              <p:spPr bwMode="auto">
                <a:xfrm>
                  <a:off x="4472" y="3212"/>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2" name="Rectangle 58"/>
                <p:cNvSpPr>
                  <a:spLocks noChangeArrowheads="1"/>
                </p:cNvSpPr>
                <p:nvPr/>
              </p:nvSpPr>
              <p:spPr bwMode="auto">
                <a:xfrm>
                  <a:off x="4472" y="31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3" name="Rectangle 59"/>
                <p:cNvSpPr>
                  <a:spLocks noChangeArrowheads="1"/>
                </p:cNvSpPr>
                <p:nvPr/>
              </p:nvSpPr>
              <p:spPr bwMode="auto">
                <a:xfrm>
                  <a:off x="4472" y="31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4" name="Rectangle 60"/>
                <p:cNvSpPr>
                  <a:spLocks noChangeArrowheads="1"/>
                </p:cNvSpPr>
                <p:nvPr/>
              </p:nvSpPr>
              <p:spPr bwMode="auto">
                <a:xfrm>
                  <a:off x="4472" y="31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5" name="Rectangle 61"/>
                <p:cNvSpPr>
                  <a:spLocks noChangeArrowheads="1"/>
                </p:cNvSpPr>
                <p:nvPr/>
              </p:nvSpPr>
              <p:spPr bwMode="auto">
                <a:xfrm>
                  <a:off x="4472" y="30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6" name="Rectangle 62"/>
                <p:cNvSpPr>
                  <a:spLocks noChangeArrowheads="1"/>
                </p:cNvSpPr>
                <p:nvPr/>
              </p:nvSpPr>
              <p:spPr bwMode="auto">
                <a:xfrm>
                  <a:off x="4472" y="3030"/>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7" name="Rectangle 63"/>
                <p:cNvSpPr>
                  <a:spLocks noChangeArrowheads="1"/>
                </p:cNvSpPr>
                <p:nvPr/>
              </p:nvSpPr>
              <p:spPr bwMode="auto">
                <a:xfrm>
                  <a:off x="4472" y="29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8" name="Rectangle 64"/>
                <p:cNvSpPr>
                  <a:spLocks noChangeArrowheads="1"/>
                </p:cNvSpPr>
                <p:nvPr/>
              </p:nvSpPr>
              <p:spPr bwMode="auto">
                <a:xfrm>
                  <a:off x="4472" y="29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09" name="Rectangle 65"/>
                <p:cNvSpPr>
                  <a:spLocks noChangeArrowheads="1"/>
                </p:cNvSpPr>
                <p:nvPr/>
              </p:nvSpPr>
              <p:spPr bwMode="auto">
                <a:xfrm>
                  <a:off x="4472" y="29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0" name="Rectangle 66"/>
                <p:cNvSpPr>
                  <a:spLocks noChangeArrowheads="1"/>
                </p:cNvSpPr>
                <p:nvPr/>
              </p:nvSpPr>
              <p:spPr bwMode="auto">
                <a:xfrm>
                  <a:off x="4472" y="28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1" name="Rectangle 67"/>
                <p:cNvSpPr>
                  <a:spLocks noChangeArrowheads="1"/>
                </p:cNvSpPr>
                <p:nvPr/>
              </p:nvSpPr>
              <p:spPr bwMode="auto">
                <a:xfrm>
                  <a:off x="4472" y="28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2" name="Rectangle 68"/>
                <p:cNvSpPr>
                  <a:spLocks noChangeArrowheads="1"/>
                </p:cNvSpPr>
                <p:nvPr/>
              </p:nvSpPr>
              <p:spPr bwMode="auto">
                <a:xfrm>
                  <a:off x="4472" y="28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3" name="Rectangle 69"/>
                <p:cNvSpPr>
                  <a:spLocks noChangeArrowheads="1"/>
                </p:cNvSpPr>
                <p:nvPr/>
              </p:nvSpPr>
              <p:spPr bwMode="auto">
                <a:xfrm>
                  <a:off x="4472" y="27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4" name="Rectangle 70"/>
                <p:cNvSpPr>
                  <a:spLocks noChangeArrowheads="1"/>
                </p:cNvSpPr>
                <p:nvPr/>
              </p:nvSpPr>
              <p:spPr bwMode="auto">
                <a:xfrm>
                  <a:off x="4472" y="27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5" name="Rectangle 71"/>
                <p:cNvSpPr>
                  <a:spLocks noChangeArrowheads="1"/>
                </p:cNvSpPr>
                <p:nvPr/>
              </p:nvSpPr>
              <p:spPr bwMode="auto">
                <a:xfrm>
                  <a:off x="4472" y="27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6" name="Rectangle 72"/>
                <p:cNvSpPr>
                  <a:spLocks noChangeArrowheads="1"/>
                </p:cNvSpPr>
                <p:nvPr/>
              </p:nvSpPr>
              <p:spPr bwMode="auto">
                <a:xfrm>
                  <a:off x="4472" y="26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7" name="Rectangle 73"/>
                <p:cNvSpPr>
                  <a:spLocks noChangeArrowheads="1"/>
                </p:cNvSpPr>
                <p:nvPr/>
              </p:nvSpPr>
              <p:spPr bwMode="auto">
                <a:xfrm>
                  <a:off x="4472" y="26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8" name="Rectangle 74"/>
                <p:cNvSpPr>
                  <a:spLocks noChangeArrowheads="1"/>
                </p:cNvSpPr>
                <p:nvPr/>
              </p:nvSpPr>
              <p:spPr bwMode="auto">
                <a:xfrm>
                  <a:off x="4472" y="25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19" name="Rectangle 75"/>
                <p:cNvSpPr>
                  <a:spLocks noChangeArrowheads="1"/>
                </p:cNvSpPr>
                <p:nvPr/>
              </p:nvSpPr>
              <p:spPr bwMode="auto">
                <a:xfrm>
                  <a:off x="4472" y="25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0" name="Rectangle 76"/>
                <p:cNvSpPr>
                  <a:spLocks noChangeArrowheads="1"/>
                </p:cNvSpPr>
                <p:nvPr/>
              </p:nvSpPr>
              <p:spPr bwMode="auto">
                <a:xfrm>
                  <a:off x="4472" y="25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1" name="Rectangle 77"/>
                <p:cNvSpPr>
                  <a:spLocks noChangeArrowheads="1"/>
                </p:cNvSpPr>
                <p:nvPr/>
              </p:nvSpPr>
              <p:spPr bwMode="auto">
                <a:xfrm>
                  <a:off x="4472" y="24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2" name="Rectangle 78"/>
                <p:cNvSpPr>
                  <a:spLocks noChangeArrowheads="1"/>
                </p:cNvSpPr>
                <p:nvPr/>
              </p:nvSpPr>
              <p:spPr bwMode="auto">
                <a:xfrm>
                  <a:off x="4472" y="24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3" name="Rectangle 79"/>
                <p:cNvSpPr>
                  <a:spLocks noChangeArrowheads="1"/>
                </p:cNvSpPr>
                <p:nvPr/>
              </p:nvSpPr>
              <p:spPr bwMode="auto">
                <a:xfrm>
                  <a:off x="4472" y="24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4" name="Rectangle 80"/>
                <p:cNvSpPr>
                  <a:spLocks noChangeArrowheads="1"/>
                </p:cNvSpPr>
                <p:nvPr/>
              </p:nvSpPr>
              <p:spPr bwMode="auto">
                <a:xfrm>
                  <a:off x="4472" y="23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5" name="Rectangle 81"/>
                <p:cNvSpPr>
                  <a:spLocks noChangeArrowheads="1"/>
                </p:cNvSpPr>
                <p:nvPr/>
              </p:nvSpPr>
              <p:spPr bwMode="auto">
                <a:xfrm>
                  <a:off x="4472" y="23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6" name="Rectangle 82"/>
                <p:cNvSpPr>
                  <a:spLocks noChangeArrowheads="1"/>
                </p:cNvSpPr>
                <p:nvPr/>
              </p:nvSpPr>
              <p:spPr bwMode="auto">
                <a:xfrm>
                  <a:off x="4472" y="2303"/>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7" name="Rectangle 83"/>
                <p:cNvSpPr>
                  <a:spLocks noChangeArrowheads="1"/>
                </p:cNvSpPr>
                <p:nvPr/>
              </p:nvSpPr>
              <p:spPr bwMode="auto">
                <a:xfrm>
                  <a:off x="4472" y="22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8" name="Rectangle 84"/>
                <p:cNvSpPr>
                  <a:spLocks noChangeArrowheads="1"/>
                </p:cNvSpPr>
                <p:nvPr/>
              </p:nvSpPr>
              <p:spPr bwMode="auto">
                <a:xfrm>
                  <a:off x="4472" y="22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29" name="Rectangle 85"/>
                <p:cNvSpPr>
                  <a:spLocks noChangeArrowheads="1"/>
                </p:cNvSpPr>
                <p:nvPr/>
              </p:nvSpPr>
              <p:spPr bwMode="auto">
                <a:xfrm>
                  <a:off x="4472" y="21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85430" name="Group 86"/>
              <p:cNvGrpSpPr>
                <a:grpSpLocks/>
              </p:cNvGrpSpPr>
              <p:nvPr/>
            </p:nvGrpSpPr>
            <p:grpSpPr bwMode="auto">
              <a:xfrm>
                <a:off x="3702" y="2590"/>
                <a:ext cx="1550" cy="14"/>
                <a:chOff x="3365" y="2901"/>
                <a:chExt cx="2167" cy="18"/>
              </a:xfrm>
            </p:grpSpPr>
            <p:sp>
              <p:nvSpPr>
                <p:cNvPr id="185431" name="Rectangle 87"/>
                <p:cNvSpPr>
                  <a:spLocks noChangeArrowheads="1"/>
                </p:cNvSpPr>
                <p:nvPr/>
              </p:nvSpPr>
              <p:spPr bwMode="auto">
                <a:xfrm>
                  <a:off x="336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2" name="Rectangle 88"/>
                <p:cNvSpPr>
                  <a:spLocks noChangeArrowheads="1"/>
                </p:cNvSpPr>
                <p:nvPr/>
              </p:nvSpPr>
              <p:spPr bwMode="auto">
                <a:xfrm>
                  <a:off x="339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3" name="Rectangle 89"/>
                <p:cNvSpPr>
                  <a:spLocks noChangeArrowheads="1"/>
                </p:cNvSpPr>
                <p:nvPr/>
              </p:nvSpPr>
              <p:spPr bwMode="auto">
                <a:xfrm>
                  <a:off x="3428"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4" name="Rectangle 90"/>
                <p:cNvSpPr>
                  <a:spLocks noChangeArrowheads="1"/>
                </p:cNvSpPr>
                <p:nvPr/>
              </p:nvSpPr>
              <p:spPr bwMode="auto">
                <a:xfrm>
                  <a:off x="345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5" name="Rectangle 91"/>
                <p:cNvSpPr>
                  <a:spLocks noChangeArrowheads="1"/>
                </p:cNvSpPr>
                <p:nvPr/>
              </p:nvSpPr>
              <p:spPr bwMode="auto">
                <a:xfrm>
                  <a:off x="349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6" name="Rectangle 92"/>
                <p:cNvSpPr>
                  <a:spLocks noChangeArrowheads="1"/>
                </p:cNvSpPr>
                <p:nvPr/>
              </p:nvSpPr>
              <p:spPr bwMode="auto">
                <a:xfrm>
                  <a:off x="3522"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7" name="Rectangle 93"/>
                <p:cNvSpPr>
                  <a:spLocks noChangeArrowheads="1"/>
                </p:cNvSpPr>
                <p:nvPr/>
              </p:nvSpPr>
              <p:spPr bwMode="auto">
                <a:xfrm>
                  <a:off x="355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8" name="Rectangle 94"/>
                <p:cNvSpPr>
                  <a:spLocks noChangeArrowheads="1"/>
                </p:cNvSpPr>
                <p:nvPr/>
              </p:nvSpPr>
              <p:spPr bwMode="auto">
                <a:xfrm>
                  <a:off x="358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39" name="Rectangle 95"/>
                <p:cNvSpPr>
                  <a:spLocks noChangeArrowheads="1"/>
                </p:cNvSpPr>
                <p:nvPr/>
              </p:nvSpPr>
              <p:spPr bwMode="auto">
                <a:xfrm>
                  <a:off x="361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0" name="Rectangle 96"/>
                <p:cNvSpPr>
                  <a:spLocks noChangeArrowheads="1"/>
                </p:cNvSpPr>
                <p:nvPr/>
              </p:nvSpPr>
              <p:spPr bwMode="auto">
                <a:xfrm>
                  <a:off x="364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1" name="Rectangle 97"/>
                <p:cNvSpPr>
                  <a:spLocks noChangeArrowheads="1"/>
                </p:cNvSpPr>
                <p:nvPr/>
              </p:nvSpPr>
              <p:spPr bwMode="auto">
                <a:xfrm>
                  <a:off x="3679"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2" name="Rectangle 98"/>
                <p:cNvSpPr>
                  <a:spLocks noChangeArrowheads="1"/>
                </p:cNvSpPr>
                <p:nvPr/>
              </p:nvSpPr>
              <p:spPr bwMode="auto">
                <a:xfrm>
                  <a:off x="371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3" name="Rectangle 99"/>
                <p:cNvSpPr>
                  <a:spLocks noChangeArrowheads="1"/>
                </p:cNvSpPr>
                <p:nvPr/>
              </p:nvSpPr>
              <p:spPr bwMode="auto">
                <a:xfrm>
                  <a:off x="374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4" name="Rectangle 100"/>
                <p:cNvSpPr>
                  <a:spLocks noChangeArrowheads="1"/>
                </p:cNvSpPr>
                <p:nvPr/>
              </p:nvSpPr>
              <p:spPr bwMode="auto">
                <a:xfrm>
                  <a:off x="3773"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5" name="Rectangle 101"/>
                <p:cNvSpPr>
                  <a:spLocks noChangeArrowheads="1"/>
                </p:cNvSpPr>
                <p:nvPr/>
              </p:nvSpPr>
              <p:spPr bwMode="auto">
                <a:xfrm>
                  <a:off x="380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6" name="Rectangle 102"/>
                <p:cNvSpPr>
                  <a:spLocks noChangeArrowheads="1"/>
                </p:cNvSpPr>
                <p:nvPr/>
              </p:nvSpPr>
              <p:spPr bwMode="auto">
                <a:xfrm>
                  <a:off x="383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7" name="Rectangle 103"/>
                <p:cNvSpPr>
                  <a:spLocks noChangeArrowheads="1"/>
                </p:cNvSpPr>
                <p:nvPr/>
              </p:nvSpPr>
              <p:spPr bwMode="auto">
                <a:xfrm>
                  <a:off x="386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8" name="Rectangle 104"/>
                <p:cNvSpPr>
                  <a:spLocks noChangeArrowheads="1"/>
                </p:cNvSpPr>
                <p:nvPr/>
              </p:nvSpPr>
              <p:spPr bwMode="auto">
                <a:xfrm>
                  <a:off x="389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49" name="Rectangle 105"/>
                <p:cNvSpPr>
                  <a:spLocks noChangeArrowheads="1"/>
                </p:cNvSpPr>
                <p:nvPr/>
              </p:nvSpPr>
              <p:spPr bwMode="auto">
                <a:xfrm>
                  <a:off x="3930"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0" name="Rectangle 106"/>
                <p:cNvSpPr>
                  <a:spLocks noChangeArrowheads="1"/>
                </p:cNvSpPr>
                <p:nvPr/>
              </p:nvSpPr>
              <p:spPr bwMode="auto">
                <a:xfrm>
                  <a:off x="396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1" name="Rectangle 107"/>
                <p:cNvSpPr>
                  <a:spLocks noChangeArrowheads="1"/>
                </p:cNvSpPr>
                <p:nvPr/>
              </p:nvSpPr>
              <p:spPr bwMode="auto">
                <a:xfrm>
                  <a:off x="399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2" name="Rectangle 108"/>
                <p:cNvSpPr>
                  <a:spLocks noChangeArrowheads="1"/>
                </p:cNvSpPr>
                <p:nvPr/>
              </p:nvSpPr>
              <p:spPr bwMode="auto">
                <a:xfrm>
                  <a:off x="4024"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3" name="Rectangle 109"/>
                <p:cNvSpPr>
                  <a:spLocks noChangeArrowheads="1"/>
                </p:cNvSpPr>
                <p:nvPr/>
              </p:nvSpPr>
              <p:spPr bwMode="auto">
                <a:xfrm>
                  <a:off x="405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4" name="Rectangle 110"/>
                <p:cNvSpPr>
                  <a:spLocks noChangeArrowheads="1"/>
                </p:cNvSpPr>
                <p:nvPr/>
              </p:nvSpPr>
              <p:spPr bwMode="auto">
                <a:xfrm>
                  <a:off x="408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5" name="Rectangle 111"/>
                <p:cNvSpPr>
                  <a:spLocks noChangeArrowheads="1"/>
                </p:cNvSpPr>
                <p:nvPr/>
              </p:nvSpPr>
              <p:spPr bwMode="auto">
                <a:xfrm>
                  <a:off x="4118"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6" name="Rectangle 112"/>
                <p:cNvSpPr>
                  <a:spLocks noChangeArrowheads="1"/>
                </p:cNvSpPr>
                <p:nvPr/>
              </p:nvSpPr>
              <p:spPr bwMode="auto">
                <a:xfrm>
                  <a:off x="414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7" name="Rectangle 113"/>
                <p:cNvSpPr>
                  <a:spLocks noChangeArrowheads="1"/>
                </p:cNvSpPr>
                <p:nvPr/>
              </p:nvSpPr>
              <p:spPr bwMode="auto">
                <a:xfrm>
                  <a:off x="418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8" name="Rectangle 114"/>
                <p:cNvSpPr>
                  <a:spLocks noChangeArrowheads="1"/>
                </p:cNvSpPr>
                <p:nvPr/>
              </p:nvSpPr>
              <p:spPr bwMode="auto">
                <a:xfrm>
                  <a:off x="421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59" name="Rectangle 115"/>
                <p:cNvSpPr>
                  <a:spLocks noChangeArrowheads="1"/>
                </p:cNvSpPr>
                <p:nvPr/>
              </p:nvSpPr>
              <p:spPr bwMode="auto">
                <a:xfrm>
                  <a:off x="424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0" name="Rectangle 116"/>
                <p:cNvSpPr>
                  <a:spLocks noChangeArrowheads="1"/>
                </p:cNvSpPr>
                <p:nvPr/>
              </p:nvSpPr>
              <p:spPr bwMode="auto">
                <a:xfrm>
                  <a:off x="4275"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1" name="Rectangle 117"/>
                <p:cNvSpPr>
                  <a:spLocks noChangeArrowheads="1"/>
                </p:cNvSpPr>
                <p:nvPr/>
              </p:nvSpPr>
              <p:spPr bwMode="auto">
                <a:xfrm>
                  <a:off x="430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2" name="Rectangle 118"/>
                <p:cNvSpPr>
                  <a:spLocks noChangeArrowheads="1"/>
                </p:cNvSpPr>
                <p:nvPr/>
              </p:nvSpPr>
              <p:spPr bwMode="auto">
                <a:xfrm>
                  <a:off x="433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3" name="Rectangle 119"/>
                <p:cNvSpPr>
                  <a:spLocks noChangeArrowheads="1"/>
                </p:cNvSpPr>
                <p:nvPr/>
              </p:nvSpPr>
              <p:spPr bwMode="auto">
                <a:xfrm>
                  <a:off x="4369"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4" name="Rectangle 120"/>
                <p:cNvSpPr>
                  <a:spLocks noChangeArrowheads="1"/>
                </p:cNvSpPr>
                <p:nvPr/>
              </p:nvSpPr>
              <p:spPr bwMode="auto">
                <a:xfrm>
                  <a:off x="440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5" name="Rectangle 121"/>
                <p:cNvSpPr>
                  <a:spLocks noChangeArrowheads="1"/>
                </p:cNvSpPr>
                <p:nvPr/>
              </p:nvSpPr>
              <p:spPr bwMode="auto">
                <a:xfrm>
                  <a:off x="443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6" name="Rectangle 122"/>
                <p:cNvSpPr>
                  <a:spLocks noChangeArrowheads="1"/>
                </p:cNvSpPr>
                <p:nvPr/>
              </p:nvSpPr>
              <p:spPr bwMode="auto">
                <a:xfrm>
                  <a:off x="446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7" name="Rectangle 123"/>
                <p:cNvSpPr>
                  <a:spLocks noChangeArrowheads="1"/>
                </p:cNvSpPr>
                <p:nvPr/>
              </p:nvSpPr>
              <p:spPr bwMode="auto">
                <a:xfrm>
                  <a:off x="449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8" name="Rectangle 124"/>
                <p:cNvSpPr>
                  <a:spLocks noChangeArrowheads="1"/>
                </p:cNvSpPr>
                <p:nvPr/>
              </p:nvSpPr>
              <p:spPr bwMode="auto">
                <a:xfrm>
                  <a:off x="452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69" name="Rectangle 125"/>
                <p:cNvSpPr>
                  <a:spLocks noChangeArrowheads="1"/>
                </p:cNvSpPr>
                <p:nvPr/>
              </p:nvSpPr>
              <p:spPr bwMode="auto">
                <a:xfrm>
                  <a:off x="455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0" name="Rectangle 126"/>
                <p:cNvSpPr>
                  <a:spLocks noChangeArrowheads="1"/>
                </p:cNvSpPr>
                <p:nvPr/>
              </p:nvSpPr>
              <p:spPr bwMode="auto">
                <a:xfrm>
                  <a:off x="458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1" name="Rectangle 127"/>
                <p:cNvSpPr>
                  <a:spLocks noChangeArrowheads="1"/>
                </p:cNvSpPr>
                <p:nvPr/>
              </p:nvSpPr>
              <p:spPr bwMode="auto">
                <a:xfrm>
                  <a:off x="4620"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2" name="Rectangle 128"/>
                <p:cNvSpPr>
                  <a:spLocks noChangeArrowheads="1"/>
                </p:cNvSpPr>
                <p:nvPr/>
              </p:nvSpPr>
              <p:spPr bwMode="auto">
                <a:xfrm>
                  <a:off x="465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3" name="Rectangle 129"/>
                <p:cNvSpPr>
                  <a:spLocks noChangeArrowheads="1"/>
                </p:cNvSpPr>
                <p:nvPr/>
              </p:nvSpPr>
              <p:spPr bwMode="auto">
                <a:xfrm>
                  <a:off x="468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4" name="Rectangle 130"/>
                <p:cNvSpPr>
                  <a:spLocks noChangeArrowheads="1"/>
                </p:cNvSpPr>
                <p:nvPr/>
              </p:nvSpPr>
              <p:spPr bwMode="auto">
                <a:xfrm>
                  <a:off x="4714"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5" name="Rectangle 131"/>
                <p:cNvSpPr>
                  <a:spLocks noChangeArrowheads="1"/>
                </p:cNvSpPr>
                <p:nvPr/>
              </p:nvSpPr>
              <p:spPr bwMode="auto">
                <a:xfrm>
                  <a:off x="474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6" name="Rectangle 132"/>
                <p:cNvSpPr>
                  <a:spLocks noChangeArrowheads="1"/>
                </p:cNvSpPr>
                <p:nvPr/>
              </p:nvSpPr>
              <p:spPr bwMode="auto">
                <a:xfrm>
                  <a:off x="477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7" name="Rectangle 133"/>
                <p:cNvSpPr>
                  <a:spLocks noChangeArrowheads="1"/>
                </p:cNvSpPr>
                <p:nvPr/>
              </p:nvSpPr>
              <p:spPr bwMode="auto">
                <a:xfrm>
                  <a:off x="480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8" name="Rectangle 134"/>
                <p:cNvSpPr>
                  <a:spLocks noChangeArrowheads="1"/>
                </p:cNvSpPr>
                <p:nvPr/>
              </p:nvSpPr>
              <p:spPr bwMode="auto">
                <a:xfrm>
                  <a:off x="483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79" name="Rectangle 135"/>
                <p:cNvSpPr>
                  <a:spLocks noChangeArrowheads="1"/>
                </p:cNvSpPr>
                <p:nvPr/>
              </p:nvSpPr>
              <p:spPr bwMode="auto">
                <a:xfrm>
                  <a:off x="4871"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0" name="Rectangle 136"/>
                <p:cNvSpPr>
                  <a:spLocks noChangeArrowheads="1"/>
                </p:cNvSpPr>
                <p:nvPr/>
              </p:nvSpPr>
              <p:spPr bwMode="auto">
                <a:xfrm>
                  <a:off x="490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1" name="Rectangle 137"/>
                <p:cNvSpPr>
                  <a:spLocks noChangeArrowheads="1"/>
                </p:cNvSpPr>
                <p:nvPr/>
              </p:nvSpPr>
              <p:spPr bwMode="auto">
                <a:xfrm>
                  <a:off x="493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2" name="Rectangle 138"/>
                <p:cNvSpPr>
                  <a:spLocks noChangeArrowheads="1"/>
                </p:cNvSpPr>
                <p:nvPr/>
              </p:nvSpPr>
              <p:spPr bwMode="auto">
                <a:xfrm>
                  <a:off x="4965"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3" name="Rectangle 139"/>
                <p:cNvSpPr>
                  <a:spLocks noChangeArrowheads="1"/>
                </p:cNvSpPr>
                <p:nvPr/>
              </p:nvSpPr>
              <p:spPr bwMode="auto">
                <a:xfrm>
                  <a:off x="499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4" name="Rectangle 140"/>
                <p:cNvSpPr>
                  <a:spLocks noChangeArrowheads="1"/>
                </p:cNvSpPr>
                <p:nvPr/>
              </p:nvSpPr>
              <p:spPr bwMode="auto">
                <a:xfrm>
                  <a:off x="502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5" name="Rectangle 141"/>
                <p:cNvSpPr>
                  <a:spLocks noChangeArrowheads="1"/>
                </p:cNvSpPr>
                <p:nvPr/>
              </p:nvSpPr>
              <p:spPr bwMode="auto">
                <a:xfrm>
                  <a:off x="505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6" name="Rectangle 142"/>
                <p:cNvSpPr>
                  <a:spLocks noChangeArrowheads="1"/>
                </p:cNvSpPr>
                <p:nvPr/>
              </p:nvSpPr>
              <p:spPr bwMode="auto">
                <a:xfrm>
                  <a:off x="509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7" name="Rectangle 143"/>
                <p:cNvSpPr>
                  <a:spLocks noChangeArrowheads="1"/>
                </p:cNvSpPr>
                <p:nvPr/>
              </p:nvSpPr>
              <p:spPr bwMode="auto">
                <a:xfrm>
                  <a:off x="5122"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8" name="Rectangle 144"/>
                <p:cNvSpPr>
                  <a:spLocks noChangeArrowheads="1"/>
                </p:cNvSpPr>
                <p:nvPr/>
              </p:nvSpPr>
              <p:spPr bwMode="auto">
                <a:xfrm>
                  <a:off x="515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89" name="Rectangle 145"/>
                <p:cNvSpPr>
                  <a:spLocks noChangeArrowheads="1"/>
                </p:cNvSpPr>
                <p:nvPr/>
              </p:nvSpPr>
              <p:spPr bwMode="auto">
                <a:xfrm>
                  <a:off x="518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0" name="Rectangle 146"/>
                <p:cNvSpPr>
                  <a:spLocks noChangeArrowheads="1"/>
                </p:cNvSpPr>
                <p:nvPr/>
              </p:nvSpPr>
              <p:spPr bwMode="auto">
                <a:xfrm>
                  <a:off x="521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1" name="Rectangle 147"/>
                <p:cNvSpPr>
                  <a:spLocks noChangeArrowheads="1"/>
                </p:cNvSpPr>
                <p:nvPr/>
              </p:nvSpPr>
              <p:spPr bwMode="auto">
                <a:xfrm>
                  <a:off x="524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2" name="Rectangle 148"/>
                <p:cNvSpPr>
                  <a:spLocks noChangeArrowheads="1"/>
                </p:cNvSpPr>
                <p:nvPr/>
              </p:nvSpPr>
              <p:spPr bwMode="auto">
                <a:xfrm>
                  <a:off x="527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3" name="Rectangle 149"/>
                <p:cNvSpPr>
                  <a:spLocks noChangeArrowheads="1"/>
                </p:cNvSpPr>
                <p:nvPr/>
              </p:nvSpPr>
              <p:spPr bwMode="auto">
                <a:xfrm>
                  <a:off x="531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4" name="Rectangle 150"/>
                <p:cNvSpPr>
                  <a:spLocks noChangeArrowheads="1"/>
                </p:cNvSpPr>
                <p:nvPr/>
              </p:nvSpPr>
              <p:spPr bwMode="auto">
                <a:xfrm>
                  <a:off x="534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5" name="Rectangle 151"/>
                <p:cNvSpPr>
                  <a:spLocks noChangeArrowheads="1"/>
                </p:cNvSpPr>
                <p:nvPr/>
              </p:nvSpPr>
              <p:spPr bwMode="auto">
                <a:xfrm>
                  <a:off x="5373"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6" name="Rectangle 152"/>
                <p:cNvSpPr>
                  <a:spLocks noChangeArrowheads="1"/>
                </p:cNvSpPr>
                <p:nvPr/>
              </p:nvSpPr>
              <p:spPr bwMode="auto">
                <a:xfrm>
                  <a:off x="540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7" name="Rectangle 153"/>
                <p:cNvSpPr>
                  <a:spLocks noChangeArrowheads="1"/>
                </p:cNvSpPr>
                <p:nvPr/>
              </p:nvSpPr>
              <p:spPr bwMode="auto">
                <a:xfrm>
                  <a:off x="543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8" name="Rectangle 154"/>
                <p:cNvSpPr>
                  <a:spLocks noChangeArrowheads="1"/>
                </p:cNvSpPr>
                <p:nvPr/>
              </p:nvSpPr>
              <p:spPr bwMode="auto">
                <a:xfrm>
                  <a:off x="546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499" name="Rectangle 155"/>
                <p:cNvSpPr>
                  <a:spLocks noChangeArrowheads="1"/>
                </p:cNvSpPr>
                <p:nvPr/>
              </p:nvSpPr>
              <p:spPr bwMode="auto">
                <a:xfrm>
                  <a:off x="549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0" name="Rectangle 156"/>
                <p:cNvSpPr>
                  <a:spLocks noChangeArrowheads="1"/>
                </p:cNvSpPr>
                <p:nvPr/>
              </p:nvSpPr>
              <p:spPr bwMode="auto">
                <a:xfrm>
                  <a:off x="5529" y="2901"/>
                  <a:ext cx="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85501" name="Group 157"/>
              <p:cNvGrpSpPr>
                <a:grpSpLocks/>
              </p:cNvGrpSpPr>
              <p:nvPr/>
            </p:nvGrpSpPr>
            <p:grpSpPr bwMode="auto">
              <a:xfrm>
                <a:off x="3706" y="2350"/>
                <a:ext cx="1549" cy="15"/>
                <a:chOff x="3365" y="2399"/>
                <a:chExt cx="2167" cy="18"/>
              </a:xfrm>
            </p:grpSpPr>
            <p:sp>
              <p:nvSpPr>
                <p:cNvPr id="185502" name="Rectangle 158"/>
                <p:cNvSpPr>
                  <a:spLocks noChangeArrowheads="1"/>
                </p:cNvSpPr>
                <p:nvPr/>
              </p:nvSpPr>
              <p:spPr bwMode="auto">
                <a:xfrm>
                  <a:off x="336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3" name="Rectangle 159"/>
                <p:cNvSpPr>
                  <a:spLocks noChangeArrowheads="1"/>
                </p:cNvSpPr>
                <p:nvPr/>
              </p:nvSpPr>
              <p:spPr bwMode="auto">
                <a:xfrm>
                  <a:off x="339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4" name="Rectangle 160"/>
                <p:cNvSpPr>
                  <a:spLocks noChangeArrowheads="1"/>
                </p:cNvSpPr>
                <p:nvPr/>
              </p:nvSpPr>
              <p:spPr bwMode="auto">
                <a:xfrm>
                  <a:off x="3428"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5" name="Rectangle 161"/>
                <p:cNvSpPr>
                  <a:spLocks noChangeArrowheads="1"/>
                </p:cNvSpPr>
                <p:nvPr/>
              </p:nvSpPr>
              <p:spPr bwMode="auto">
                <a:xfrm>
                  <a:off x="345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6" name="Rectangle 162"/>
                <p:cNvSpPr>
                  <a:spLocks noChangeArrowheads="1"/>
                </p:cNvSpPr>
                <p:nvPr/>
              </p:nvSpPr>
              <p:spPr bwMode="auto">
                <a:xfrm>
                  <a:off x="349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7" name="Rectangle 163"/>
                <p:cNvSpPr>
                  <a:spLocks noChangeArrowheads="1"/>
                </p:cNvSpPr>
                <p:nvPr/>
              </p:nvSpPr>
              <p:spPr bwMode="auto">
                <a:xfrm>
                  <a:off x="3522"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8" name="Rectangle 164"/>
                <p:cNvSpPr>
                  <a:spLocks noChangeArrowheads="1"/>
                </p:cNvSpPr>
                <p:nvPr/>
              </p:nvSpPr>
              <p:spPr bwMode="auto">
                <a:xfrm>
                  <a:off x="355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09" name="Rectangle 165"/>
                <p:cNvSpPr>
                  <a:spLocks noChangeArrowheads="1"/>
                </p:cNvSpPr>
                <p:nvPr/>
              </p:nvSpPr>
              <p:spPr bwMode="auto">
                <a:xfrm>
                  <a:off x="358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0" name="Rectangle 166"/>
                <p:cNvSpPr>
                  <a:spLocks noChangeArrowheads="1"/>
                </p:cNvSpPr>
                <p:nvPr/>
              </p:nvSpPr>
              <p:spPr bwMode="auto">
                <a:xfrm>
                  <a:off x="361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1" name="Rectangle 167"/>
                <p:cNvSpPr>
                  <a:spLocks noChangeArrowheads="1"/>
                </p:cNvSpPr>
                <p:nvPr/>
              </p:nvSpPr>
              <p:spPr bwMode="auto">
                <a:xfrm>
                  <a:off x="364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2" name="Rectangle 168"/>
                <p:cNvSpPr>
                  <a:spLocks noChangeArrowheads="1"/>
                </p:cNvSpPr>
                <p:nvPr/>
              </p:nvSpPr>
              <p:spPr bwMode="auto">
                <a:xfrm>
                  <a:off x="3679"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3" name="Rectangle 169"/>
                <p:cNvSpPr>
                  <a:spLocks noChangeArrowheads="1"/>
                </p:cNvSpPr>
                <p:nvPr/>
              </p:nvSpPr>
              <p:spPr bwMode="auto">
                <a:xfrm>
                  <a:off x="371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4" name="Rectangle 170"/>
                <p:cNvSpPr>
                  <a:spLocks noChangeArrowheads="1"/>
                </p:cNvSpPr>
                <p:nvPr/>
              </p:nvSpPr>
              <p:spPr bwMode="auto">
                <a:xfrm>
                  <a:off x="374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5" name="Rectangle 171"/>
                <p:cNvSpPr>
                  <a:spLocks noChangeArrowheads="1"/>
                </p:cNvSpPr>
                <p:nvPr/>
              </p:nvSpPr>
              <p:spPr bwMode="auto">
                <a:xfrm>
                  <a:off x="3773"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6" name="Rectangle 172"/>
                <p:cNvSpPr>
                  <a:spLocks noChangeArrowheads="1"/>
                </p:cNvSpPr>
                <p:nvPr/>
              </p:nvSpPr>
              <p:spPr bwMode="auto">
                <a:xfrm>
                  <a:off x="380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7" name="Rectangle 173"/>
                <p:cNvSpPr>
                  <a:spLocks noChangeArrowheads="1"/>
                </p:cNvSpPr>
                <p:nvPr/>
              </p:nvSpPr>
              <p:spPr bwMode="auto">
                <a:xfrm>
                  <a:off x="383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8" name="Rectangle 174"/>
                <p:cNvSpPr>
                  <a:spLocks noChangeArrowheads="1"/>
                </p:cNvSpPr>
                <p:nvPr/>
              </p:nvSpPr>
              <p:spPr bwMode="auto">
                <a:xfrm>
                  <a:off x="386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19" name="Rectangle 175"/>
                <p:cNvSpPr>
                  <a:spLocks noChangeArrowheads="1"/>
                </p:cNvSpPr>
                <p:nvPr/>
              </p:nvSpPr>
              <p:spPr bwMode="auto">
                <a:xfrm>
                  <a:off x="389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0" name="Rectangle 176"/>
                <p:cNvSpPr>
                  <a:spLocks noChangeArrowheads="1"/>
                </p:cNvSpPr>
                <p:nvPr/>
              </p:nvSpPr>
              <p:spPr bwMode="auto">
                <a:xfrm>
                  <a:off x="3930"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1" name="Rectangle 177"/>
                <p:cNvSpPr>
                  <a:spLocks noChangeArrowheads="1"/>
                </p:cNvSpPr>
                <p:nvPr/>
              </p:nvSpPr>
              <p:spPr bwMode="auto">
                <a:xfrm>
                  <a:off x="396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2" name="Rectangle 178"/>
                <p:cNvSpPr>
                  <a:spLocks noChangeArrowheads="1"/>
                </p:cNvSpPr>
                <p:nvPr/>
              </p:nvSpPr>
              <p:spPr bwMode="auto">
                <a:xfrm>
                  <a:off x="399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3" name="Rectangle 179"/>
                <p:cNvSpPr>
                  <a:spLocks noChangeArrowheads="1"/>
                </p:cNvSpPr>
                <p:nvPr/>
              </p:nvSpPr>
              <p:spPr bwMode="auto">
                <a:xfrm>
                  <a:off x="4024"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4" name="Rectangle 180"/>
                <p:cNvSpPr>
                  <a:spLocks noChangeArrowheads="1"/>
                </p:cNvSpPr>
                <p:nvPr/>
              </p:nvSpPr>
              <p:spPr bwMode="auto">
                <a:xfrm>
                  <a:off x="405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5" name="Rectangle 181"/>
                <p:cNvSpPr>
                  <a:spLocks noChangeArrowheads="1"/>
                </p:cNvSpPr>
                <p:nvPr/>
              </p:nvSpPr>
              <p:spPr bwMode="auto">
                <a:xfrm>
                  <a:off x="408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6" name="Rectangle 182"/>
                <p:cNvSpPr>
                  <a:spLocks noChangeArrowheads="1"/>
                </p:cNvSpPr>
                <p:nvPr/>
              </p:nvSpPr>
              <p:spPr bwMode="auto">
                <a:xfrm>
                  <a:off x="4118"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7" name="Rectangle 183"/>
                <p:cNvSpPr>
                  <a:spLocks noChangeArrowheads="1"/>
                </p:cNvSpPr>
                <p:nvPr/>
              </p:nvSpPr>
              <p:spPr bwMode="auto">
                <a:xfrm>
                  <a:off x="414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8" name="Rectangle 184"/>
                <p:cNvSpPr>
                  <a:spLocks noChangeArrowheads="1"/>
                </p:cNvSpPr>
                <p:nvPr/>
              </p:nvSpPr>
              <p:spPr bwMode="auto">
                <a:xfrm>
                  <a:off x="418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29" name="Rectangle 185"/>
                <p:cNvSpPr>
                  <a:spLocks noChangeArrowheads="1"/>
                </p:cNvSpPr>
                <p:nvPr/>
              </p:nvSpPr>
              <p:spPr bwMode="auto">
                <a:xfrm>
                  <a:off x="421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0" name="Rectangle 186"/>
                <p:cNvSpPr>
                  <a:spLocks noChangeArrowheads="1"/>
                </p:cNvSpPr>
                <p:nvPr/>
              </p:nvSpPr>
              <p:spPr bwMode="auto">
                <a:xfrm>
                  <a:off x="424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1" name="Rectangle 187"/>
                <p:cNvSpPr>
                  <a:spLocks noChangeArrowheads="1"/>
                </p:cNvSpPr>
                <p:nvPr/>
              </p:nvSpPr>
              <p:spPr bwMode="auto">
                <a:xfrm>
                  <a:off x="4275"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2" name="Rectangle 188"/>
                <p:cNvSpPr>
                  <a:spLocks noChangeArrowheads="1"/>
                </p:cNvSpPr>
                <p:nvPr/>
              </p:nvSpPr>
              <p:spPr bwMode="auto">
                <a:xfrm>
                  <a:off x="430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3" name="Rectangle 189"/>
                <p:cNvSpPr>
                  <a:spLocks noChangeArrowheads="1"/>
                </p:cNvSpPr>
                <p:nvPr/>
              </p:nvSpPr>
              <p:spPr bwMode="auto">
                <a:xfrm>
                  <a:off x="433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4" name="Rectangle 190"/>
                <p:cNvSpPr>
                  <a:spLocks noChangeArrowheads="1"/>
                </p:cNvSpPr>
                <p:nvPr/>
              </p:nvSpPr>
              <p:spPr bwMode="auto">
                <a:xfrm>
                  <a:off x="4369"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5" name="Rectangle 191"/>
                <p:cNvSpPr>
                  <a:spLocks noChangeArrowheads="1"/>
                </p:cNvSpPr>
                <p:nvPr/>
              </p:nvSpPr>
              <p:spPr bwMode="auto">
                <a:xfrm>
                  <a:off x="440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6" name="Rectangle 192"/>
                <p:cNvSpPr>
                  <a:spLocks noChangeArrowheads="1"/>
                </p:cNvSpPr>
                <p:nvPr/>
              </p:nvSpPr>
              <p:spPr bwMode="auto">
                <a:xfrm>
                  <a:off x="443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7" name="Rectangle 193"/>
                <p:cNvSpPr>
                  <a:spLocks noChangeArrowheads="1"/>
                </p:cNvSpPr>
                <p:nvPr/>
              </p:nvSpPr>
              <p:spPr bwMode="auto">
                <a:xfrm>
                  <a:off x="446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8" name="Rectangle 194"/>
                <p:cNvSpPr>
                  <a:spLocks noChangeArrowheads="1"/>
                </p:cNvSpPr>
                <p:nvPr/>
              </p:nvSpPr>
              <p:spPr bwMode="auto">
                <a:xfrm>
                  <a:off x="449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39" name="Rectangle 195"/>
                <p:cNvSpPr>
                  <a:spLocks noChangeArrowheads="1"/>
                </p:cNvSpPr>
                <p:nvPr/>
              </p:nvSpPr>
              <p:spPr bwMode="auto">
                <a:xfrm>
                  <a:off x="452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0" name="Rectangle 196"/>
                <p:cNvSpPr>
                  <a:spLocks noChangeArrowheads="1"/>
                </p:cNvSpPr>
                <p:nvPr/>
              </p:nvSpPr>
              <p:spPr bwMode="auto">
                <a:xfrm>
                  <a:off x="455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1" name="Rectangle 197"/>
                <p:cNvSpPr>
                  <a:spLocks noChangeArrowheads="1"/>
                </p:cNvSpPr>
                <p:nvPr/>
              </p:nvSpPr>
              <p:spPr bwMode="auto">
                <a:xfrm>
                  <a:off x="458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2" name="Rectangle 198"/>
                <p:cNvSpPr>
                  <a:spLocks noChangeArrowheads="1"/>
                </p:cNvSpPr>
                <p:nvPr/>
              </p:nvSpPr>
              <p:spPr bwMode="auto">
                <a:xfrm>
                  <a:off x="4620"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3" name="Rectangle 199"/>
                <p:cNvSpPr>
                  <a:spLocks noChangeArrowheads="1"/>
                </p:cNvSpPr>
                <p:nvPr/>
              </p:nvSpPr>
              <p:spPr bwMode="auto">
                <a:xfrm>
                  <a:off x="465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4" name="Rectangle 200"/>
                <p:cNvSpPr>
                  <a:spLocks noChangeArrowheads="1"/>
                </p:cNvSpPr>
                <p:nvPr/>
              </p:nvSpPr>
              <p:spPr bwMode="auto">
                <a:xfrm>
                  <a:off x="468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5" name="Rectangle 201"/>
                <p:cNvSpPr>
                  <a:spLocks noChangeArrowheads="1"/>
                </p:cNvSpPr>
                <p:nvPr/>
              </p:nvSpPr>
              <p:spPr bwMode="auto">
                <a:xfrm>
                  <a:off x="4714"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6" name="Rectangle 202"/>
                <p:cNvSpPr>
                  <a:spLocks noChangeArrowheads="1"/>
                </p:cNvSpPr>
                <p:nvPr/>
              </p:nvSpPr>
              <p:spPr bwMode="auto">
                <a:xfrm>
                  <a:off x="474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7" name="Rectangle 203"/>
                <p:cNvSpPr>
                  <a:spLocks noChangeArrowheads="1"/>
                </p:cNvSpPr>
                <p:nvPr/>
              </p:nvSpPr>
              <p:spPr bwMode="auto">
                <a:xfrm>
                  <a:off x="477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8" name="Rectangle 204"/>
                <p:cNvSpPr>
                  <a:spLocks noChangeArrowheads="1"/>
                </p:cNvSpPr>
                <p:nvPr/>
              </p:nvSpPr>
              <p:spPr bwMode="auto">
                <a:xfrm>
                  <a:off x="480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49" name="Rectangle 205"/>
                <p:cNvSpPr>
                  <a:spLocks noChangeArrowheads="1"/>
                </p:cNvSpPr>
                <p:nvPr/>
              </p:nvSpPr>
              <p:spPr bwMode="auto">
                <a:xfrm>
                  <a:off x="483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0" name="Rectangle 206"/>
                <p:cNvSpPr>
                  <a:spLocks noChangeArrowheads="1"/>
                </p:cNvSpPr>
                <p:nvPr/>
              </p:nvSpPr>
              <p:spPr bwMode="auto">
                <a:xfrm>
                  <a:off x="4871"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1" name="Rectangle 207"/>
                <p:cNvSpPr>
                  <a:spLocks noChangeArrowheads="1"/>
                </p:cNvSpPr>
                <p:nvPr/>
              </p:nvSpPr>
              <p:spPr bwMode="auto">
                <a:xfrm>
                  <a:off x="490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2" name="Rectangle 208"/>
                <p:cNvSpPr>
                  <a:spLocks noChangeArrowheads="1"/>
                </p:cNvSpPr>
                <p:nvPr/>
              </p:nvSpPr>
              <p:spPr bwMode="auto">
                <a:xfrm>
                  <a:off x="493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3" name="Rectangle 209"/>
                <p:cNvSpPr>
                  <a:spLocks noChangeArrowheads="1"/>
                </p:cNvSpPr>
                <p:nvPr/>
              </p:nvSpPr>
              <p:spPr bwMode="auto">
                <a:xfrm>
                  <a:off x="4965"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4" name="Rectangle 210"/>
                <p:cNvSpPr>
                  <a:spLocks noChangeArrowheads="1"/>
                </p:cNvSpPr>
                <p:nvPr/>
              </p:nvSpPr>
              <p:spPr bwMode="auto">
                <a:xfrm>
                  <a:off x="499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5" name="Rectangle 211"/>
                <p:cNvSpPr>
                  <a:spLocks noChangeArrowheads="1"/>
                </p:cNvSpPr>
                <p:nvPr/>
              </p:nvSpPr>
              <p:spPr bwMode="auto">
                <a:xfrm>
                  <a:off x="502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6" name="Rectangle 212"/>
                <p:cNvSpPr>
                  <a:spLocks noChangeArrowheads="1"/>
                </p:cNvSpPr>
                <p:nvPr/>
              </p:nvSpPr>
              <p:spPr bwMode="auto">
                <a:xfrm>
                  <a:off x="505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7" name="Rectangle 213"/>
                <p:cNvSpPr>
                  <a:spLocks noChangeArrowheads="1"/>
                </p:cNvSpPr>
                <p:nvPr/>
              </p:nvSpPr>
              <p:spPr bwMode="auto">
                <a:xfrm>
                  <a:off x="509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8" name="Rectangle 214"/>
                <p:cNvSpPr>
                  <a:spLocks noChangeArrowheads="1"/>
                </p:cNvSpPr>
                <p:nvPr/>
              </p:nvSpPr>
              <p:spPr bwMode="auto">
                <a:xfrm>
                  <a:off x="5122"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59" name="Rectangle 215"/>
                <p:cNvSpPr>
                  <a:spLocks noChangeArrowheads="1"/>
                </p:cNvSpPr>
                <p:nvPr/>
              </p:nvSpPr>
              <p:spPr bwMode="auto">
                <a:xfrm>
                  <a:off x="515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0" name="Rectangle 216"/>
                <p:cNvSpPr>
                  <a:spLocks noChangeArrowheads="1"/>
                </p:cNvSpPr>
                <p:nvPr/>
              </p:nvSpPr>
              <p:spPr bwMode="auto">
                <a:xfrm>
                  <a:off x="518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1" name="Rectangle 217"/>
                <p:cNvSpPr>
                  <a:spLocks noChangeArrowheads="1"/>
                </p:cNvSpPr>
                <p:nvPr/>
              </p:nvSpPr>
              <p:spPr bwMode="auto">
                <a:xfrm>
                  <a:off x="521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2" name="Rectangle 218"/>
                <p:cNvSpPr>
                  <a:spLocks noChangeArrowheads="1"/>
                </p:cNvSpPr>
                <p:nvPr/>
              </p:nvSpPr>
              <p:spPr bwMode="auto">
                <a:xfrm>
                  <a:off x="524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3" name="Rectangle 219"/>
                <p:cNvSpPr>
                  <a:spLocks noChangeArrowheads="1"/>
                </p:cNvSpPr>
                <p:nvPr/>
              </p:nvSpPr>
              <p:spPr bwMode="auto">
                <a:xfrm>
                  <a:off x="527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4" name="Rectangle 220"/>
                <p:cNvSpPr>
                  <a:spLocks noChangeArrowheads="1"/>
                </p:cNvSpPr>
                <p:nvPr/>
              </p:nvSpPr>
              <p:spPr bwMode="auto">
                <a:xfrm>
                  <a:off x="531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5" name="Rectangle 221"/>
                <p:cNvSpPr>
                  <a:spLocks noChangeArrowheads="1"/>
                </p:cNvSpPr>
                <p:nvPr/>
              </p:nvSpPr>
              <p:spPr bwMode="auto">
                <a:xfrm>
                  <a:off x="534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6" name="Rectangle 222"/>
                <p:cNvSpPr>
                  <a:spLocks noChangeArrowheads="1"/>
                </p:cNvSpPr>
                <p:nvPr/>
              </p:nvSpPr>
              <p:spPr bwMode="auto">
                <a:xfrm>
                  <a:off x="5373"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7" name="Rectangle 223"/>
                <p:cNvSpPr>
                  <a:spLocks noChangeArrowheads="1"/>
                </p:cNvSpPr>
                <p:nvPr/>
              </p:nvSpPr>
              <p:spPr bwMode="auto">
                <a:xfrm>
                  <a:off x="540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8" name="Rectangle 224"/>
                <p:cNvSpPr>
                  <a:spLocks noChangeArrowheads="1"/>
                </p:cNvSpPr>
                <p:nvPr/>
              </p:nvSpPr>
              <p:spPr bwMode="auto">
                <a:xfrm>
                  <a:off x="543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69" name="Rectangle 225"/>
                <p:cNvSpPr>
                  <a:spLocks noChangeArrowheads="1"/>
                </p:cNvSpPr>
                <p:nvPr/>
              </p:nvSpPr>
              <p:spPr bwMode="auto">
                <a:xfrm>
                  <a:off x="546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70" name="Rectangle 226"/>
                <p:cNvSpPr>
                  <a:spLocks noChangeArrowheads="1"/>
                </p:cNvSpPr>
                <p:nvPr/>
              </p:nvSpPr>
              <p:spPr bwMode="auto">
                <a:xfrm>
                  <a:off x="549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85571" name="Rectangle 227"/>
                <p:cNvSpPr>
                  <a:spLocks noChangeArrowheads="1"/>
                </p:cNvSpPr>
                <p:nvPr/>
              </p:nvSpPr>
              <p:spPr bwMode="auto">
                <a:xfrm>
                  <a:off x="5529" y="2399"/>
                  <a:ext cx="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85572" name="Group 228"/>
              <p:cNvGrpSpPr>
                <a:grpSpLocks/>
              </p:cNvGrpSpPr>
              <p:nvPr/>
            </p:nvGrpSpPr>
            <p:grpSpPr bwMode="auto">
              <a:xfrm>
                <a:off x="4252" y="2390"/>
                <a:ext cx="240" cy="200"/>
                <a:chOff x="4483" y="2494"/>
                <a:chExt cx="928" cy="409"/>
              </a:xfrm>
            </p:grpSpPr>
            <p:sp>
              <p:nvSpPr>
                <p:cNvPr id="185573" name="Freeform 229"/>
                <p:cNvSpPr>
                  <a:spLocks/>
                </p:cNvSpPr>
                <p:nvPr/>
              </p:nvSpPr>
              <p:spPr bwMode="auto">
                <a:xfrm>
                  <a:off x="4495" y="2506"/>
                  <a:ext cx="885" cy="384"/>
                </a:xfrm>
                <a:custGeom>
                  <a:avLst/>
                  <a:gdLst>
                    <a:gd name="T0" fmla="*/ 1346 w 1770"/>
                    <a:gd name="T1" fmla="*/ 21 h 768"/>
                    <a:gd name="T2" fmla="*/ 1370 w 1770"/>
                    <a:gd name="T3" fmla="*/ 100 h 768"/>
                    <a:gd name="T4" fmla="*/ 0 w 1770"/>
                    <a:gd name="T5" fmla="*/ 655 h 768"/>
                    <a:gd name="T6" fmla="*/ 35 w 1770"/>
                    <a:gd name="T7" fmla="*/ 768 h 768"/>
                    <a:gd name="T8" fmla="*/ 1403 w 1770"/>
                    <a:gd name="T9" fmla="*/ 213 h 768"/>
                    <a:gd name="T10" fmla="*/ 1428 w 1770"/>
                    <a:gd name="T11" fmla="*/ 291 h 768"/>
                    <a:gd name="T12" fmla="*/ 1770 w 1770"/>
                    <a:gd name="T13" fmla="*/ 0 h 768"/>
                    <a:gd name="T14" fmla="*/ 1346 w 1770"/>
                    <a:gd name="T15" fmla="*/ 21 h 7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0" h="768">
                      <a:moveTo>
                        <a:pt x="1346" y="21"/>
                      </a:moveTo>
                      <a:lnTo>
                        <a:pt x="1370" y="100"/>
                      </a:lnTo>
                      <a:lnTo>
                        <a:pt x="0" y="655"/>
                      </a:lnTo>
                      <a:lnTo>
                        <a:pt x="35" y="768"/>
                      </a:lnTo>
                      <a:lnTo>
                        <a:pt x="1403" y="213"/>
                      </a:lnTo>
                      <a:lnTo>
                        <a:pt x="1428" y="291"/>
                      </a:lnTo>
                      <a:lnTo>
                        <a:pt x="1770" y="0"/>
                      </a:lnTo>
                      <a:lnTo>
                        <a:pt x="1346" y="21"/>
                      </a:lnTo>
                      <a:close/>
                    </a:path>
                  </a:pathLst>
                </a:custGeom>
                <a:solidFill>
                  <a:srgbClr val="FFFFFF"/>
                </a:solidFill>
                <a:ln w="9525" cap="flat">
                  <a:solidFill>
                    <a:srgbClr val="3366FF"/>
                  </a:solidFill>
                  <a:prstDash val="sysDot"/>
                  <a:round/>
                  <a:headEnd/>
                  <a:tailEnd/>
                </a:ln>
              </p:spPr>
              <p:txBody>
                <a:bodyPr/>
                <a:lstStyle/>
                <a:p>
                  <a:endParaRPr lang="ja-JP" altLang="en-US"/>
                </a:p>
              </p:txBody>
            </p:sp>
            <p:sp>
              <p:nvSpPr>
                <p:cNvPr id="185574" name="Freeform 230"/>
                <p:cNvSpPr>
                  <a:spLocks/>
                </p:cNvSpPr>
                <p:nvPr/>
              </p:nvSpPr>
              <p:spPr bwMode="auto">
                <a:xfrm>
                  <a:off x="5160" y="2513"/>
                  <a:ext cx="23" cy="29"/>
                </a:xfrm>
                <a:custGeom>
                  <a:avLst/>
                  <a:gdLst>
                    <a:gd name="T0" fmla="*/ 35 w 46"/>
                    <a:gd name="T1" fmla="*/ 0 h 57"/>
                    <a:gd name="T2" fmla="*/ 0 w 46"/>
                    <a:gd name="T3" fmla="*/ 15 h 57"/>
                    <a:gd name="T4" fmla="*/ 12 w 46"/>
                    <a:gd name="T5" fmla="*/ 57 h 57"/>
                    <a:gd name="T6" fmla="*/ 46 w 46"/>
                    <a:gd name="T7" fmla="*/ 42 h 57"/>
                    <a:gd name="T8" fmla="*/ 35 w 46"/>
                    <a:gd name="T9" fmla="*/ 0 h 57"/>
                  </a:gdLst>
                  <a:ahLst/>
                  <a:cxnLst>
                    <a:cxn ang="0">
                      <a:pos x="T0" y="T1"/>
                    </a:cxn>
                    <a:cxn ang="0">
                      <a:pos x="T2" y="T3"/>
                    </a:cxn>
                    <a:cxn ang="0">
                      <a:pos x="T4" y="T5"/>
                    </a:cxn>
                    <a:cxn ang="0">
                      <a:pos x="T6" y="T7"/>
                    </a:cxn>
                    <a:cxn ang="0">
                      <a:pos x="T8" y="T9"/>
                    </a:cxn>
                  </a:cxnLst>
                  <a:rect l="0" t="0" r="r" b="b"/>
                  <a:pathLst>
                    <a:path w="46" h="57">
                      <a:moveTo>
                        <a:pt x="35" y="0"/>
                      </a:moveTo>
                      <a:lnTo>
                        <a:pt x="0" y="15"/>
                      </a:lnTo>
                      <a:lnTo>
                        <a:pt x="12" y="57"/>
                      </a:lnTo>
                      <a:lnTo>
                        <a:pt x="46" y="42"/>
                      </a:lnTo>
                      <a:lnTo>
                        <a:pt x="35"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75" name="Freeform 231"/>
                <p:cNvSpPr>
                  <a:spLocks/>
                </p:cNvSpPr>
                <p:nvPr/>
              </p:nvSpPr>
              <p:spPr bwMode="auto">
                <a:xfrm>
                  <a:off x="5157" y="2546"/>
                  <a:ext cx="25" cy="28"/>
                </a:xfrm>
                <a:custGeom>
                  <a:avLst/>
                  <a:gdLst>
                    <a:gd name="T0" fmla="*/ 50 w 50"/>
                    <a:gd name="T1" fmla="*/ 40 h 55"/>
                    <a:gd name="T2" fmla="*/ 37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7"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76" name="Freeform 232"/>
                <p:cNvSpPr>
                  <a:spLocks/>
                </p:cNvSpPr>
                <p:nvPr/>
              </p:nvSpPr>
              <p:spPr bwMode="auto">
                <a:xfrm>
                  <a:off x="5122" y="2561"/>
                  <a:ext cx="24" cy="27"/>
                </a:xfrm>
                <a:custGeom>
                  <a:avLst/>
                  <a:gdLst>
                    <a:gd name="T0" fmla="*/ 48 w 48"/>
                    <a:gd name="T1" fmla="*/ 41 h 56"/>
                    <a:gd name="T2" fmla="*/ 35 w 48"/>
                    <a:gd name="T3" fmla="*/ 0 h 56"/>
                    <a:gd name="T4" fmla="*/ 0 w 48"/>
                    <a:gd name="T5" fmla="*/ 16 h 56"/>
                    <a:gd name="T6" fmla="*/ 13 w 48"/>
                    <a:gd name="T7" fmla="*/ 56 h 56"/>
                    <a:gd name="T8" fmla="*/ 48 w 48"/>
                    <a:gd name="T9" fmla="*/ 41 h 56"/>
                  </a:gdLst>
                  <a:ahLst/>
                  <a:cxnLst>
                    <a:cxn ang="0">
                      <a:pos x="T0" y="T1"/>
                    </a:cxn>
                    <a:cxn ang="0">
                      <a:pos x="T2" y="T3"/>
                    </a:cxn>
                    <a:cxn ang="0">
                      <a:pos x="T4" y="T5"/>
                    </a:cxn>
                    <a:cxn ang="0">
                      <a:pos x="T6" y="T7"/>
                    </a:cxn>
                    <a:cxn ang="0">
                      <a:pos x="T8" y="T9"/>
                    </a:cxn>
                  </a:cxnLst>
                  <a:rect l="0" t="0" r="r" b="b"/>
                  <a:pathLst>
                    <a:path w="48" h="56">
                      <a:moveTo>
                        <a:pt x="48" y="41"/>
                      </a:moveTo>
                      <a:lnTo>
                        <a:pt x="35" y="0"/>
                      </a:lnTo>
                      <a:lnTo>
                        <a:pt x="0" y="16"/>
                      </a:lnTo>
                      <a:lnTo>
                        <a:pt x="13" y="56"/>
                      </a:lnTo>
                      <a:lnTo>
                        <a:pt x="48"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77" name="Freeform 233"/>
                <p:cNvSpPr>
                  <a:spLocks/>
                </p:cNvSpPr>
                <p:nvPr/>
              </p:nvSpPr>
              <p:spPr bwMode="auto">
                <a:xfrm>
                  <a:off x="5085" y="2576"/>
                  <a:ext cx="25" cy="27"/>
                </a:xfrm>
                <a:custGeom>
                  <a:avLst/>
                  <a:gdLst>
                    <a:gd name="T0" fmla="*/ 49 w 49"/>
                    <a:gd name="T1" fmla="*/ 40 h 54"/>
                    <a:gd name="T2" fmla="*/ 36 w 49"/>
                    <a:gd name="T3" fmla="*/ 0 h 54"/>
                    <a:gd name="T4" fmla="*/ 0 w 49"/>
                    <a:gd name="T5" fmla="*/ 13 h 54"/>
                    <a:gd name="T6" fmla="*/ 13 w 49"/>
                    <a:gd name="T7" fmla="*/ 54 h 54"/>
                    <a:gd name="T8" fmla="*/ 49 w 49"/>
                    <a:gd name="T9" fmla="*/ 40 h 54"/>
                  </a:gdLst>
                  <a:ahLst/>
                  <a:cxnLst>
                    <a:cxn ang="0">
                      <a:pos x="T0" y="T1"/>
                    </a:cxn>
                    <a:cxn ang="0">
                      <a:pos x="T2" y="T3"/>
                    </a:cxn>
                    <a:cxn ang="0">
                      <a:pos x="T4" y="T5"/>
                    </a:cxn>
                    <a:cxn ang="0">
                      <a:pos x="T6" y="T7"/>
                    </a:cxn>
                    <a:cxn ang="0">
                      <a:pos x="T8" y="T9"/>
                    </a:cxn>
                  </a:cxnLst>
                  <a:rect l="0" t="0" r="r" b="b"/>
                  <a:pathLst>
                    <a:path w="49" h="54">
                      <a:moveTo>
                        <a:pt x="49" y="40"/>
                      </a:moveTo>
                      <a:lnTo>
                        <a:pt x="36" y="0"/>
                      </a:lnTo>
                      <a:lnTo>
                        <a:pt x="0" y="13"/>
                      </a:lnTo>
                      <a:lnTo>
                        <a:pt x="13" y="54"/>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78" name="Freeform 234"/>
                <p:cNvSpPr>
                  <a:spLocks/>
                </p:cNvSpPr>
                <p:nvPr/>
              </p:nvSpPr>
              <p:spPr bwMode="auto">
                <a:xfrm>
                  <a:off x="5050" y="2590"/>
                  <a:ext cx="25" cy="27"/>
                </a:xfrm>
                <a:custGeom>
                  <a:avLst/>
                  <a:gdLst>
                    <a:gd name="T0" fmla="*/ 49 w 49"/>
                    <a:gd name="T1" fmla="*/ 40 h 53"/>
                    <a:gd name="T2" fmla="*/ 36 w 49"/>
                    <a:gd name="T3" fmla="*/ 0 h 53"/>
                    <a:gd name="T4" fmla="*/ 0 w 49"/>
                    <a:gd name="T5" fmla="*/ 13 h 53"/>
                    <a:gd name="T6" fmla="*/ 13 w 49"/>
                    <a:gd name="T7" fmla="*/ 53 h 53"/>
                    <a:gd name="T8" fmla="*/ 49 w 49"/>
                    <a:gd name="T9" fmla="*/ 40 h 53"/>
                  </a:gdLst>
                  <a:ahLst/>
                  <a:cxnLst>
                    <a:cxn ang="0">
                      <a:pos x="T0" y="T1"/>
                    </a:cxn>
                    <a:cxn ang="0">
                      <a:pos x="T2" y="T3"/>
                    </a:cxn>
                    <a:cxn ang="0">
                      <a:pos x="T4" y="T5"/>
                    </a:cxn>
                    <a:cxn ang="0">
                      <a:pos x="T6" y="T7"/>
                    </a:cxn>
                    <a:cxn ang="0">
                      <a:pos x="T8" y="T9"/>
                    </a:cxn>
                  </a:cxnLst>
                  <a:rect l="0" t="0" r="r" b="b"/>
                  <a:pathLst>
                    <a:path w="49" h="53">
                      <a:moveTo>
                        <a:pt x="49" y="40"/>
                      </a:moveTo>
                      <a:lnTo>
                        <a:pt x="36" y="0"/>
                      </a:lnTo>
                      <a:lnTo>
                        <a:pt x="0" y="13"/>
                      </a:lnTo>
                      <a:lnTo>
                        <a:pt x="13" y="53"/>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79" name="Freeform 235"/>
                <p:cNvSpPr>
                  <a:spLocks/>
                </p:cNvSpPr>
                <p:nvPr/>
              </p:nvSpPr>
              <p:spPr bwMode="auto">
                <a:xfrm>
                  <a:off x="5013" y="2605"/>
                  <a:ext cx="25" cy="27"/>
                </a:xfrm>
                <a:custGeom>
                  <a:avLst/>
                  <a:gdLst>
                    <a:gd name="T0" fmla="*/ 49 w 49"/>
                    <a:gd name="T1" fmla="*/ 41 h 56"/>
                    <a:gd name="T2" fmla="*/ 36 w 49"/>
                    <a:gd name="T3" fmla="*/ 0 h 56"/>
                    <a:gd name="T4" fmla="*/ 0 w 49"/>
                    <a:gd name="T5" fmla="*/ 16 h 56"/>
                    <a:gd name="T6" fmla="*/ 13 w 49"/>
                    <a:gd name="T7" fmla="*/ 56 h 56"/>
                    <a:gd name="T8" fmla="*/ 49 w 49"/>
                    <a:gd name="T9" fmla="*/ 41 h 56"/>
                  </a:gdLst>
                  <a:ahLst/>
                  <a:cxnLst>
                    <a:cxn ang="0">
                      <a:pos x="T0" y="T1"/>
                    </a:cxn>
                    <a:cxn ang="0">
                      <a:pos x="T2" y="T3"/>
                    </a:cxn>
                    <a:cxn ang="0">
                      <a:pos x="T4" y="T5"/>
                    </a:cxn>
                    <a:cxn ang="0">
                      <a:pos x="T6" y="T7"/>
                    </a:cxn>
                    <a:cxn ang="0">
                      <a:pos x="T8" y="T9"/>
                    </a:cxn>
                  </a:cxnLst>
                  <a:rect l="0" t="0" r="r" b="b"/>
                  <a:pathLst>
                    <a:path w="49" h="56">
                      <a:moveTo>
                        <a:pt x="49" y="41"/>
                      </a:moveTo>
                      <a:lnTo>
                        <a:pt x="36" y="0"/>
                      </a:lnTo>
                      <a:lnTo>
                        <a:pt x="0" y="16"/>
                      </a:lnTo>
                      <a:lnTo>
                        <a:pt x="13" y="56"/>
                      </a:lnTo>
                      <a:lnTo>
                        <a:pt x="49"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0" name="Freeform 236"/>
                <p:cNvSpPr>
                  <a:spLocks/>
                </p:cNvSpPr>
                <p:nvPr/>
              </p:nvSpPr>
              <p:spPr bwMode="auto">
                <a:xfrm>
                  <a:off x="4978" y="2619"/>
                  <a:ext cx="25" cy="28"/>
                </a:xfrm>
                <a:custGeom>
                  <a:avLst/>
                  <a:gdLst>
                    <a:gd name="T0" fmla="*/ 49 w 49"/>
                    <a:gd name="T1" fmla="*/ 40 h 56"/>
                    <a:gd name="T2" fmla="*/ 36 w 49"/>
                    <a:gd name="T3" fmla="*/ 0 h 56"/>
                    <a:gd name="T4" fmla="*/ 0 w 49"/>
                    <a:gd name="T5" fmla="*/ 15 h 56"/>
                    <a:gd name="T6" fmla="*/ 13 w 49"/>
                    <a:gd name="T7" fmla="*/ 56 h 56"/>
                    <a:gd name="T8" fmla="*/ 49 w 49"/>
                    <a:gd name="T9" fmla="*/ 40 h 56"/>
                  </a:gdLst>
                  <a:ahLst/>
                  <a:cxnLst>
                    <a:cxn ang="0">
                      <a:pos x="T0" y="T1"/>
                    </a:cxn>
                    <a:cxn ang="0">
                      <a:pos x="T2" y="T3"/>
                    </a:cxn>
                    <a:cxn ang="0">
                      <a:pos x="T4" y="T5"/>
                    </a:cxn>
                    <a:cxn ang="0">
                      <a:pos x="T6" y="T7"/>
                    </a:cxn>
                    <a:cxn ang="0">
                      <a:pos x="T8" y="T9"/>
                    </a:cxn>
                  </a:cxnLst>
                  <a:rect l="0" t="0" r="r" b="b"/>
                  <a:pathLst>
                    <a:path w="49" h="56">
                      <a:moveTo>
                        <a:pt x="49" y="40"/>
                      </a:moveTo>
                      <a:lnTo>
                        <a:pt x="36" y="0"/>
                      </a:lnTo>
                      <a:lnTo>
                        <a:pt x="0" y="15"/>
                      </a:lnTo>
                      <a:lnTo>
                        <a:pt x="13" y="56"/>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1" name="Freeform 237"/>
                <p:cNvSpPr>
                  <a:spLocks/>
                </p:cNvSpPr>
                <p:nvPr/>
              </p:nvSpPr>
              <p:spPr bwMode="auto">
                <a:xfrm>
                  <a:off x="4942" y="2633"/>
                  <a:ext cx="24" cy="28"/>
                </a:xfrm>
                <a:custGeom>
                  <a:avLst/>
                  <a:gdLst>
                    <a:gd name="T0" fmla="*/ 48 w 48"/>
                    <a:gd name="T1" fmla="*/ 40 h 55"/>
                    <a:gd name="T2" fmla="*/ 35 w 48"/>
                    <a:gd name="T3" fmla="*/ 0 h 55"/>
                    <a:gd name="T4" fmla="*/ 0 w 48"/>
                    <a:gd name="T5" fmla="*/ 15 h 55"/>
                    <a:gd name="T6" fmla="*/ 13 w 48"/>
                    <a:gd name="T7" fmla="*/ 55 h 55"/>
                    <a:gd name="T8" fmla="*/ 48 w 48"/>
                    <a:gd name="T9" fmla="*/ 40 h 55"/>
                  </a:gdLst>
                  <a:ahLst/>
                  <a:cxnLst>
                    <a:cxn ang="0">
                      <a:pos x="T0" y="T1"/>
                    </a:cxn>
                    <a:cxn ang="0">
                      <a:pos x="T2" y="T3"/>
                    </a:cxn>
                    <a:cxn ang="0">
                      <a:pos x="T4" y="T5"/>
                    </a:cxn>
                    <a:cxn ang="0">
                      <a:pos x="T6" y="T7"/>
                    </a:cxn>
                    <a:cxn ang="0">
                      <a:pos x="T8" y="T9"/>
                    </a:cxn>
                  </a:cxnLst>
                  <a:rect l="0" t="0" r="r" b="b"/>
                  <a:pathLst>
                    <a:path w="48" h="55">
                      <a:moveTo>
                        <a:pt x="48" y="40"/>
                      </a:moveTo>
                      <a:lnTo>
                        <a:pt x="35" y="0"/>
                      </a:lnTo>
                      <a:lnTo>
                        <a:pt x="0" y="15"/>
                      </a:lnTo>
                      <a:lnTo>
                        <a:pt x="13" y="55"/>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2" name="Freeform 238"/>
                <p:cNvSpPr>
                  <a:spLocks/>
                </p:cNvSpPr>
                <p:nvPr/>
              </p:nvSpPr>
              <p:spPr bwMode="auto">
                <a:xfrm>
                  <a:off x="4906" y="2648"/>
                  <a:ext cx="25" cy="28"/>
                </a:xfrm>
                <a:custGeom>
                  <a:avLst/>
                  <a:gdLst>
                    <a:gd name="T0" fmla="*/ 50 w 50"/>
                    <a:gd name="T1" fmla="*/ 40 h 55"/>
                    <a:gd name="T2" fmla="*/ 37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7"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3" name="Freeform 239"/>
                <p:cNvSpPr>
                  <a:spLocks/>
                </p:cNvSpPr>
                <p:nvPr/>
              </p:nvSpPr>
              <p:spPr bwMode="auto">
                <a:xfrm>
                  <a:off x="4871" y="2663"/>
                  <a:ext cx="24" cy="27"/>
                </a:xfrm>
                <a:custGeom>
                  <a:avLst/>
                  <a:gdLst>
                    <a:gd name="T0" fmla="*/ 48 w 48"/>
                    <a:gd name="T1" fmla="*/ 40 h 54"/>
                    <a:gd name="T2" fmla="*/ 35 w 48"/>
                    <a:gd name="T3" fmla="*/ 0 h 54"/>
                    <a:gd name="T4" fmla="*/ 0 w 48"/>
                    <a:gd name="T5" fmla="*/ 14 h 54"/>
                    <a:gd name="T6" fmla="*/ 13 w 48"/>
                    <a:gd name="T7" fmla="*/ 54 h 54"/>
                    <a:gd name="T8" fmla="*/ 48 w 48"/>
                    <a:gd name="T9" fmla="*/ 40 h 54"/>
                  </a:gdLst>
                  <a:ahLst/>
                  <a:cxnLst>
                    <a:cxn ang="0">
                      <a:pos x="T0" y="T1"/>
                    </a:cxn>
                    <a:cxn ang="0">
                      <a:pos x="T2" y="T3"/>
                    </a:cxn>
                    <a:cxn ang="0">
                      <a:pos x="T4" y="T5"/>
                    </a:cxn>
                    <a:cxn ang="0">
                      <a:pos x="T6" y="T7"/>
                    </a:cxn>
                    <a:cxn ang="0">
                      <a:pos x="T8" y="T9"/>
                    </a:cxn>
                  </a:cxnLst>
                  <a:rect l="0" t="0" r="r" b="b"/>
                  <a:pathLst>
                    <a:path w="48" h="54">
                      <a:moveTo>
                        <a:pt x="48" y="40"/>
                      </a:moveTo>
                      <a:lnTo>
                        <a:pt x="35" y="0"/>
                      </a:lnTo>
                      <a:lnTo>
                        <a:pt x="0" y="14"/>
                      </a:lnTo>
                      <a:lnTo>
                        <a:pt x="13" y="54"/>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4" name="Freeform 240"/>
                <p:cNvSpPr>
                  <a:spLocks/>
                </p:cNvSpPr>
                <p:nvPr/>
              </p:nvSpPr>
              <p:spPr bwMode="auto">
                <a:xfrm>
                  <a:off x="4834" y="2677"/>
                  <a:ext cx="25" cy="27"/>
                </a:xfrm>
                <a:custGeom>
                  <a:avLst/>
                  <a:gdLst>
                    <a:gd name="T0" fmla="*/ 49 w 49"/>
                    <a:gd name="T1" fmla="*/ 40 h 53"/>
                    <a:gd name="T2" fmla="*/ 36 w 49"/>
                    <a:gd name="T3" fmla="*/ 0 h 53"/>
                    <a:gd name="T4" fmla="*/ 0 w 49"/>
                    <a:gd name="T5" fmla="*/ 13 h 53"/>
                    <a:gd name="T6" fmla="*/ 13 w 49"/>
                    <a:gd name="T7" fmla="*/ 53 h 53"/>
                    <a:gd name="T8" fmla="*/ 49 w 49"/>
                    <a:gd name="T9" fmla="*/ 40 h 53"/>
                  </a:gdLst>
                  <a:ahLst/>
                  <a:cxnLst>
                    <a:cxn ang="0">
                      <a:pos x="T0" y="T1"/>
                    </a:cxn>
                    <a:cxn ang="0">
                      <a:pos x="T2" y="T3"/>
                    </a:cxn>
                    <a:cxn ang="0">
                      <a:pos x="T4" y="T5"/>
                    </a:cxn>
                    <a:cxn ang="0">
                      <a:pos x="T6" y="T7"/>
                    </a:cxn>
                    <a:cxn ang="0">
                      <a:pos x="T8" y="T9"/>
                    </a:cxn>
                  </a:cxnLst>
                  <a:rect l="0" t="0" r="r" b="b"/>
                  <a:pathLst>
                    <a:path w="49" h="53">
                      <a:moveTo>
                        <a:pt x="49" y="40"/>
                      </a:moveTo>
                      <a:lnTo>
                        <a:pt x="36" y="0"/>
                      </a:lnTo>
                      <a:lnTo>
                        <a:pt x="0" y="13"/>
                      </a:lnTo>
                      <a:lnTo>
                        <a:pt x="13" y="53"/>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5" name="Freeform 241"/>
                <p:cNvSpPr>
                  <a:spLocks/>
                </p:cNvSpPr>
                <p:nvPr/>
              </p:nvSpPr>
              <p:spPr bwMode="auto">
                <a:xfrm>
                  <a:off x="4799" y="2692"/>
                  <a:ext cx="25" cy="28"/>
                </a:xfrm>
                <a:custGeom>
                  <a:avLst/>
                  <a:gdLst>
                    <a:gd name="T0" fmla="*/ 49 w 49"/>
                    <a:gd name="T1" fmla="*/ 40 h 55"/>
                    <a:gd name="T2" fmla="*/ 36 w 49"/>
                    <a:gd name="T3" fmla="*/ 0 h 55"/>
                    <a:gd name="T4" fmla="*/ 0 w 49"/>
                    <a:gd name="T5" fmla="*/ 15 h 55"/>
                    <a:gd name="T6" fmla="*/ 13 w 49"/>
                    <a:gd name="T7" fmla="*/ 55 h 55"/>
                    <a:gd name="T8" fmla="*/ 49 w 49"/>
                    <a:gd name="T9" fmla="*/ 40 h 55"/>
                  </a:gdLst>
                  <a:ahLst/>
                  <a:cxnLst>
                    <a:cxn ang="0">
                      <a:pos x="T0" y="T1"/>
                    </a:cxn>
                    <a:cxn ang="0">
                      <a:pos x="T2" y="T3"/>
                    </a:cxn>
                    <a:cxn ang="0">
                      <a:pos x="T4" y="T5"/>
                    </a:cxn>
                    <a:cxn ang="0">
                      <a:pos x="T6" y="T7"/>
                    </a:cxn>
                    <a:cxn ang="0">
                      <a:pos x="T8" y="T9"/>
                    </a:cxn>
                  </a:cxnLst>
                  <a:rect l="0" t="0" r="r" b="b"/>
                  <a:pathLst>
                    <a:path w="49" h="55">
                      <a:moveTo>
                        <a:pt x="49" y="40"/>
                      </a:moveTo>
                      <a:lnTo>
                        <a:pt x="36" y="0"/>
                      </a:lnTo>
                      <a:lnTo>
                        <a:pt x="0" y="15"/>
                      </a:lnTo>
                      <a:lnTo>
                        <a:pt x="13" y="55"/>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6" name="Freeform 242"/>
                <p:cNvSpPr>
                  <a:spLocks/>
                </p:cNvSpPr>
                <p:nvPr/>
              </p:nvSpPr>
              <p:spPr bwMode="auto">
                <a:xfrm>
                  <a:off x="4762" y="2706"/>
                  <a:ext cx="25" cy="28"/>
                </a:xfrm>
                <a:custGeom>
                  <a:avLst/>
                  <a:gdLst>
                    <a:gd name="T0" fmla="*/ 50 w 50"/>
                    <a:gd name="T1" fmla="*/ 40 h 56"/>
                    <a:gd name="T2" fmla="*/ 36 w 50"/>
                    <a:gd name="T3" fmla="*/ 0 h 56"/>
                    <a:gd name="T4" fmla="*/ 0 w 50"/>
                    <a:gd name="T5" fmla="*/ 16 h 56"/>
                    <a:gd name="T6" fmla="*/ 13 w 50"/>
                    <a:gd name="T7" fmla="*/ 56 h 56"/>
                    <a:gd name="T8" fmla="*/ 50 w 50"/>
                    <a:gd name="T9" fmla="*/ 40 h 56"/>
                  </a:gdLst>
                  <a:ahLst/>
                  <a:cxnLst>
                    <a:cxn ang="0">
                      <a:pos x="T0" y="T1"/>
                    </a:cxn>
                    <a:cxn ang="0">
                      <a:pos x="T2" y="T3"/>
                    </a:cxn>
                    <a:cxn ang="0">
                      <a:pos x="T4" y="T5"/>
                    </a:cxn>
                    <a:cxn ang="0">
                      <a:pos x="T6" y="T7"/>
                    </a:cxn>
                    <a:cxn ang="0">
                      <a:pos x="T8" y="T9"/>
                    </a:cxn>
                  </a:cxnLst>
                  <a:rect l="0" t="0" r="r" b="b"/>
                  <a:pathLst>
                    <a:path w="50" h="56">
                      <a:moveTo>
                        <a:pt x="50" y="40"/>
                      </a:moveTo>
                      <a:lnTo>
                        <a:pt x="36" y="0"/>
                      </a:lnTo>
                      <a:lnTo>
                        <a:pt x="0" y="16"/>
                      </a:lnTo>
                      <a:lnTo>
                        <a:pt x="13" y="56"/>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7" name="Freeform 243"/>
                <p:cNvSpPr>
                  <a:spLocks/>
                </p:cNvSpPr>
                <p:nvPr/>
              </p:nvSpPr>
              <p:spPr bwMode="auto">
                <a:xfrm>
                  <a:off x="4727" y="2720"/>
                  <a:ext cx="25" cy="28"/>
                </a:xfrm>
                <a:custGeom>
                  <a:avLst/>
                  <a:gdLst>
                    <a:gd name="T0" fmla="*/ 50 w 50"/>
                    <a:gd name="T1" fmla="*/ 40 h 55"/>
                    <a:gd name="T2" fmla="*/ 36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6"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8" name="Freeform 244"/>
                <p:cNvSpPr>
                  <a:spLocks/>
                </p:cNvSpPr>
                <p:nvPr/>
              </p:nvSpPr>
              <p:spPr bwMode="auto">
                <a:xfrm>
                  <a:off x="4691" y="2736"/>
                  <a:ext cx="24" cy="27"/>
                </a:xfrm>
                <a:custGeom>
                  <a:avLst/>
                  <a:gdLst>
                    <a:gd name="T0" fmla="*/ 48 w 48"/>
                    <a:gd name="T1" fmla="*/ 40 h 53"/>
                    <a:gd name="T2" fmla="*/ 35 w 48"/>
                    <a:gd name="T3" fmla="*/ 0 h 53"/>
                    <a:gd name="T4" fmla="*/ 0 w 48"/>
                    <a:gd name="T5" fmla="*/ 13 h 53"/>
                    <a:gd name="T6" fmla="*/ 13 w 48"/>
                    <a:gd name="T7" fmla="*/ 53 h 53"/>
                    <a:gd name="T8" fmla="*/ 48 w 48"/>
                    <a:gd name="T9" fmla="*/ 40 h 53"/>
                  </a:gdLst>
                  <a:ahLst/>
                  <a:cxnLst>
                    <a:cxn ang="0">
                      <a:pos x="T0" y="T1"/>
                    </a:cxn>
                    <a:cxn ang="0">
                      <a:pos x="T2" y="T3"/>
                    </a:cxn>
                    <a:cxn ang="0">
                      <a:pos x="T4" y="T5"/>
                    </a:cxn>
                    <a:cxn ang="0">
                      <a:pos x="T6" y="T7"/>
                    </a:cxn>
                    <a:cxn ang="0">
                      <a:pos x="T8" y="T9"/>
                    </a:cxn>
                  </a:cxnLst>
                  <a:rect l="0" t="0" r="r" b="b"/>
                  <a:pathLst>
                    <a:path w="48" h="53">
                      <a:moveTo>
                        <a:pt x="48" y="40"/>
                      </a:moveTo>
                      <a:lnTo>
                        <a:pt x="35" y="0"/>
                      </a:lnTo>
                      <a:lnTo>
                        <a:pt x="0" y="13"/>
                      </a:lnTo>
                      <a:lnTo>
                        <a:pt x="13" y="53"/>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89" name="Freeform 245"/>
                <p:cNvSpPr>
                  <a:spLocks/>
                </p:cNvSpPr>
                <p:nvPr/>
              </p:nvSpPr>
              <p:spPr bwMode="auto">
                <a:xfrm>
                  <a:off x="4655" y="2750"/>
                  <a:ext cx="25" cy="27"/>
                </a:xfrm>
                <a:custGeom>
                  <a:avLst/>
                  <a:gdLst>
                    <a:gd name="T0" fmla="*/ 50 w 50"/>
                    <a:gd name="T1" fmla="*/ 40 h 54"/>
                    <a:gd name="T2" fmla="*/ 37 w 50"/>
                    <a:gd name="T3" fmla="*/ 0 h 54"/>
                    <a:gd name="T4" fmla="*/ 0 w 50"/>
                    <a:gd name="T5" fmla="*/ 14 h 54"/>
                    <a:gd name="T6" fmla="*/ 14 w 50"/>
                    <a:gd name="T7" fmla="*/ 54 h 54"/>
                    <a:gd name="T8" fmla="*/ 50 w 50"/>
                    <a:gd name="T9" fmla="*/ 40 h 54"/>
                  </a:gdLst>
                  <a:ahLst/>
                  <a:cxnLst>
                    <a:cxn ang="0">
                      <a:pos x="T0" y="T1"/>
                    </a:cxn>
                    <a:cxn ang="0">
                      <a:pos x="T2" y="T3"/>
                    </a:cxn>
                    <a:cxn ang="0">
                      <a:pos x="T4" y="T5"/>
                    </a:cxn>
                    <a:cxn ang="0">
                      <a:pos x="T6" y="T7"/>
                    </a:cxn>
                    <a:cxn ang="0">
                      <a:pos x="T8" y="T9"/>
                    </a:cxn>
                  </a:cxnLst>
                  <a:rect l="0" t="0" r="r" b="b"/>
                  <a:pathLst>
                    <a:path w="50" h="54">
                      <a:moveTo>
                        <a:pt x="50" y="40"/>
                      </a:moveTo>
                      <a:lnTo>
                        <a:pt x="37" y="0"/>
                      </a:lnTo>
                      <a:lnTo>
                        <a:pt x="0" y="14"/>
                      </a:lnTo>
                      <a:lnTo>
                        <a:pt x="14" y="54"/>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0" name="Freeform 246"/>
                <p:cNvSpPr>
                  <a:spLocks/>
                </p:cNvSpPr>
                <p:nvPr/>
              </p:nvSpPr>
              <p:spPr bwMode="auto">
                <a:xfrm>
                  <a:off x="4620" y="2764"/>
                  <a:ext cx="24" cy="27"/>
                </a:xfrm>
                <a:custGeom>
                  <a:avLst/>
                  <a:gdLst>
                    <a:gd name="T0" fmla="*/ 48 w 48"/>
                    <a:gd name="T1" fmla="*/ 40 h 54"/>
                    <a:gd name="T2" fmla="*/ 35 w 48"/>
                    <a:gd name="T3" fmla="*/ 0 h 54"/>
                    <a:gd name="T4" fmla="*/ 0 w 48"/>
                    <a:gd name="T5" fmla="*/ 13 h 54"/>
                    <a:gd name="T6" fmla="*/ 14 w 48"/>
                    <a:gd name="T7" fmla="*/ 54 h 54"/>
                    <a:gd name="T8" fmla="*/ 48 w 48"/>
                    <a:gd name="T9" fmla="*/ 40 h 54"/>
                  </a:gdLst>
                  <a:ahLst/>
                  <a:cxnLst>
                    <a:cxn ang="0">
                      <a:pos x="T0" y="T1"/>
                    </a:cxn>
                    <a:cxn ang="0">
                      <a:pos x="T2" y="T3"/>
                    </a:cxn>
                    <a:cxn ang="0">
                      <a:pos x="T4" y="T5"/>
                    </a:cxn>
                    <a:cxn ang="0">
                      <a:pos x="T6" y="T7"/>
                    </a:cxn>
                    <a:cxn ang="0">
                      <a:pos x="T8" y="T9"/>
                    </a:cxn>
                  </a:cxnLst>
                  <a:rect l="0" t="0" r="r" b="b"/>
                  <a:pathLst>
                    <a:path w="48" h="54">
                      <a:moveTo>
                        <a:pt x="48" y="40"/>
                      </a:moveTo>
                      <a:lnTo>
                        <a:pt x="35" y="0"/>
                      </a:lnTo>
                      <a:lnTo>
                        <a:pt x="0" y="13"/>
                      </a:lnTo>
                      <a:lnTo>
                        <a:pt x="14" y="54"/>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1" name="Freeform 247"/>
                <p:cNvSpPr>
                  <a:spLocks/>
                </p:cNvSpPr>
                <p:nvPr/>
              </p:nvSpPr>
              <p:spPr bwMode="auto">
                <a:xfrm>
                  <a:off x="4583" y="2779"/>
                  <a:ext cx="25" cy="28"/>
                </a:xfrm>
                <a:custGeom>
                  <a:avLst/>
                  <a:gdLst>
                    <a:gd name="T0" fmla="*/ 49 w 49"/>
                    <a:gd name="T1" fmla="*/ 40 h 55"/>
                    <a:gd name="T2" fmla="*/ 36 w 49"/>
                    <a:gd name="T3" fmla="*/ 0 h 55"/>
                    <a:gd name="T4" fmla="*/ 0 w 49"/>
                    <a:gd name="T5" fmla="*/ 15 h 55"/>
                    <a:gd name="T6" fmla="*/ 13 w 49"/>
                    <a:gd name="T7" fmla="*/ 55 h 55"/>
                    <a:gd name="T8" fmla="*/ 49 w 49"/>
                    <a:gd name="T9" fmla="*/ 40 h 55"/>
                  </a:gdLst>
                  <a:ahLst/>
                  <a:cxnLst>
                    <a:cxn ang="0">
                      <a:pos x="T0" y="T1"/>
                    </a:cxn>
                    <a:cxn ang="0">
                      <a:pos x="T2" y="T3"/>
                    </a:cxn>
                    <a:cxn ang="0">
                      <a:pos x="T4" y="T5"/>
                    </a:cxn>
                    <a:cxn ang="0">
                      <a:pos x="T6" y="T7"/>
                    </a:cxn>
                    <a:cxn ang="0">
                      <a:pos x="T8" y="T9"/>
                    </a:cxn>
                  </a:cxnLst>
                  <a:rect l="0" t="0" r="r" b="b"/>
                  <a:pathLst>
                    <a:path w="49" h="55">
                      <a:moveTo>
                        <a:pt x="49" y="40"/>
                      </a:moveTo>
                      <a:lnTo>
                        <a:pt x="36" y="0"/>
                      </a:lnTo>
                      <a:lnTo>
                        <a:pt x="0" y="15"/>
                      </a:lnTo>
                      <a:lnTo>
                        <a:pt x="13" y="55"/>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2" name="Freeform 248"/>
                <p:cNvSpPr>
                  <a:spLocks/>
                </p:cNvSpPr>
                <p:nvPr/>
              </p:nvSpPr>
              <p:spPr bwMode="auto">
                <a:xfrm>
                  <a:off x="4548" y="2793"/>
                  <a:ext cx="25" cy="28"/>
                </a:xfrm>
                <a:custGeom>
                  <a:avLst/>
                  <a:gdLst>
                    <a:gd name="T0" fmla="*/ 49 w 49"/>
                    <a:gd name="T1" fmla="*/ 41 h 56"/>
                    <a:gd name="T2" fmla="*/ 36 w 49"/>
                    <a:gd name="T3" fmla="*/ 0 h 56"/>
                    <a:gd name="T4" fmla="*/ 0 w 49"/>
                    <a:gd name="T5" fmla="*/ 16 h 56"/>
                    <a:gd name="T6" fmla="*/ 13 w 49"/>
                    <a:gd name="T7" fmla="*/ 56 h 56"/>
                    <a:gd name="T8" fmla="*/ 49 w 49"/>
                    <a:gd name="T9" fmla="*/ 41 h 56"/>
                  </a:gdLst>
                  <a:ahLst/>
                  <a:cxnLst>
                    <a:cxn ang="0">
                      <a:pos x="T0" y="T1"/>
                    </a:cxn>
                    <a:cxn ang="0">
                      <a:pos x="T2" y="T3"/>
                    </a:cxn>
                    <a:cxn ang="0">
                      <a:pos x="T4" y="T5"/>
                    </a:cxn>
                    <a:cxn ang="0">
                      <a:pos x="T6" y="T7"/>
                    </a:cxn>
                    <a:cxn ang="0">
                      <a:pos x="T8" y="T9"/>
                    </a:cxn>
                  </a:cxnLst>
                  <a:rect l="0" t="0" r="r" b="b"/>
                  <a:pathLst>
                    <a:path w="49" h="56">
                      <a:moveTo>
                        <a:pt x="49" y="41"/>
                      </a:moveTo>
                      <a:lnTo>
                        <a:pt x="36" y="0"/>
                      </a:lnTo>
                      <a:lnTo>
                        <a:pt x="0" y="16"/>
                      </a:lnTo>
                      <a:lnTo>
                        <a:pt x="13" y="56"/>
                      </a:lnTo>
                      <a:lnTo>
                        <a:pt x="49"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3" name="Freeform 249"/>
                <p:cNvSpPr>
                  <a:spLocks/>
                </p:cNvSpPr>
                <p:nvPr/>
              </p:nvSpPr>
              <p:spPr bwMode="auto">
                <a:xfrm>
                  <a:off x="4512" y="2808"/>
                  <a:ext cx="24" cy="27"/>
                </a:xfrm>
                <a:custGeom>
                  <a:avLst/>
                  <a:gdLst>
                    <a:gd name="T0" fmla="*/ 50 w 50"/>
                    <a:gd name="T1" fmla="*/ 40 h 56"/>
                    <a:gd name="T2" fmla="*/ 36 w 50"/>
                    <a:gd name="T3" fmla="*/ 0 h 56"/>
                    <a:gd name="T4" fmla="*/ 0 w 50"/>
                    <a:gd name="T5" fmla="*/ 15 h 56"/>
                    <a:gd name="T6" fmla="*/ 13 w 50"/>
                    <a:gd name="T7" fmla="*/ 56 h 56"/>
                    <a:gd name="T8" fmla="*/ 50 w 50"/>
                    <a:gd name="T9" fmla="*/ 40 h 56"/>
                  </a:gdLst>
                  <a:ahLst/>
                  <a:cxnLst>
                    <a:cxn ang="0">
                      <a:pos x="T0" y="T1"/>
                    </a:cxn>
                    <a:cxn ang="0">
                      <a:pos x="T2" y="T3"/>
                    </a:cxn>
                    <a:cxn ang="0">
                      <a:pos x="T4" y="T5"/>
                    </a:cxn>
                    <a:cxn ang="0">
                      <a:pos x="T6" y="T7"/>
                    </a:cxn>
                    <a:cxn ang="0">
                      <a:pos x="T8" y="T9"/>
                    </a:cxn>
                  </a:cxnLst>
                  <a:rect l="0" t="0" r="r" b="b"/>
                  <a:pathLst>
                    <a:path w="50" h="56">
                      <a:moveTo>
                        <a:pt x="50" y="40"/>
                      </a:moveTo>
                      <a:lnTo>
                        <a:pt x="36" y="0"/>
                      </a:lnTo>
                      <a:lnTo>
                        <a:pt x="0" y="15"/>
                      </a:lnTo>
                      <a:lnTo>
                        <a:pt x="13" y="56"/>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4" name="Freeform 250"/>
                <p:cNvSpPr>
                  <a:spLocks/>
                </p:cNvSpPr>
                <p:nvPr/>
              </p:nvSpPr>
              <p:spPr bwMode="auto">
                <a:xfrm>
                  <a:off x="4483" y="2823"/>
                  <a:ext cx="26" cy="32"/>
                </a:xfrm>
                <a:custGeom>
                  <a:avLst/>
                  <a:gdLst>
                    <a:gd name="T0" fmla="*/ 35 w 51"/>
                    <a:gd name="T1" fmla="*/ 40 h 65"/>
                    <a:gd name="T2" fmla="*/ 21 w 51"/>
                    <a:gd name="T3" fmla="*/ 0 h 65"/>
                    <a:gd name="T4" fmla="*/ 16 w 51"/>
                    <a:gd name="T5" fmla="*/ 2 h 65"/>
                    <a:gd name="T6" fmla="*/ 0 w 51"/>
                    <a:gd name="T7" fmla="*/ 7 h 65"/>
                    <a:gd name="T8" fmla="*/ 7 w 51"/>
                    <a:gd name="T9" fmla="*/ 28 h 65"/>
                    <a:gd name="T10" fmla="*/ 16 w 51"/>
                    <a:gd name="T11" fmla="*/ 65 h 65"/>
                    <a:gd name="T12" fmla="*/ 51 w 51"/>
                    <a:gd name="T13" fmla="*/ 49 h 65"/>
                    <a:gd name="T14" fmla="*/ 41 w 51"/>
                    <a:gd name="T15" fmla="*/ 13 h 65"/>
                    <a:gd name="T16" fmla="*/ 23 w 51"/>
                    <a:gd name="T17" fmla="*/ 21 h 65"/>
                    <a:gd name="T18" fmla="*/ 30 w 51"/>
                    <a:gd name="T19" fmla="*/ 42 h 65"/>
                    <a:gd name="T20" fmla="*/ 35 w 51"/>
                    <a:gd name="T21"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5">
                      <a:moveTo>
                        <a:pt x="35" y="40"/>
                      </a:moveTo>
                      <a:lnTo>
                        <a:pt x="21" y="0"/>
                      </a:lnTo>
                      <a:lnTo>
                        <a:pt x="16" y="2"/>
                      </a:lnTo>
                      <a:lnTo>
                        <a:pt x="0" y="7"/>
                      </a:lnTo>
                      <a:lnTo>
                        <a:pt x="7" y="28"/>
                      </a:lnTo>
                      <a:lnTo>
                        <a:pt x="16" y="65"/>
                      </a:lnTo>
                      <a:lnTo>
                        <a:pt x="51" y="49"/>
                      </a:lnTo>
                      <a:lnTo>
                        <a:pt x="41" y="13"/>
                      </a:lnTo>
                      <a:lnTo>
                        <a:pt x="23" y="21"/>
                      </a:lnTo>
                      <a:lnTo>
                        <a:pt x="30" y="42"/>
                      </a:lnTo>
                      <a:lnTo>
                        <a:pt x="35"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5" name="Freeform 251"/>
                <p:cNvSpPr>
                  <a:spLocks/>
                </p:cNvSpPr>
                <p:nvPr/>
              </p:nvSpPr>
              <p:spPr bwMode="auto">
                <a:xfrm>
                  <a:off x="4498" y="2869"/>
                  <a:ext cx="23" cy="34"/>
                </a:xfrm>
                <a:custGeom>
                  <a:avLst/>
                  <a:gdLst>
                    <a:gd name="T0" fmla="*/ 34 w 46"/>
                    <a:gd name="T1" fmla="*/ 0 h 68"/>
                    <a:gd name="T2" fmla="*/ 0 w 46"/>
                    <a:gd name="T3" fmla="*/ 15 h 68"/>
                    <a:gd name="T4" fmla="*/ 11 w 46"/>
                    <a:gd name="T5" fmla="*/ 49 h 68"/>
                    <a:gd name="T6" fmla="*/ 16 w 46"/>
                    <a:gd name="T7" fmla="*/ 68 h 68"/>
                    <a:gd name="T8" fmla="*/ 34 w 46"/>
                    <a:gd name="T9" fmla="*/ 63 h 68"/>
                    <a:gd name="T10" fmla="*/ 39 w 46"/>
                    <a:gd name="T11" fmla="*/ 59 h 68"/>
                    <a:gd name="T12" fmla="*/ 26 w 46"/>
                    <a:gd name="T13" fmla="*/ 19 h 68"/>
                    <a:gd name="T14" fmla="*/ 21 w 46"/>
                    <a:gd name="T15" fmla="*/ 23 h 68"/>
                    <a:gd name="T16" fmla="*/ 28 w 46"/>
                    <a:gd name="T17" fmla="*/ 42 h 68"/>
                    <a:gd name="T18" fmla="*/ 46 w 46"/>
                    <a:gd name="T19" fmla="*/ 34 h 68"/>
                    <a:gd name="T20" fmla="*/ 34 w 46"/>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8">
                      <a:moveTo>
                        <a:pt x="34" y="0"/>
                      </a:moveTo>
                      <a:lnTo>
                        <a:pt x="0" y="15"/>
                      </a:lnTo>
                      <a:lnTo>
                        <a:pt x="11" y="49"/>
                      </a:lnTo>
                      <a:lnTo>
                        <a:pt x="16" y="68"/>
                      </a:lnTo>
                      <a:lnTo>
                        <a:pt x="34" y="63"/>
                      </a:lnTo>
                      <a:lnTo>
                        <a:pt x="39" y="59"/>
                      </a:lnTo>
                      <a:lnTo>
                        <a:pt x="26" y="19"/>
                      </a:lnTo>
                      <a:lnTo>
                        <a:pt x="21" y="23"/>
                      </a:lnTo>
                      <a:lnTo>
                        <a:pt x="28" y="42"/>
                      </a:lnTo>
                      <a:lnTo>
                        <a:pt x="46" y="34"/>
                      </a:lnTo>
                      <a:lnTo>
                        <a:pt x="34"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6" name="Freeform 252"/>
                <p:cNvSpPr>
                  <a:spLocks/>
                </p:cNvSpPr>
                <p:nvPr/>
              </p:nvSpPr>
              <p:spPr bwMode="auto">
                <a:xfrm>
                  <a:off x="4530" y="2864"/>
                  <a:ext cx="24" cy="28"/>
                </a:xfrm>
                <a:custGeom>
                  <a:avLst/>
                  <a:gdLst>
                    <a:gd name="T0" fmla="*/ 0 w 50"/>
                    <a:gd name="T1" fmla="*/ 15 h 55"/>
                    <a:gd name="T2" fmla="*/ 14 w 50"/>
                    <a:gd name="T3" fmla="*/ 55 h 55"/>
                    <a:gd name="T4" fmla="*/ 50 w 50"/>
                    <a:gd name="T5" fmla="*/ 40 h 55"/>
                    <a:gd name="T6" fmla="*/ 37 w 50"/>
                    <a:gd name="T7" fmla="*/ 0 h 55"/>
                    <a:gd name="T8" fmla="*/ 0 w 50"/>
                    <a:gd name="T9" fmla="*/ 15 h 55"/>
                  </a:gdLst>
                  <a:ahLst/>
                  <a:cxnLst>
                    <a:cxn ang="0">
                      <a:pos x="T0" y="T1"/>
                    </a:cxn>
                    <a:cxn ang="0">
                      <a:pos x="T2" y="T3"/>
                    </a:cxn>
                    <a:cxn ang="0">
                      <a:pos x="T4" y="T5"/>
                    </a:cxn>
                    <a:cxn ang="0">
                      <a:pos x="T6" y="T7"/>
                    </a:cxn>
                    <a:cxn ang="0">
                      <a:pos x="T8" y="T9"/>
                    </a:cxn>
                  </a:cxnLst>
                  <a:rect l="0" t="0" r="r" b="b"/>
                  <a:pathLst>
                    <a:path w="50" h="55">
                      <a:moveTo>
                        <a:pt x="0" y="15"/>
                      </a:moveTo>
                      <a:lnTo>
                        <a:pt x="14" y="55"/>
                      </a:lnTo>
                      <a:lnTo>
                        <a:pt x="50" y="40"/>
                      </a:lnTo>
                      <a:lnTo>
                        <a:pt x="37"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7" name="Freeform 253"/>
                <p:cNvSpPr>
                  <a:spLocks/>
                </p:cNvSpPr>
                <p:nvPr/>
              </p:nvSpPr>
              <p:spPr bwMode="auto">
                <a:xfrm>
                  <a:off x="4565" y="2850"/>
                  <a:ext cx="25" cy="27"/>
                </a:xfrm>
                <a:custGeom>
                  <a:avLst/>
                  <a:gdLst>
                    <a:gd name="T0" fmla="*/ 0 w 50"/>
                    <a:gd name="T1" fmla="*/ 16 h 56"/>
                    <a:gd name="T2" fmla="*/ 14 w 50"/>
                    <a:gd name="T3" fmla="*/ 56 h 56"/>
                    <a:gd name="T4" fmla="*/ 50 w 50"/>
                    <a:gd name="T5" fmla="*/ 40 h 56"/>
                    <a:gd name="T6" fmla="*/ 37 w 50"/>
                    <a:gd name="T7" fmla="*/ 0 h 56"/>
                    <a:gd name="T8" fmla="*/ 0 w 50"/>
                    <a:gd name="T9" fmla="*/ 16 h 56"/>
                  </a:gdLst>
                  <a:ahLst/>
                  <a:cxnLst>
                    <a:cxn ang="0">
                      <a:pos x="T0" y="T1"/>
                    </a:cxn>
                    <a:cxn ang="0">
                      <a:pos x="T2" y="T3"/>
                    </a:cxn>
                    <a:cxn ang="0">
                      <a:pos x="T4" y="T5"/>
                    </a:cxn>
                    <a:cxn ang="0">
                      <a:pos x="T6" y="T7"/>
                    </a:cxn>
                    <a:cxn ang="0">
                      <a:pos x="T8" y="T9"/>
                    </a:cxn>
                  </a:cxnLst>
                  <a:rect l="0" t="0" r="r" b="b"/>
                  <a:pathLst>
                    <a:path w="50" h="56">
                      <a:moveTo>
                        <a:pt x="0" y="16"/>
                      </a:moveTo>
                      <a:lnTo>
                        <a:pt x="14" y="56"/>
                      </a:lnTo>
                      <a:lnTo>
                        <a:pt x="50" y="40"/>
                      </a:lnTo>
                      <a:lnTo>
                        <a:pt x="37"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8" name="Freeform 254"/>
                <p:cNvSpPr>
                  <a:spLocks/>
                </p:cNvSpPr>
                <p:nvPr/>
              </p:nvSpPr>
              <p:spPr bwMode="auto">
                <a:xfrm>
                  <a:off x="4602" y="2835"/>
                  <a:ext cx="24" cy="27"/>
                </a:xfrm>
                <a:custGeom>
                  <a:avLst/>
                  <a:gdLst>
                    <a:gd name="T0" fmla="*/ 0 w 50"/>
                    <a:gd name="T1" fmla="*/ 13 h 53"/>
                    <a:gd name="T2" fmla="*/ 13 w 50"/>
                    <a:gd name="T3" fmla="*/ 53 h 53"/>
                    <a:gd name="T4" fmla="*/ 50 w 50"/>
                    <a:gd name="T5" fmla="*/ 40 h 53"/>
                    <a:gd name="T6" fmla="*/ 36 w 50"/>
                    <a:gd name="T7" fmla="*/ 0 h 53"/>
                    <a:gd name="T8" fmla="*/ 0 w 50"/>
                    <a:gd name="T9" fmla="*/ 13 h 53"/>
                  </a:gdLst>
                  <a:ahLst/>
                  <a:cxnLst>
                    <a:cxn ang="0">
                      <a:pos x="T0" y="T1"/>
                    </a:cxn>
                    <a:cxn ang="0">
                      <a:pos x="T2" y="T3"/>
                    </a:cxn>
                    <a:cxn ang="0">
                      <a:pos x="T4" y="T5"/>
                    </a:cxn>
                    <a:cxn ang="0">
                      <a:pos x="T6" y="T7"/>
                    </a:cxn>
                    <a:cxn ang="0">
                      <a:pos x="T8" y="T9"/>
                    </a:cxn>
                  </a:cxnLst>
                  <a:rect l="0" t="0" r="r" b="b"/>
                  <a:pathLst>
                    <a:path w="50" h="53">
                      <a:moveTo>
                        <a:pt x="0" y="13"/>
                      </a:moveTo>
                      <a:lnTo>
                        <a:pt x="13" y="53"/>
                      </a:lnTo>
                      <a:lnTo>
                        <a:pt x="50"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599" name="Freeform 255"/>
                <p:cNvSpPr>
                  <a:spLocks/>
                </p:cNvSpPr>
                <p:nvPr/>
              </p:nvSpPr>
              <p:spPr bwMode="auto">
                <a:xfrm>
                  <a:off x="4637" y="2821"/>
                  <a:ext cx="25" cy="27"/>
                </a:xfrm>
                <a:custGeom>
                  <a:avLst/>
                  <a:gdLst>
                    <a:gd name="T0" fmla="*/ 0 w 50"/>
                    <a:gd name="T1" fmla="*/ 13 h 53"/>
                    <a:gd name="T2" fmla="*/ 13 w 50"/>
                    <a:gd name="T3" fmla="*/ 53 h 53"/>
                    <a:gd name="T4" fmla="*/ 50 w 50"/>
                    <a:gd name="T5" fmla="*/ 40 h 53"/>
                    <a:gd name="T6" fmla="*/ 36 w 50"/>
                    <a:gd name="T7" fmla="*/ 0 h 53"/>
                    <a:gd name="T8" fmla="*/ 0 w 50"/>
                    <a:gd name="T9" fmla="*/ 13 h 53"/>
                  </a:gdLst>
                  <a:ahLst/>
                  <a:cxnLst>
                    <a:cxn ang="0">
                      <a:pos x="T0" y="T1"/>
                    </a:cxn>
                    <a:cxn ang="0">
                      <a:pos x="T2" y="T3"/>
                    </a:cxn>
                    <a:cxn ang="0">
                      <a:pos x="T4" y="T5"/>
                    </a:cxn>
                    <a:cxn ang="0">
                      <a:pos x="T6" y="T7"/>
                    </a:cxn>
                    <a:cxn ang="0">
                      <a:pos x="T8" y="T9"/>
                    </a:cxn>
                  </a:cxnLst>
                  <a:rect l="0" t="0" r="r" b="b"/>
                  <a:pathLst>
                    <a:path w="50" h="53">
                      <a:moveTo>
                        <a:pt x="0" y="13"/>
                      </a:moveTo>
                      <a:lnTo>
                        <a:pt x="13" y="53"/>
                      </a:lnTo>
                      <a:lnTo>
                        <a:pt x="50"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0" name="Freeform 256"/>
                <p:cNvSpPr>
                  <a:spLocks/>
                </p:cNvSpPr>
                <p:nvPr/>
              </p:nvSpPr>
              <p:spPr bwMode="auto">
                <a:xfrm>
                  <a:off x="4673" y="2806"/>
                  <a:ext cx="24" cy="27"/>
                </a:xfrm>
                <a:custGeom>
                  <a:avLst/>
                  <a:gdLst>
                    <a:gd name="T0" fmla="*/ 0 w 48"/>
                    <a:gd name="T1" fmla="*/ 16 h 56"/>
                    <a:gd name="T2" fmla="*/ 13 w 48"/>
                    <a:gd name="T3" fmla="*/ 56 h 56"/>
                    <a:gd name="T4" fmla="*/ 48 w 48"/>
                    <a:gd name="T5" fmla="*/ 40 h 56"/>
                    <a:gd name="T6" fmla="*/ 34 w 48"/>
                    <a:gd name="T7" fmla="*/ 0 h 56"/>
                    <a:gd name="T8" fmla="*/ 0 w 48"/>
                    <a:gd name="T9" fmla="*/ 16 h 56"/>
                  </a:gdLst>
                  <a:ahLst/>
                  <a:cxnLst>
                    <a:cxn ang="0">
                      <a:pos x="T0" y="T1"/>
                    </a:cxn>
                    <a:cxn ang="0">
                      <a:pos x="T2" y="T3"/>
                    </a:cxn>
                    <a:cxn ang="0">
                      <a:pos x="T4" y="T5"/>
                    </a:cxn>
                    <a:cxn ang="0">
                      <a:pos x="T6" y="T7"/>
                    </a:cxn>
                    <a:cxn ang="0">
                      <a:pos x="T8" y="T9"/>
                    </a:cxn>
                  </a:cxnLst>
                  <a:rect l="0" t="0" r="r" b="b"/>
                  <a:pathLst>
                    <a:path w="48" h="56">
                      <a:moveTo>
                        <a:pt x="0" y="16"/>
                      </a:moveTo>
                      <a:lnTo>
                        <a:pt x="13" y="56"/>
                      </a:lnTo>
                      <a:lnTo>
                        <a:pt x="48" y="40"/>
                      </a:lnTo>
                      <a:lnTo>
                        <a:pt x="34"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1" name="Freeform 257"/>
                <p:cNvSpPr>
                  <a:spLocks/>
                </p:cNvSpPr>
                <p:nvPr/>
              </p:nvSpPr>
              <p:spPr bwMode="auto">
                <a:xfrm>
                  <a:off x="4709" y="2791"/>
                  <a:ext cx="25" cy="28"/>
                </a:xfrm>
                <a:custGeom>
                  <a:avLst/>
                  <a:gdLst>
                    <a:gd name="T0" fmla="*/ 0 w 49"/>
                    <a:gd name="T1" fmla="*/ 15 h 55"/>
                    <a:gd name="T2" fmla="*/ 13 w 49"/>
                    <a:gd name="T3" fmla="*/ 55 h 55"/>
                    <a:gd name="T4" fmla="*/ 49 w 49"/>
                    <a:gd name="T5" fmla="*/ 40 h 55"/>
                    <a:gd name="T6" fmla="*/ 36 w 49"/>
                    <a:gd name="T7" fmla="*/ 0 h 55"/>
                    <a:gd name="T8" fmla="*/ 0 w 49"/>
                    <a:gd name="T9" fmla="*/ 15 h 55"/>
                  </a:gdLst>
                  <a:ahLst/>
                  <a:cxnLst>
                    <a:cxn ang="0">
                      <a:pos x="T0" y="T1"/>
                    </a:cxn>
                    <a:cxn ang="0">
                      <a:pos x="T2" y="T3"/>
                    </a:cxn>
                    <a:cxn ang="0">
                      <a:pos x="T4" y="T5"/>
                    </a:cxn>
                    <a:cxn ang="0">
                      <a:pos x="T6" y="T7"/>
                    </a:cxn>
                    <a:cxn ang="0">
                      <a:pos x="T8" y="T9"/>
                    </a:cxn>
                  </a:cxnLst>
                  <a:rect l="0" t="0" r="r" b="b"/>
                  <a:pathLst>
                    <a:path w="49" h="55">
                      <a:moveTo>
                        <a:pt x="0" y="15"/>
                      </a:moveTo>
                      <a:lnTo>
                        <a:pt x="13" y="55"/>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2" name="Freeform 258"/>
                <p:cNvSpPr>
                  <a:spLocks/>
                </p:cNvSpPr>
                <p:nvPr/>
              </p:nvSpPr>
              <p:spPr bwMode="auto">
                <a:xfrm>
                  <a:off x="4745" y="2777"/>
                  <a:ext cx="24" cy="28"/>
                </a:xfrm>
                <a:custGeom>
                  <a:avLst/>
                  <a:gdLst>
                    <a:gd name="T0" fmla="*/ 0 w 48"/>
                    <a:gd name="T1" fmla="*/ 15 h 55"/>
                    <a:gd name="T2" fmla="*/ 14 w 48"/>
                    <a:gd name="T3" fmla="*/ 55 h 55"/>
                    <a:gd name="T4" fmla="*/ 48 w 48"/>
                    <a:gd name="T5" fmla="*/ 40 h 55"/>
                    <a:gd name="T6" fmla="*/ 35 w 48"/>
                    <a:gd name="T7" fmla="*/ 0 h 55"/>
                    <a:gd name="T8" fmla="*/ 0 w 48"/>
                    <a:gd name="T9" fmla="*/ 15 h 55"/>
                  </a:gdLst>
                  <a:ahLst/>
                  <a:cxnLst>
                    <a:cxn ang="0">
                      <a:pos x="T0" y="T1"/>
                    </a:cxn>
                    <a:cxn ang="0">
                      <a:pos x="T2" y="T3"/>
                    </a:cxn>
                    <a:cxn ang="0">
                      <a:pos x="T4" y="T5"/>
                    </a:cxn>
                    <a:cxn ang="0">
                      <a:pos x="T6" y="T7"/>
                    </a:cxn>
                    <a:cxn ang="0">
                      <a:pos x="T8" y="T9"/>
                    </a:cxn>
                  </a:cxnLst>
                  <a:rect l="0" t="0" r="r" b="b"/>
                  <a:pathLst>
                    <a:path w="48" h="55">
                      <a:moveTo>
                        <a:pt x="0" y="15"/>
                      </a:moveTo>
                      <a:lnTo>
                        <a:pt x="14" y="55"/>
                      </a:lnTo>
                      <a:lnTo>
                        <a:pt x="48" y="40"/>
                      </a:lnTo>
                      <a:lnTo>
                        <a:pt x="35"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3" name="Freeform 259"/>
                <p:cNvSpPr>
                  <a:spLocks/>
                </p:cNvSpPr>
                <p:nvPr/>
              </p:nvSpPr>
              <p:spPr bwMode="auto">
                <a:xfrm>
                  <a:off x="4781" y="2763"/>
                  <a:ext cx="24" cy="26"/>
                </a:xfrm>
                <a:custGeom>
                  <a:avLst/>
                  <a:gdLst>
                    <a:gd name="T0" fmla="*/ 0 w 50"/>
                    <a:gd name="T1" fmla="*/ 14 h 54"/>
                    <a:gd name="T2" fmla="*/ 14 w 50"/>
                    <a:gd name="T3" fmla="*/ 54 h 54"/>
                    <a:gd name="T4" fmla="*/ 50 w 50"/>
                    <a:gd name="T5" fmla="*/ 40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4" y="54"/>
                      </a:lnTo>
                      <a:lnTo>
                        <a:pt x="50" y="40"/>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4" name="Freeform 260"/>
                <p:cNvSpPr>
                  <a:spLocks/>
                </p:cNvSpPr>
                <p:nvPr/>
              </p:nvSpPr>
              <p:spPr bwMode="auto">
                <a:xfrm>
                  <a:off x="4816" y="2748"/>
                  <a:ext cx="25" cy="27"/>
                </a:xfrm>
                <a:custGeom>
                  <a:avLst/>
                  <a:gdLst>
                    <a:gd name="T0" fmla="*/ 0 w 50"/>
                    <a:gd name="T1" fmla="*/ 14 h 54"/>
                    <a:gd name="T2" fmla="*/ 14 w 50"/>
                    <a:gd name="T3" fmla="*/ 54 h 54"/>
                    <a:gd name="T4" fmla="*/ 50 w 50"/>
                    <a:gd name="T5" fmla="*/ 41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4" y="54"/>
                      </a:lnTo>
                      <a:lnTo>
                        <a:pt x="50" y="41"/>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5" name="Freeform 261"/>
                <p:cNvSpPr>
                  <a:spLocks/>
                </p:cNvSpPr>
                <p:nvPr/>
              </p:nvSpPr>
              <p:spPr bwMode="auto">
                <a:xfrm>
                  <a:off x="4852" y="2733"/>
                  <a:ext cx="25" cy="28"/>
                </a:xfrm>
                <a:custGeom>
                  <a:avLst/>
                  <a:gdLst>
                    <a:gd name="T0" fmla="*/ 0 w 49"/>
                    <a:gd name="T1" fmla="*/ 15 h 55"/>
                    <a:gd name="T2" fmla="*/ 13 w 49"/>
                    <a:gd name="T3" fmla="*/ 55 h 55"/>
                    <a:gd name="T4" fmla="*/ 49 w 49"/>
                    <a:gd name="T5" fmla="*/ 40 h 55"/>
                    <a:gd name="T6" fmla="*/ 36 w 49"/>
                    <a:gd name="T7" fmla="*/ 0 h 55"/>
                    <a:gd name="T8" fmla="*/ 0 w 49"/>
                    <a:gd name="T9" fmla="*/ 15 h 55"/>
                  </a:gdLst>
                  <a:ahLst/>
                  <a:cxnLst>
                    <a:cxn ang="0">
                      <a:pos x="T0" y="T1"/>
                    </a:cxn>
                    <a:cxn ang="0">
                      <a:pos x="T2" y="T3"/>
                    </a:cxn>
                    <a:cxn ang="0">
                      <a:pos x="T4" y="T5"/>
                    </a:cxn>
                    <a:cxn ang="0">
                      <a:pos x="T6" y="T7"/>
                    </a:cxn>
                    <a:cxn ang="0">
                      <a:pos x="T8" y="T9"/>
                    </a:cxn>
                  </a:cxnLst>
                  <a:rect l="0" t="0" r="r" b="b"/>
                  <a:pathLst>
                    <a:path w="49" h="55">
                      <a:moveTo>
                        <a:pt x="0" y="15"/>
                      </a:moveTo>
                      <a:lnTo>
                        <a:pt x="13" y="55"/>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6" name="Freeform 262"/>
                <p:cNvSpPr>
                  <a:spLocks/>
                </p:cNvSpPr>
                <p:nvPr/>
              </p:nvSpPr>
              <p:spPr bwMode="auto">
                <a:xfrm>
                  <a:off x="4888" y="2719"/>
                  <a:ext cx="25" cy="27"/>
                </a:xfrm>
                <a:custGeom>
                  <a:avLst/>
                  <a:gdLst>
                    <a:gd name="T0" fmla="*/ 0 w 49"/>
                    <a:gd name="T1" fmla="*/ 15 h 56"/>
                    <a:gd name="T2" fmla="*/ 13 w 49"/>
                    <a:gd name="T3" fmla="*/ 56 h 56"/>
                    <a:gd name="T4" fmla="*/ 49 w 49"/>
                    <a:gd name="T5" fmla="*/ 40 h 56"/>
                    <a:gd name="T6" fmla="*/ 36 w 49"/>
                    <a:gd name="T7" fmla="*/ 0 h 56"/>
                    <a:gd name="T8" fmla="*/ 0 w 49"/>
                    <a:gd name="T9" fmla="*/ 15 h 56"/>
                  </a:gdLst>
                  <a:ahLst/>
                  <a:cxnLst>
                    <a:cxn ang="0">
                      <a:pos x="T0" y="T1"/>
                    </a:cxn>
                    <a:cxn ang="0">
                      <a:pos x="T2" y="T3"/>
                    </a:cxn>
                    <a:cxn ang="0">
                      <a:pos x="T4" y="T5"/>
                    </a:cxn>
                    <a:cxn ang="0">
                      <a:pos x="T6" y="T7"/>
                    </a:cxn>
                    <a:cxn ang="0">
                      <a:pos x="T8" y="T9"/>
                    </a:cxn>
                  </a:cxnLst>
                  <a:rect l="0" t="0" r="r" b="b"/>
                  <a:pathLst>
                    <a:path w="49" h="56">
                      <a:moveTo>
                        <a:pt x="0" y="15"/>
                      </a:moveTo>
                      <a:lnTo>
                        <a:pt x="13" y="56"/>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7" name="Freeform 263"/>
                <p:cNvSpPr>
                  <a:spLocks/>
                </p:cNvSpPr>
                <p:nvPr/>
              </p:nvSpPr>
              <p:spPr bwMode="auto">
                <a:xfrm>
                  <a:off x="4924" y="2704"/>
                  <a:ext cx="24" cy="28"/>
                </a:xfrm>
                <a:custGeom>
                  <a:avLst/>
                  <a:gdLst>
                    <a:gd name="T0" fmla="*/ 0 w 47"/>
                    <a:gd name="T1" fmla="*/ 16 h 56"/>
                    <a:gd name="T2" fmla="*/ 13 w 47"/>
                    <a:gd name="T3" fmla="*/ 56 h 56"/>
                    <a:gd name="T4" fmla="*/ 47 w 47"/>
                    <a:gd name="T5" fmla="*/ 41 h 56"/>
                    <a:gd name="T6" fmla="*/ 34 w 47"/>
                    <a:gd name="T7" fmla="*/ 0 h 56"/>
                    <a:gd name="T8" fmla="*/ 0 w 47"/>
                    <a:gd name="T9" fmla="*/ 16 h 56"/>
                  </a:gdLst>
                  <a:ahLst/>
                  <a:cxnLst>
                    <a:cxn ang="0">
                      <a:pos x="T0" y="T1"/>
                    </a:cxn>
                    <a:cxn ang="0">
                      <a:pos x="T2" y="T3"/>
                    </a:cxn>
                    <a:cxn ang="0">
                      <a:pos x="T4" y="T5"/>
                    </a:cxn>
                    <a:cxn ang="0">
                      <a:pos x="T6" y="T7"/>
                    </a:cxn>
                    <a:cxn ang="0">
                      <a:pos x="T8" y="T9"/>
                    </a:cxn>
                  </a:cxnLst>
                  <a:rect l="0" t="0" r="r" b="b"/>
                  <a:pathLst>
                    <a:path w="47" h="56">
                      <a:moveTo>
                        <a:pt x="0" y="16"/>
                      </a:moveTo>
                      <a:lnTo>
                        <a:pt x="13" y="56"/>
                      </a:lnTo>
                      <a:lnTo>
                        <a:pt x="47" y="41"/>
                      </a:lnTo>
                      <a:lnTo>
                        <a:pt x="34"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8" name="Freeform 264"/>
                <p:cNvSpPr>
                  <a:spLocks/>
                </p:cNvSpPr>
                <p:nvPr/>
              </p:nvSpPr>
              <p:spPr bwMode="auto">
                <a:xfrm>
                  <a:off x="4960" y="2690"/>
                  <a:ext cx="25" cy="27"/>
                </a:xfrm>
                <a:custGeom>
                  <a:avLst/>
                  <a:gdLst>
                    <a:gd name="T0" fmla="*/ 0 w 49"/>
                    <a:gd name="T1" fmla="*/ 13 h 53"/>
                    <a:gd name="T2" fmla="*/ 13 w 49"/>
                    <a:gd name="T3" fmla="*/ 53 h 53"/>
                    <a:gd name="T4" fmla="*/ 49 w 49"/>
                    <a:gd name="T5" fmla="*/ 40 h 53"/>
                    <a:gd name="T6" fmla="*/ 36 w 49"/>
                    <a:gd name="T7" fmla="*/ 0 h 53"/>
                    <a:gd name="T8" fmla="*/ 0 w 49"/>
                    <a:gd name="T9" fmla="*/ 13 h 53"/>
                  </a:gdLst>
                  <a:ahLst/>
                  <a:cxnLst>
                    <a:cxn ang="0">
                      <a:pos x="T0" y="T1"/>
                    </a:cxn>
                    <a:cxn ang="0">
                      <a:pos x="T2" y="T3"/>
                    </a:cxn>
                    <a:cxn ang="0">
                      <a:pos x="T4" y="T5"/>
                    </a:cxn>
                    <a:cxn ang="0">
                      <a:pos x="T6" y="T7"/>
                    </a:cxn>
                    <a:cxn ang="0">
                      <a:pos x="T8" y="T9"/>
                    </a:cxn>
                  </a:cxnLst>
                  <a:rect l="0" t="0" r="r" b="b"/>
                  <a:pathLst>
                    <a:path w="49" h="53">
                      <a:moveTo>
                        <a:pt x="0" y="13"/>
                      </a:moveTo>
                      <a:lnTo>
                        <a:pt x="13" y="53"/>
                      </a:lnTo>
                      <a:lnTo>
                        <a:pt x="49"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09" name="Freeform 265"/>
                <p:cNvSpPr>
                  <a:spLocks/>
                </p:cNvSpPr>
                <p:nvPr/>
              </p:nvSpPr>
              <p:spPr bwMode="auto">
                <a:xfrm>
                  <a:off x="4995" y="2676"/>
                  <a:ext cx="25" cy="26"/>
                </a:xfrm>
                <a:custGeom>
                  <a:avLst/>
                  <a:gdLst>
                    <a:gd name="T0" fmla="*/ 0 w 49"/>
                    <a:gd name="T1" fmla="*/ 13 h 54"/>
                    <a:gd name="T2" fmla="*/ 13 w 49"/>
                    <a:gd name="T3" fmla="*/ 54 h 54"/>
                    <a:gd name="T4" fmla="*/ 49 w 49"/>
                    <a:gd name="T5" fmla="*/ 40 h 54"/>
                    <a:gd name="T6" fmla="*/ 36 w 49"/>
                    <a:gd name="T7" fmla="*/ 0 h 54"/>
                    <a:gd name="T8" fmla="*/ 0 w 49"/>
                    <a:gd name="T9" fmla="*/ 13 h 54"/>
                  </a:gdLst>
                  <a:ahLst/>
                  <a:cxnLst>
                    <a:cxn ang="0">
                      <a:pos x="T0" y="T1"/>
                    </a:cxn>
                    <a:cxn ang="0">
                      <a:pos x="T2" y="T3"/>
                    </a:cxn>
                    <a:cxn ang="0">
                      <a:pos x="T4" y="T5"/>
                    </a:cxn>
                    <a:cxn ang="0">
                      <a:pos x="T6" y="T7"/>
                    </a:cxn>
                    <a:cxn ang="0">
                      <a:pos x="T8" y="T9"/>
                    </a:cxn>
                  </a:cxnLst>
                  <a:rect l="0" t="0" r="r" b="b"/>
                  <a:pathLst>
                    <a:path w="49" h="54">
                      <a:moveTo>
                        <a:pt x="0" y="13"/>
                      </a:moveTo>
                      <a:lnTo>
                        <a:pt x="13" y="54"/>
                      </a:lnTo>
                      <a:lnTo>
                        <a:pt x="49"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0" name="Freeform 266"/>
                <p:cNvSpPr>
                  <a:spLocks/>
                </p:cNvSpPr>
                <p:nvPr/>
              </p:nvSpPr>
              <p:spPr bwMode="auto">
                <a:xfrm>
                  <a:off x="5032" y="2661"/>
                  <a:ext cx="24" cy="27"/>
                </a:xfrm>
                <a:custGeom>
                  <a:avLst/>
                  <a:gdLst>
                    <a:gd name="T0" fmla="*/ 0 w 50"/>
                    <a:gd name="T1" fmla="*/ 14 h 54"/>
                    <a:gd name="T2" fmla="*/ 13 w 50"/>
                    <a:gd name="T3" fmla="*/ 54 h 54"/>
                    <a:gd name="T4" fmla="*/ 50 w 50"/>
                    <a:gd name="T5" fmla="*/ 41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3" y="54"/>
                      </a:lnTo>
                      <a:lnTo>
                        <a:pt x="50" y="41"/>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1" name="Freeform 267"/>
                <p:cNvSpPr>
                  <a:spLocks/>
                </p:cNvSpPr>
                <p:nvPr/>
              </p:nvSpPr>
              <p:spPr bwMode="auto">
                <a:xfrm>
                  <a:off x="5067" y="2646"/>
                  <a:ext cx="25" cy="28"/>
                </a:xfrm>
                <a:custGeom>
                  <a:avLst/>
                  <a:gdLst>
                    <a:gd name="T0" fmla="*/ 0 w 50"/>
                    <a:gd name="T1" fmla="*/ 15 h 55"/>
                    <a:gd name="T2" fmla="*/ 13 w 50"/>
                    <a:gd name="T3" fmla="*/ 55 h 55"/>
                    <a:gd name="T4" fmla="*/ 50 w 50"/>
                    <a:gd name="T5" fmla="*/ 40 h 55"/>
                    <a:gd name="T6" fmla="*/ 37 w 50"/>
                    <a:gd name="T7" fmla="*/ 0 h 55"/>
                    <a:gd name="T8" fmla="*/ 0 w 50"/>
                    <a:gd name="T9" fmla="*/ 15 h 55"/>
                  </a:gdLst>
                  <a:ahLst/>
                  <a:cxnLst>
                    <a:cxn ang="0">
                      <a:pos x="T0" y="T1"/>
                    </a:cxn>
                    <a:cxn ang="0">
                      <a:pos x="T2" y="T3"/>
                    </a:cxn>
                    <a:cxn ang="0">
                      <a:pos x="T4" y="T5"/>
                    </a:cxn>
                    <a:cxn ang="0">
                      <a:pos x="T6" y="T7"/>
                    </a:cxn>
                    <a:cxn ang="0">
                      <a:pos x="T8" y="T9"/>
                    </a:cxn>
                  </a:cxnLst>
                  <a:rect l="0" t="0" r="r" b="b"/>
                  <a:pathLst>
                    <a:path w="50" h="55">
                      <a:moveTo>
                        <a:pt x="0" y="15"/>
                      </a:moveTo>
                      <a:lnTo>
                        <a:pt x="13" y="55"/>
                      </a:lnTo>
                      <a:lnTo>
                        <a:pt x="50" y="40"/>
                      </a:lnTo>
                      <a:lnTo>
                        <a:pt x="37"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2" name="Freeform 268"/>
                <p:cNvSpPr>
                  <a:spLocks/>
                </p:cNvSpPr>
                <p:nvPr/>
              </p:nvSpPr>
              <p:spPr bwMode="auto">
                <a:xfrm>
                  <a:off x="5103" y="2632"/>
                  <a:ext cx="24" cy="27"/>
                </a:xfrm>
                <a:custGeom>
                  <a:avLst/>
                  <a:gdLst>
                    <a:gd name="T0" fmla="*/ 0 w 48"/>
                    <a:gd name="T1" fmla="*/ 15 h 55"/>
                    <a:gd name="T2" fmla="*/ 13 w 48"/>
                    <a:gd name="T3" fmla="*/ 55 h 55"/>
                    <a:gd name="T4" fmla="*/ 48 w 48"/>
                    <a:gd name="T5" fmla="*/ 40 h 55"/>
                    <a:gd name="T6" fmla="*/ 35 w 48"/>
                    <a:gd name="T7" fmla="*/ 0 h 55"/>
                    <a:gd name="T8" fmla="*/ 0 w 48"/>
                    <a:gd name="T9" fmla="*/ 15 h 55"/>
                  </a:gdLst>
                  <a:ahLst/>
                  <a:cxnLst>
                    <a:cxn ang="0">
                      <a:pos x="T0" y="T1"/>
                    </a:cxn>
                    <a:cxn ang="0">
                      <a:pos x="T2" y="T3"/>
                    </a:cxn>
                    <a:cxn ang="0">
                      <a:pos x="T4" y="T5"/>
                    </a:cxn>
                    <a:cxn ang="0">
                      <a:pos x="T6" y="T7"/>
                    </a:cxn>
                    <a:cxn ang="0">
                      <a:pos x="T8" y="T9"/>
                    </a:cxn>
                  </a:cxnLst>
                  <a:rect l="0" t="0" r="r" b="b"/>
                  <a:pathLst>
                    <a:path w="48" h="55">
                      <a:moveTo>
                        <a:pt x="0" y="15"/>
                      </a:moveTo>
                      <a:lnTo>
                        <a:pt x="13" y="55"/>
                      </a:lnTo>
                      <a:lnTo>
                        <a:pt x="48" y="40"/>
                      </a:lnTo>
                      <a:lnTo>
                        <a:pt x="35"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3" name="Freeform 269"/>
                <p:cNvSpPr>
                  <a:spLocks/>
                </p:cNvSpPr>
                <p:nvPr/>
              </p:nvSpPr>
              <p:spPr bwMode="auto">
                <a:xfrm>
                  <a:off x="5139" y="2617"/>
                  <a:ext cx="25" cy="28"/>
                </a:xfrm>
                <a:custGeom>
                  <a:avLst/>
                  <a:gdLst>
                    <a:gd name="T0" fmla="*/ 0 w 49"/>
                    <a:gd name="T1" fmla="*/ 16 h 56"/>
                    <a:gd name="T2" fmla="*/ 13 w 49"/>
                    <a:gd name="T3" fmla="*/ 56 h 56"/>
                    <a:gd name="T4" fmla="*/ 49 w 49"/>
                    <a:gd name="T5" fmla="*/ 40 h 56"/>
                    <a:gd name="T6" fmla="*/ 36 w 49"/>
                    <a:gd name="T7" fmla="*/ 0 h 56"/>
                    <a:gd name="T8" fmla="*/ 0 w 49"/>
                    <a:gd name="T9" fmla="*/ 16 h 56"/>
                  </a:gdLst>
                  <a:ahLst/>
                  <a:cxnLst>
                    <a:cxn ang="0">
                      <a:pos x="T0" y="T1"/>
                    </a:cxn>
                    <a:cxn ang="0">
                      <a:pos x="T2" y="T3"/>
                    </a:cxn>
                    <a:cxn ang="0">
                      <a:pos x="T4" y="T5"/>
                    </a:cxn>
                    <a:cxn ang="0">
                      <a:pos x="T6" y="T7"/>
                    </a:cxn>
                    <a:cxn ang="0">
                      <a:pos x="T8" y="T9"/>
                    </a:cxn>
                  </a:cxnLst>
                  <a:rect l="0" t="0" r="r" b="b"/>
                  <a:pathLst>
                    <a:path w="49" h="56">
                      <a:moveTo>
                        <a:pt x="0" y="16"/>
                      </a:moveTo>
                      <a:lnTo>
                        <a:pt x="13" y="56"/>
                      </a:lnTo>
                      <a:lnTo>
                        <a:pt x="49" y="40"/>
                      </a:lnTo>
                      <a:lnTo>
                        <a:pt x="36"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4" name="Freeform 270"/>
                <p:cNvSpPr>
                  <a:spLocks/>
                </p:cNvSpPr>
                <p:nvPr/>
              </p:nvSpPr>
              <p:spPr bwMode="auto">
                <a:xfrm>
                  <a:off x="5175" y="2603"/>
                  <a:ext cx="24" cy="27"/>
                </a:xfrm>
                <a:custGeom>
                  <a:avLst/>
                  <a:gdLst>
                    <a:gd name="T0" fmla="*/ 0 w 47"/>
                    <a:gd name="T1" fmla="*/ 13 h 53"/>
                    <a:gd name="T2" fmla="*/ 13 w 47"/>
                    <a:gd name="T3" fmla="*/ 53 h 53"/>
                    <a:gd name="T4" fmla="*/ 47 w 47"/>
                    <a:gd name="T5" fmla="*/ 40 h 53"/>
                    <a:gd name="T6" fmla="*/ 34 w 47"/>
                    <a:gd name="T7" fmla="*/ 0 h 53"/>
                    <a:gd name="T8" fmla="*/ 0 w 47"/>
                    <a:gd name="T9" fmla="*/ 13 h 53"/>
                  </a:gdLst>
                  <a:ahLst/>
                  <a:cxnLst>
                    <a:cxn ang="0">
                      <a:pos x="T0" y="T1"/>
                    </a:cxn>
                    <a:cxn ang="0">
                      <a:pos x="T2" y="T3"/>
                    </a:cxn>
                    <a:cxn ang="0">
                      <a:pos x="T4" y="T5"/>
                    </a:cxn>
                    <a:cxn ang="0">
                      <a:pos x="T6" y="T7"/>
                    </a:cxn>
                    <a:cxn ang="0">
                      <a:pos x="T8" y="T9"/>
                    </a:cxn>
                  </a:cxnLst>
                  <a:rect l="0" t="0" r="r" b="b"/>
                  <a:pathLst>
                    <a:path w="47" h="53">
                      <a:moveTo>
                        <a:pt x="0" y="13"/>
                      </a:moveTo>
                      <a:lnTo>
                        <a:pt x="13" y="53"/>
                      </a:lnTo>
                      <a:lnTo>
                        <a:pt x="47" y="40"/>
                      </a:lnTo>
                      <a:lnTo>
                        <a:pt x="34"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5" name="Freeform 271"/>
                <p:cNvSpPr>
                  <a:spLocks/>
                </p:cNvSpPr>
                <p:nvPr/>
              </p:nvSpPr>
              <p:spPr bwMode="auto">
                <a:xfrm>
                  <a:off x="5194" y="2629"/>
                  <a:ext cx="24" cy="40"/>
                </a:xfrm>
                <a:custGeom>
                  <a:avLst/>
                  <a:gdLst>
                    <a:gd name="T0" fmla="*/ 34 w 47"/>
                    <a:gd name="T1" fmla="*/ 0 h 81"/>
                    <a:gd name="T2" fmla="*/ 0 w 47"/>
                    <a:gd name="T3" fmla="*/ 16 h 81"/>
                    <a:gd name="T4" fmla="*/ 13 w 47"/>
                    <a:gd name="T5" fmla="*/ 54 h 81"/>
                    <a:gd name="T6" fmla="*/ 21 w 47"/>
                    <a:gd name="T7" fmla="*/ 81 h 81"/>
                    <a:gd name="T8" fmla="*/ 41 w 47"/>
                    <a:gd name="T9" fmla="*/ 63 h 81"/>
                    <a:gd name="T10" fmla="*/ 42 w 47"/>
                    <a:gd name="T11" fmla="*/ 61 h 81"/>
                    <a:gd name="T12" fmla="*/ 21 w 47"/>
                    <a:gd name="T13" fmla="*/ 27 h 81"/>
                    <a:gd name="T14" fmla="*/ 19 w 47"/>
                    <a:gd name="T15" fmla="*/ 29 h 81"/>
                    <a:gd name="T16" fmla="*/ 29 w 47"/>
                    <a:gd name="T17" fmla="*/ 46 h 81"/>
                    <a:gd name="T18" fmla="*/ 47 w 47"/>
                    <a:gd name="T19" fmla="*/ 39 h 81"/>
                    <a:gd name="T20" fmla="*/ 34 w 47"/>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81">
                      <a:moveTo>
                        <a:pt x="34" y="0"/>
                      </a:moveTo>
                      <a:lnTo>
                        <a:pt x="0" y="16"/>
                      </a:lnTo>
                      <a:lnTo>
                        <a:pt x="13" y="54"/>
                      </a:lnTo>
                      <a:lnTo>
                        <a:pt x="21" y="81"/>
                      </a:lnTo>
                      <a:lnTo>
                        <a:pt x="41" y="63"/>
                      </a:lnTo>
                      <a:lnTo>
                        <a:pt x="42" y="61"/>
                      </a:lnTo>
                      <a:lnTo>
                        <a:pt x="21" y="27"/>
                      </a:lnTo>
                      <a:lnTo>
                        <a:pt x="19" y="29"/>
                      </a:lnTo>
                      <a:lnTo>
                        <a:pt x="29" y="46"/>
                      </a:lnTo>
                      <a:lnTo>
                        <a:pt x="47" y="39"/>
                      </a:lnTo>
                      <a:lnTo>
                        <a:pt x="34"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6" name="Freeform 272"/>
                <p:cNvSpPr>
                  <a:spLocks/>
                </p:cNvSpPr>
                <p:nvPr/>
              </p:nvSpPr>
              <p:spPr bwMode="auto">
                <a:xfrm>
                  <a:off x="5220" y="2616"/>
                  <a:ext cx="26" cy="30"/>
                </a:xfrm>
                <a:custGeom>
                  <a:avLst/>
                  <a:gdLst>
                    <a:gd name="T0" fmla="*/ 0 w 53"/>
                    <a:gd name="T1" fmla="*/ 25 h 60"/>
                    <a:gd name="T2" fmla="*/ 21 w 53"/>
                    <a:gd name="T3" fmla="*/ 60 h 60"/>
                    <a:gd name="T4" fmla="*/ 53 w 53"/>
                    <a:gd name="T5" fmla="*/ 35 h 60"/>
                    <a:gd name="T6" fmla="*/ 31 w 53"/>
                    <a:gd name="T7" fmla="*/ 0 h 60"/>
                    <a:gd name="T8" fmla="*/ 0 w 53"/>
                    <a:gd name="T9" fmla="*/ 25 h 60"/>
                  </a:gdLst>
                  <a:ahLst/>
                  <a:cxnLst>
                    <a:cxn ang="0">
                      <a:pos x="T0" y="T1"/>
                    </a:cxn>
                    <a:cxn ang="0">
                      <a:pos x="T2" y="T3"/>
                    </a:cxn>
                    <a:cxn ang="0">
                      <a:pos x="T4" y="T5"/>
                    </a:cxn>
                    <a:cxn ang="0">
                      <a:pos x="T6" y="T7"/>
                    </a:cxn>
                    <a:cxn ang="0">
                      <a:pos x="T8" y="T9"/>
                    </a:cxn>
                  </a:cxnLst>
                  <a:rect l="0" t="0" r="r" b="b"/>
                  <a:pathLst>
                    <a:path w="53" h="60">
                      <a:moveTo>
                        <a:pt x="0" y="25"/>
                      </a:moveTo>
                      <a:lnTo>
                        <a:pt x="21" y="60"/>
                      </a:lnTo>
                      <a:lnTo>
                        <a:pt x="53" y="35"/>
                      </a:lnTo>
                      <a:lnTo>
                        <a:pt x="31" y="0"/>
                      </a:lnTo>
                      <a:lnTo>
                        <a:pt x="0" y="2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7" name="Freeform 273"/>
                <p:cNvSpPr>
                  <a:spLocks/>
                </p:cNvSpPr>
                <p:nvPr/>
              </p:nvSpPr>
              <p:spPr bwMode="auto">
                <a:xfrm>
                  <a:off x="5250" y="2590"/>
                  <a:ext cx="27" cy="30"/>
                </a:xfrm>
                <a:custGeom>
                  <a:avLst/>
                  <a:gdLst>
                    <a:gd name="T0" fmla="*/ 0 w 53"/>
                    <a:gd name="T1" fmla="*/ 25 h 59"/>
                    <a:gd name="T2" fmla="*/ 21 w 53"/>
                    <a:gd name="T3" fmla="*/ 59 h 59"/>
                    <a:gd name="T4" fmla="*/ 53 w 53"/>
                    <a:gd name="T5" fmla="*/ 34 h 59"/>
                    <a:gd name="T6" fmla="*/ 31 w 53"/>
                    <a:gd name="T7" fmla="*/ 0 h 59"/>
                    <a:gd name="T8" fmla="*/ 0 w 53"/>
                    <a:gd name="T9" fmla="*/ 25 h 59"/>
                  </a:gdLst>
                  <a:ahLst/>
                  <a:cxnLst>
                    <a:cxn ang="0">
                      <a:pos x="T0" y="T1"/>
                    </a:cxn>
                    <a:cxn ang="0">
                      <a:pos x="T2" y="T3"/>
                    </a:cxn>
                    <a:cxn ang="0">
                      <a:pos x="T4" y="T5"/>
                    </a:cxn>
                    <a:cxn ang="0">
                      <a:pos x="T6" y="T7"/>
                    </a:cxn>
                    <a:cxn ang="0">
                      <a:pos x="T8" y="T9"/>
                    </a:cxn>
                  </a:cxnLst>
                  <a:rect l="0" t="0" r="r" b="b"/>
                  <a:pathLst>
                    <a:path w="53" h="59">
                      <a:moveTo>
                        <a:pt x="0" y="25"/>
                      </a:moveTo>
                      <a:lnTo>
                        <a:pt x="21" y="59"/>
                      </a:lnTo>
                      <a:lnTo>
                        <a:pt x="53" y="34"/>
                      </a:lnTo>
                      <a:lnTo>
                        <a:pt x="31" y="0"/>
                      </a:lnTo>
                      <a:lnTo>
                        <a:pt x="0" y="2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8" name="Freeform 274"/>
                <p:cNvSpPr>
                  <a:spLocks/>
                </p:cNvSpPr>
                <p:nvPr/>
              </p:nvSpPr>
              <p:spPr bwMode="auto">
                <a:xfrm>
                  <a:off x="5281" y="2564"/>
                  <a:ext cx="26" cy="30"/>
                </a:xfrm>
                <a:custGeom>
                  <a:avLst/>
                  <a:gdLst>
                    <a:gd name="T0" fmla="*/ 0 w 53"/>
                    <a:gd name="T1" fmla="*/ 27 h 61"/>
                    <a:gd name="T2" fmla="*/ 21 w 53"/>
                    <a:gd name="T3" fmla="*/ 61 h 61"/>
                    <a:gd name="T4" fmla="*/ 53 w 53"/>
                    <a:gd name="T5" fmla="*/ 35 h 61"/>
                    <a:gd name="T6" fmla="*/ 31 w 53"/>
                    <a:gd name="T7" fmla="*/ 0 h 61"/>
                    <a:gd name="T8" fmla="*/ 0 w 53"/>
                    <a:gd name="T9" fmla="*/ 27 h 61"/>
                  </a:gdLst>
                  <a:ahLst/>
                  <a:cxnLst>
                    <a:cxn ang="0">
                      <a:pos x="T0" y="T1"/>
                    </a:cxn>
                    <a:cxn ang="0">
                      <a:pos x="T2" y="T3"/>
                    </a:cxn>
                    <a:cxn ang="0">
                      <a:pos x="T4" y="T5"/>
                    </a:cxn>
                    <a:cxn ang="0">
                      <a:pos x="T6" y="T7"/>
                    </a:cxn>
                    <a:cxn ang="0">
                      <a:pos x="T8" y="T9"/>
                    </a:cxn>
                  </a:cxnLst>
                  <a:rect l="0" t="0" r="r" b="b"/>
                  <a:pathLst>
                    <a:path w="53" h="61">
                      <a:moveTo>
                        <a:pt x="0" y="27"/>
                      </a:moveTo>
                      <a:lnTo>
                        <a:pt x="21" y="61"/>
                      </a:lnTo>
                      <a:lnTo>
                        <a:pt x="53" y="35"/>
                      </a:lnTo>
                      <a:lnTo>
                        <a:pt x="31"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19" name="Freeform 275"/>
                <p:cNvSpPr>
                  <a:spLocks/>
                </p:cNvSpPr>
                <p:nvPr/>
              </p:nvSpPr>
              <p:spPr bwMode="auto">
                <a:xfrm>
                  <a:off x="5312" y="2538"/>
                  <a:ext cx="26" cy="30"/>
                </a:xfrm>
                <a:custGeom>
                  <a:avLst/>
                  <a:gdLst>
                    <a:gd name="T0" fmla="*/ 0 w 51"/>
                    <a:gd name="T1" fmla="*/ 27 h 62"/>
                    <a:gd name="T2" fmla="*/ 21 w 51"/>
                    <a:gd name="T3" fmla="*/ 62 h 62"/>
                    <a:gd name="T4" fmla="*/ 51 w 51"/>
                    <a:gd name="T5" fmla="*/ 35 h 62"/>
                    <a:gd name="T6" fmla="*/ 29 w 51"/>
                    <a:gd name="T7" fmla="*/ 0 h 62"/>
                    <a:gd name="T8" fmla="*/ 0 w 51"/>
                    <a:gd name="T9" fmla="*/ 27 h 62"/>
                  </a:gdLst>
                  <a:ahLst/>
                  <a:cxnLst>
                    <a:cxn ang="0">
                      <a:pos x="T0" y="T1"/>
                    </a:cxn>
                    <a:cxn ang="0">
                      <a:pos x="T2" y="T3"/>
                    </a:cxn>
                    <a:cxn ang="0">
                      <a:pos x="T4" y="T5"/>
                    </a:cxn>
                    <a:cxn ang="0">
                      <a:pos x="T6" y="T7"/>
                    </a:cxn>
                    <a:cxn ang="0">
                      <a:pos x="T8" y="T9"/>
                    </a:cxn>
                  </a:cxnLst>
                  <a:rect l="0" t="0" r="r" b="b"/>
                  <a:pathLst>
                    <a:path w="51" h="62">
                      <a:moveTo>
                        <a:pt x="0" y="27"/>
                      </a:moveTo>
                      <a:lnTo>
                        <a:pt x="21" y="62"/>
                      </a:lnTo>
                      <a:lnTo>
                        <a:pt x="51" y="35"/>
                      </a:lnTo>
                      <a:lnTo>
                        <a:pt x="29"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0" name="Freeform 276"/>
                <p:cNvSpPr>
                  <a:spLocks/>
                </p:cNvSpPr>
                <p:nvPr/>
              </p:nvSpPr>
              <p:spPr bwMode="auto">
                <a:xfrm>
                  <a:off x="5343" y="2512"/>
                  <a:ext cx="25" cy="31"/>
                </a:xfrm>
                <a:custGeom>
                  <a:avLst/>
                  <a:gdLst>
                    <a:gd name="T0" fmla="*/ 0 w 51"/>
                    <a:gd name="T1" fmla="*/ 27 h 61"/>
                    <a:gd name="T2" fmla="*/ 21 w 51"/>
                    <a:gd name="T3" fmla="*/ 61 h 61"/>
                    <a:gd name="T4" fmla="*/ 51 w 51"/>
                    <a:gd name="T5" fmla="*/ 34 h 61"/>
                    <a:gd name="T6" fmla="*/ 29 w 51"/>
                    <a:gd name="T7" fmla="*/ 0 h 61"/>
                    <a:gd name="T8" fmla="*/ 0 w 51"/>
                    <a:gd name="T9" fmla="*/ 27 h 61"/>
                  </a:gdLst>
                  <a:ahLst/>
                  <a:cxnLst>
                    <a:cxn ang="0">
                      <a:pos x="T0" y="T1"/>
                    </a:cxn>
                    <a:cxn ang="0">
                      <a:pos x="T2" y="T3"/>
                    </a:cxn>
                    <a:cxn ang="0">
                      <a:pos x="T4" y="T5"/>
                    </a:cxn>
                    <a:cxn ang="0">
                      <a:pos x="T6" y="T7"/>
                    </a:cxn>
                    <a:cxn ang="0">
                      <a:pos x="T8" y="T9"/>
                    </a:cxn>
                  </a:cxnLst>
                  <a:rect l="0" t="0" r="r" b="b"/>
                  <a:pathLst>
                    <a:path w="51" h="61">
                      <a:moveTo>
                        <a:pt x="0" y="27"/>
                      </a:moveTo>
                      <a:lnTo>
                        <a:pt x="21" y="61"/>
                      </a:lnTo>
                      <a:lnTo>
                        <a:pt x="51" y="34"/>
                      </a:lnTo>
                      <a:lnTo>
                        <a:pt x="29"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1" name="Freeform 277"/>
                <p:cNvSpPr>
                  <a:spLocks/>
                </p:cNvSpPr>
                <p:nvPr/>
              </p:nvSpPr>
              <p:spPr bwMode="auto">
                <a:xfrm>
                  <a:off x="5363" y="2494"/>
                  <a:ext cx="48" cy="24"/>
                </a:xfrm>
                <a:custGeom>
                  <a:avLst/>
                  <a:gdLst>
                    <a:gd name="T0" fmla="*/ 22 w 96"/>
                    <a:gd name="T1" fmla="*/ 10 h 48"/>
                    <a:gd name="T2" fmla="*/ 43 w 96"/>
                    <a:gd name="T3" fmla="*/ 44 h 48"/>
                    <a:gd name="T4" fmla="*/ 47 w 96"/>
                    <a:gd name="T5" fmla="*/ 43 h 48"/>
                    <a:gd name="T6" fmla="*/ 96 w 96"/>
                    <a:gd name="T7" fmla="*/ 0 h 48"/>
                    <a:gd name="T8" fmla="*/ 35 w 96"/>
                    <a:gd name="T9" fmla="*/ 4 h 48"/>
                    <a:gd name="T10" fmla="*/ 0 w 96"/>
                    <a:gd name="T11" fmla="*/ 4 h 48"/>
                    <a:gd name="T12" fmla="*/ 2 w 96"/>
                    <a:gd name="T13" fmla="*/ 48 h 48"/>
                    <a:gd name="T14" fmla="*/ 37 w 96"/>
                    <a:gd name="T15" fmla="*/ 48 h 48"/>
                    <a:gd name="T16" fmla="*/ 35 w 96"/>
                    <a:gd name="T17" fmla="*/ 25 h 48"/>
                    <a:gd name="T18" fmla="*/ 25 w 96"/>
                    <a:gd name="T19" fmla="*/ 8 h 48"/>
                    <a:gd name="T20" fmla="*/ 22 w 96"/>
                    <a:gd name="T21"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48">
                      <a:moveTo>
                        <a:pt x="22" y="10"/>
                      </a:moveTo>
                      <a:lnTo>
                        <a:pt x="43" y="44"/>
                      </a:lnTo>
                      <a:lnTo>
                        <a:pt x="47" y="43"/>
                      </a:lnTo>
                      <a:lnTo>
                        <a:pt x="96" y="0"/>
                      </a:lnTo>
                      <a:lnTo>
                        <a:pt x="35" y="4"/>
                      </a:lnTo>
                      <a:lnTo>
                        <a:pt x="0" y="4"/>
                      </a:lnTo>
                      <a:lnTo>
                        <a:pt x="2" y="48"/>
                      </a:lnTo>
                      <a:lnTo>
                        <a:pt x="37" y="48"/>
                      </a:lnTo>
                      <a:lnTo>
                        <a:pt x="35" y="25"/>
                      </a:lnTo>
                      <a:lnTo>
                        <a:pt x="25" y="8"/>
                      </a:lnTo>
                      <a:lnTo>
                        <a:pt x="22" y="1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2" name="Freeform 278"/>
                <p:cNvSpPr>
                  <a:spLocks/>
                </p:cNvSpPr>
                <p:nvPr/>
              </p:nvSpPr>
              <p:spPr bwMode="auto">
                <a:xfrm>
                  <a:off x="5325" y="2497"/>
                  <a:ext cx="20" cy="23"/>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3" name="Freeform 279"/>
                <p:cNvSpPr>
                  <a:spLocks/>
                </p:cNvSpPr>
                <p:nvPr/>
              </p:nvSpPr>
              <p:spPr bwMode="auto">
                <a:xfrm>
                  <a:off x="5287" y="2499"/>
                  <a:ext cx="20" cy="22"/>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4" name="Freeform 280"/>
                <p:cNvSpPr>
                  <a:spLocks/>
                </p:cNvSpPr>
                <p:nvPr/>
              </p:nvSpPr>
              <p:spPr bwMode="auto">
                <a:xfrm>
                  <a:off x="5249" y="2500"/>
                  <a:ext cx="20" cy="23"/>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5" name="Freeform 281"/>
                <p:cNvSpPr>
                  <a:spLocks/>
                </p:cNvSpPr>
                <p:nvPr/>
              </p:nvSpPr>
              <p:spPr bwMode="auto">
                <a:xfrm>
                  <a:off x="5211" y="2502"/>
                  <a:ext cx="20" cy="23"/>
                </a:xfrm>
                <a:custGeom>
                  <a:avLst/>
                  <a:gdLst>
                    <a:gd name="T0" fmla="*/ 39 w 39"/>
                    <a:gd name="T1" fmla="*/ 44 h 46"/>
                    <a:gd name="T2" fmla="*/ 38 w 39"/>
                    <a:gd name="T3" fmla="*/ 0 h 46"/>
                    <a:gd name="T4" fmla="*/ 0 w 39"/>
                    <a:gd name="T5" fmla="*/ 2 h 46"/>
                    <a:gd name="T6" fmla="*/ 1 w 39"/>
                    <a:gd name="T7" fmla="*/ 46 h 46"/>
                    <a:gd name="T8" fmla="*/ 39 w 39"/>
                    <a:gd name="T9" fmla="*/ 44 h 46"/>
                  </a:gdLst>
                  <a:ahLst/>
                  <a:cxnLst>
                    <a:cxn ang="0">
                      <a:pos x="T0" y="T1"/>
                    </a:cxn>
                    <a:cxn ang="0">
                      <a:pos x="T2" y="T3"/>
                    </a:cxn>
                    <a:cxn ang="0">
                      <a:pos x="T4" y="T5"/>
                    </a:cxn>
                    <a:cxn ang="0">
                      <a:pos x="T6" y="T7"/>
                    </a:cxn>
                    <a:cxn ang="0">
                      <a:pos x="T8" y="T9"/>
                    </a:cxn>
                  </a:cxnLst>
                  <a:rect l="0" t="0" r="r" b="b"/>
                  <a:pathLst>
                    <a:path w="39" h="46">
                      <a:moveTo>
                        <a:pt x="39" y="44"/>
                      </a:moveTo>
                      <a:lnTo>
                        <a:pt x="38" y="0"/>
                      </a:lnTo>
                      <a:lnTo>
                        <a:pt x="0" y="2"/>
                      </a:lnTo>
                      <a:lnTo>
                        <a:pt x="1" y="46"/>
                      </a:lnTo>
                      <a:lnTo>
                        <a:pt x="39"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85626" name="Freeform 282"/>
                <p:cNvSpPr>
                  <a:spLocks/>
                </p:cNvSpPr>
                <p:nvPr/>
              </p:nvSpPr>
              <p:spPr bwMode="auto">
                <a:xfrm>
                  <a:off x="5173" y="2504"/>
                  <a:ext cx="20" cy="23"/>
                </a:xfrm>
                <a:custGeom>
                  <a:avLst/>
                  <a:gdLst>
                    <a:gd name="T0" fmla="*/ 39 w 39"/>
                    <a:gd name="T1" fmla="*/ 44 h 45"/>
                    <a:gd name="T2" fmla="*/ 38 w 39"/>
                    <a:gd name="T3" fmla="*/ 0 h 45"/>
                    <a:gd name="T4" fmla="*/ 0 w 39"/>
                    <a:gd name="T5" fmla="*/ 1 h 45"/>
                    <a:gd name="T6" fmla="*/ 1 w 39"/>
                    <a:gd name="T7" fmla="*/ 45 h 45"/>
                    <a:gd name="T8" fmla="*/ 39 w 39"/>
                    <a:gd name="T9" fmla="*/ 44 h 45"/>
                  </a:gdLst>
                  <a:ahLst/>
                  <a:cxnLst>
                    <a:cxn ang="0">
                      <a:pos x="T0" y="T1"/>
                    </a:cxn>
                    <a:cxn ang="0">
                      <a:pos x="T2" y="T3"/>
                    </a:cxn>
                    <a:cxn ang="0">
                      <a:pos x="T4" y="T5"/>
                    </a:cxn>
                    <a:cxn ang="0">
                      <a:pos x="T6" y="T7"/>
                    </a:cxn>
                    <a:cxn ang="0">
                      <a:pos x="T8" y="T9"/>
                    </a:cxn>
                  </a:cxnLst>
                  <a:rect l="0" t="0" r="r" b="b"/>
                  <a:pathLst>
                    <a:path w="39" h="45">
                      <a:moveTo>
                        <a:pt x="39" y="44"/>
                      </a:moveTo>
                      <a:lnTo>
                        <a:pt x="38" y="0"/>
                      </a:lnTo>
                      <a:lnTo>
                        <a:pt x="0" y="1"/>
                      </a:lnTo>
                      <a:lnTo>
                        <a:pt x="1" y="45"/>
                      </a:lnTo>
                      <a:lnTo>
                        <a:pt x="39" y="44"/>
                      </a:lnTo>
                      <a:close/>
                    </a:path>
                  </a:pathLst>
                </a:custGeom>
                <a:solidFill>
                  <a:srgbClr val="000000"/>
                </a:solidFill>
                <a:ln w="9525" cap="flat">
                  <a:solidFill>
                    <a:srgbClr val="3366FF"/>
                  </a:solidFill>
                  <a:prstDash val="sysDot"/>
                  <a:round/>
                  <a:headEnd/>
                  <a:tailEnd/>
                </a:ln>
              </p:spPr>
              <p:txBody>
                <a:bodyPr/>
                <a:lstStyle/>
                <a:p>
                  <a:endParaRPr lang="ja-JP" altLang="en-US"/>
                </a:p>
              </p:txBody>
            </p:sp>
          </p:grpSp>
          <p:grpSp>
            <p:nvGrpSpPr>
              <p:cNvPr id="185627" name="Group 283"/>
              <p:cNvGrpSpPr>
                <a:grpSpLocks/>
              </p:cNvGrpSpPr>
              <p:nvPr/>
            </p:nvGrpSpPr>
            <p:grpSpPr bwMode="auto">
              <a:xfrm>
                <a:off x="4480" y="3256"/>
                <a:ext cx="57" cy="238"/>
                <a:chOff x="4440" y="3450"/>
                <a:chExt cx="80" cy="287"/>
              </a:xfrm>
            </p:grpSpPr>
            <p:sp>
              <p:nvSpPr>
                <p:cNvPr id="185628" name="Rectangle 284"/>
                <p:cNvSpPr>
                  <a:spLocks noChangeArrowheads="1"/>
                </p:cNvSpPr>
                <p:nvPr/>
              </p:nvSpPr>
              <p:spPr bwMode="auto">
                <a:xfrm>
                  <a:off x="4472" y="3450"/>
                  <a:ext cx="16"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85629" name="Freeform 285"/>
                <p:cNvSpPr>
                  <a:spLocks/>
                </p:cNvSpPr>
                <p:nvPr/>
              </p:nvSpPr>
              <p:spPr bwMode="auto">
                <a:xfrm>
                  <a:off x="4440" y="3450"/>
                  <a:ext cx="80" cy="92"/>
                </a:xfrm>
                <a:custGeom>
                  <a:avLst/>
                  <a:gdLst>
                    <a:gd name="T0" fmla="*/ 161 w 161"/>
                    <a:gd name="T1" fmla="*/ 184 h 184"/>
                    <a:gd name="T2" fmla="*/ 80 w 161"/>
                    <a:gd name="T3" fmla="*/ 0 h 184"/>
                    <a:gd name="T4" fmla="*/ 0 w 161"/>
                    <a:gd name="T5" fmla="*/ 184 h 184"/>
                  </a:gdLst>
                  <a:ahLst/>
                  <a:cxnLst>
                    <a:cxn ang="0">
                      <a:pos x="T0" y="T1"/>
                    </a:cxn>
                    <a:cxn ang="0">
                      <a:pos x="T2" y="T3"/>
                    </a:cxn>
                    <a:cxn ang="0">
                      <a:pos x="T4" y="T5"/>
                    </a:cxn>
                  </a:cxnLst>
                  <a:rect l="0" t="0" r="r" b="b"/>
                  <a:pathLst>
                    <a:path w="161" h="184">
                      <a:moveTo>
                        <a:pt x="161" y="184"/>
                      </a:moveTo>
                      <a:lnTo>
                        <a:pt x="80" y="0"/>
                      </a:lnTo>
                      <a:lnTo>
                        <a:pt x="0" y="184"/>
                      </a:lnTo>
                    </a:path>
                  </a:pathLst>
                </a:custGeom>
                <a:noFill/>
                <a:ln w="2540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85630" name="Group 286"/>
              <p:cNvGrpSpPr>
                <a:grpSpLocks/>
              </p:cNvGrpSpPr>
              <p:nvPr/>
            </p:nvGrpSpPr>
            <p:grpSpPr bwMode="auto">
              <a:xfrm>
                <a:off x="3808" y="3248"/>
                <a:ext cx="54" cy="238"/>
                <a:chOff x="3513" y="3450"/>
                <a:chExt cx="76" cy="287"/>
              </a:xfrm>
            </p:grpSpPr>
            <p:sp>
              <p:nvSpPr>
                <p:cNvPr id="185631" name="Rectangle 287"/>
                <p:cNvSpPr>
                  <a:spLocks noChangeArrowheads="1"/>
                </p:cNvSpPr>
                <p:nvPr/>
              </p:nvSpPr>
              <p:spPr bwMode="auto">
                <a:xfrm>
                  <a:off x="3544" y="3450"/>
                  <a:ext cx="14"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85632" name="Freeform 288"/>
                <p:cNvSpPr>
                  <a:spLocks/>
                </p:cNvSpPr>
                <p:nvPr/>
              </p:nvSpPr>
              <p:spPr bwMode="auto">
                <a:xfrm>
                  <a:off x="3513" y="3450"/>
                  <a:ext cx="76" cy="88"/>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85633" name="Rectangle 289"/>
              <p:cNvSpPr>
                <a:spLocks noChangeArrowheads="1"/>
              </p:cNvSpPr>
              <p:nvPr/>
            </p:nvSpPr>
            <p:spPr bwMode="auto">
              <a:xfrm>
                <a:off x="3888" y="3408"/>
                <a:ext cx="58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sp>
            <p:nvSpPr>
              <p:cNvPr id="185634" name="Rectangle 290"/>
              <p:cNvSpPr>
                <a:spLocks noChangeArrowheads="1"/>
              </p:cNvSpPr>
              <p:nvPr/>
            </p:nvSpPr>
            <p:spPr bwMode="auto">
              <a:xfrm>
                <a:off x="4396" y="3488"/>
                <a:ext cx="27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将来</a:t>
                </a:r>
              </a:p>
            </p:txBody>
          </p:sp>
          <p:sp>
            <p:nvSpPr>
              <p:cNvPr id="185635" name="Rectangle 291"/>
              <p:cNvSpPr>
                <a:spLocks noChangeArrowheads="1"/>
              </p:cNvSpPr>
              <p:nvPr/>
            </p:nvSpPr>
            <p:spPr bwMode="auto">
              <a:xfrm>
                <a:off x="3708" y="3484"/>
                <a:ext cx="309"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現在</a:t>
                </a:r>
              </a:p>
            </p:txBody>
          </p:sp>
          <p:sp>
            <p:nvSpPr>
              <p:cNvPr id="185636" name="Rectangle 292"/>
              <p:cNvSpPr>
                <a:spLocks noChangeArrowheads="1"/>
              </p:cNvSpPr>
              <p:nvPr/>
            </p:nvSpPr>
            <p:spPr bwMode="auto">
              <a:xfrm>
                <a:off x="3120" y="2082"/>
                <a:ext cx="486"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ありたい姿</a:t>
                </a:r>
              </a:p>
            </p:txBody>
          </p:sp>
          <p:sp>
            <p:nvSpPr>
              <p:cNvPr id="185637" name="Rectangle 293"/>
              <p:cNvSpPr>
                <a:spLocks noChangeArrowheads="1"/>
              </p:cNvSpPr>
              <p:nvPr/>
            </p:nvSpPr>
            <p:spPr bwMode="auto">
              <a:xfrm>
                <a:off x="3120" y="2544"/>
                <a:ext cx="486"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現状レベル  </a:t>
                </a:r>
              </a:p>
            </p:txBody>
          </p:sp>
          <p:sp>
            <p:nvSpPr>
              <p:cNvPr id="185638" name="AutoShape 294"/>
              <p:cNvSpPr>
                <a:spLocks noChangeArrowheads="1"/>
              </p:cNvSpPr>
              <p:nvPr/>
            </p:nvSpPr>
            <p:spPr bwMode="auto">
              <a:xfrm rot="13659">
                <a:off x="4526" y="2281"/>
                <a:ext cx="584" cy="119"/>
              </a:xfrm>
              <a:prstGeom prst="rightArrow">
                <a:avLst>
                  <a:gd name="adj1" fmla="val 50000"/>
                  <a:gd name="adj2" fmla="val 122689"/>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639" name="AutoShape 295"/>
              <p:cNvSpPr>
                <a:spLocks noChangeArrowheads="1"/>
              </p:cNvSpPr>
              <p:nvPr/>
            </p:nvSpPr>
            <p:spPr bwMode="auto">
              <a:xfrm>
                <a:off x="3738" y="2537"/>
                <a:ext cx="481" cy="119"/>
              </a:xfrm>
              <a:prstGeom prst="rightArrow">
                <a:avLst>
                  <a:gd name="adj1" fmla="val 50000"/>
                  <a:gd name="adj2" fmla="val 101050"/>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640" name="Rectangle 296"/>
              <p:cNvSpPr>
                <a:spLocks noChangeArrowheads="1"/>
              </p:cNvSpPr>
              <p:nvPr/>
            </p:nvSpPr>
            <p:spPr bwMode="auto">
              <a:xfrm>
                <a:off x="4011" y="2708"/>
                <a:ext cx="1509" cy="366"/>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solidFill>
                      <a:schemeClr val="accent2"/>
                    </a:solidFill>
                    <a:latin typeface="ＭＳ Ｐゴシック" pitchFamily="50" charset="-128"/>
                  </a:rPr>
                  <a:t>アイデアを発掘し発想の転換で設備改善</a:t>
                </a:r>
              </a:p>
            </p:txBody>
          </p:sp>
          <p:sp>
            <p:nvSpPr>
              <p:cNvPr id="185641" name="Line 297"/>
              <p:cNvSpPr>
                <a:spLocks noChangeShapeType="1"/>
              </p:cNvSpPr>
              <p:nvPr/>
            </p:nvSpPr>
            <p:spPr bwMode="auto">
              <a:xfrm>
                <a:off x="3848" y="3376"/>
                <a:ext cx="624" cy="0"/>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85647" name="Group 303"/>
          <p:cNvGrpSpPr>
            <a:grpSpLocks/>
          </p:cNvGrpSpPr>
          <p:nvPr/>
        </p:nvGrpSpPr>
        <p:grpSpPr bwMode="auto">
          <a:xfrm>
            <a:off x="304800" y="2438400"/>
            <a:ext cx="4343400" cy="2906713"/>
            <a:chOff x="192" y="1536"/>
            <a:chExt cx="2736" cy="1831"/>
          </a:xfrm>
        </p:grpSpPr>
        <p:grpSp>
          <p:nvGrpSpPr>
            <p:cNvPr id="185644" name="Group 300"/>
            <p:cNvGrpSpPr>
              <a:grpSpLocks/>
            </p:cNvGrpSpPr>
            <p:nvPr/>
          </p:nvGrpSpPr>
          <p:grpSpPr bwMode="auto">
            <a:xfrm>
              <a:off x="192" y="1920"/>
              <a:ext cx="2736" cy="1447"/>
              <a:chOff x="192" y="1938"/>
              <a:chExt cx="2592" cy="1468"/>
            </a:xfrm>
          </p:grpSpPr>
          <p:sp>
            <p:nvSpPr>
              <p:cNvPr id="185353" name="Rectangle 9"/>
              <p:cNvSpPr>
                <a:spLocks noChangeArrowheads="1"/>
              </p:cNvSpPr>
              <p:nvPr/>
            </p:nvSpPr>
            <p:spPr bwMode="auto">
              <a:xfrm>
                <a:off x="240" y="2260"/>
                <a:ext cx="2544" cy="1146"/>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1000" b="1">
                  <a:solidFill>
                    <a:schemeClr val="accent2"/>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latin typeface="ＭＳ Ｐゴシック" pitchFamily="50" charset="-128"/>
                  </a:rPr>
                  <a:t>測定精度不良の原因は暗騒音の</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高さである事は解っており、当試験</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室では暗騒音自体は通常の状態で</a:t>
                </a:r>
              </a:p>
              <a:p>
                <a:pPr algn="l"/>
                <a:r>
                  <a:rPr lang="ja-JP" altLang="en-US" sz="2000" b="1">
                    <a:solidFill>
                      <a:schemeClr val="accent2"/>
                    </a:solidFill>
                    <a:latin typeface="ＭＳ Ｐゴシック" pitchFamily="50" charset="-128"/>
                  </a:rPr>
                  <a:t>　 騒音が高い原因を問題として要因 </a:t>
                </a:r>
                <a:br>
                  <a:rPr lang="ja-JP" altLang="en-US" sz="2000" b="1">
                    <a:solidFill>
                      <a:schemeClr val="accent2"/>
                    </a:solidFill>
                    <a:latin typeface="ＭＳ Ｐゴシック" pitchFamily="50" charset="-128"/>
                  </a:rPr>
                </a:br>
                <a:r>
                  <a:rPr lang="ja-JP" altLang="en-US" sz="2000" b="1">
                    <a:solidFill>
                      <a:schemeClr val="accent2"/>
                    </a:solidFill>
                    <a:latin typeface="ＭＳ Ｐゴシック" pitchFamily="50" charset="-128"/>
                  </a:rPr>
                  <a:t>   解析をしても対策に結びつきにくい。</a:t>
                </a:r>
                <a:endParaRPr lang="ja-JP" altLang="en-US" sz="2000" b="1">
                  <a:solidFill>
                    <a:schemeClr val="accent2"/>
                  </a:solidFill>
                </a:endParaRPr>
              </a:p>
            </p:txBody>
          </p:sp>
          <p:sp>
            <p:nvSpPr>
              <p:cNvPr id="185354" name="Rectangle 10"/>
              <p:cNvSpPr>
                <a:spLocks noChangeArrowheads="1"/>
              </p:cNvSpPr>
              <p:nvPr/>
            </p:nvSpPr>
            <p:spPr bwMode="auto">
              <a:xfrm>
                <a:off x="192" y="1938"/>
                <a:ext cx="2208" cy="363"/>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grpSp>
        <p:sp>
          <p:nvSpPr>
            <p:cNvPr id="185642" name="AutoShape 298"/>
            <p:cNvSpPr>
              <a:spLocks noChangeArrowheads="1"/>
            </p:cNvSpPr>
            <p:nvPr/>
          </p:nvSpPr>
          <p:spPr bwMode="auto">
            <a:xfrm>
              <a:off x="800" y="1536"/>
              <a:ext cx="245" cy="361"/>
            </a:xfrm>
            <a:prstGeom prst="downArrow">
              <a:avLst>
                <a:gd name="adj1" fmla="val 50000"/>
                <a:gd name="adj2" fmla="val 57329"/>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185649" name="Text Box 30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5647"/>
                                        </p:tgtEl>
                                        <p:attrNameLst>
                                          <p:attrName>style.visibility</p:attrName>
                                        </p:attrNameLst>
                                      </p:cBhvr>
                                      <p:to>
                                        <p:strVal val="visible"/>
                                      </p:to>
                                    </p:set>
                                    <p:animEffect transition="in" filter="blinds(horizontal)">
                                      <p:cBhvr>
                                        <p:cTn id="7" dur="500"/>
                                        <p:tgtEl>
                                          <p:spTgt spid="1856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85648"/>
                                        </p:tgtEl>
                                        <p:attrNameLst>
                                          <p:attrName>style.visibility</p:attrName>
                                        </p:attrNameLst>
                                      </p:cBhvr>
                                      <p:to>
                                        <p:strVal val="visible"/>
                                      </p:to>
                                    </p:set>
                                    <p:animEffect transition="in" filter="blinds(horizontal)">
                                      <p:cBhvr>
                                        <p:cTn id="12" dur="500"/>
                                        <p:tgtEl>
                                          <p:spTgt spid="185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685800" y="228600"/>
            <a:ext cx="5943600" cy="5334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400" b="1">
                <a:solidFill>
                  <a:schemeClr val="bg1"/>
                </a:solidFill>
              </a:rPr>
              <a:t>　　</a:t>
            </a:r>
            <a:r>
              <a:rPr lang="ja-JP" altLang="en-US" sz="2400" b="1">
                <a:solidFill>
                  <a:schemeClr val="bg1"/>
                </a:solidFill>
                <a:latin typeface="ＭＳ Ｐゴシック" pitchFamily="50" charset="-128"/>
              </a:rPr>
              <a:t>事例</a:t>
            </a:r>
            <a:r>
              <a:rPr lang="ja-JP" altLang="en-US" sz="2400" b="1">
                <a:solidFill>
                  <a:schemeClr val="bg1"/>
                </a:solidFill>
              </a:rPr>
              <a:t>⑧</a:t>
            </a:r>
            <a:r>
              <a:rPr lang="ja-JP" altLang="en-US"/>
              <a:t> </a:t>
            </a:r>
            <a:r>
              <a:rPr lang="ja-JP" altLang="en-US" sz="2400" b="1">
                <a:solidFill>
                  <a:schemeClr val="bg1"/>
                </a:solidFill>
                <a:latin typeface="ＭＳ Ｐゴシック" pitchFamily="50" charset="-128"/>
              </a:rPr>
              <a:t>：　</a:t>
            </a:r>
            <a:r>
              <a:rPr lang="ja-JP" altLang="en-US" sz="2400" b="1">
                <a:solidFill>
                  <a:schemeClr val="bg1"/>
                </a:solidFill>
              </a:rPr>
              <a:t>要因解析が困難（</a:t>
            </a:r>
            <a:r>
              <a:rPr lang="en-US" altLang="ja-JP" sz="2400" b="1">
                <a:solidFill>
                  <a:schemeClr val="bg1"/>
                </a:solidFill>
              </a:rPr>
              <a:t>JHS)</a:t>
            </a:r>
          </a:p>
        </p:txBody>
      </p:sp>
      <p:grpSp>
        <p:nvGrpSpPr>
          <p:cNvPr id="134454" name="Group 310"/>
          <p:cNvGrpSpPr>
            <a:grpSpLocks/>
          </p:cNvGrpSpPr>
          <p:nvPr/>
        </p:nvGrpSpPr>
        <p:grpSpPr bwMode="auto">
          <a:xfrm>
            <a:off x="381000" y="1857375"/>
            <a:ext cx="8426450" cy="1038225"/>
            <a:chOff x="240" y="1170"/>
            <a:chExt cx="5308" cy="654"/>
          </a:xfrm>
        </p:grpSpPr>
        <p:sp>
          <p:nvSpPr>
            <p:cNvPr id="134148" name="Rectangle 4"/>
            <p:cNvSpPr>
              <a:spLocks noChangeArrowheads="1"/>
            </p:cNvSpPr>
            <p:nvPr/>
          </p:nvSpPr>
          <p:spPr bwMode="auto">
            <a:xfrm>
              <a:off x="1372" y="1174"/>
              <a:ext cx="4176" cy="650"/>
            </a:xfrm>
            <a:prstGeom prst="rect">
              <a:avLst/>
            </a:prstGeom>
            <a:solidFill>
              <a:schemeClr val="bg1"/>
            </a:solidFill>
            <a:ln w="25400">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a:latin typeface="ＭＳ Ｐゴシック" pitchFamily="50" charset="-128"/>
                </a:rPr>
                <a:t>◇</a:t>
              </a:r>
              <a:r>
                <a:rPr lang="ja-JP" altLang="en-US" sz="2000"/>
                <a:t>ダイヤ改正で早朝の静岡発福岡行き列車が追加され</a:t>
              </a:r>
              <a:br>
                <a:rPr lang="ja-JP" altLang="en-US" sz="2000"/>
              </a:br>
              <a:r>
                <a:rPr lang="ja-JP" altLang="en-US" sz="2000"/>
                <a:t>    お客様の利便性が上がったため、ＰＲし乗車率を上げたい。</a:t>
              </a:r>
            </a:p>
            <a:p>
              <a:pPr algn="l"/>
              <a:r>
                <a:rPr lang="ja-JP" altLang="en-US" sz="2000">
                  <a:latin typeface="ＭＳ Ｐゴシック" pitchFamily="50" charset="-128"/>
                </a:rPr>
                <a:t>◆</a:t>
              </a:r>
              <a:r>
                <a:rPr lang="ja-JP" altLang="en-US" sz="2000" b="1"/>
                <a:t>目標：１０００人／週　→１５００人／週　（１．５倍）</a:t>
              </a:r>
            </a:p>
          </p:txBody>
        </p:sp>
        <p:sp>
          <p:nvSpPr>
            <p:cNvPr id="134149" name="Rectangle 5"/>
            <p:cNvSpPr>
              <a:spLocks noChangeArrowheads="1"/>
            </p:cNvSpPr>
            <p:nvPr/>
          </p:nvSpPr>
          <p:spPr bwMode="auto">
            <a:xfrm>
              <a:off x="240" y="1170"/>
              <a:ext cx="1176" cy="358"/>
            </a:xfrm>
            <a:prstGeom prst="rect">
              <a:avLst/>
            </a:prstGeom>
            <a:solidFill>
              <a:srgbClr val="CCFFCC"/>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状況（課題）</a:t>
              </a:r>
            </a:p>
          </p:txBody>
        </p:sp>
      </p:grpSp>
      <p:sp>
        <p:nvSpPr>
          <p:cNvPr id="134446" name="Text Box 302"/>
          <p:cNvSpPr txBox="1">
            <a:spLocks noChangeArrowheads="1"/>
          </p:cNvSpPr>
          <p:nvPr/>
        </p:nvSpPr>
        <p:spPr bwMode="auto">
          <a:xfrm>
            <a:off x="990600" y="990600"/>
            <a:ext cx="5486400" cy="457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a:ea typeface="HGP創英角ﾎﾟｯﾌﾟ体" pitchFamily="50" charset="-128"/>
              </a:rPr>
              <a:t>テーマ：新列車利用率の向上</a:t>
            </a:r>
          </a:p>
        </p:txBody>
      </p:sp>
      <p:grpSp>
        <p:nvGrpSpPr>
          <p:cNvPr id="134456" name="Group 312"/>
          <p:cNvGrpSpPr>
            <a:grpSpLocks/>
          </p:cNvGrpSpPr>
          <p:nvPr/>
        </p:nvGrpSpPr>
        <p:grpSpPr bwMode="auto">
          <a:xfrm>
            <a:off x="381000" y="3305175"/>
            <a:ext cx="8382000" cy="3089275"/>
            <a:chOff x="240" y="2082"/>
            <a:chExt cx="5280" cy="1946"/>
          </a:xfrm>
        </p:grpSpPr>
        <p:sp>
          <p:nvSpPr>
            <p:cNvPr id="134150" name="Rectangle 6"/>
            <p:cNvSpPr>
              <a:spLocks noChangeArrowheads="1"/>
            </p:cNvSpPr>
            <p:nvPr/>
          </p:nvSpPr>
          <p:spPr bwMode="auto">
            <a:xfrm>
              <a:off x="240" y="3408"/>
              <a:ext cx="2736" cy="620"/>
            </a:xfrm>
            <a:prstGeom prst="rect">
              <a:avLst/>
            </a:prstGeom>
            <a:solidFill>
              <a:srgbClr val="99FF99"/>
            </a:solidFill>
            <a:ln w="38100" cmpd="dbl">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2000" b="1">
                  <a:solidFill>
                    <a:srgbClr val="FF0000"/>
                  </a:solidFill>
                  <a:latin typeface="ＭＳ Ｐゴシック" pitchFamily="50" charset="-128"/>
                </a:rPr>
                <a:t>★</a:t>
              </a:r>
              <a:r>
                <a:rPr lang="ja-JP" altLang="en-US" sz="2000" b="1">
                  <a:solidFill>
                    <a:srgbClr val="FF0000"/>
                  </a:solidFill>
                  <a:latin typeface="ＭＳ Ｐゴシック" pitchFamily="50" charset="-128"/>
                </a:rPr>
                <a:t>不特定の</a:t>
              </a:r>
              <a:r>
                <a:rPr lang="ja-JP" altLang="en-US" sz="1800" b="1">
                  <a:solidFill>
                    <a:srgbClr val="FF0000"/>
                  </a:solidFill>
                </a:rPr>
                <a:t>お客様へアピールするには</a:t>
              </a:r>
              <a:br>
                <a:rPr lang="ja-JP" altLang="en-US" sz="1800" b="1">
                  <a:solidFill>
                    <a:srgbClr val="FF0000"/>
                  </a:solidFill>
                </a:rPr>
              </a:br>
              <a:r>
                <a:rPr lang="ja-JP" altLang="en-US" sz="1800" b="1">
                  <a:solidFill>
                    <a:srgbClr val="FF0000"/>
                  </a:solidFill>
                </a:rPr>
                <a:t>　　色々な新しいアイデア、発想が有効で</a:t>
              </a:r>
              <a:br>
                <a:rPr lang="ja-JP" altLang="en-US" sz="1800" b="1">
                  <a:solidFill>
                    <a:srgbClr val="FF0000"/>
                  </a:solidFill>
                </a:rPr>
              </a:br>
              <a:r>
                <a:rPr lang="ja-JP" altLang="en-US" sz="1800" b="1">
                  <a:solidFill>
                    <a:srgbClr val="FF0000"/>
                  </a:solidFill>
                </a:rPr>
                <a:t>　　ある。</a:t>
              </a:r>
            </a:p>
          </p:txBody>
        </p:sp>
        <p:grpSp>
          <p:nvGrpSpPr>
            <p:cNvPr id="134452" name="Group 308"/>
            <p:cNvGrpSpPr>
              <a:grpSpLocks/>
            </p:cNvGrpSpPr>
            <p:nvPr/>
          </p:nvGrpSpPr>
          <p:grpSpPr bwMode="auto">
            <a:xfrm>
              <a:off x="3120" y="2082"/>
              <a:ext cx="2400" cy="1772"/>
              <a:chOff x="3120" y="2082"/>
              <a:chExt cx="2400" cy="1772"/>
            </a:xfrm>
          </p:grpSpPr>
          <p:grpSp>
            <p:nvGrpSpPr>
              <p:cNvPr id="134153" name="Group 9"/>
              <p:cNvGrpSpPr>
                <a:grpSpLocks/>
              </p:cNvGrpSpPr>
              <p:nvPr/>
            </p:nvGrpSpPr>
            <p:grpSpPr bwMode="auto">
              <a:xfrm>
                <a:off x="3658" y="2112"/>
                <a:ext cx="1670" cy="1144"/>
                <a:chOff x="3320" y="2121"/>
                <a:chExt cx="2336" cy="1382"/>
              </a:xfrm>
            </p:grpSpPr>
            <p:sp>
              <p:nvSpPr>
                <p:cNvPr id="134154" name="Freeform 10"/>
                <p:cNvSpPr>
                  <a:spLocks/>
                </p:cNvSpPr>
                <p:nvPr/>
              </p:nvSpPr>
              <p:spPr bwMode="auto">
                <a:xfrm>
                  <a:off x="3351" y="2121"/>
                  <a:ext cx="2305" cy="1347"/>
                </a:xfrm>
                <a:custGeom>
                  <a:avLst/>
                  <a:gdLst>
                    <a:gd name="T0" fmla="*/ 28 w 4609"/>
                    <a:gd name="T1" fmla="*/ 0 h 2694"/>
                    <a:gd name="T2" fmla="*/ 0 w 4609"/>
                    <a:gd name="T3" fmla="*/ 0 h 2694"/>
                    <a:gd name="T4" fmla="*/ 0 w 4609"/>
                    <a:gd name="T5" fmla="*/ 2677 h 2694"/>
                    <a:gd name="T6" fmla="*/ 0 w 4609"/>
                    <a:gd name="T7" fmla="*/ 2677 h 2694"/>
                    <a:gd name="T8" fmla="*/ 0 w 4609"/>
                    <a:gd name="T9" fmla="*/ 2683 h 2694"/>
                    <a:gd name="T10" fmla="*/ 3 w 4609"/>
                    <a:gd name="T11" fmla="*/ 2689 h 2694"/>
                    <a:gd name="T12" fmla="*/ 8 w 4609"/>
                    <a:gd name="T13" fmla="*/ 2692 h 2694"/>
                    <a:gd name="T14" fmla="*/ 13 w 4609"/>
                    <a:gd name="T15" fmla="*/ 2694 h 2694"/>
                    <a:gd name="T16" fmla="*/ 4609 w 4609"/>
                    <a:gd name="T17" fmla="*/ 2694 h 2694"/>
                    <a:gd name="T18" fmla="*/ 4609 w 4609"/>
                    <a:gd name="T19" fmla="*/ 2662 h 2694"/>
                    <a:gd name="T20" fmla="*/ 13 w 4609"/>
                    <a:gd name="T21" fmla="*/ 2662 h 2694"/>
                    <a:gd name="T22" fmla="*/ 26 w 4609"/>
                    <a:gd name="T23" fmla="*/ 2677 h 2694"/>
                    <a:gd name="T24" fmla="*/ 26 w 4609"/>
                    <a:gd name="T25" fmla="*/ 2671 h 2694"/>
                    <a:gd name="T26" fmla="*/ 23 w 4609"/>
                    <a:gd name="T27" fmla="*/ 2666 h 2694"/>
                    <a:gd name="T28" fmla="*/ 18 w 4609"/>
                    <a:gd name="T29" fmla="*/ 2662 h 2694"/>
                    <a:gd name="T30" fmla="*/ 13 w 4609"/>
                    <a:gd name="T31" fmla="*/ 2677 h 2694"/>
                    <a:gd name="T32" fmla="*/ 28 w 4609"/>
                    <a:gd name="T33" fmla="*/ 2677 h 2694"/>
                    <a:gd name="T34" fmla="*/ 28 w 4609"/>
                    <a:gd name="T35" fmla="*/ 0 h 2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09" h="2694">
                      <a:moveTo>
                        <a:pt x="28" y="0"/>
                      </a:moveTo>
                      <a:lnTo>
                        <a:pt x="0" y="0"/>
                      </a:lnTo>
                      <a:lnTo>
                        <a:pt x="0" y="2677"/>
                      </a:lnTo>
                      <a:lnTo>
                        <a:pt x="0" y="2677"/>
                      </a:lnTo>
                      <a:lnTo>
                        <a:pt x="0" y="2683"/>
                      </a:lnTo>
                      <a:lnTo>
                        <a:pt x="3" y="2689"/>
                      </a:lnTo>
                      <a:lnTo>
                        <a:pt x="8" y="2692"/>
                      </a:lnTo>
                      <a:lnTo>
                        <a:pt x="13" y="2694"/>
                      </a:lnTo>
                      <a:lnTo>
                        <a:pt x="4609" y="2694"/>
                      </a:lnTo>
                      <a:lnTo>
                        <a:pt x="4609" y="2662"/>
                      </a:lnTo>
                      <a:lnTo>
                        <a:pt x="13" y="2662"/>
                      </a:lnTo>
                      <a:lnTo>
                        <a:pt x="26" y="2677"/>
                      </a:lnTo>
                      <a:lnTo>
                        <a:pt x="26" y="2671"/>
                      </a:lnTo>
                      <a:lnTo>
                        <a:pt x="23" y="2666"/>
                      </a:lnTo>
                      <a:lnTo>
                        <a:pt x="18" y="2662"/>
                      </a:lnTo>
                      <a:lnTo>
                        <a:pt x="13" y="2677"/>
                      </a:lnTo>
                      <a:lnTo>
                        <a:pt x="28" y="2677"/>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34155" name="Freeform 11"/>
                <p:cNvSpPr>
                  <a:spLocks/>
                </p:cNvSpPr>
                <p:nvPr/>
              </p:nvSpPr>
              <p:spPr bwMode="auto">
                <a:xfrm>
                  <a:off x="3320" y="2121"/>
                  <a:ext cx="75" cy="87"/>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156" name="Freeform 12"/>
                <p:cNvSpPr>
                  <a:spLocks/>
                </p:cNvSpPr>
                <p:nvPr/>
              </p:nvSpPr>
              <p:spPr bwMode="auto">
                <a:xfrm>
                  <a:off x="5581" y="3416"/>
                  <a:ext cx="75" cy="87"/>
                </a:xfrm>
                <a:custGeom>
                  <a:avLst/>
                  <a:gdLst>
                    <a:gd name="T0" fmla="*/ 0 w 150"/>
                    <a:gd name="T1" fmla="*/ 174 h 174"/>
                    <a:gd name="T2" fmla="*/ 150 w 150"/>
                    <a:gd name="T3" fmla="*/ 86 h 174"/>
                    <a:gd name="T4" fmla="*/ 0 w 150"/>
                    <a:gd name="T5" fmla="*/ 0 h 174"/>
                  </a:gdLst>
                  <a:ahLst/>
                  <a:cxnLst>
                    <a:cxn ang="0">
                      <a:pos x="T0" y="T1"/>
                    </a:cxn>
                    <a:cxn ang="0">
                      <a:pos x="T2" y="T3"/>
                    </a:cxn>
                    <a:cxn ang="0">
                      <a:pos x="T4" y="T5"/>
                    </a:cxn>
                  </a:cxnLst>
                  <a:rect l="0" t="0" r="r" b="b"/>
                  <a:pathLst>
                    <a:path w="150" h="174">
                      <a:moveTo>
                        <a:pt x="0" y="174"/>
                      </a:moveTo>
                      <a:lnTo>
                        <a:pt x="150" y="86"/>
                      </a:lnTo>
                      <a:lnTo>
                        <a:pt x="0"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34157" name="Group 13"/>
              <p:cNvGrpSpPr>
                <a:grpSpLocks/>
              </p:cNvGrpSpPr>
              <p:nvPr/>
            </p:nvGrpSpPr>
            <p:grpSpPr bwMode="auto">
              <a:xfrm>
                <a:off x="3833" y="2180"/>
                <a:ext cx="11" cy="1009"/>
                <a:chOff x="3543" y="2194"/>
                <a:chExt cx="16" cy="1218"/>
              </a:xfrm>
            </p:grpSpPr>
            <p:sp>
              <p:nvSpPr>
                <p:cNvPr id="134158" name="Rectangle 14"/>
                <p:cNvSpPr>
                  <a:spLocks noChangeArrowheads="1"/>
                </p:cNvSpPr>
                <p:nvPr/>
              </p:nvSpPr>
              <p:spPr bwMode="auto">
                <a:xfrm>
                  <a:off x="3543" y="33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59" name="Rectangle 15"/>
                <p:cNvSpPr>
                  <a:spLocks noChangeArrowheads="1"/>
                </p:cNvSpPr>
                <p:nvPr/>
              </p:nvSpPr>
              <p:spPr bwMode="auto">
                <a:xfrm>
                  <a:off x="3543" y="33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0" name="Rectangle 16"/>
                <p:cNvSpPr>
                  <a:spLocks noChangeArrowheads="1"/>
                </p:cNvSpPr>
                <p:nvPr/>
              </p:nvSpPr>
              <p:spPr bwMode="auto">
                <a:xfrm>
                  <a:off x="3543" y="332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1" name="Rectangle 17"/>
                <p:cNvSpPr>
                  <a:spLocks noChangeArrowheads="1"/>
                </p:cNvSpPr>
                <p:nvPr/>
              </p:nvSpPr>
              <p:spPr bwMode="auto">
                <a:xfrm>
                  <a:off x="3543" y="32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2" name="Rectangle 18"/>
                <p:cNvSpPr>
                  <a:spLocks noChangeArrowheads="1"/>
                </p:cNvSpPr>
                <p:nvPr/>
              </p:nvSpPr>
              <p:spPr bwMode="auto">
                <a:xfrm>
                  <a:off x="3543" y="32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3" name="Rectangle 19"/>
                <p:cNvSpPr>
                  <a:spLocks noChangeArrowheads="1"/>
                </p:cNvSpPr>
                <p:nvPr/>
              </p:nvSpPr>
              <p:spPr bwMode="auto">
                <a:xfrm>
                  <a:off x="3543" y="3212"/>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4" name="Rectangle 20"/>
                <p:cNvSpPr>
                  <a:spLocks noChangeArrowheads="1"/>
                </p:cNvSpPr>
                <p:nvPr/>
              </p:nvSpPr>
              <p:spPr bwMode="auto">
                <a:xfrm>
                  <a:off x="3543" y="31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5" name="Rectangle 21"/>
                <p:cNvSpPr>
                  <a:spLocks noChangeArrowheads="1"/>
                </p:cNvSpPr>
                <p:nvPr/>
              </p:nvSpPr>
              <p:spPr bwMode="auto">
                <a:xfrm>
                  <a:off x="3543" y="31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6" name="Rectangle 22"/>
                <p:cNvSpPr>
                  <a:spLocks noChangeArrowheads="1"/>
                </p:cNvSpPr>
                <p:nvPr/>
              </p:nvSpPr>
              <p:spPr bwMode="auto">
                <a:xfrm>
                  <a:off x="3543" y="31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7" name="Rectangle 23"/>
                <p:cNvSpPr>
                  <a:spLocks noChangeArrowheads="1"/>
                </p:cNvSpPr>
                <p:nvPr/>
              </p:nvSpPr>
              <p:spPr bwMode="auto">
                <a:xfrm>
                  <a:off x="3543" y="30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8" name="Rectangle 24"/>
                <p:cNvSpPr>
                  <a:spLocks noChangeArrowheads="1"/>
                </p:cNvSpPr>
                <p:nvPr/>
              </p:nvSpPr>
              <p:spPr bwMode="auto">
                <a:xfrm>
                  <a:off x="3543" y="3030"/>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69" name="Rectangle 25"/>
                <p:cNvSpPr>
                  <a:spLocks noChangeArrowheads="1"/>
                </p:cNvSpPr>
                <p:nvPr/>
              </p:nvSpPr>
              <p:spPr bwMode="auto">
                <a:xfrm>
                  <a:off x="3543" y="29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0" name="Rectangle 26"/>
                <p:cNvSpPr>
                  <a:spLocks noChangeArrowheads="1"/>
                </p:cNvSpPr>
                <p:nvPr/>
              </p:nvSpPr>
              <p:spPr bwMode="auto">
                <a:xfrm>
                  <a:off x="3543" y="29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1" name="Rectangle 27"/>
                <p:cNvSpPr>
                  <a:spLocks noChangeArrowheads="1"/>
                </p:cNvSpPr>
                <p:nvPr/>
              </p:nvSpPr>
              <p:spPr bwMode="auto">
                <a:xfrm>
                  <a:off x="3543" y="29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2" name="Rectangle 28"/>
                <p:cNvSpPr>
                  <a:spLocks noChangeArrowheads="1"/>
                </p:cNvSpPr>
                <p:nvPr/>
              </p:nvSpPr>
              <p:spPr bwMode="auto">
                <a:xfrm>
                  <a:off x="3543" y="28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3" name="Rectangle 29"/>
                <p:cNvSpPr>
                  <a:spLocks noChangeArrowheads="1"/>
                </p:cNvSpPr>
                <p:nvPr/>
              </p:nvSpPr>
              <p:spPr bwMode="auto">
                <a:xfrm>
                  <a:off x="3543" y="28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4" name="Rectangle 30"/>
                <p:cNvSpPr>
                  <a:spLocks noChangeArrowheads="1"/>
                </p:cNvSpPr>
                <p:nvPr/>
              </p:nvSpPr>
              <p:spPr bwMode="auto">
                <a:xfrm>
                  <a:off x="3543" y="28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5" name="Rectangle 31"/>
                <p:cNvSpPr>
                  <a:spLocks noChangeArrowheads="1"/>
                </p:cNvSpPr>
                <p:nvPr/>
              </p:nvSpPr>
              <p:spPr bwMode="auto">
                <a:xfrm>
                  <a:off x="3543" y="27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6" name="Rectangle 32"/>
                <p:cNvSpPr>
                  <a:spLocks noChangeArrowheads="1"/>
                </p:cNvSpPr>
                <p:nvPr/>
              </p:nvSpPr>
              <p:spPr bwMode="auto">
                <a:xfrm>
                  <a:off x="3543" y="27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7" name="Rectangle 33"/>
                <p:cNvSpPr>
                  <a:spLocks noChangeArrowheads="1"/>
                </p:cNvSpPr>
                <p:nvPr/>
              </p:nvSpPr>
              <p:spPr bwMode="auto">
                <a:xfrm>
                  <a:off x="3543" y="27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8" name="Rectangle 34"/>
                <p:cNvSpPr>
                  <a:spLocks noChangeArrowheads="1"/>
                </p:cNvSpPr>
                <p:nvPr/>
              </p:nvSpPr>
              <p:spPr bwMode="auto">
                <a:xfrm>
                  <a:off x="3543" y="26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79" name="Rectangle 35"/>
                <p:cNvSpPr>
                  <a:spLocks noChangeArrowheads="1"/>
                </p:cNvSpPr>
                <p:nvPr/>
              </p:nvSpPr>
              <p:spPr bwMode="auto">
                <a:xfrm>
                  <a:off x="3543" y="26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0" name="Rectangle 36"/>
                <p:cNvSpPr>
                  <a:spLocks noChangeArrowheads="1"/>
                </p:cNvSpPr>
                <p:nvPr/>
              </p:nvSpPr>
              <p:spPr bwMode="auto">
                <a:xfrm>
                  <a:off x="3543" y="25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1" name="Rectangle 37"/>
                <p:cNvSpPr>
                  <a:spLocks noChangeArrowheads="1"/>
                </p:cNvSpPr>
                <p:nvPr/>
              </p:nvSpPr>
              <p:spPr bwMode="auto">
                <a:xfrm>
                  <a:off x="3543" y="25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2" name="Rectangle 38"/>
                <p:cNvSpPr>
                  <a:spLocks noChangeArrowheads="1"/>
                </p:cNvSpPr>
                <p:nvPr/>
              </p:nvSpPr>
              <p:spPr bwMode="auto">
                <a:xfrm>
                  <a:off x="3543" y="25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3" name="Rectangle 39"/>
                <p:cNvSpPr>
                  <a:spLocks noChangeArrowheads="1"/>
                </p:cNvSpPr>
                <p:nvPr/>
              </p:nvSpPr>
              <p:spPr bwMode="auto">
                <a:xfrm>
                  <a:off x="3543" y="24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4" name="Rectangle 40"/>
                <p:cNvSpPr>
                  <a:spLocks noChangeArrowheads="1"/>
                </p:cNvSpPr>
                <p:nvPr/>
              </p:nvSpPr>
              <p:spPr bwMode="auto">
                <a:xfrm>
                  <a:off x="3543" y="24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5" name="Rectangle 41"/>
                <p:cNvSpPr>
                  <a:spLocks noChangeArrowheads="1"/>
                </p:cNvSpPr>
                <p:nvPr/>
              </p:nvSpPr>
              <p:spPr bwMode="auto">
                <a:xfrm>
                  <a:off x="3543" y="24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6" name="Rectangle 42"/>
                <p:cNvSpPr>
                  <a:spLocks noChangeArrowheads="1"/>
                </p:cNvSpPr>
                <p:nvPr/>
              </p:nvSpPr>
              <p:spPr bwMode="auto">
                <a:xfrm>
                  <a:off x="3543" y="23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7" name="Rectangle 43"/>
                <p:cNvSpPr>
                  <a:spLocks noChangeArrowheads="1"/>
                </p:cNvSpPr>
                <p:nvPr/>
              </p:nvSpPr>
              <p:spPr bwMode="auto">
                <a:xfrm>
                  <a:off x="3543" y="23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8" name="Rectangle 44"/>
                <p:cNvSpPr>
                  <a:spLocks noChangeArrowheads="1"/>
                </p:cNvSpPr>
                <p:nvPr/>
              </p:nvSpPr>
              <p:spPr bwMode="auto">
                <a:xfrm>
                  <a:off x="3543" y="2303"/>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89" name="Rectangle 45"/>
                <p:cNvSpPr>
                  <a:spLocks noChangeArrowheads="1"/>
                </p:cNvSpPr>
                <p:nvPr/>
              </p:nvSpPr>
              <p:spPr bwMode="auto">
                <a:xfrm>
                  <a:off x="3543" y="22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0" name="Rectangle 46"/>
                <p:cNvSpPr>
                  <a:spLocks noChangeArrowheads="1"/>
                </p:cNvSpPr>
                <p:nvPr/>
              </p:nvSpPr>
              <p:spPr bwMode="auto">
                <a:xfrm>
                  <a:off x="3543" y="22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1" name="Rectangle 47"/>
                <p:cNvSpPr>
                  <a:spLocks noChangeArrowheads="1"/>
                </p:cNvSpPr>
                <p:nvPr/>
              </p:nvSpPr>
              <p:spPr bwMode="auto">
                <a:xfrm>
                  <a:off x="3543" y="21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4192" name="Group 48"/>
              <p:cNvGrpSpPr>
                <a:grpSpLocks/>
              </p:cNvGrpSpPr>
              <p:nvPr/>
            </p:nvGrpSpPr>
            <p:grpSpPr bwMode="auto">
              <a:xfrm>
                <a:off x="4497" y="2180"/>
                <a:ext cx="12" cy="1009"/>
                <a:chOff x="4472" y="2194"/>
                <a:chExt cx="16" cy="1218"/>
              </a:xfrm>
            </p:grpSpPr>
            <p:sp>
              <p:nvSpPr>
                <p:cNvPr id="134193" name="Rectangle 49"/>
                <p:cNvSpPr>
                  <a:spLocks noChangeArrowheads="1"/>
                </p:cNvSpPr>
                <p:nvPr/>
              </p:nvSpPr>
              <p:spPr bwMode="auto">
                <a:xfrm>
                  <a:off x="4472" y="33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4" name="Rectangle 50"/>
                <p:cNvSpPr>
                  <a:spLocks noChangeArrowheads="1"/>
                </p:cNvSpPr>
                <p:nvPr/>
              </p:nvSpPr>
              <p:spPr bwMode="auto">
                <a:xfrm>
                  <a:off x="4472" y="33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5" name="Rectangle 51"/>
                <p:cNvSpPr>
                  <a:spLocks noChangeArrowheads="1"/>
                </p:cNvSpPr>
                <p:nvPr/>
              </p:nvSpPr>
              <p:spPr bwMode="auto">
                <a:xfrm>
                  <a:off x="4472" y="332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6" name="Rectangle 52"/>
                <p:cNvSpPr>
                  <a:spLocks noChangeArrowheads="1"/>
                </p:cNvSpPr>
                <p:nvPr/>
              </p:nvSpPr>
              <p:spPr bwMode="auto">
                <a:xfrm>
                  <a:off x="4472" y="32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7" name="Rectangle 53"/>
                <p:cNvSpPr>
                  <a:spLocks noChangeArrowheads="1"/>
                </p:cNvSpPr>
                <p:nvPr/>
              </p:nvSpPr>
              <p:spPr bwMode="auto">
                <a:xfrm>
                  <a:off x="4472" y="32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8" name="Rectangle 54"/>
                <p:cNvSpPr>
                  <a:spLocks noChangeArrowheads="1"/>
                </p:cNvSpPr>
                <p:nvPr/>
              </p:nvSpPr>
              <p:spPr bwMode="auto">
                <a:xfrm>
                  <a:off x="4472" y="3212"/>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199" name="Rectangle 55"/>
                <p:cNvSpPr>
                  <a:spLocks noChangeArrowheads="1"/>
                </p:cNvSpPr>
                <p:nvPr/>
              </p:nvSpPr>
              <p:spPr bwMode="auto">
                <a:xfrm>
                  <a:off x="4472" y="31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0" name="Rectangle 56"/>
                <p:cNvSpPr>
                  <a:spLocks noChangeArrowheads="1"/>
                </p:cNvSpPr>
                <p:nvPr/>
              </p:nvSpPr>
              <p:spPr bwMode="auto">
                <a:xfrm>
                  <a:off x="4472" y="31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1" name="Rectangle 57"/>
                <p:cNvSpPr>
                  <a:spLocks noChangeArrowheads="1"/>
                </p:cNvSpPr>
                <p:nvPr/>
              </p:nvSpPr>
              <p:spPr bwMode="auto">
                <a:xfrm>
                  <a:off x="4472" y="31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2" name="Rectangle 58"/>
                <p:cNvSpPr>
                  <a:spLocks noChangeArrowheads="1"/>
                </p:cNvSpPr>
                <p:nvPr/>
              </p:nvSpPr>
              <p:spPr bwMode="auto">
                <a:xfrm>
                  <a:off x="4472" y="30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3" name="Rectangle 59"/>
                <p:cNvSpPr>
                  <a:spLocks noChangeArrowheads="1"/>
                </p:cNvSpPr>
                <p:nvPr/>
              </p:nvSpPr>
              <p:spPr bwMode="auto">
                <a:xfrm>
                  <a:off x="4472" y="3030"/>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4" name="Rectangle 60"/>
                <p:cNvSpPr>
                  <a:spLocks noChangeArrowheads="1"/>
                </p:cNvSpPr>
                <p:nvPr/>
              </p:nvSpPr>
              <p:spPr bwMode="auto">
                <a:xfrm>
                  <a:off x="4472" y="29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5" name="Rectangle 61"/>
                <p:cNvSpPr>
                  <a:spLocks noChangeArrowheads="1"/>
                </p:cNvSpPr>
                <p:nvPr/>
              </p:nvSpPr>
              <p:spPr bwMode="auto">
                <a:xfrm>
                  <a:off x="4472" y="29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6" name="Rectangle 62"/>
                <p:cNvSpPr>
                  <a:spLocks noChangeArrowheads="1"/>
                </p:cNvSpPr>
                <p:nvPr/>
              </p:nvSpPr>
              <p:spPr bwMode="auto">
                <a:xfrm>
                  <a:off x="4472" y="29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7" name="Rectangle 63"/>
                <p:cNvSpPr>
                  <a:spLocks noChangeArrowheads="1"/>
                </p:cNvSpPr>
                <p:nvPr/>
              </p:nvSpPr>
              <p:spPr bwMode="auto">
                <a:xfrm>
                  <a:off x="4472" y="28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8" name="Rectangle 64"/>
                <p:cNvSpPr>
                  <a:spLocks noChangeArrowheads="1"/>
                </p:cNvSpPr>
                <p:nvPr/>
              </p:nvSpPr>
              <p:spPr bwMode="auto">
                <a:xfrm>
                  <a:off x="4472" y="28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09" name="Rectangle 65"/>
                <p:cNvSpPr>
                  <a:spLocks noChangeArrowheads="1"/>
                </p:cNvSpPr>
                <p:nvPr/>
              </p:nvSpPr>
              <p:spPr bwMode="auto">
                <a:xfrm>
                  <a:off x="4472" y="28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0" name="Rectangle 66"/>
                <p:cNvSpPr>
                  <a:spLocks noChangeArrowheads="1"/>
                </p:cNvSpPr>
                <p:nvPr/>
              </p:nvSpPr>
              <p:spPr bwMode="auto">
                <a:xfrm>
                  <a:off x="4472" y="27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1" name="Rectangle 67"/>
                <p:cNvSpPr>
                  <a:spLocks noChangeArrowheads="1"/>
                </p:cNvSpPr>
                <p:nvPr/>
              </p:nvSpPr>
              <p:spPr bwMode="auto">
                <a:xfrm>
                  <a:off x="4472" y="27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2" name="Rectangle 68"/>
                <p:cNvSpPr>
                  <a:spLocks noChangeArrowheads="1"/>
                </p:cNvSpPr>
                <p:nvPr/>
              </p:nvSpPr>
              <p:spPr bwMode="auto">
                <a:xfrm>
                  <a:off x="4472" y="2703"/>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3" name="Rectangle 69"/>
                <p:cNvSpPr>
                  <a:spLocks noChangeArrowheads="1"/>
                </p:cNvSpPr>
                <p:nvPr/>
              </p:nvSpPr>
              <p:spPr bwMode="auto">
                <a:xfrm>
                  <a:off x="4472" y="26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4" name="Rectangle 70"/>
                <p:cNvSpPr>
                  <a:spLocks noChangeArrowheads="1"/>
                </p:cNvSpPr>
                <p:nvPr/>
              </p:nvSpPr>
              <p:spPr bwMode="auto">
                <a:xfrm>
                  <a:off x="4472" y="26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5" name="Rectangle 71"/>
                <p:cNvSpPr>
                  <a:spLocks noChangeArrowheads="1"/>
                </p:cNvSpPr>
                <p:nvPr/>
              </p:nvSpPr>
              <p:spPr bwMode="auto">
                <a:xfrm>
                  <a:off x="4472" y="25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6" name="Rectangle 72"/>
                <p:cNvSpPr>
                  <a:spLocks noChangeArrowheads="1"/>
                </p:cNvSpPr>
                <p:nvPr/>
              </p:nvSpPr>
              <p:spPr bwMode="auto">
                <a:xfrm>
                  <a:off x="4472" y="2558"/>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7" name="Rectangle 73"/>
                <p:cNvSpPr>
                  <a:spLocks noChangeArrowheads="1"/>
                </p:cNvSpPr>
                <p:nvPr/>
              </p:nvSpPr>
              <p:spPr bwMode="auto">
                <a:xfrm>
                  <a:off x="4472" y="2521"/>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8" name="Rectangle 74"/>
                <p:cNvSpPr>
                  <a:spLocks noChangeArrowheads="1"/>
                </p:cNvSpPr>
                <p:nvPr/>
              </p:nvSpPr>
              <p:spPr bwMode="auto">
                <a:xfrm>
                  <a:off x="4472" y="2485"/>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19" name="Rectangle 75"/>
                <p:cNvSpPr>
                  <a:spLocks noChangeArrowheads="1"/>
                </p:cNvSpPr>
                <p:nvPr/>
              </p:nvSpPr>
              <p:spPr bwMode="auto">
                <a:xfrm>
                  <a:off x="4472" y="244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0" name="Rectangle 76"/>
                <p:cNvSpPr>
                  <a:spLocks noChangeArrowheads="1"/>
                </p:cNvSpPr>
                <p:nvPr/>
              </p:nvSpPr>
              <p:spPr bwMode="auto">
                <a:xfrm>
                  <a:off x="4472" y="2412"/>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1" name="Rectangle 77"/>
                <p:cNvSpPr>
                  <a:spLocks noChangeArrowheads="1"/>
                </p:cNvSpPr>
                <p:nvPr/>
              </p:nvSpPr>
              <p:spPr bwMode="auto">
                <a:xfrm>
                  <a:off x="4472" y="2376"/>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2" name="Rectangle 78"/>
                <p:cNvSpPr>
                  <a:spLocks noChangeArrowheads="1"/>
                </p:cNvSpPr>
                <p:nvPr/>
              </p:nvSpPr>
              <p:spPr bwMode="auto">
                <a:xfrm>
                  <a:off x="4472" y="2340"/>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3" name="Rectangle 79"/>
                <p:cNvSpPr>
                  <a:spLocks noChangeArrowheads="1"/>
                </p:cNvSpPr>
                <p:nvPr/>
              </p:nvSpPr>
              <p:spPr bwMode="auto">
                <a:xfrm>
                  <a:off x="4472" y="2303"/>
                  <a:ext cx="16"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4" name="Rectangle 80"/>
                <p:cNvSpPr>
                  <a:spLocks noChangeArrowheads="1"/>
                </p:cNvSpPr>
                <p:nvPr/>
              </p:nvSpPr>
              <p:spPr bwMode="auto">
                <a:xfrm>
                  <a:off x="4472" y="2267"/>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5" name="Rectangle 81"/>
                <p:cNvSpPr>
                  <a:spLocks noChangeArrowheads="1"/>
                </p:cNvSpPr>
                <p:nvPr/>
              </p:nvSpPr>
              <p:spPr bwMode="auto">
                <a:xfrm>
                  <a:off x="4472" y="223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6" name="Rectangle 82"/>
                <p:cNvSpPr>
                  <a:spLocks noChangeArrowheads="1"/>
                </p:cNvSpPr>
                <p:nvPr/>
              </p:nvSpPr>
              <p:spPr bwMode="auto">
                <a:xfrm>
                  <a:off x="4472" y="2194"/>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4227" name="Group 83"/>
              <p:cNvGrpSpPr>
                <a:grpSpLocks/>
              </p:cNvGrpSpPr>
              <p:nvPr/>
            </p:nvGrpSpPr>
            <p:grpSpPr bwMode="auto">
              <a:xfrm>
                <a:off x="3702" y="2590"/>
                <a:ext cx="1550" cy="14"/>
                <a:chOff x="3365" y="2901"/>
                <a:chExt cx="2167" cy="18"/>
              </a:xfrm>
            </p:grpSpPr>
            <p:sp>
              <p:nvSpPr>
                <p:cNvPr id="134228" name="Rectangle 84"/>
                <p:cNvSpPr>
                  <a:spLocks noChangeArrowheads="1"/>
                </p:cNvSpPr>
                <p:nvPr/>
              </p:nvSpPr>
              <p:spPr bwMode="auto">
                <a:xfrm>
                  <a:off x="336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29" name="Rectangle 85"/>
                <p:cNvSpPr>
                  <a:spLocks noChangeArrowheads="1"/>
                </p:cNvSpPr>
                <p:nvPr/>
              </p:nvSpPr>
              <p:spPr bwMode="auto">
                <a:xfrm>
                  <a:off x="339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0" name="Rectangle 86"/>
                <p:cNvSpPr>
                  <a:spLocks noChangeArrowheads="1"/>
                </p:cNvSpPr>
                <p:nvPr/>
              </p:nvSpPr>
              <p:spPr bwMode="auto">
                <a:xfrm>
                  <a:off x="3428"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1" name="Rectangle 87"/>
                <p:cNvSpPr>
                  <a:spLocks noChangeArrowheads="1"/>
                </p:cNvSpPr>
                <p:nvPr/>
              </p:nvSpPr>
              <p:spPr bwMode="auto">
                <a:xfrm>
                  <a:off x="345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2" name="Rectangle 88"/>
                <p:cNvSpPr>
                  <a:spLocks noChangeArrowheads="1"/>
                </p:cNvSpPr>
                <p:nvPr/>
              </p:nvSpPr>
              <p:spPr bwMode="auto">
                <a:xfrm>
                  <a:off x="349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3" name="Rectangle 89"/>
                <p:cNvSpPr>
                  <a:spLocks noChangeArrowheads="1"/>
                </p:cNvSpPr>
                <p:nvPr/>
              </p:nvSpPr>
              <p:spPr bwMode="auto">
                <a:xfrm>
                  <a:off x="3522"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4" name="Rectangle 90"/>
                <p:cNvSpPr>
                  <a:spLocks noChangeArrowheads="1"/>
                </p:cNvSpPr>
                <p:nvPr/>
              </p:nvSpPr>
              <p:spPr bwMode="auto">
                <a:xfrm>
                  <a:off x="355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5" name="Rectangle 91"/>
                <p:cNvSpPr>
                  <a:spLocks noChangeArrowheads="1"/>
                </p:cNvSpPr>
                <p:nvPr/>
              </p:nvSpPr>
              <p:spPr bwMode="auto">
                <a:xfrm>
                  <a:off x="358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6" name="Rectangle 92"/>
                <p:cNvSpPr>
                  <a:spLocks noChangeArrowheads="1"/>
                </p:cNvSpPr>
                <p:nvPr/>
              </p:nvSpPr>
              <p:spPr bwMode="auto">
                <a:xfrm>
                  <a:off x="361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7" name="Rectangle 93"/>
                <p:cNvSpPr>
                  <a:spLocks noChangeArrowheads="1"/>
                </p:cNvSpPr>
                <p:nvPr/>
              </p:nvSpPr>
              <p:spPr bwMode="auto">
                <a:xfrm>
                  <a:off x="364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8" name="Rectangle 94"/>
                <p:cNvSpPr>
                  <a:spLocks noChangeArrowheads="1"/>
                </p:cNvSpPr>
                <p:nvPr/>
              </p:nvSpPr>
              <p:spPr bwMode="auto">
                <a:xfrm>
                  <a:off x="3679"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39" name="Rectangle 95"/>
                <p:cNvSpPr>
                  <a:spLocks noChangeArrowheads="1"/>
                </p:cNvSpPr>
                <p:nvPr/>
              </p:nvSpPr>
              <p:spPr bwMode="auto">
                <a:xfrm>
                  <a:off x="371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0" name="Rectangle 96"/>
                <p:cNvSpPr>
                  <a:spLocks noChangeArrowheads="1"/>
                </p:cNvSpPr>
                <p:nvPr/>
              </p:nvSpPr>
              <p:spPr bwMode="auto">
                <a:xfrm>
                  <a:off x="374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1" name="Rectangle 97"/>
                <p:cNvSpPr>
                  <a:spLocks noChangeArrowheads="1"/>
                </p:cNvSpPr>
                <p:nvPr/>
              </p:nvSpPr>
              <p:spPr bwMode="auto">
                <a:xfrm>
                  <a:off x="3773"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2" name="Rectangle 98"/>
                <p:cNvSpPr>
                  <a:spLocks noChangeArrowheads="1"/>
                </p:cNvSpPr>
                <p:nvPr/>
              </p:nvSpPr>
              <p:spPr bwMode="auto">
                <a:xfrm>
                  <a:off x="380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3" name="Rectangle 99"/>
                <p:cNvSpPr>
                  <a:spLocks noChangeArrowheads="1"/>
                </p:cNvSpPr>
                <p:nvPr/>
              </p:nvSpPr>
              <p:spPr bwMode="auto">
                <a:xfrm>
                  <a:off x="383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4" name="Rectangle 100"/>
                <p:cNvSpPr>
                  <a:spLocks noChangeArrowheads="1"/>
                </p:cNvSpPr>
                <p:nvPr/>
              </p:nvSpPr>
              <p:spPr bwMode="auto">
                <a:xfrm>
                  <a:off x="386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5" name="Rectangle 101"/>
                <p:cNvSpPr>
                  <a:spLocks noChangeArrowheads="1"/>
                </p:cNvSpPr>
                <p:nvPr/>
              </p:nvSpPr>
              <p:spPr bwMode="auto">
                <a:xfrm>
                  <a:off x="389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6" name="Rectangle 102"/>
                <p:cNvSpPr>
                  <a:spLocks noChangeArrowheads="1"/>
                </p:cNvSpPr>
                <p:nvPr/>
              </p:nvSpPr>
              <p:spPr bwMode="auto">
                <a:xfrm>
                  <a:off x="3930"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7" name="Rectangle 103"/>
                <p:cNvSpPr>
                  <a:spLocks noChangeArrowheads="1"/>
                </p:cNvSpPr>
                <p:nvPr/>
              </p:nvSpPr>
              <p:spPr bwMode="auto">
                <a:xfrm>
                  <a:off x="396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8" name="Rectangle 104"/>
                <p:cNvSpPr>
                  <a:spLocks noChangeArrowheads="1"/>
                </p:cNvSpPr>
                <p:nvPr/>
              </p:nvSpPr>
              <p:spPr bwMode="auto">
                <a:xfrm>
                  <a:off x="399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49" name="Rectangle 105"/>
                <p:cNvSpPr>
                  <a:spLocks noChangeArrowheads="1"/>
                </p:cNvSpPr>
                <p:nvPr/>
              </p:nvSpPr>
              <p:spPr bwMode="auto">
                <a:xfrm>
                  <a:off x="4024"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0" name="Rectangle 106"/>
                <p:cNvSpPr>
                  <a:spLocks noChangeArrowheads="1"/>
                </p:cNvSpPr>
                <p:nvPr/>
              </p:nvSpPr>
              <p:spPr bwMode="auto">
                <a:xfrm>
                  <a:off x="405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1" name="Rectangle 107"/>
                <p:cNvSpPr>
                  <a:spLocks noChangeArrowheads="1"/>
                </p:cNvSpPr>
                <p:nvPr/>
              </p:nvSpPr>
              <p:spPr bwMode="auto">
                <a:xfrm>
                  <a:off x="408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2" name="Rectangle 108"/>
                <p:cNvSpPr>
                  <a:spLocks noChangeArrowheads="1"/>
                </p:cNvSpPr>
                <p:nvPr/>
              </p:nvSpPr>
              <p:spPr bwMode="auto">
                <a:xfrm>
                  <a:off x="4118"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3" name="Rectangle 109"/>
                <p:cNvSpPr>
                  <a:spLocks noChangeArrowheads="1"/>
                </p:cNvSpPr>
                <p:nvPr/>
              </p:nvSpPr>
              <p:spPr bwMode="auto">
                <a:xfrm>
                  <a:off x="414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4" name="Rectangle 110"/>
                <p:cNvSpPr>
                  <a:spLocks noChangeArrowheads="1"/>
                </p:cNvSpPr>
                <p:nvPr/>
              </p:nvSpPr>
              <p:spPr bwMode="auto">
                <a:xfrm>
                  <a:off x="418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5" name="Rectangle 111"/>
                <p:cNvSpPr>
                  <a:spLocks noChangeArrowheads="1"/>
                </p:cNvSpPr>
                <p:nvPr/>
              </p:nvSpPr>
              <p:spPr bwMode="auto">
                <a:xfrm>
                  <a:off x="421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6" name="Rectangle 112"/>
                <p:cNvSpPr>
                  <a:spLocks noChangeArrowheads="1"/>
                </p:cNvSpPr>
                <p:nvPr/>
              </p:nvSpPr>
              <p:spPr bwMode="auto">
                <a:xfrm>
                  <a:off x="424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7" name="Rectangle 113"/>
                <p:cNvSpPr>
                  <a:spLocks noChangeArrowheads="1"/>
                </p:cNvSpPr>
                <p:nvPr/>
              </p:nvSpPr>
              <p:spPr bwMode="auto">
                <a:xfrm>
                  <a:off x="4275"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8" name="Rectangle 114"/>
                <p:cNvSpPr>
                  <a:spLocks noChangeArrowheads="1"/>
                </p:cNvSpPr>
                <p:nvPr/>
              </p:nvSpPr>
              <p:spPr bwMode="auto">
                <a:xfrm>
                  <a:off x="430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59" name="Rectangle 115"/>
                <p:cNvSpPr>
                  <a:spLocks noChangeArrowheads="1"/>
                </p:cNvSpPr>
                <p:nvPr/>
              </p:nvSpPr>
              <p:spPr bwMode="auto">
                <a:xfrm>
                  <a:off x="433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0" name="Rectangle 116"/>
                <p:cNvSpPr>
                  <a:spLocks noChangeArrowheads="1"/>
                </p:cNvSpPr>
                <p:nvPr/>
              </p:nvSpPr>
              <p:spPr bwMode="auto">
                <a:xfrm>
                  <a:off x="4369"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1" name="Rectangle 117"/>
                <p:cNvSpPr>
                  <a:spLocks noChangeArrowheads="1"/>
                </p:cNvSpPr>
                <p:nvPr/>
              </p:nvSpPr>
              <p:spPr bwMode="auto">
                <a:xfrm>
                  <a:off x="440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2" name="Rectangle 118"/>
                <p:cNvSpPr>
                  <a:spLocks noChangeArrowheads="1"/>
                </p:cNvSpPr>
                <p:nvPr/>
              </p:nvSpPr>
              <p:spPr bwMode="auto">
                <a:xfrm>
                  <a:off x="443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3" name="Rectangle 119"/>
                <p:cNvSpPr>
                  <a:spLocks noChangeArrowheads="1"/>
                </p:cNvSpPr>
                <p:nvPr/>
              </p:nvSpPr>
              <p:spPr bwMode="auto">
                <a:xfrm>
                  <a:off x="446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4" name="Rectangle 120"/>
                <p:cNvSpPr>
                  <a:spLocks noChangeArrowheads="1"/>
                </p:cNvSpPr>
                <p:nvPr/>
              </p:nvSpPr>
              <p:spPr bwMode="auto">
                <a:xfrm>
                  <a:off x="449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5" name="Rectangle 121"/>
                <p:cNvSpPr>
                  <a:spLocks noChangeArrowheads="1"/>
                </p:cNvSpPr>
                <p:nvPr/>
              </p:nvSpPr>
              <p:spPr bwMode="auto">
                <a:xfrm>
                  <a:off x="452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6" name="Rectangle 122"/>
                <p:cNvSpPr>
                  <a:spLocks noChangeArrowheads="1"/>
                </p:cNvSpPr>
                <p:nvPr/>
              </p:nvSpPr>
              <p:spPr bwMode="auto">
                <a:xfrm>
                  <a:off x="455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7" name="Rectangle 123"/>
                <p:cNvSpPr>
                  <a:spLocks noChangeArrowheads="1"/>
                </p:cNvSpPr>
                <p:nvPr/>
              </p:nvSpPr>
              <p:spPr bwMode="auto">
                <a:xfrm>
                  <a:off x="458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8" name="Rectangle 124"/>
                <p:cNvSpPr>
                  <a:spLocks noChangeArrowheads="1"/>
                </p:cNvSpPr>
                <p:nvPr/>
              </p:nvSpPr>
              <p:spPr bwMode="auto">
                <a:xfrm>
                  <a:off x="4620"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69" name="Rectangle 125"/>
                <p:cNvSpPr>
                  <a:spLocks noChangeArrowheads="1"/>
                </p:cNvSpPr>
                <p:nvPr/>
              </p:nvSpPr>
              <p:spPr bwMode="auto">
                <a:xfrm>
                  <a:off x="465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0" name="Rectangle 126"/>
                <p:cNvSpPr>
                  <a:spLocks noChangeArrowheads="1"/>
                </p:cNvSpPr>
                <p:nvPr/>
              </p:nvSpPr>
              <p:spPr bwMode="auto">
                <a:xfrm>
                  <a:off x="468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1" name="Rectangle 127"/>
                <p:cNvSpPr>
                  <a:spLocks noChangeArrowheads="1"/>
                </p:cNvSpPr>
                <p:nvPr/>
              </p:nvSpPr>
              <p:spPr bwMode="auto">
                <a:xfrm>
                  <a:off x="4714"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2" name="Rectangle 128"/>
                <p:cNvSpPr>
                  <a:spLocks noChangeArrowheads="1"/>
                </p:cNvSpPr>
                <p:nvPr/>
              </p:nvSpPr>
              <p:spPr bwMode="auto">
                <a:xfrm>
                  <a:off x="474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3" name="Rectangle 129"/>
                <p:cNvSpPr>
                  <a:spLocks noChangeArrowheads="1"/>
                </p:cNvSpPr>
                <p:nvPr/>
              </p:nvSpPr>
              <p:spPr bwMode="auto">
                <a:xfrm>
                  <a:off x="477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4" name="Rectangle 130"/>
                <p:cNvSpPr>
                  <a:spLocks noChangeArrowheads="1"/>
                </p:cNvSpPr>
                <p:nvPr/>
              </p:nvSpPr>
              <p:spPr bwMode="auto">
                <a:xfrm>
                  <a:off x="480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5" name="Rectangle 131"/>
                <p:cNvSpPr>
                  <a:spLocks noChangeArrowheads="1"/>
                </p:cNvSpPr>
                <p:nvPr/>
              </p:nvSpPr>
              <p:spPr bwMode="auto">
                <a:xfrm>
                  <a:off x="483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6" name="Rectangle 132"/>
                <p:cNvSpPr>
                  <a:spLocks noChangeArrowheads="1"/>
                </p:cNvSpPr>
                <p:nvPr/>
              </p:nvSpPr>
              <p:spPr bwMode="auto">
                <a:xfrm>
                  <a:off x="4871"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7" name="Rectangle 133"/>
                <p:cNvSpPr>
                  <a:spLocks noChangeArrowheads="1"/>
                </p:cNvSpPr>
                <p:nvPr/>
              </p:nvSpPr>
              <p:spPr bwMode="auto">
                <a:xfrm>
                  <a:off x="4902"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8" name="Rectangle 134"/>
                <p:cNvSpPr>
                  <a:spLocks noChangeArrowheads="1"/>
                </p:cNvSpPr>
                <p:nvPr/>
              </p:nvSpPr>
              <p:spPr bwMode="auto">
                <a:xfrm>
                  <a:off x="493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79" name="Rectangle 135"/>
                <p:cNvSpPr>
                  <a:spLocks noChangeArrowheads="1"/>
                </p:cNvSpPr>
                <p:nvPr/>
              </p:nvSpPr>
              <p:spPr bwMode="auto">
                <a:xfrm>
                  <a:off x="4965"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0" name="Rectangle 136"/>
                <p:cNvSpPr>
                  <a:spLocks noChangeArrowheads="1"/>
                </p:cNvSpPr>
                <p:nvPr/>
              </p:nvSpPr>
              <p:spPr bwMode="auto">
                <a:xfrm>
                  <a:off x="4996"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1" name="Rectangle 137"/>
                <p:cNvSpPr>
                  <a:spLocks noChangeArrowheads="1"/>
                </p:cNvSpPr>
                <p:nvPr/>
              </p:nvSpPr>
              <p:spPr bwMode="auto">
                <a:xfrm>
                  <a:off x="502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2" name="Rectangle 138"/>
                <p:cNvSpPr>
                  <a:spLocks noChangeArrowheads="1"/>
                </p:cNvSpPr>
                <p:nvPr/>
              </p:nvSpPr>
              <p:spPr bwMode="auto">
                <a:xfrm>
                  <a:off x="5059"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3" name="Rectangle 139"/>
                <p:cNvSpPr>
                  <a:spLocks noChangeArrowheads="1"/>
                </p:cNvSpPr>
                <p:nvPr/>
              </p:nvSpPr>
              <p:spPr bwMode="auto">
                <a:xfrm>
                  <a:off x="509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4" name="Rectangle 140"/>
                <p:cNvSpPr>
                  <a:spLocks noChangeArrowheads="1"/>
                </p:cNvSpPr>
                <p:nvPr/>
              </p:nvSpPr>
              <p:spPr bwMode="auto">
                <a:xfrm>
                  <a:off x="5122"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5" name="Rectangle 141"/>
                <p:cNvSpPr>
                  <a:spLocks noChangeArrowheads="1"/>
                </p:cNvSpPr>
                <p:nvPr/>
              </p:nvSpPr>
              <p:spPr bwMode="auto">
                <a:xfrm>
                  <a:off x="5153"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6" name="Rectangle 142"/>
                <p:cNvSpPr>
                  <a:spLocks noChangeArrowheads="1"/>
                </p:cNvSpPr>
                <p:nvPr/>
              </p:nvSpPr>
              <p:spPr bwMode="auto">
                <a:xfrm>
                  <a:off x="518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7" name="Rectangle 143"/>
                <p:cNvSpPr>
                  <a:spLocks noChangeArrowheads="1"/>
                </p:cNvSpPr>
                <p:nvPr/>
              </p:nvSpPr>
              <p:spPr bwMode="auto">
                <a:xfrm>
                  <a:off x="5216"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8" name="Rectangle 144"/>
                <p:cNvSpPr>
                  <a:spLocks noChangeArrowheads="1"/>
                </p:cNvSpPr>
                <p:nvPr/>
              </p:nvSpPr>
              <p:spPr bwMode="auto">
                <a:xfrm>
                  <a:off x="5247"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89" name="Rectangle 145"/>
                <p:cNvSpPr>
                  <a:spLocks noChangeArrowheads="1"/>
                </p:cNvSpPr>
                <p:nvPr/>
              </p:nvSpPr>
              <p:spPr bwMode="auto">
                <a:xfrm>
                  <a:off x="527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0" name="Rectangle 146"/>
                <p:cNvSpPr>
                  <a:spLocks noChangeArrowheads="1"/>
                </p:cNvSpPr>
                <p:nvPr/>
              </p:nvSpPr>
              <p:spPr bwMode="auto">
                <a:xfrm>
                  <a:off x="5310"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1" name="Rectangle 147"/>
                <p:cNvSpPr>
                  <a:spLocks noChangeArrowheads="1"/>
                </p:cNvSpPr>
                <p:nvPr/>
              </p:nvSpPr>
              <p:spPr bwMode="auto">
                <a:xfrm>
                  <a:off x="5341"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2" name="Rectangle 148"/>
                <p:cNvSpPr>
                  <a:spLocks noChangeArrowheads="1"/>
                </p:cNvSpPr>
                <p:nvPr/>
              </p:nvSpPr>
              <p:spPr bwMode="auto">
                <a:xfrm>
                  <a:off x="5373"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3" name="Rectangle 149"/>
                <p:cNvSpPr>
                  <a:spLocks noChangeArrowheads="1"/>
                </p:cNvSpPr>
                <p:nvPr/>
              </p:nvSpPr>
              <p:spPr bwMode="auto">
                <a:xfrm>
                  <a:off x="5404"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4" name="Rectangle 150"/>
                <p:cNvSpPr>
                  <a:spLocks noChangeArrowheads="1"/>
                </p:cNvSpPr>
                <p:nvPr/>
              </p:nvSpPr>
              <p:spPr bwMode="auto">
                <a:xfrm>
                  <a:off x="5435"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5" name="Rectangle 151"/>
                <p:cNvSpPr>
                  <a:spLocks noChangeArrowheads="1"/>
                </p:cNvSpPr>
                <p:nvPr/>
              </p:nvSpPr>
              <p:spPr bwMode="auto">
                <a:xfrm>
                  <a:off x="5467" y="2901"/>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6" name="Rectangle 152"/>
                <p:cNvSpPr>
                  <a:spLocks noChangeArrowheads="1"/>
                </p:cNvSpPr>
                <p:nvPr/>
              </p:nvSpPr>
              <p:spPr bwMode="auto">
                <a:xfrm>
                  <a:off x="5498" y="2901"/>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297" name="Rectangle 153"/>
                <p:cNvSpPr>
                  <a:spLocks noChangeArrowheads="1"/>
                </p:cNvSpPr>
                <p:nvPr/>
              </p:nvSpPr>
              <p:spPr bwMode="auto">
                <a:xfrm>
                  <a:off x="5529" y="2901"/>
                  <a:ext cx="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4298" name="Group 154"/>
              <p:cNvGrpSpPr>
                <a:grpSpLocks/>
              </p:cNvGrpSpPr>
              <p:nvPr/>
            </p:nvGrpSpPr>
            <p:grpSpPr bwMode="auto">
              <a:xfrm>
                <a:off x="3706" y="2350"/>
                <a:ext cx="1549" cy="15"/>
                <a:chOff x="3365" y="2399"/>
                <a:chExt cx="2167" cy="18"/>
              </a:xfrm>
            </p:grpSpPr>
            <p:sp>
              <p:nvSpPr>
                <p:cNvPr id="134299" name="Rectangle 155"/>
                <p:cNvSpPr>
                  <a:spLocks noChangeArrowheads="1"/>
                </p:cNvSpPr>
                <p:nvPr/>
              </p:nvSpPr>
              <p:spPr bwMode="auto">
                <a:xfrm>
                  <a:off x="336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0" name="Rectangle 156"/>
                <p:cNvSpPr>
                  <a:spLocks noChangeArrowheads="1"/>
                </p:cNvSpPr>
                <p:nvPr/>
              </p:nvSpPr>
              <p:spPr bwMode="auto">
                <a:xfrm>
                  <a:off x="339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1" name="Rectangle 157"/>
                <p:cNvSpPr>
                  <a:spLocks noChangeArrowheads="1"/>
                </p:cNvSpPr>
                <p:nvPr/>
              </p:nvSpPr>
              <p:spPr bwMode="auto">
                <a:xfrm>
                  <a:off x="3428"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2" name="Rectangle 158"/>
                <p:cNvSpPr>
                  <a:spLocks noChangeArrowheads="1"/>
                </p:cNvSpPr>
                <p:nvPr/>
              </p:nvSpPr>
              <p:spPr bwMode="auto">
                <a:xfrm>
                  <a:off x="345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3" name="Rectangle 159"/>
                <p:cNvSpPr>
                  <a:spLocks noChangeArrowheads="1"/>
                </p:cNvSpPr>
                <p:nvPr/>
              </p:nvSpPr>
              <p:spPr bwMode="auto">
                <a:xfrm>
                  <a:off x="349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4" name="Rectangle 160"/>
                <p:cNvSpPr>
                  <a:spLocks noChangeArrowheads="1"/>
                </p:cNvSpPr>
                <p:nvPr/>
              </p:nvSpPr>
              <p:spPr bwMode="auto">
                <a:xfrm>
                  <a:off x="3522"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5" name="Rectangle 161"/>
                <p:cNvSpPr>
                  <a:spLocks noChangeArrowheads="1"/>
                </p:cNvSpPr>
                <p:nvPr/>
              </p:nvSpPr>
              <p:spPr bwMode="auto">
                <a:xfrm>
                  <a:off x="355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6" name="Rectangle 162"/>
                <p:cNvSpPr>
                  <a:spLocks noChangeArrowheads="1"/>
                </p:cNvSpPr>
                <p:nvPr/>
              </p:nvSpPr>
              <p:spPr bwMode="auto">
                <a:xfrm>
                  <a:off x="358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7" name="Rectangle 163"/>
                <p:cNvSpPr>
                  <a:spLocks noChangeArrowheads="1"/>
                </p:cNvSpPr>
                <p:nvPr/>
              </p:nvSpPr>
              <p:spPr bwMode="auto">
                <a:xfrm>
                  <a:off x="361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8" name="Rectangle 164"/>
                <p:cNvSpPr>
                  <a:spLocks noChangeArrowheads="1"/>
                </p:cNvSpPr>
                <p:nvPr/>
              </p:nvSpPr>
              <p:spPr bwMode="auto">
                <a:xfrm>
                  <a:off x="364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09" name="Rectangle 165"/>
                <p:cNvSpPr>
                  <a:spLocks noChangeArrowheads="1"/>
                </p:cNvSpPr>
                <p:nvPr/>
              </p:nvSpPr>
              <p:spPr bwMode="auto">
                <a:xfrm>
                  <a:off x="3679"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0" name="Rectangle 166"/>
                <p:cNvSpPr>
                  <a:spLocks noChangeArrowheads="1"/>
                </p:cNvSpPr>
                <p:nvPr/>
              </p:nvSpPr>
              <p:spPr bwMode="auto">
                <a:xfrm>
                  <a:off x="371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1" name="Rectangle 167"/>
                <p:cNvSpPr>
                  <a:spLocks noChangeArrowheads="1"/>
                </p:cNvSpPr>
                <p:nvPr/>
              </p:nvSpPr>
              <p:spPr bwMode="auto">
                <a:xfrm>
                  <a:off x="374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2" name="Rectangle 168"/>
                <p:cNvSpPr>
                  <a:spLocks noChangeArrowheads="1"/>
                </p:cNvSpPr>
                <p:nvPr/>
              </p:nvSpPr>
              <p:spPr bwMode="auto">
                <a:xfrm>
                  <a:off x="3773"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3" name="Rectangle 169"/>
                <p:cNvSpPr>
                  <a:spLocks noChangeArrowheads="1"/>
                </p:cNvSpPr>
                <p:nvPr/>
              </p:nvSpPr>
              <p:spPr bwMode="auto">
                <a:xfrm>
                  <a:off x="380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4" name="Rectangle 170"/>
                <p:cNvSpPr>
                  <a:spLocks noChangeArrowheads="1"/>
                </p:cNvSpPr>
                <p:nvPr/>
              </p:nvSpPr>
              <p:spPr bwMode="auto">
                <a:xfrm>
                  <a:off x="383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5" name="Rectangle 171"/>
                <p:cNvSpPr>
                  <a:spLocks noChangeArrowheads="1"/>
                </p:cNvSpPr>
                <p:nvPr/>
              </p:nvSpPr>
              <p:spPr bwMode="auto">
                <a:xfrm>
                  <a:off x="386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6" name="Rectangle 172"/>
                <p:cNvSpPr>
                  <a:spLocks noChangeArrowheads="1"/>
                </p:cNvSpPr>
                <p:nvPr/>
              </p:nvSpPr>
              <p:spPr bwMode="auto">
                <a:xfrm>
                  <a:off x="389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7" name="Rectangle 173"/>
                <p:cNvSpPr>
                  <a:spLocks noChangeArrowheads="1"/>
                </p:cNvSpPr>
                <p:nvPr/>
              </p:nvSpPr>
              <p:spPr bwMode="auto">
                <a:xfrm>
                  <a:off x="3930"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8" name="Rectangle 174"/>
                <p:cNvSpPr>
                  <a:spLocks noChangeArrowheads="1"/>
                </p:cNvSpPr>
                <p:nvPr/>
              </p:nvSpPr>
              <p:spPr bwMode="auto">
                <a:xfrm>
                  <a:off x="396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19" name="Rectangle 175"/>
                <p:cNvSpPr>
                  <a:spLocks noChangeArrowheads="1"/>
                </p:cNvSpPr>
                <p:nvPr/>
              </p:nvSpPr>
              <p:spPr bwMode="auto">
                <a:xfrm>
                  <a:off x="399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0" name="Rectangle 176"/>
                <p:cNvSpPr>
                  <a:spLocks noChangeArrowheads="1"/>
                </p:cNvSpPr>
                <p:nvPr/>
              </p:nvSpPr>
              <p:spPr bwMode="auto">
                <a:xfrm>
                  <a:off x="4024"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1" name="Rectangle 177"/>
                <p:cNvSpPr>
                  <a:spLocks noChangeArrowheads="1"/>
                </p:cNvSpPr>
                <p:nvPr/>
              </p:nvSpPr>
              <p:spPr bwMode="auto">
                <a:xfrm>
                  <a:off x="405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2" name="Rectangle 178"/>
                <p:cNvSpPr>
                  <a:spLocks noChangeArrowheads="1"/>
                </p:cNvSpPr>
                <p:nvPr/>
              </p:nvSpPr>
              <p:spPr bwMode="auto">
                <a:xfrm>
                  <a:off x="408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3" name="Rectangle 179"/>
                <p:cNvSpPr>
                  <a:spLocks noChangeArrowheads="1"/>
                </p:cNvSpPr>
                <p:nvPr/>
              </p:nvSpPr>
              <p:spPr bwMode="auto">
                <a:xfrm>
                  <a:off x="4118"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4" name="Rectangle 180"/>
                <p:cNvSpPr>
                  <a:spLocks noChangeArrowheads="1"/>
                </p:cNvSpPr>
                <p:nvPr/>
              </p:nvSpPr>
              <p:spPr bwMode="auto">
                <a:xfrm>
                  <a:off x="414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5" name="Rectangle 181"/>
                <p:cNvSpPr>
                  <a:spLocks noChangeArrowheads="1"/>
                </p:cNvSpPr>
                <p:nvPr/>
              </p:nvSpPr>
              <p:spPr bwMode="auto">
                <a:xfrm>
                  <a:off x="418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6" name="Rectangle 182"/>
                <p:cNvSpPr>
                  <a:spLocks noChangeArrowheads="1"/>
                </p:cNvSpPr>
                <p:nvPr/>
              </p:nvSpPr>
              <p:spPr bwMode="auto">
                <a:xfrm>
                  <a:off x="421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7" name="Rectangle 183"/>
                <p:cNvSpPr>
                  <a:spLocks noChangeArrowheads="1"/>
                </p:cNvSpPr>
                <p:nvPr/>
              </p:nvSpPr>
              <p:spPr bwMode="auto">
                <a:xfrm>
                  <a:off x="424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8" name="Rectangle 184"/>
                <p:cNvSpPr>
                  <a:spLocks noChangeArrowheads="1"/>
                </p:cNvSpPr>
                <p:nvPr/>
              </p:nvSpPr>
              <p:spPr bwMode="auto">
                <a:xfrm>
                  <a:off x="4275"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29" name="Rectangle 185"/>
                <p:cNvSpPr>
                  <a:spLocks noChangeArrowheads="1"/>
                </p:cNvSpPr>
                <p:nvPr/>
              </p:nvSpPr>
              <p:spPr bwMode="auto">
                <a:xfrm>
                  <a:off x="430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0" name="Rectangle 186"/>
                <p:cNvSpPr>
                  <a:spLocks noChangeArrowheads="1"/>
                </p:cNvSpPr>
                <p:nvPr/>
              </p:nvSpPr>
              <p:spPr bwMode="auto">
                <a:xfrm>
                  <a:off x="433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1" name="Rectangle 187"/>
                <p:cNvSpPr>
                  <a:spLocks noChangeArrowheads="1"/>
                </p:cNvSpPr>
                <p:nvPr/>
              </p:nvSpPr>
              <p:spPr bwMode="auto">
                <a:xfrm>
                  <a:off x="4369"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2" name="Rectangle 188"/>
                <p:cNvSpPr>
                  <a:spLocks noChangeArrowheads="1"/>
                </p:cNvSpPr>
                <p:nvPr/>
              </p:nvSpPr>
              <p:spPr bwMode="auto">
                <a:xfrm>
                  <a:off x="440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3" name="Rectangle 189"/>
                <p:cNvSpPr>
                  <a:spLocks noChangeArrowheads="1"/>
                </p:cNvSpPr>
                <p:nvPr/>
              </p:nvSpPr>
              <p:spPr bwMode="auto">
                <a:xfrm>
                  <a:off x="443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4" name="Rectangle 190"/>
                <p:cNvSpPr>
                  <a:spLocks noChangeArrowheads="1"/>
                </p:cNvSpPr>
                <p:nvPr/>
              </p:nvSpPr>
              <p:spPr bwMode="auto">
                <a:xfrm>
                  <a:off x="446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5" name="Rectangle 191"/>
                <p:cNvSpPr>
                  <a:spLocks noChangeArrowheads="1"/>
                </p:cNvSpPr>
                <p:nvPr/>
              </p:nvSpPr>
              <p:spPr bwMode="auto">
                <a:xfrm>
                  <a:off x="449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6" name="Rectangle 192"/>
                <p:cNvSpPr>
                  <a:spLocks noChangeArrowheads="1"/>
                </p:cNvSpPr>
                <p:nvPr/>
              </p:nvSpPr>
              <p:spPr bwMode="auto">
                <a:xfrm>
                  <a:off x="452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7" name="Rectangle 193"/>
                <p:cNvSpPr>
                  <a:spLocks noChangeArrowheads="1"/>
                </p:cNvSpPr>
                <p:nvPr/>
              </p:nvSpPr>
              <p:spPr bwMode="auto">
                <a:xfrm>
                  <a:off x="455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8" name="Rectangle 194"/>
                <p:cNvSpPr>
                  <a:spLocks noChangeArrowheads="1"/>
                </p:cNvSpPr>
                <p:nvPr/>
              </p:nvSpPr>
              <p:spPr bwMode="auto">
                <a:xfrm>
                  <a:off x="458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39" name="Rectangle 195"/>
                <p:cNvSpPr>
                  <a:spLocks noChangeArrowheads="1"/>
                </p:cNvSpPr>
                <p:nvPr/>
              </p:nvSpPr>
              <p:spPr bwMode="auto">
                <a:xfrm>
                  <a:off x="4620"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0" name="Rectangle 196"/>
                <p:cNvSpPr>
                  <a:spLocks noChangeArrowheads="1"/>
                </p:cNvSpPr>
                <p:nvPr/>
              </p:nvSpPr>
              <p:spPr bwMode="auto">
                <a:xfrm>
                  <a:off x="465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1" name="Rectangle 197"/>
                <p:cNvSpPr>
                  <a:spLocks noChangeArrowheads="1"/>
                </p:cNvSpPr>
                <p:nvPr/>
              </p:nvSpPr>
              <p:spPr bwMode="auto">
                <a:xfrm>
                  <a:off x="468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2" name="Rectangle 198"/>
                <p:cNvSpPr>
                  <a:spLocks noChangeArrowheads="1"/>
                </p:cNvSpPr>
                <p:nvPr/>
              </p:nvSpPr>
              <p:spPr bwMode="auto">
                <a:xfrm>
                  <a:off x="4714"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3" name="Rectangle 199"/>
                <p:cNvSpPr>
                  <a:spLocks noChangeArrowheads="1"/>
                </p:cNvSpPr>
                <p:nvPr/>
              </p:nvSpPr>
              <p:spPr bwMode="auto">
                <a:xfrm>
                  <a:off x="474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4" name="Rectangle 200"/>
                <p:cNvSpPr>
                  <a:spLocks noChangeArrowheads="1"/>
                </p:cNvSpPr>
                <p:nvPr/>
              </p:nvSpPr>
              <p:spPr bwMode="auto">
                <a:xfrm>
                  <a:off x="477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5" name="Rectangle 201"/>
                <p:cNvSpPr>
                  <a:spLocks noChangeArrowheads="1"/>
                </p:cNvSpPr>
                <p:nvPr/>
              </p:nvSpPr>
              <p:spPr bwMode="auto">
                <a:xfrm>
                  <a:off x="480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6" name="Rectangle 202"/>
                <p:cNvSpPr>
                  <a:spLocks noChangeArrowheads="1"/>
                </p:cNvSpPr>
                <p:nvPr/>
              </p:nvSpPr>
              <p:spPr bwMode="auto">
                <a:xfrm>
                  <a:off x="483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7" name="Rectangle 203"/>
                <p:cNvSpPr>
                  <a:spLocks noChangeArrowheads="1"/>
                </p:cNvSpPr>
                <p:nvPr/>
              </p:nvSpPr>
              <p:spPr bwMode="auto">
                <a:xfrm>
                  <a:off x="4871"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8" name="Rectangle 204"/>
                <p:cNvSpPr>
                  <a:spLocks noChangeArrowheads="1"/>
                </p:cNvSpPr>
                <p:nvPr/>
              </p:nvSpPr>
              <p:spPr bwMode="auto">
                <a:xfrm>
                  <a:off x="4902"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49" name="Rectangle 205"/>
                <p:cNvSpPr>
                  <a:spLocks noChangeArrowheads="1"/>
                </p:cNvSpPr>
                <p:nvPr/>
              </p:nvSpPr>
              <p:spPr bwMode="auto">
                <a:xfrm>
                  <a:off x="493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0" name="Rectangle 206"/>
                <p:cNvSpPr>
                  <a:spLocks noChangeArrowheads="1"/>
                </p:cNvSpPr>
                <p:nvPr/>
              </p:nvSpPr>
              <p:spPr bwMode="auto">
                <a:xfrm>
                  <a:off x="4965"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1" name="Rectangle 207"/>
                <p:cNvSpPr>
                  <a:spLocks noChangeArrowheads="1"/>
                </p:cNvSpPr>
                <p:nvPr/>
              </p:nvSpPr>
              <p:spPr bwMode="auto">
                <a:xfrm>
                  <a:off x="4996"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2" name="Rectangle 208"/>
                <p:cNvSpPr>
                  <a:spLocks noChangeArrowheads="1"/>
                </p:cNvSpPr>
                <p:nvPr/>
              </p:nvSpPr>
              <p:spPr bwMode="auto">
                <a:xfrm>
                  <a:off x="502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3" name="Rectangle 209"/>
                <p:cNvSpPr>
                  <a:spLocks noChangeArrowheads="1"/>
                </p:cNvSpPr>
                <p:nvPr/>
              </p:nvSpPr>
              <p:spPr bwMode="auto">
                <a:xfrm>
                  <a:off x="5059"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4" name="Rectangle 210"/>
                <p:cNvSpPr>
                  <a:spLocks noChangeArrowheads="1"/>
                </p:cNvSpPr>
                <p:nvPr/>
              </p:nvSpPr>
              <p:spPr bwMode="auto">
                <a:xfrm>
                  <a:off x="509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5" name="Rectangle 211"/>
                <p:cNvSpPr>
                  <a:spLocks noChangeArrowheads="1"/>
                </p:cNvSpPr>
                <p:nvPr/>
              </p:nvSpPr>
              <p:spPr bwMode="auto">
                <a:xfrm>
                  <a:off x="5122"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6" name="Rectangle 212"/>
                <p:cNvSpPr>
                  <a:spLocks noChangeArrowheads="1"/>
                </p:cNvSpPr>
                <p:nvPr/>
              </p:nvSpPr>
              <p:spPr bwMode="auto">
                <a:xfrm>
                  <a:off x="5153"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7" name="Rectangle 213"/>
                <p:cNvSpPr>
                  <a:spLocks noChangeArrowheads="1"/>
                </p:cNvSpPr>
                <p:nvPr/>
              </p:nvSpPr>
              <p:spPr bwMode="auto">
                <a:xfrm>
                  <a:off x="518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8" name="Rectangle 214"/>
                <p:cNvSpPr>
                  <a:spLocks noChangeArrowheads="1"/>
                </p:cNvSpPr>
                <p:nvPr/>
              </p:nvSpPr>
              <p:spPr bwMode="auto">
                <a:xfrm>
                  <a:off x="5216"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59" name="Rectangle 215"/>
                <p:cNvSpPr>
                  <a:spLocks noChangeArrowheads="1"/>
                </p:cNvSpPr>
                <p:nvPr/>
              </p:nvSpPr>
              <p:spPr bwMode="auto">
                <a:xfrm>
                  <a:off x="5247"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0" name="Rectangle 216"/>
                <p:cNvSpPr>
                  <a:spLocks noChangeArrowheads="1"/>
                </p:cNvSpPr>
                <p:nvPr/>
              </p:nvSpPr>
              <p:spPr bwMode="auto">
                <a:xfrm>
                  <a:off x="527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1" name="Rectangle 217"/>
                <p:cNvSpPr>
                  <a:spLocks noChangeArrowheads="1"/>
                </p:cNvSpPr>
                <p:nvPr/>
              </p:nvSpPr>
              <p:spPr bwMode="auto">
                <a:xfrm>
                  <a:off x="5310"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2" name="Rectangle 218"/>
                <p:cNvSpPr>
                  <a:spLocks noChangeArrowheads="1"/>
                </p:cNvSpPr>
                <p:nvPr/>
              </p:nvSpPr>
              <p:spPr bwMode="auto">
                <a:xfrm>
                  <a:off x="5341"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3" name="Rectangle 219"/>
                <p:cNvSpPr>
                  <a:spLocks noChangeArrowheads="1"/>
                </p:cNvSpPr>
                <p:nvPr/>
              </p:nvSpPr>
              <p:spPr bwMode="auto">
                <a:xfrm>
                  <a:off x="5373"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4" name="Rectangle 220"/>
                <p:cNvSpPr>
                  <a:spLocks noChangeArrowheads="1"/>
                </p:cNvSpPr>
                <p:nvPr/>
              </p:nvSpPr>
              <p:spPr bwMode="auto">
                <a:xfrm>
                  <a:off x="5404"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5" name="Rectangle 221"/>
                <p:cNvSpPr>
                  <a:spLocks noChangeArrowheads="1"/>
                </p:cNvSpPr>
                <p:nvPr/>
              </p:nvSpPr>
              <p:spPr bwMode="auto">
                <a:xfrm>
                  <a:off x="5435"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6" name="Rectangle 222"/>
                <p:cNvSpPr>
                  <a:spLocks noChangeArrowheads="1"/>
                </p:cNvSpPr>
                <p:nvPr/>
              </p:nvSpPr>
              <p:spPr bwMode="auto">
                <a:xfrm>
                  <a:off x="5467" y="2399"/>
                  <a:ext cx="15"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7" name="Rectangle 223"/>
                <p:cNvSpPr>
                  <a:spLocks noChangeArrowheads="1"/>
                </p:cNvSpPr>
                <p:nvPr/>
              </p:nvSpPr>
              <p:spPr bwMode="auto">
                <a:xfrm>
                  <a:off x="5498" y="2399"/>
                  <a:ext cx="1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134368" name="Rectangle 224"/>
                <p:cNvSpPr>
                  <a:spLocks noChangeArrowheads="1"/>
                </p:cNvSpPr>
                <p:nvPr/>
              </p:nvSpPr>
              <p:spPr bwMode="auto">
                <a:xfrm>
                  <a:off x="5529" y="2399"/>
                  <a:ext cx="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grpSp>
            <p:nvGrpSpPr>
              <p:cNvPr id="134369" name="Group 225"/>
              <p:cNvGrpSpPr>
                <a:grpSpLocks/>
              </p:cNvGrpSpPr>
              <p:nvPr/>
            </p:nvGrpSpPr>
            <p:grpSpPr bwMode="auto">
              <a:xfrm>
                <a:off x="4252" y="2390"/>
                <a:ext cx="240" cy="200"/>
                <a:chOff x="4483" y="2494"/>
                <a:chExt cx="928" cy="409"/>
              </a:xfrm>
            </p:grpSpPr>
            <p:sp>
              <p:nvSpPr>
                <p:cNvPr id="134370" name="Freeform 226"/>
                <p:cNvSpPr>
                  <a:spLocks/>
                </p:cNvSpPr>
                <p:nvPr/>
              </p:nvSpPr>
              <p:spPr bwMode="auto">
                <a:xfrm>
                  <a:off x="4495" y="2506"/>
                  <a:ext cx="885" cy="384"/>
                </a:xfrm>
                <a:custGeom>
                  <a:avLst/>
                  <a:gdLst>
                    <a:gd name="T0" fmla="*/ 1346 w 1770"/>
                    <a:gd name="T1" fmla="*/ 21 h 768"/>
                    <a:gd name="T2" fmla="*/ 1370 w 1770"/>
                    <a:gd name="T3" fmla="*/ 100 h 768"/>
                    <a:gd name="T4" fmla="*/ 0 w 1770"/>
                    <a:gd name="T5" fmla="*/ 655 h 768"/>
                    <a:gd name="T6" fmla="*/ 35 w 1770"/>
                    <a:gd name="T7" fmla="*/ 768 h 768"/>
                    <a:gd name="T8" fmla="*/ 1403 w 1770"/>
                    <a:gd name="T9" fmla="*/ 213 h 768"/>
                    <a:gd name="T10" fmla="*/ 1428 w 1770"/>
                    <a:gd name="T11" fmla="*/ 291 h 768"/>
                    <a:gd name="T12" fmla="*/ 1770 w 1770"/>
                    <a:gd name="T13" fmla="*/ 0 h 768"/>
                    <a:gd name="T14" fmla="*/ 1346 w 1770"/>
                    <a:gd name="T15" fmla="*/ 21 h 7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0" h="768">
                      <a:moveTo>
                        <a:pt x="1346" y="21"/>
                      </a:moveTo>
                      <a:lnTo>
                        <a:pt x="1370" y="100"/>
                      </a:lnTo>
                      <a:lnTo>
                        <a:pt x="0" y="655"/>
                      </a:lnTo>
                      <a:lnTo>
                        <a:pt x="35" y="768"/>
                      </a:lnTo>
                      <a:lnTo>
                        <a:pt x="1403" y="213"/>
                      </a:lnTo>
                      <a:lnTo>
                        <a:pt x="1428" y="291"/>
                      </a:lnTo>
                      <a:lnTo>
                        <a:pt x="1770" y="0"/>
                      </a:lnTo>
                      <a:lnTo>
                        <a:pt x="1346" y="21"/>
                      </a:lnTo>
                      <a:close/>
                    </a:path>
                  </a:pathLst>
                </a:custGeom>
                <a:solidFill>
                  <a:srgbClr val="FFFFFF"/>
                </a:solidFill>
                <a:ln w="9525" cap="flat">
                  <a:solidFill>
                    <a:srgbClr val="3366FF"/>
                  </a:solidFill>
                  <a:prstDash val="sysDot"/>
                  <a:round/>
                  <a:headEnd/>
                  <a:tailEnd/>
                </a:ln>
              </p:spPr>
              <p:txBody>
                <a:bodyPr/>
                <a:lstStyle/>
                <a:p>
                  <a:endParaRPr lang="ja-JP" altLang="en-US"/>
                </a:p>
              </p:txBody>
            </p:sp>
            <p:sp>
              <p:nvSpPr>
                <p:cNvPr id="134371" name="Freeform 227"/>
                <p:cNvSpPr>
                  <a:spLocks/>
                </p:cNvSpPr>
                <p:nvPr/>
              </p:nvSpPr>
              <p:spPr bwMode="auto">
                <a:xfrm>
                  <a:off x="5160" y="2513"/>
                  <a:ext cx="23" cy="29"/>
                </a:xfrm>
                <a:custGeom>
                  <a:avLst/>
                  <a:gdLst>
                    <a:gd name="T0" fmla="*/ 35 w 46"/>
                    <a:gd name="T1" fmla="*/ 0 h 57"/>
                    <a:gd name="T2" fmla="*/ 0 w 46"/>
                    <a:gd name="T3" fmla="*/ 15 h 57"/>
                    <a:gd name="T4" fmla="*/ 12 w 46"/>
                    <a:gd name="T5" fmla="*/ 57 h 57"/>
                    <a:gd name="T6" fmla="*/ 46 w 46"/>
                    <a:gd name="T7" fmla="*/ 42 h 57"/>
                    <a:gd name="T8" fmla="*/ 35 w 46"/>
                    <a:gd name="T9" fmla="*/ 0 h 57"/>
                  </a:gdLst>
                  <a:ahLst/>
                  <a:cxnLst>
                    <a:cxn ang="0">
                      <a:pos x="T0" y="T1"/>
                    </a:cxn>
                    <a:cxn ang="0">
                      <a:pos x="T2" y="T3"/>
                    </a:cxn>
                    <a:cxn ang="0">
                      <a:pos x="T4" y="T5"/>
                    </a:cxn>
                    <a:cxn ang="0">
                      <a:pos x="T6" y="T7"/>
                    </a:cxn>
                    <a:cxn ang="0">
                      <a:pos x="T8" y="T9"/>
                    </a:cxn>
                  </a:cxnLst>
                  <a:rect l="0" t="0" r="r" b="b"/>
                  <a:pathLst>
                    <a:path w="46" h="57">
                      <a:moveTo>
                        <a:pt x="35" y="0"/>
                      </a:moveTo>
                      <a:lnTo>
                        <a:pt x="0" y="15"/>
                      </a:lnTo>
                      <a:lnTo>
                        <a:pt x="12" y="57"/>
                      </a:lnTo>
                      <a:lnTo>
                        <a:pt x="46" y="42"/>
                      </a:lnTo>
                      <a:lnTo>
                        <a:pt x="35"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2" name="Freeform 228"/>
                <p:cNvSpPr>
                  <a:spLocks/>
                </p:cNvSpPr>
                <p:nvPr/>
              </p:nvSpPr>
              <p:spPr bwMode="auto">
                <a:xfrm>
                  <a:off x="5157" y="2546"/>
                  <a:ext cx="25" cy="28"/>
                </a:xfrm>
                <a:custGeom>
                  <a:avLst/>
                  <a:gdLst>
                    <a:gd name="T0" fmla="*/ 50 w 50"/>
                    <a:gd name="T1" fmla="*/ 40 h 55"/>
                    <a:gd name="T2" fmla="*/ 37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7"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3" name="Freeform 229"/>
                <p:cNvSpPr>
                  <a:spLocks/>
                </p:cNvSpPr>
                <p:nvPr/>
              </p:nvSpPr>
              <p:spPr bwMode="auto">
                <a:xfrm>
                  <a:off x="5122" y="2561"/>
                  <a:ext cx="24" cy="27"/>
                </a:xfrm>
                <a:custGeom>
                  <a:avLst/>
                  <a:gdLst>
                    <a:gd name="T0" fmla="*/ 48 w 48"/>
                    <a:gd name="T1" fmla="*/ 41 h 56"/>
                    <a:gd name="T2" fmla="*/ 35 w 48"/>
                    <a:gd name="T3" fmla="*/ 0 h 56"/>
                    <a:gd name="T4" fmla="*/ 0 w 48"/>
                    <a:gd name="T5" fmla="*/ 16 h 56"/>
                    <a:gd name="T6" fmla="*/ 13 w 48"/>
                    <a:gd name="T7" fmla="*/ 56 h 56"/>
                    <a:gd name="T8" fmla="*/ 48 w 48"/>
                    <a:gd name="T9" fmla="*/ 41 h 56"/>
                  </a:gdLst>
                  <a:ahLst/>
                  <a:cxnLst>
                    <a:cxn ang="0">
                      <a:pos x="T0" y="T1"/>
                    </a:cxn>
                    <a:cxn ang="0">
                      <a:pos x="T2" y="T3"/>
                    </a:cxn>
                    <a:cxn ang="0">
                      <a:pos x="T4" y="T5"/>
                    </a:cxn>
                    <a:cxn ang="0">
                      <a:pos x="T6" y="T7"/>
                    </a:cxn>
                    <a:cxn ang="0">
                      <a:pos x="T8" y="T9"/>
                    </a:cxn>
                  </a:cxnLst>
                  <a:rect l="0" t="0" r="r" b="b"/>
                  <a:pathLst>
                    <a:path w="48" h="56">
                      <a:moveTo>
                        <a:pt x="48" y="41"/>
                      </a:moveTo>
                      <a:lnTo>
                        <a:pt x="35" y="0"/>
                      </a:lnTo>
                      <a:lnTo>
                        <a:pt x="0" y="16"/>
                      </a:lnTo>
                      <a:lnTo>
                        <a:pt x="13" y="56"/>
                      </a:lnTo>
                      <a:lnTo>
                        <a:pt x="48"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4" name="Freeform 230"/>
                <p:cNvSpPr>
                  <a:spLocks/>
                </p:cNvSpPr>
                <p:nvPr/>
              </p:nvSpPr>
              <p:spPr bwMode="auto">
                <a:xfrm>
                  <a:off x="5085" y="2576"/>
                  <a:ext cx="25" cy="27"/>
                </a:xfrm>
                <a:custGeom>
                  <a:avLst/>
                  <a:gdLst>
                    <a:gd name="T0" fmla="*/ 49 w 49"/>
                    <a:gd name="T1" fmla="*/ 40 h 54"/>
                    <a:gd name="T2" fmla="*/ 36 w 49"/>
                    <a:gd name="T3" fmla="*/ 0 h 54"/>
                    <a:gd name="T4" fmla="*/ 0 w 49"/>
                    <a:gd name="T5" fmla="*/ 13 h 54"/>
                    <a:gd name="T6" fmla="*/ 13 w 49"/>
                    <a:gd name="T7" fmla="*/ 54 h 54"/>
                    <a:gd name="T8" fmla="*/ 49 w 49"/>
                    <a:gd name="T9" fmla="*/ 40 h 54"/>
                  </a:gdLst>
                  <a:ahLst/>
                  <a:cxnLst>
                    <a:cxn ang="0">
                      <a:pos x="T0" y="T1"/>
                    </a:cxn>
                    <a:cxn ang="0">
                      <a:pos x="T2" y="T3"/>
                    </a:cxn>
                    <a:cxn ang="0">
                      <a:pos x="T4" y="T5"/>
                    </a:cxn>
                    <a:cxn ang="0">
                      <a:pos x="T6" y="T7"/>
                    </a:cxn>
                    <a:cxn ang="0">
                      <a:pos x="T8" y="T9"/>
                    </a:cxn>
                  </a:cxnLst>
                  <a:rect l="0" t="0" r="r" b="b"/>
                  <a:pathLst>
                    <a:path w="49" h="54">
                      <a:moveTo>
                        <a:pt x="49" y="40"/>
                      </a:moveTo>
                      <a:lnTo>
                        <a:pt x="36" y="0"/>
                      </a:lnTo>
                      <a:lnTo>
                        <a:pt x="0" y="13"/>
                      </a:lnTo>
                      <a:lnTo>
                        <a:pt x="13" y="54"/>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5" name="Freeform 231"/>
                <p:cNvSpPr>
                  <a:spLocks/>
                </p:cNvSpPr>
                <p:nvPr/>
              </p:nvSpPr>
              <p:spPr bwMode="auto">
                <a:xfrm>
                  <a:off x="5050" y="2590"/>
                  <a:ext cx="25" cy="27"/>
                </a:xfrm>
                <a:custGeom>
                  <a:avLst/>
                  <a:gdLst>
                    <a:gd name="T0" fmla="*/ 49 w 49"/>
                    <a:gd name="T1" fmla="*/ 40 h 53"/>
                    <a:gd name="T2" fmla="*/ 36 w 49"/>
                    <a:gd name="T3" fmla="*/ 0 h 53"/>
                    <a:gd name="T4" fmla="*/ 0 w 49"/>
                    <a:gd name="T5" fmla="*/ 13 h 53"/>
                    <a:gd name="T6" fmla="*/ 13 w 49"/>
                    <a:gd name="T7" fmla="*/ 53 h 53"/>
                    <a:gd name="T8" fmla="*/ 49 w 49"/>
                    <a:gd name="T9" fmla="*/ 40 h 53"/>
                  </a:gdLst>
                  <a:ahLst/>
                  <a:cxnLst>
                    <a:cxn ang="0">
                      <a:pos x="T0" y="T1"/>
                    </a:cxn>
                    <a:cxn ang="0">
                      <a:pos x="T2" y="T3"/>
                    </a:cxn>
                    <a:cxn ang="0">
                      <a:pos x="T4" y="T5"/>
                    </a:cxn>
                    <a:cxn ang="0">
                      <a:pos x="T6" y="T7"/>
                    </a:cxn>
                    <a:cxn ang="0">
                      <a:pos x="T8" y="T9"/>
                    </a:cxn>
                  </a:cxnLst>
                  <a:rect l="0" t="0" r="r" b="b"/>
                  <a:pathLst>
                    <a:path w="49" h="53">
                      <a:moveTo>
                        <a:pt x="49" y="40"/>
                      </a:moveTo>
                      <a:lnTo>
                        <a:pt x="36" y="0"/>
                      </a:lnTo>
                      <a:lnTo>
                        <a:pt x="0" y="13"/>
                      </a:lnTo>
                      <a:lnTo>
                        <a:pt x="13" y="53"/>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6" name="Freeform 232"/>
                <p:cNvSpPr>
                  <a:spLocks/>
                </p:cNvSpPr>
                <p:nvPr/>
              </p:nvSpPr>
              <p:spPr bwMode="auto">
                <a:xfrm>
                  <a:off x="5013" y="2605"/>
                  <a:ext cx="25" cy="27"/>
                </a:xfrm>
                <a:custGeom>
                  <a:avLst/>
                  <a:gdLst>
                    <a:gd name="T0" fmla="*/ 49 w 49"/>
                    <a:gd name="T1" fmla="*/ 41 h 56"/>
                    <a:gd name="T2" fmla="*/ 36 w 49"/>
                    <a:gd name="T3" fmla="*/ 0 h 56"/>
                    <a:gd name="T4" fmla="*/ 0 w 49"/>
                    <a:gd name="T5" fmla="*/ 16 h 56"/>
                    <a:gd name="T6" fmla="*/ 13 w 49"/>
                    <a:gd name="T7" fmla="*/ 56 h 56"/>
                    <a:gd name="T8" fmla="*/ 49 w 49"/>
                    <a:gd name="T9" fmla="*/ 41 h 56"/>
                  </a:gdLst>
                  <a:ahLst/>
                  <a:cxnLst>
                    <a:cxn ang="0">
                      <a:pos x="T0" y="T1"/>
                    </a:cxn>
                    <a:cxn ang="0">
                      <a:pos x="T2" y="T3"/>
                    </a:cxn>
                    <a:cxn ang="0">
                      <a:pos x="T4" y="T5"/>
                    </a:cxn>
                    <a:cxn ang="0">
                      <a:pos x="T6" y="T7"/>
                    </a:cxn>
                    <a:cxn ang="0">
                      <a:pos x="T8" y="T9"/>
                    </a:cxn>
                  </a:cxnLst>
                  <a:rect l="0" t="0" r="r" b="b"/>
                  <a:pathLst>
                    <a:path w="49" h="56">
                      <a:moveTo>
                        <a:pt x="49" y="41"/>
                      </a:moveTo>
                      <a:lnTo>
                        <a:pt x="36" y="0"/>
                      </a:lnTo>
                      <a:lnTo>
                        <a:pt x="0" y="16"/>
                      </a:lnTo>
                      <a:lnTo>
                        <a:pt x="13" y="56"/>
                      </a:lnTo>
                      <a:lnTo>
                        <a:pt x="49"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7" name="Freeform 233"/>
                <p:cNvSpPr>
                  <a:spLocks/>
                </p:cNvSpPr>
                <p:nvPr/>
              </p:nvSpPr>
              <p:spPr bwMode="auto">
                <a:xfrm>
                  <a:off x="4978" y="2619"/>
                  <a:ext cx="25" cy="28"/>
                </a:xfrm>
                <a:custGeom>
                  <a:avLst/>
                  <a:gdLst>
                    <a:gd name="T0" fmla="*/ 49 w 49"/>
                    <a:gd name="T1" fmla="*/ 40 h 56"/>
                    <a:gd name="T2" fmla="*/ 36 w 49"/>
                    <a:gd name="T3" fmla="*/ 0 h 56"/>
                    <a:gd name="T4" fmla="*/ 0 w 49"/>
                    <a:gd name="T5" fmla="*/ 15 h 56"/>
                    <a:gd name="T6" fmla="*/ 13 w 49"/>
                    <a:gd name="T7" fmla="*/ 56 h 56"/>
                    <a:gd name="T8" fmla="*/ 49 w 49"/>
                    <a:gd name="T9" fmla="*/ 40 h 56"/>
                  </a:gdLst>
                  <a:ahLst/>
                  <a:cxnLst>
                    <a:cxn ang="0">
                      <a:pos x="T0" y="T1"/>
                    </a:cxn>
                    <a:cxn ang="0">
                      <a:pos x="T2" y="T3"/>
                    </a:cxn>
                    <a:cxn ang="0">
                      <a:pos x="T4" y="T5"/>
                    </a:cxn>
                    <a:cxn ang="0">
                      <a:pos x="T6" y="T7"/>
                    </a:cxn>
                    <a:cxn ang="0">
                      <a:pos x="T8" y="T9"/>
                    </a:cxn>
                  </a:cxnLst>
                  <a:rect l="0" t="0" r="r" b="b"/>
                  <a:pathLst>
                    <a:path w="49" h="56">
                      <a:moveTo>
                        <a:pt x="49" y="40"/>
                      </a:moveTo>
                      <a:lnTo>
                        <a:pt x="36" y="0"/>
                      </a:lnTo>
                      <a:lnTo>
                        <a:pt x="0" y="15"/>
                      </a:lnTo>
                      <a:lnTo>
                        <a:pt x="13" y="56"/>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8" name="Freeform 234"/>
                <p:cNvSpPr>
                  <a:spLocks/>
                </p:cNvSpPr>
                <p:nvPr/>
              </p:nvSpPr>
              <p:spPr bwMode="auto">
                <a:xfrm>
                  <a:off x="4942" y="2633"/>
                  <a:ext cx="24" cy="28"/>
                </a:xfrm>
                <a:custGeom>
                  <a:avLst/>
                  <a:gdLst>
                    <a:gd name="T0" fmla="*/ 48 w 48"/>
                    <a:gd name="T1" fmla="*/ 40 h 55"/>
                    <a:gd name="T2" fmla="*/ 35 w 48"/>
                    <a:gd name="T3" fmla="*/ 0 h 55"/>
                    <a:gd name="T4" fmla="*/ 0 w 48"/>
                    <a:gd name="T5" fmla="*/ 15 h 55"/>
                    <a:gd name="T6" fmla="*/ 13 w 48"/>
                    <a:gd name="T7" fmla="*/ 55 h 55"/>
                    <a:gd name="T8" fmla="*/ 48 w 48"/>
                    <a:gd name="T9" fmla="*/ 40 h 55"/>
                  </a:gdLst>
                  <a:ahLst/>
                  <a:cxnLst>
                    <a:cxn ang="0">
                      <a:pos x="T0" y="T1"/>
                    </a:cxn>
                    <a:cxn ang="0">
                      <a:pos x="T2" y="T3"/>
                    </a:cxn>
                    <a:cxn ang="0">
                      <a:pos x="T4" y="T5"/>
                    </a:cxn>
                    <a:cxn ang="0">
                      <a:pos x="T6" y="T7"/>
                    </a:cxn>
                    <a:cxn ang="0">
                      <a:pos x="T8" y="T9"/>
                    </a:cxn>
                  </a:cxnLst>
                  <a:rect l="0" t="0" r="r" b="b"/>
                  <a:pathLst>
                    <a:path w="48" h="55">
                      <a:moveTo>
                        <a:pt x="48" y="40"/>
                      </a:moveTo>
                      <a:lnTo>
                        <a:pt x="35" y="0"/>
                      </a:lnTo>
                      <a:lnTo>
                        <a:pt x="0" y="15"/>
                      </a:lnTo>
                      <a:lnTo>
                        <a:pt x="13" y="55"/>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79" name="Freeform 235"/>
                <p:cNvSpPr>
                  <a:spLocks/>
                </p:cNvSpPr>
                <p:nvPr/>
              </p:nvSpPr>
              <p:spPr bwMode="auto">
                <a:xfrm>
                  <a:off x="4906" y="2648"/>
                  <a:ext cx="25" cy="28"/>
                </a:xfrm>
                <a:custGeom>
                  <a:avLst/>
                  <a:gdLst>
                    <a:gd name="T0" fmla="*/ 50 w 50"/>
                    <a:gd name="T1" fmla="*/ 40 h 55"/>
                    <a:gd name="T2" fmla="*/ 37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7"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0" name="Freeform 236"/>
                <p:cNvSpPr>
                  <a:spLocks/>
                </p:cNvSpPr>
                <p:nvPr/>
              </p:nvSpPr>
              <p:spPr bwMode="auto">
                <a:xfrm>
                  <a:off x="4871" y="2663"/>
                  <a:ext cx="24" cy="27"/>
                </a:xfrm>
                <a:custGeom>
                  <a:avLst/>
                  <a:gdLst>
                    <a:gd name="T0" fmla="*/ 48 w 48"/>
                    <a:gd name="T1" fmla="*/ 40 h 54"/>
                    <a:gd name="T2" fmla="*/ 35 w 48"/>
                    <a:gd name="T3" fmla="*/ 0 h 54"/>
                    <a:gd name="T4" fmla="*/ 0 w 48"/>
                    <a:gd name="T5" fmla="*/ 14 h 54"/>
                    <a:gd name="T6" fmla="*/ 13 w 48"/>
                    <a:gd name="T7" fmla="*/ 54 h 54"/>
                    <a:gd name="T8" fmla="*/ 48 w 48"/>
                    <a:gd name="T9" fmla="*/ 40 h 54"/>
                  </a:gdLst>
                  <a:ahLst/>
                  <a:cxnLst>
                    <a:cxn ang="0">
                      <a:pos x="T0" y="T1"/>
                    </a:cxn>
                    <a:cxn ang="0">
                      <a:pos x="T2" y="T3"/>
                    </a:cxn>
                    <a:cxn ang="0">
                      <a:pos x="T4" y="T5"/>
                    </a:cxn>
                    <a:cxn ang="0">
                      <a:pos x="T6" y="T7"/>
                    </a:cxn>
                    <a:cxn ang="0">
                      <a:pos x="T8" y="T9"/>
                    </a:cxn>
                  </a:cxnLst>
                  <a:rect l="0" t="0" r="r" b="b"/>
                  <a:pathLst>
                    <a:path w="48" h="54">
                      <a:moveTo>
                        <a:pt x="48" y="40"/>
                      </a:moveTo>
                      <a:lnTo>
                        <a:pt x="35" y="0"/>
                      </a:lnTo>
                      <a:lnTo>
                        <a:pt x="0" y="14"/>
                      </a:lnTo>
                      <a:lnTo>
                        <a:pt x="13" y="54"/>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1" name="Freeform 237"/>
                <p:cNvSpPr>
                  <a:spLocks/>
                </p:cNvSpPr>
                <p:nvPr/>
              </p:nvSpPr>
              <p:spPr bwMode="auto">
                <a:xfrm>
                  <a:off x="4834" y="2677"/>
                  <a:ext cx="25" cy="27"/>
                </a:xfrm>
                <a:custGeom>
                  <a:avLst/>
                  <a:gdLst>
                    <a:gd name="T0" fmla="*/ 49 w 49"/>
                    <a:gd name="T1" fmla="*/ 40 h 53"/>
                    <a:gd name="T2" fmla="*/ 36 w 49"/>
                    <a:gd name="T3" fmla="*/ 0 h 53"/>
                    <a:gd name="T4" fmla="*/ 0 w 49"/>
                    <a:gd name="T5" fmla="*/ 13 h 53"/>
                    <a:gd name="T6" fmla="*/ 13 w 49"/>
                    <a:gd name="T7" fmla="*/ 53 h 53"/>
                    <a:gd name="T8" fmla="*/ 49 w 49"/>
                    <a:gd name="T9" fmla="*/ 40 h 53"/>
                  </a:gdLst>
                  <a:ahLst/>
                  <a:cxnLst>
                    <a:cxn ang="0">
                      <a:pos x="T0" y="T1"/>
                    </a:cxn>
                    <a:cxn ang="0">
                      <a:pos x="T2" y="T3"/>
                    </a:cxn>
                    <a:cxn ang="0">
                      <a:pos x="T4" y="T5"/>
                    </a:cxn>
                    <a:cxn ang="0">
                      <a:pos x="T6" y="T7"/>
                    </a:cxn>
                    <a:cxn ang="0">
                      <a:pos x="T8" y="T9"/>
                    </a:cxn>
                  </a:cxnLst>
                  <a:rect l="0" t="0" r="r" b="b"/>
                  <a:pathLst>
                    <a:path w="49" h="53">
                      <a:moveTo>
                        <a:pt x="49" y="40"/>
                      </a:moveTo>
                      <a:lnTo>
                        <a:pt x="36" y="0"/>
                      </a:lnTo>
                      <a:lnTo>
                        <a:pt x="0" y="13"/>
                      </a:lnTo>
                      <a:lnTo>
                        <a:pt x="13" y="53"/>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2" name="Freeform 238"/>
                <p:cNvSpPr>
                  <a:spLocks/>
                </p:cNvSpPr>
                <p:nvPr/>
              </p:nvSpPr>
              <p:spPr bwMode="auto">
                <a:xfrm>
                  <a:off x="4799" y="2692"/>
                  <a:ext cx="25" cy="28"/>
                </a:xfrm>
                <a:custGeom>
                  <a:avLst/>
                  <a:gdLst>
                    <a:gd name="T0" fmla="*/ 49 w 49"/>
                    <a:gd name="T1" fmla="*/ 40 h 55"/>
                    <a:gd name="T2" fmla="*/ 36 w 49"/>
                    <a:gd name="T3" fmla="*/ 0 h 55"/>
                    <a:gd name="T4" fmla="*/ 0 w 49"/>
                    <a:gd name="T5" fmla="*/ 15 h 55"/>
                    <a:gd name="T6" fmla="*/ 13 w 49"/>
                    <a:gd name="T7" fmla="*/ 55 h 55"/>
                    <a:gd name="T8" fmla="*/ 49 w 49"/>
                    <a:gd name="T9" fmla="*/ 40 h 55"/>
                  </a:gdLst>
                  <a:ahLst/>
                  <a:cxnLst>
                    <a:cxn ang="0">
                      <a:pos x="T0" y="T1"/>
                    </a:cxn>
                    <a:cxn ang="0">
                      <a:pos x="T2" y="T3"/>
                    </a:cxn>
                    <a:cxn ang="0">
                      <a:pos x="T4" y="T5"/>
                    </a:cxn>
                    <a:cxn ang="0">
                      <a:pos x="T6" y="T7"/>
                    </a:cxn>
                    <a:cxn ang="0">
                      <a:pos x="T8" y="T9"/>
                    </a:cxn>
                  </a:cxnLst>
                  <a:rect l="0" t="0" r="r" b="b"/>
                  <a:pathLst>
                    <a:path w="49" h="55">
                      <a:moveTo>
                        <a:pt x="49" y="40"/>
                      </a:moveTo>
                      <a:lnTo>
                        <a:pt x="36" y="0"/>
                      </a:lnTo>
                      <a:lnTo>
                        <a:pt x="0" y="15"/>
                      </a:lnTo>
                      <a:lnTo>
                        <a:pt x="13" y="55"/>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3" name="Freeform 239"/>
                <p:cNvSpPr>
                  <a:spLocks/>
                </p:cNvSpPr>
                <p:nvPr/>
              </p:nvSpPr>
              <p:spPr bwMode="auto">
                <a:xfrm>
                  <a:off x="4762" y="2706"/>
                  <a:ext cx="25" cy="28"/>
                </a:xfrm>
                <a:custGeom>
                  <a:avLst/>
                  <a:gdLst>
                    <a:gd name="T0" fmla="*/ 50 w 50"/>
                    <a:gd name="T1" fmla="*/ 40 h 56"/>
                    <a:gd name="T2" fmla="*/ 36 w 50"/>
                    <a:gd name="T3" fmla="*/ 0 h 56"/>
                    <a:gd name="T4" fmla="*/ 0 w 50"/>
                    <a:gd name="T5" fmla="*/ 16 h 56"/>
                    <a:gd name="T6" fmla="*/ 13 w 50"/>
                    <a:gd name="T7" fmla="*/ 56 h 56"/>
                    <a:gd name="T8" fmla="*/ 50 w 50"/>
                    <a:gd name="T9" fmla="*/ 40 h 56"/>
                  </a:gdLst>
                  <a:ahLst/>
                  <a:cxnLst>
                    <a:cxn ang="0">
                      <a:pos x="T0" y="T1"/>
                    </a:cxn>
                    <a:cxn ang="0">
                      <a:pos x="T2" y="T3"/>
                    </a:cxn>
                    <a:cxn ang="0">
                      <a:pos x="T4" y="T5"/>
                    </a:cxn>
                    <a:cxn ang="0">
                      <a:pos x="T6" y="T7"/>
                    </a:cxn>
                    <a:cxn ang="0">
                      <a:pos x="T8" y="T9"/>
                    </a:cxn>
                  </a:cxnLst>
                  <a:rect l="0" t="0" r="r" b="b"/>
                  <a:pathLst>
                    <a:path w="50" h="56">
                      <a:moveTo>
                        <a:pt x="50" y="40"/>
                      </a:moveTo>
                      <a:lnTo>
                        <a:pt x="36" y="0"/>
                      </a:lnTo>
                      <a:lnTo>
                        <a:pt x="0" y="16"/>
                      </a:lnTo>
                      <a:lnTo>
                        <a:pt x="13" y="56"/>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4" name="Freeform 240"/>
                <p:cNvSpPr>
                  <a:spLocks/>
                </p:cNvSpPr>
                <p:nvPr/>
              </p:nvSpPr>
              <p:spPr bwMode="auto">
                <a:xfrm>
                  <a:off x="4727" y="2720"/>
                  <a:ext cx="25" cy="28"/>
                </a:xfrm>
                <a:custGeom>
                  <a:avLst/>
                  <a:gdLst>
                    <a:gd name="T0" fmla="*/ 50 w 50"/>
                    <a:gd name="T1" fmla="*/ 40 h 55"/>
                    <a:gd name="T2" fmla="*/ 36 w 50"/>
                    <a:gd name="T3" fmla="*/ 0 h 55"/>
                    <a:gd name="T4" fmla="*/ 0 w 50"/>
                    <a:gd name="T5" fmla="*/ 15 h 55"/>
                    <a:gd name="T6" fmla="*/ 13 w 50"/>
                    <a:gd name="T7" fmla="*/ 55 h 55"/>
                    <a:gd name="T8" fmla="*/ 50 w 50"/>
                    <a:gd name="T9" fmla="*/ 40 h 55"/>
                  </a:gdLst>
                  <a:ahLst/>
                  <a:cxnLst>
                    <a:cxn ang="0">
                      <a:pos x="T0" y="T1"/>
                    </a:cxn>
                    <a:cxn ang="0">
                      <a:pos x="T2" y="T3"/>
                    </a:cxn>
                    <a:cxn ang="0">
                      <a:pos x="T4" y="T5"/>
                    </a:cxn>
                    <a:cxn ang="0">
                      <a:pos x="T6" y="T7"/>
                    </a:cxn>
                    <a:cxn ang="0">
                      <a:pos x="T8" y="T9"/>
                    </a:cxn>
                  </a:cxnLst>
                  <a:rect l="0" t="0" r="r" b="b"/>
                  <a:pathLst>
                    <a:path w="50" h="55">
                      <a:moveTo>
                        <a:pt x="50" y="40"/>
                      </a:moveTo>
                      <a:lnTo>
                        <a:pt x="36" y="0"/>
                      </a:lnTo>
                      <a:lnTo>
                        <a:pt x="0" y="15"/>
                      </a:lnTo>
                      <a:lnTo>
                        <a:pt x="13" y="55"/>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5" name="Freeform 241"/>
                <p:cNvSpPr>
                  <a:spLocks/>
                </p:cNvSpPr>
                <p:nvPr/>
              </p:nvSpPr>
              <p:spPr bwMode="auto">
                <a:xfrm>
                  <a:off x="4691" y="2736"/>
                  <a:ext cx="24" cy="27"/>
                </a:xfrm>
                <a:custGeom>
                  <a:avLst/>
                  <a:gdLst>
                    <a:gd name="T0" fmla="*/ 48 w 48"/>
                    <a:gd name="T1" fmla="*/ 40 h 53"/>
                    <a:gd name="T2" fmla="*/ 35 w 48"/>
                    <a:gd name="T3" fmla="*/ 0 h 53"/>
                    <a:gd name="T4" fmla="*/ 0 w 48"/>
                    <a:gd name="T5" fmla="*/ 13 h 53"/>
                    <a:gd name="T6" fmla="*/ 13 w 48"/>
                    <a:gd name="T7" fmla="*/ 53 h 53"/>
                    <a:gd name="T8" fmla="*/ 48 w 48"/>
                    <a:gd name="T9" fmla="*/ 40 h 53"/>
                  </a:gdLst>
                  <a:ahLst/>
                  <a:cxnLst>
                    <a:cxn ang="0">
                      <a:pos x="T0" y="T1"/>
                    </a:cxn>
                    <a:cxn ang="0">
                      <a:pos x="T2" y="T3"/>
                    </a:cxn>
                    <a:cxn ang="0">
                      <a:pos x="T4" y="T5"/>
                    </a:cxn>
                    <a:cxn ang="0">
                      <a:pos x="T6" y="T7"/>
                    </a:cxn>
                    <a:cxn ang="0">
                      <a:pos x="T8" y="T9"/>
                    </a:cxn>
                  </a:cxnLst>
                  <a:rect l="0" t="0" r="r" b="b"/>
                  <a:pathLst>
                    <a:path w="48" h="53">
                      <a:moveTo>
                        <a:pt x="48" y="40"/>
                      </a:moveTo>
                      <a:lnTo>
                        <a:pt x="35" y="0"/>
                      </a:lnTo>
                      <a:lnTo>
                        <a:pt x="0" y="13"/>
                      </a:lnTo>
                      <a:lnTo>
                        <a:pt x="13" y="53"/>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6" name="Freeform 242"/>
                <p:cNvSpPr>
                  <a:spLocks/>
                </p:cNvSpPr>
                <p:nvPr/>
              </p:nvSpPr>
              <p:spPr bwMode="auto">
                <a:xfrm>
                  <a:off x="4655" y="2750"/>
                  <a:ext cx="25" cy="27"/>
                </a:xfrm>
                <a:custGeom>
                  <a:avLst/>
                  <a:gdLst>
                    <a:gd name="T0" fmla="*/ 50 w 50"/>
                    <a:gd name="T1" fmla="*/ 40 h 54"/>
                    <a:gd name="T2" fmla="*/ 37 w 50"/>
                    <a:gd name="T3" fmla="*/ 0 h 54"/>
                    <a:gd name="T4" fmla="*/ 0 w 50"/>
                    <a:gd name="T5" fmla="*/ 14 h 54"/>
                    <a:gd name="T6" fmla="*/ 14 w 50"/>
                    <a:gd name="T7" fmla="*/ 54 h 54"/>
                    <a:gd name="T8" fmla="*/ 50 w 50"/>
                    <a:gd name="T9" fmla="*/ 40 h 54"/>
                  </a:gdLst>
                  <a:ahLst/>
                  <a:cxnLst>
                    <a:cxn ang="0">
                      <a:pos x="T0" y="T1"/>
                    </a:cxn>
                    <a:cxn ang="0">
                      <a:pos x="T2" y="T3"/>
                    </a:cxn>
                    <a:cxn ang="0">
                      <a:pos x="T4" y="T5"/>
                    </a:cxn>
                    <a:cxn ang="0">
                      <a:pos x="T6" y="T7"/>
                    </a:cxn>
                    <a:cxn ang="0">
                      <a:pos x="T8" y="T9"/>
                    </a:cxn>
                  </a:cxnLst>
                  <a:rect l="0" t="0" r="r" b="b"/>
                  <a:pathLst>
                    <a:path w="50" h="54">
                      <a:moveTo>
                        <a:pt x="50" y="40"/>
                      </a:moveTo>
                      <a:lnTo>
                        <a:pt x="37" y="0"/>
                      </a:lnTo>
                      <a:lnTo>
                        <a:pt x="0" y="14"/>
                      </a:lnTo>
                      <a:lnTo>
                        <a:pt x="14" y="54"/>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7" name="Freeform 243"/>
                <p:cNvSpPr>
                  <a:spLocks/>
                </p:cNvSpPr>
                <p:nvPr/>
              </p:nvSpPr>
              <p:spPr bwMode="auto">
                <a:xfrm>
                  <a:off x="4620" y="2764"/>
                  <a:ext cx="24" cy="27"/>
                </a:xfrm>
                <a:custGeom>
                  <a:avLst/>
                  <a:gdLst>
                    <a:gd name="T0" fmla="*/ 48 w 48"/>
                    <a:gd name="T1" fmla="*/ 40 h 54"/>
                    <a:gd name="T2" fmla="*/ 35 w 48"/>
                    <a:gd name="T3" fmla="*/ 0 h 54"/>
                    <a:gd name="T4" fmla="*/ 0 w 48"/>
                    <a:gd name="T5" fmla="*/ 13 h 54"/>
                    <a:gd name="T6" fmla="*/ 14 w 48"/>
                    <a:gd name="T7" fmla="*/ 54 h 54"/>
                    <a:gd name="T8" fmla="*/ 48 w 48"/>
                    <a:gd name="T9" fmla="*/ 40 h 54"/>
                  </a:gdLst>
                  <a:ahLst/>
                  <a:cxnLst>
                    <a:cxn ang="0">
                      <a:pos x="T0" y="T1"/>
                    </a:cxn>
                    <a:cxn ang="0">
                      <a:pos x="T2" y="T3"/>
                    </a:cxn>
                    <a:cxn ang="0">
                      <a:pos x="T4" y="T5"/>
                    </a:cxn>
                    <a:cxn ang="0">
                      <a:pos x="T6" y="T7"/>
                    </a:cxn>
                    <a:cxn ang="0">
                      <a:pos x="T8" y="T9"/>
                    </a:cxn>
                  </a:cxnLst>
                  <a:rect l="0" t="0" r="r" b="b"/>
                  <a:pathLst>
                    <a:path w="48" h="54">
                      <a:moveTo>
                        <a:pt x="48" y="40"/>
                      </a:moveTo>
                      <a:lnTo>
                        <a:pt x="35" y="0"/>
                      </a:lnTo>
                      <a:lnTo>
                        <a:pt x="0" y="13"/>
                      </a:lnTo>
                      <a:lnTo>
                        <a:pt x="14" y="54"/>
                      </a:lnTo>
                      <a:lnTo>
                        <a:pt x="48"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8" name="Freeform 244"/>
                <p:cNvSpPr>
                  <a:spLocks/>
                </p:cNvSpPr>
                <p:nvPr/>
              </p:nvSpPr>
              <p:spPr bwMode="auto">
                <a:xfrm>
                  <a:off x="4583" y="2779"/>
                  <a:ext cx="25" cy="28"/>
                </a:xfrm>
                <a:custGeom>
                  <a:avLst/>
                  <a:gdLst>
                    <a:gd name="T0" fmla="*/ 49 w 49"/>
                    <a:gd name="T1" fmla="*/ 40 h 55"/>
                    <a:gd name="T2" fmla="*/ 36 w 49"/>
                    <a:gd name="T3" fmla="*/ 0 h 55"/>
                    <a:gd name="T4" fmla="*/ 0 w 49"/>
                    <a:gd name="T5" fmla="*/ 15 h 55"/>
                    <a:gd name="T6" fmla="*/ 13 w 49"/>
                    <a:gd name="T7" fmla="*/ 55 h 55"/>
                    <a:gd name="T8" fmla="*/ 49 w 49"/>
                    <a:gd name="T9" fmla="*/ 40 h 55"/>
                  </a:gdLst>
                  <a:ahLst/>
                  <a:cxnLst>
                    <a:cxn ang="0">
                      <a:pos x="T0" y="T1"/>
                    </a:cxn>
                    <a:cxn ang="0">
                      <a:pos x="T2" y="T3"/>
                    </a:cxn>
                    <a:cxn ang="0">
                      <a:pos x="T4" y="T5"/>
                    </a:cxn>
                    <a:cxn ang="0">
                      <a:pos x="T6" y="T7"/>
                    </a:cxn>
                    <a:cxn ang="0">
                      <a:pos x="T8" y="T9"/>
                    </a:cxn>
                  </a:cxnLst>
                  <a:rect l="0" t="0" r="r" b="b"/>
                  <a:pathLst>
                    <a:path w="49" h="55">
                      <a:moveTo>
                        <a:pt x="49" y="40"/>
                      </a:moveTo>
                      <a:lnTo>
                        <a:pt x="36" y="0"/>
                      </a:lnTo>
                      <a:lnTo>
                        <a:pt x="0" y="15"/>
                      </a:lnTo>
                      <a:lnTo>
                        <a:pt x="13" y="55"/>
                      </a:lnTo>
                      <a:lnTo>
                        <a:pt x="49"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89" name="Freeform 245"/>
                <p:cNvSpPr>
                  <a:spLocks/>
                </p:cNvSpPr>
                <p:nvPr/>
              </p:nvSpPr>
              <p:spPr bwMode="auto">
                <a:xfrm>
                  <a:off x="4548" y="2793"/>
                  <a:ext cx="25" cy="28"/>
                </a:xfrm>
                <a:custGeom>
                  <a:avLst/>
                  <a:gdLst>
                    <a:gd name="T0" fmla="*/ 49 w 49"/>
                    <a:gd name="T1" fmla="*/ 41 h 56"/>
                    <a:gd name="T2" fmla="*/ 36 w 49"/>
                    <a:gd name="T3" fmla="*/ 0 h 56"/>
                    <a:gd name="T4" fmla="*/ 0 w 49"/>
                    <a:gd name="T5" fmla="*/ 16 h 56"/>
                    <a:gd name="T6" fmla="*/ 13 w 49"/>
                    <a:gd name="T7" fmla="*/ 56 h 56"/>
                    <a:gd name="T8" fmla="*/ 49 w 49"/>
                    <a:gd name="T9" fmla="*/ 41 h 56"/>
                  </a:gdLst>
                  <a:ahLst/>
                  <a:cxnLst>
                    <a:cxn ang="0">
                      <a:pos x="T0" y="T1"/>
                    </a:cxn>
                    <a:cxn ang="0">
                      <a:pos x="T2" y="T3"/>
                    </a:cxn>
                    <a:cxn ang="0">
                      <a:pos x="T4" y="T5"/>
                    </a:cxn>
                    <a:cxn ang="0">
                      <a:pos x="T6" y="T7"/>
                    </a:cxn>
                    <a:cxn ang="0">
                      <a:pos x="T8" y="T9"/>
                    </a:cxn>
                  </a:cxnLst>
                  <a:rect l="0" t="0" r="r" b="b"/>
                  <a:pathLst>
                    <a:path w="49" h="56">
                      <a:moveTo>
                        <a:pt x="49" y="41"/>
                      </a:moveTo>
                      <a:lnTo>
                        <a:pt x="36" y="0"/>
                      </a:lnTo>
                      <a:lnTo>
                        <a:pt x="0" y="16"/>
                      </a:lnTo>
                      <a:lnTo>
                        <a:pt x="13" y="56"/>
                      </a:lnTo>
                      <a:lnTo>
                        <a:pt x="49" y="41"/>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0" name="Freeform 246"/>
                <p:cNvSpPr>
                  <a:spLocks/>
                </p:cNvSpPr>
                <p:nvPr/>
              </p:nvSpPr>
              <p:spPr bwMode="auto">
                <a:xfrm>
                  <a:off x="4512" y="2808"/>
                  <a:ext cx="24" cy="27"/>
                </a:xfrm>
                <a:custGeom>
                  <a:avLst/>
                  <a:gdLst>
                    <a:gd name="T0" fmla="*/ 50 w 50"/>
                    <a:gd name="T1" fmla="*/ 40 h 56"/>
                    <a:gd name="T2" fmla="*/ 36 w 50"/>
                    <a:gd name="T3" fmla="*/ 0 h 56"/>
                    <a:gd name="T4" fmla="*/ 0 w 50"/>
                    <a:gd name="T5" fmla="*/ 15 h 56"/>
                    <a:gd name="T6" fmla="*/ 13 w 50"/>
                    <a:gd name="T7" fmla="*/ 56 h 56"/>
                    <a:gd name="T8" fmla="*/ 50 w 50"/>
                    <a:gd name="T9" fmla="*/ 40 h 56"/>
                  </a:gdLst>
                  <a:ahLst/>
                  <a:cxnLst>
                    <a:cxn ang="0">
                      <a:pos x="T0" y="T1"/>
                    </a:cxn>
                    <a:cxn ang="0">
                      <a:pos x="T2" y="T3"/>
                    </a:cxn>
                    <a:cxn ang="0">
                      <a:pos x="T4" y="T5"/>
                    </a:cxn>
                    <a:cxn ang="0">
                      <a:pos x="T6" y="T7"/>
                    </a:cxn>
                    <a:cxn ang="0">
                      <a:pos x="T8" y="T9"/>
                    </a:cxn>
                  </a:cxnLst>
                  <a:rect l="0" t="0" r="r" b="b"/>
                  <a:pathLst>
                    <a:path w="50" h="56">
                      <a:moveTo>
                        <a:pt x="50" y="40"/>
                      </a:moveTo>
                      <a:lnTo>
                        <a:pt x="36" y="0"/>
                      </a:lnTo>
                      <a:lnTo>
                        <a:pt x="0" y="15"/>
                      </a:lnTo>
                      <a:lnTo>
                        <a:pt x="13" y="56"/>
                      </a:lnTo>
                      <a:lnTo>
                        <a:pt x="50"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1" name="Freeform 247"/>
                <p:cNvSpPr>
                  <a:spLocks/>
                </p:cNvSpPr>
                <p:nvPr/>
              </p:nvSpPr>
              <p:spPr bwMode="auto">
                <a:xfrm>
                  <a:off x="4483" y="2823"/>
                  <a:ext cx="26" cy="32"/>
                </a:xfrm>
                <a:custGeom>
                  <a:avLst/>
                  <a:gdLst>
                    <a:gd name="T0" fmla="*/ 35 w 51"/>
                    <a:gd name="T1" fmla="*/ 40 h 65"/>
                    <a:gd name="T2" fmla="*/ 21 w 51"/>
                    <a:gd name="T3" fmla="*/ 0 h 65"/>
                    <a:gd name="T4" fmla="*/ 16 w 51"/>
                    <a:gd name="T5" fmla="*/ 2 h 65"/>
                    <a:gd name="T6" fmla="*/ 0 w 51"/>
                    <a:gd name="T7" fmla="*/ 7 h 65"/>
                    <a:gd name="T8" fmla="*/ 7 w 51"/>
                    <a:gd name="T9" fmla="*/ 28 h 65"/>
                    <a:gd name="T10" fmla="*/ 16 w 51"/>
                    <a:gd name="T11" fmla="*/ 65 h 65"/>
                    <a:gd name="T12" fmla="*/ 51 w 51"/>
                    <a:gd name="T13" fmla="*/ 49 h 65"/>
                    <a:gd name="T14" fmla="*/ 41 w 51"/>
                    <a:gd name="T15" fmla="*/ 13 h 65"/>
                    <a:gd name="T16" fmla="*/ 23 w 51"/>
                    <a:gd name="T17" fmla="*/ 21 h 65"/>
                    <a:gd name="T18" fmla="*/ 30 w 51"/>
                    <a:gd name="T19" fmla="*/ 42 h 65"/>
                    <a:gd name="T20" fmla="*/ 35 w 51"/>
                    <a:gd name="T21"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5">
                      <a:moveTo>
                        <a:pt x="35" y="40"/>
                      </a:moveTo>
                      <a:lnTo>
                        <a:pt x="21" y="0"/>
                      </a:lnTo>
                      <a:lnTo>
                        <a:pt x="16" y="2"/>
                      </a:lnTo>
                      <a:lnTo>
                        <a:pt x="0" y="7"/>
                      </a:lnTo>
                      <a:lnTo>
                        <a:pt x="7" y="28"/>
                      </a:lnTo>
                      <a:lnTo>
                        <a:pt x="16" y="65"/>
                      </a:lnTo>
                      <a:lnTo>
                        <a:pt x="51" y="49"/>
                      </a:lnTo>
                      <a:lnTo>
                        <a:pt x="41" y="13"/>
                      </a:lnTo>
                      <a:lnTo>
                        <a:pt x="23" y="21"/>
                      </a:lnTo>
                      <a:lnTo>
                        <a:pt x="30" y="42"/>
                      </a:lnTo>
                      <a:lnTo>
                        <a:pt x="35" y="4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2" name="Freeform 248"/>
                <p:cNvSpPr>
                  <a:spLocks/>
                </p:cNvSpPr>
                <p:nvPr/>
              </p:nvSpPr>
              <p:spPr bwMode="auto">
                <a:xfrm>
                  <a:off x="4498" y="2869"/>
                  <a:ext cx="23" cy="34"/>
                </a:xfrm>
                <a:custGeom>
                  <a:avLst/>
                  <a:gdLst>
                    <a:gd name="T0" fmla="*/ 34 w 46"/>
                    <a:gd name="T1" fmla="*/ 0 h 68"/>
                    <a:gd name="T2" fmla="*/ 0 w 46"/>
                    <a:gd name="T3" fmla="*/ 15 h 68"/>
                    <a:gd name="T4" fmla="*/ 11 w 46"/>
                    <a:gd name="T5" fmla="*/ 49 h 68"/>
                    <a:gd name="T6" fmla="*/ 16 w 46"/>
                    <a:gd name="T7" fmla="*/ 68 h 68"/>
                    <a:gd name="T8" fmla="*/ 34 w 46"/>
                    <a:gd name="T9" fmla="*/ 63 h 68"/>
                    <a:gd name="T10" fmla="*/ 39 w 46"/>
                    <a:gd name="T11" fmla="*/ 59 h 68"/>
                    <a:gd name="T12" fmla="*/ 26 w 46"/>
                    <a:gd name="T13" fmla="*/ 19 h 68"/>
                    <a:gd name="T14" fmla="*/ 21 w 46"/>
                    <a:gd name="T15" fmla="*/ 23 h 68"/>
                    <a:gd name="T16" fmla="*/ 28 w 46"/>
                    <a:gd name="T17" fmla="*/ 42 h 68"/>
                    <a:gd name="T18" fmla="*/ 46 w 46"/>
                    <a:gd name="T19" fmla="*/ 34 h 68"/>
                    <a:gd name="T20" fmla="*/ 34 w 46"/>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8">
                      <a:moveTo>
                        <a:pt x="34" y="0"/>
                      </a:moveTo>
                      <a:lnTo>
                        <a:pt x="0" y="15"/>
                      </a:lnTo>
                      <a:lnTo>
                        <a:pt x="11" y="49"/>
                      </a:lnTo>
                      <a:lnTo>
                        <a:pt x="16" y="68"/>
                      </a:lnTo>
                      <a:lnTo>
                        <a:pt x="34" y="63"/>
                      </a:lnTo>
                      <a:lnTo>
                        <a:pt x="39" y="59"/>
                      </a:lnTo>
                      <a:lnTo>
                        <a:pt x="26" y="19"/>
                      </a:lnTo>
                      <a:lnTo>
                        <a:pt x="21" y="23"/>
                      </a:lnTo>
                      <a:lnTo>
                        <a:pt x="28" y="42"/>
                      </a:lnTo>
                      <a:lnTo>
                        <a:pt x="46" y="34"/>
                      </a:lnTo>
                      <a:lnTo>
                        <a:pt x="34"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3" name="Freeform 249"/>
                <p:cNvSpPr>
                  <a:spLocks/>
                </p:cNvSpPr>
                <p:nvPr/>
              </p:nvSpPr>
              <p:spPr bwMode="auto">
                <a:xfrm>
                  <a:off x="4530" y="2864"/>
                  <a:ext cx="24" cy="28"/>
                </a:xfrm>
                <a:custGeom>
                  <a:avLst/>
                  <a:gdLst>
                    <a:gd name="T0" fmla="*/ 0 w 50"/>
                    <a:gd name="T1" fmla="*/ 15 h 55"/>
                    <a:gd name="T2" fmla="*/ 14 w 50"/>
                    <a:gd name="T3" fmla="*/ 55 h 55"/>
                    <a:gd name="T4" fmla="*/ 50 w 50"/>
                    <a:gd name="T5" fmla="*/ 40 h 55"/>
                    <a:gd name="T6" fmla="*/ 37 w 50"/>
                    <a:gd name="T7" fmla="*/ 0 h 55"/>
                    <a:gd name="T8" fmla="*/ 0 w 50"/>
                    <a:gd name="T9" fmla="*/ 15 h 55"/>
                  </a:gdLst>
                  <a:ahLst/>
                  <a:cxnLst>
                    <a:cxn ang="0">
                      <a:pos x="T0" y="T1"/>
                    </a:cxn>
                    <a:cxn ang="0">
                      <a:pos x="T2" y="T3"/>
                    </a:cxn>
                    <a:cxn ang="0">
                      <a:pos x="T4" y="T5"/>
                    </a:cxn>
                    <a:cxn ang="0">
                      <a:pos x="T6" y="T7"/>
                    </a:cxn>
                    <a:cxn ang="0">
                      <a:pos x="T8" y="T9"/>
                    </a:cxn>
                  </a:cxnLst>
                  <a:rect l="0" t="0" r="r" b="b"/>
                  <a:pathLst>
                    <a:path w="50" h="55">
                      <a:moveTo>
                        <a:pt x="0" y="15"/>
                      </a:moveTo>
                      <a:lnTo>
                        <a:pt x="14" y="55"/>
                      </a:lnTo>
                      <a:lnTo>
                        <a:pt x="50" y="40"/>
                      </a:lnTo>
                      <a:lnTo>
                        <a:pt x="37"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4" name="Freeform 250"/>
                <p:cNvSpPr>
                  <a:spLocks/>
                </p:cNvSpPr>
                <p:nvPr/>
              </p:nvSpPr>
              <p:spPr bwMode="auto">
                <a:xfrm>
                  <a:off x="4565" y="2850"/>
                  <a:ext cx="25" cy="27"/>
                </a:xfrm>
                <a:custGeom>
                  <a:avLst/>
                  <a:gdLst>
                    <a:gd name="T0" fmla="*/ 0 w 50"/>
                    <a:gd name="T1" fmla="*/ 16 h 56"/>
                    <a:gd name="T2" fmla="*/ 14 w 50"/>
                    <a:gd name="T3" fmla="*/ 56 h 56"/>
                    <a:gd name="T4" fmla="*/ 50 w 50"/>
                    <a:gd name="T5" fmla="*/ 40 h 56"/>
                    <a:gd name="T6" fmla="*/ 37 w 50"/>
                    <a:gd name="T7" fmla="*/ 0 h 56"/>
                    <a:gd name="T8" fmla="*/ 0 w 50"/>
                    <a:gd name="T9" fmla="*/ 16 h 56"/>
                  </a:gdLst>
                  <a:ahLst/>
                  <a:cxnLst>
                    <a:cxn ang="0">
                      <a:pos x="T0" y="T1"/>
                    </a:cxn>
                    <a:cxn ang="0">
                      <a:pos x="T2" y="T3"/>
                    </a:cxn>
                    <a:cxn ang="0">
                      <a:pos x="T4" y="T5"/>
                    </a:cxn>
                    <a:cxn ang="0">
                      <a:pos x="T6" y="T7"/>
                    </a:cxn>
                    <a:cxn ang="0">
                      <a:pos x="T8" y="T9"/>
                    </a:cxn>
                  </a:cxnLst>
                  <a:rect l="0" t="0" r="r" b="b"/>
                  <a:pathLst>
                    <a:path w="50" h="56">
                      <a:moveTo>
                        <a:pt x="0" y="16"/>
                      </a:moveTo>
                      <a:lnTo>
                        <a:pt x="14" y="56"/>
                      </a:lnTo>
                      <a:lnTo>
                        <a:pt x="50" y="40"/>
                      </a:lnTo>
                      <a:lnTo>
                        <a:pt x="37"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5" name="Freeform 251"/>
                <p:cNvSpPr>
                  <a:spLocks/>
                </p:cNvSpPr>
                <p:nvPr/>
              </p:nvSpPr>
              <p:spPr bwMode="auto">
                <a:xfrm>
                  <a:off x="4602" y="2835"/>
                  <a:ext cx="24" cy="27"/>
                </a:xfrm>
                <a:custGeom>
                  <a:avLst/>
                  <a:gdLst>
                    <a:gd name="T0" fmla="*/ 0 w 50"/>
                    <a:gd name="T1" fmla="*/ 13 h 53"/>
                    <a:gd name="T2" fmla="*/ 13 w 50"/>
                    <a:gd name="T3" fmla="*/ 53 h 53"/>
                    <a:gd name="T4" fmla="*/ 50 w 50"/>
                    <a:gd name="T5" fmla="*/ 40 h 53"/>
                    <a:gd name="T6" fmla="*/ 36 w 50"/>
                    <a:gd name="T7" fmla="*/ 0 h 53"/>
                    <a:gd name="T8" fmla="*/ 0 w 50"/>
                    <a:gd name="T9" fmla="*/ 13 h 53"/>
                  </a:gdLst>
                  <a:ahLst/>
                  <a:cxnLst>
                    <a:cxn ang="0">
                      <a:pos x="T0" y="T1"/>
                    </a:cxn>
                    <a:cxn ang="0">
                      <a:pos x="T2" y="T3"/>
                    </a:cxn>
                    <a:cxn ang="0">
                      <a:pos x="T4" y="T5"/>
                    </a:cxn>
                    <a:cxn ang="0">
                      <a:pos x="T6" y="T7"/>
                    </a:cxn>
                    <a:cxn ang="0">
                      <a:pos x="T8" y="T9"/>
                    </a:cxn>
                  </a:cxnLst>
                  <a:rect l="0" t="0" r="r" b="b"/>
                  <a:pathLst>
                    <a:path w="50" h="53">
                      <a:moveTo>
                        <a:pt x="0" y="13"/>
                      </a:moveTo>
                      <a:lnTo>
                        <a:pt x="13" y="53"/>
                      </a:lnTo>
                      <a:lnTo>
                        <a:pt x="50"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6" name="Freeform 252"/>
                <p:cNvSpPr>
                  <a:spLocks/>
                </p:cNvSpPr>
                <p:nvPr/>
              </p:nvSpPr>
              <p:spPr bwMode="auto">
                <a:xfrm>
                  <a:off x="4637" y="2821"/>
                  <a:ext cx="25" cy="27"/>
                </a:xfrm>
                <a:custGeom>
                  <a:avLst/>
                  <a:gdLst>
                    <a:gd name="T0" fmla="*/ 0 w 50"/>
                    <a:gd name="T1" fmla="*/ 13 h 53"/>
                    <a:gd name="T2" fmla="*/ 13 w 50"/>
                    <a:gd name="T3" fmla="*/ 53 h 53"/>
                    <a:gd name="T4" fmla="*/ 50 w 50"/>
                    <a:gd name="T5" fmla="*/ 40 h 53"/>
                    <a:gd name="T6" fmla="*/ 36 w 50"/>
                    <a:gd name="T7" fmla="*/ 0 h 53"/>
                    <a:gd name="T8" fmla="*/ 0 w 50"/>
                    <a:gd name="T9" fmla="*/ 13 h 53"/>
                  </a:gdLst>
                  <a:ahLst/>
                  <a:cxnLst>
                    <a:cxn ang="0">
                      <a:pos x="T0" y="T1"/>
                    </a:cxn>
                    <a:cxn ang="0">
                      <a:pos x="T2" y="T3"/>
                    </a:cxn>
                    <a:cxn ang="0">
                      <a:pos x="T4" y="T5"/>
                    </a:cxn>
                    <a:cxn ang="0">
                      <a:pos x="T6" y="T7"/>
                    </a:cxn>
                    <a:cxn ang="0">
                      <a:pos x="T8" y="T9"/>
                    </a:cxn>
                  </a:cxnLst>
                  <a:rect l="0" t="0" r="r" b="b"/>
                  <a:pathLst>
                    <a:path w="50" h="53">
                      <a:moveTo>
                        <a:pt x="0" y="13"/>
                      </a:moveTo>
                      <a:lnTo>
                        <a:pt x="13" y="53"/>
                      </a:lnTo>
                      <a:lnTo>
                        <a:pt x="50"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7" name="Freeform 253"/>
                <p:cNvSpPr>
                  <a:spLocks/>
                </p:cNvSpPr>
                <p:nvPr/>
              </p:nvSpPr>
              <p:spPr bwMode="auto">
                <a:xfrm>
                  <a:off x="4673" y="2806"/>
                  <a:ext cx="24" cy="27"/>
                </a:xfrm>
                <a:custGeom>
                  <a:avLst/>
                  <a:gdLst>
                    <a:gd name="T0" fmla="*/ 0 w 48"/>
                    <a:gd name="T1" fmla="*/ 16 h 56"/>
                    <a:gd name="T2" fmla="*/ 13 w 48"/>
                    <a:gd name="T3" fmla="*/ 56 h 56"/>
                    <a:gd name="T4" fmla="*/ 48 w 48"/>
                    <a:gd name="T5" fmla="*/ 40 h 56"/>
                    <a:gd name="T6" fmla="*/ 34 w 48"/>
                    <a:gd name="T7" fmla="*/ 0 h 56"/>
                    <a:gd name="T8" fmla="*/ 0 w 48"/>
                    <a:gd name="T9" fmla="*/ 16 h 56"/>
                  </a:gdLst>
                  <a:ahLst/>
                  <a:cxnLst>
                    <a:cxn ang="0">
                      <a:pos x="T0" y="T1"/>
                    </a:cxn>
                    <a:cxn ang="0">
                      <a:pos x="T2" y="T3"/>
                    </a:cxn>
                    <a:cxn ang="0">
                      <a:pos x="T4" y="T5"/>
                    </a:cxn>
                    <a:cxn ang="0">
                      <a:pos x="T6" y="T7"/>
                    </a:cxn>
                    <a:cxn ang="0">
                      <a:pos x="T8" y="T9"/>
                    </a:cxn>
                  </a:cxnLst>
                  <a:rect l="0" t="0" r="r" b="b"/>
                  <a:pathLst>
                    <a:path w="48" h="56">
                      <a:moveTo>
                        <a:pt x="0" y="16"/>
                      </a:moveTo>
                      <a:lnTo>
                        <a:pt x="13" y="56"/>
                      </a:lnTo>
                      <a:lnTo>
                        <a:pt x="48" y="40"/>
                      </a:lnTo>
                      <a:lnTo>
                        <a:pt x="34"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8" name="Freeform 254"/>
                <p:cNvSpPr>
                  <a:spLocks/>
                </p:cNvSpPr>
                <p:nvPr/>
              </p:nvSpPr>
              <p:spPr bwMode="auto">
                <a:xfrm>
                  <a:off x="4709" y="2791"/>
                  <a:ext cx="25" cy="28"/>
                </a:xfrm>
                <a:custGeom>
                  <a:avLst/>
                  <a:gdLst>
                    <a:gd name="T0" fmla="*/ 0 w 49"/>
                    <a:gd name="T1" fmla="*/ 15 h 55"/>
                    <a:gd name="T2" fmla="*/ 13 w 49"/>
                    <a:gd name="T3" fmla="*/ 55 h 55"/>
                    <a:gd name="T4" fmla="*/ 49 w 49"/>
                    <a:gd name="T5" fmla="*/ 40 h 55"/>
                    <a:gd name="T6" fmla="*/ 36 w 49"/>
                    <a:gd name="T7" fmla="*/ 0 h 55"/>
                    <a:gd name="T8" fmla="*/ 0 w 49"/>
                    <a:gd name="T9" fmla="*/ 15 h 55"/>
                  </a:gdLst>
                  <a:ahLst/>
                  <a:cxnLst>
                    <a:cxn ang="0">
                      <a:pos x="T0" y="T1"/>
                    </a:cxn>
                    <a:cxn ang="0">
                      <a:pos x="T2" y="T3"/>
                    </a:cxn>
                    <a:cxn ang="0">
                      <a:pos x="T4" y="T5"/>
                    </a:cxn>
                    <a:cxn ang="0">
                      <a:pos x="T6" y="T7"/>
                    </a:cxn>
                    <a:cxn ang="0">
                      <a:pos x="T8" y="T9"/>
                    </a:cxn>
                  </a:cxnLst>
                  <a:rect l="0" t="0" r="r" b="b"/>
                  <a:pathLst>
                    <a:path w="49" h="55">
                      <a:moveTo>
                        <a:pt x="0" y="15"/>
                      </a:moveTo>
                      <a:lnTo>
                        <a:pt x="13" y="55"/>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399" name="Freeform 255"/>
                <p:cNvSpPr>
                  <a:spLocks/>
                </p:cNvSpPr>
                <p:nvPr/>
              </p:nvSpPr>
              <p:spPr bwMode="auto">
                <a:xfrm>
                  <a:off x="4745" y="2777"/>
                  <a:ext cx="24" cy="28"/>
                </a:xfrm>
                <a:custGeom>
                  <a:avLst/>
                  <a:gdLst>
                    <a:gd name="T0" fmla="*/ 0 w 48"/>
                    <a:gd name="T1" fmla="*/ 15 h 55"/>
                    <a:gd name="T2" fmla="*/ 14 w 48"/>
                    <a:gd name="T3" fmla="*/ 55 h 55"/>
                    <a:gd name="T4" fmla="*/ 48 w 48"/>
                    <a:gd name="T5" fmla="*/ 40 h 55"/>
                    <a:gd name="T6" fmla="*/ 35 w 48"/>
                    <a:gd name="T7" fmla="*/ 0 h 55"/>
                    <a:gd name="T8" fmla="*/ 0 w 48"/>
                    <a:gd name="T9" fmla="*/ 15 h 55"/>
                  </a:gdLst>
                  <a:ahLst/>
                  <a:cxnLst>
                    <a:cxn ang="0">
                      <a:pos x="T0" y="T1"/>
                    </a:cxn>
                    <a:cxn ang="0">
                      <a:pos x="T2" y="T3"/>
                    </a:cxn>
                    <a:cxn ang="0">
                      <a:pos x="T4" y="T5"/>
                    </a:cxn>
                    <a:cxn ang="0">
                      <a:pos x="T6" y="T7"/>
                    </a:cxn>
                    <a:cxn ang="0">
                      <a:pos x="T8" y="T9"/>
                    </a:cxn>
                  </a:cxnLst>
                  <a:rect l="0" t="0" r="r" b="b"/>
                  <a:pathLst>
                    <a:path w="48" h="55">
                      <a:moveTo>
                        <a:pt x="0" y="15"/>
                      </a:moveTo>
                      <a:lnTo>
                        <a:pt x="14" y="55"/>
                      </a:lnTo>
                      <a:lnTo>
                        <a:pt x="48" y="40"/>
                      </a:lnTo>
                      <a:lnTo>
                        <a:pt x="35"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0" name="Freeform 256"/>
                <p:cNvSpPr>
                  <a:spLocks/>
                </p:cNvSpPr>
                <p:nvPr/>
              </p:nvSpPr>
              <p:spPr bwMode="auto">
                <a:xfrm>
                  <a:off x="4781" y="2763"/>
                  <a:ext cx="24" cy="26"/>
                </a:xfrm>
                <a:custGeom>
                  <a:avLst/>
                  <a:gdLst>
                    <a:gd name="T0" fmla="*/ 0 w 50"/>
                    <a:gd name="T1" fmla="*/ 14 h 54"/>
                    <a:gd name="T2" fmla="*/ 14 w 50"/>
                    <a:gd name="T3" fmla="*/ 54 h 54"/>
                    <a:gd name="T4" fmla="*/ 50 w 50"/>
                    <a:gd name="T5" fmla="*/ 40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4" y="54"/>
                      </a:lnTo>
                      <a:lnTo>
                        <a:pt x="50" y="40"/>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1" name="Freeform 257"/>
                <p:cNvSpPr>
                  <a:spLocks/>
                </p:cNvSpPr>
                <p:nvPr/>
              </p:nvSpPr>
              <p:spPr bwMode="auto">
                <a:xfrm>
                  <a:off x="4816" y="2748"/>
                  <a:ext cx="25" cy="27"/>
                </a:xfrm>
                <a:custGeom>
                  <a:avLst/>
                  <a:gdLst>
                    <a:gd name="T0" fmla="*/ 0 w 50"/>
                    <a:gd name="T1" fmla="*/ 14 h 54"/>
                    <a:gd name="T2" fmla="*/ 14 w 50"/>
                    <a:gd name="T3" fmla="*/ 54 h 54"/>
                    <a:gd name="T4" fmla="*/ 50 w 50"/>
                    <a:gd name="T5" fmla="*/ 41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4" y="54"/>
                      </a:lnTo>
                      <a:lnTo>
                        <a:pt x="50" y="41"/>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2" name="Freeform 258"/>
                <p:cNvSpPr>
                  <a:spLocks/>
                </p:cNvSpPr>
                <p:nvPr/>
              </p:nvSpPr>
              <p:spPr bwMode="auto">
                <a:xfrm>
                  <a:off x="4852" y="2733"/>
                  <a:ext cx="25" cy="28"/>
                </a:xfrm>
                <a:custGeom>
                  <a:avLst/>
                  <a:gdLst>
                    <a:gd name="T0" fmla="*/ 0 w 49"/>
                    <a:gd name="T1" fmla="*/ 15 h 55"/>
                    <a:gd name="T2" fmla="*/ 13 w 49"/>
                    <a:gd name="T3" fmla="*/ 55 h 55"/>
                    <a:gd name="T4" fmla="*/ 49 w 49"/>
                    <a:gd name="T5" fmla="*/ 40 h 55"/>
                    <a:gd name="T6" fmla="*/ 36 w 49"/>
                    <a:gd name="T7" fmla="*/ 0 h 55"/>
                    <a:gd name="T8" fmla="*/ 0 w 49"/>
                    <a:gd name="T9" fmla="*/ 15 h 55"/>
                  </a:gdLst>
                  <a:ahLst/>
                  <a:cxnLst>
                    <a:cxn ang="0">
                      <a:pos x="T0" y="T1"/>
                    </a:cxn>
                    <a:cxn ang="0">
                      <a:pos x="T2" y="T3"/>
                    </a:cxn>
                    <a:cxn ang="0">
                      <a:pos x="T4" y="T5"/>
                    </a:cxn>
                    <a:cxn ang="0">
                      <a:pos x="T6" y="T7"/>
                    </a:cxn>
                    <a:cxn ang="0">
                      <a:pos x="T8" y="T9"/>
                    </a:cxn>
                  </a:cxnLst>
                  <a:rect l="0" t="0" r="r" b="b"/>
                  <a:pathLst>
                    <a:path w="49" h="55">
                      <a:moveTo>
                        <a:pt x="0" y="15"/>
                      </a:moveTo>
                      <a:lnTo>
                        <a:pt x="13" y="55"/>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3" name="Freeform 259"/>
                <p:cNvSpPr>
                  <a:spLocks/>
                </p:cNvSpPr>
                <p:nvPr/>
              </p:nvSpPr>
              <p:spPr bwMode="auto">
                <a:xfrm>
                  <a:off x="4888" y="2719"/>
                  <a:ext cx="25" cy="27"/>
                </a:xfrm>
                <a:custGeom>
                  <a:avLst/>
                  <a:gdLst>
                    <a:gd name="T0" fmla="*/ 0 w 49"/>
                    <a:gd name="T1" fmla="*/ 15 h 56"/>
                    <a:gd name="T2" fmla="*/ 13 w 49"/>
                    <a:gd name="T3" fmla="*/ 56 h 56"/>
                    <a:gd name="T4" fmla="*/ 49 w 49"/>
                    <a:gd name="T5" fmla="*/ 40 h 56"/>
                    <a:gd name="T6" fmla="*/ 36 w 49"/>
                    <a:gd name="T7" fmla="*/ 0 h 56"/>
                    <a:gd name="T8" fmla="*/ 0 w 49"/>
                    <a:gd name="T9" fmla="*/ 15 h 56"/>
                  </a:gdLst>
                  <a:ahLst/>
                  <a:cxnLst>
                    <a:cxn ang="0">
                      <a:pos x="T0" y="T1"/>
                    </a:cxn>
                    <a:cxn ang="0">
                      <a:pos x="T2" y="T3"/>
                    </a:cxn>
                    <a:cxn ang="0">
                      <a:pos x="T4" y="T5"/>
                    </a:cxn>
                    <a:cxn ang="0">
                      <a:pos x="T6" y="T7"/>
                    </a:cxn>
                    <a:cxn ang="0">
                      <a:pos x="T8" y="T9"/>
                    </a:cxn>
                  </a:cxnLst>
                  <a:rect l="0" t="0" r="r" b="b"/>
                  <a:pathLst>
                    <a:path w="49" h="56">
                      <a:moveTo>
                        <a:pt x="0" y="15"/>
                      </a:moveTo>
                      <a:lnTo>
                        <a:pt x="13" y="56"/>
                      </a:lnTo>
                      <a:lnTo>
                        <a:pt x="49" y="40"/>
                      </a:lnTo>
                      <a:lnTo>
                        <a:pt x="36"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4" name="Freeform 260"/>
                <p:cNvSpPr>
                  <a:spLocks/>
                </p:cNvSpPr>
                <p:nvPr/>
              </p:nvSpPr>
              <p:spPr bwMode="auto">
                <a:xfrm>
                  <a:off x="4924" y="2704"/>
                  <a:ext cx="24" cy="28"/>
                </a:xfrm>
                <a:custGeom>
                  <a:avLst/>
                  <a:gdLst>
                    <a:gd name="T0" fmla="*/ 0 w 47"/>
                    <a:gd name="T1" fmla="*/ 16 h 56"/>
                    <a:gd name="T2" fmla="*/ 13 w 47"/>
                    <a:gd name="T3" fmla="*/ 56 h 56"/>
                    <a:gd name="T4" fmla="*/ 47 w 47"/>
                    <a:gd name="T5" fmla="*/ 41 h 56"/>
                    <a:gd name="T6" fmla="*/ 34 w 47"/>
                    <a:gd name="T7" fmla="*/ 0 h 56"/>
                    <a:gd name="T8" fmla="*/ 0 w 47"/>
                    <a:gd name="T9" fmla="*/ 16 h 56"/>
                  </a:gdLst>
                  <a:ahLst/>
                  <a:cxnLst>
                    <a:cxn ang="0">
                      <a:pos x="T0" y="T1"/>
                    </a:cxn>
                    <a:cxn ang="0">
                      <a:pos x="T2" y="T3"/>
                    </a:cxn>
                    <a:cxn ang="0">
                      <a:pos x="T4" y="T5"/>
                    </a:cxn>
                    <a:cxn ang="0">
                      <a:pos x="T6" y="T7"/>
                    </a:cxn>
                    <a:cxn ang="0">
                      <a:pos x="T8" y="T9"/>
                    </a:cxn>
                  </a:cxnLst>
                  <a:rect l="0" t="0" r="r" b="b"/>
                  <a:pathLst>
                    <a:path w="47" h="56">
                      <a:moveTo>
                        <a:pt x="0" y="16"/>
                      </a:moveTo>
                      <a:lnTo>
                        <a:pt x="13" y="56"/>
                      </a:lnTo>
                      <a:lnTo>
                        <a:pt x="47" y="41"/>
                      </a:lnTo>
                      <a:lnTo>
                        <a:pt x="34"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5" name="Freeform 261"/>
                <p:cNvSpPr>
                  <a:spLocks/>
                </p:cNvSpPr>
                <p:nvPr/>
              </p:nvSpPr>
              <p:spPr bwMode="auto">
                <a:xfrm>
                  <a:off x="4960" y="2690"/>
                  <a:ext cx="25" cy="27"/>
                </a:xfrm>
                <a:custGeom>
                  <a:avLst/>
                  <a:gdLst>
                    <a:gd name="T0" fmla="*/ 0 w 49"/>
                    <a:gd name="T1" fmla="*/ 13 h 53"/>
                    <a:gd name="T2" fmla="*/ 13 w 49"/>
                    <a:gd name="T3" fmla="*/ 53 h 53"/>
                    <a:gd name="T4" fmla="*/ 49 w 49"/>
                    <a:gd name="T5" fmla="*/ 40 h 53"/>
                    <a:gd name="T6" fmla="*/ 36 w 49"/>
                    <a:gd name="T7" fmla="*/ 0 h 53"/>
                    <a:gd name="T8" fmla="*/ 0 w 49"/>
                    <a:gd name="T9" fmla="*/ 13 h 53"/>
                  </a:gdLst>
                  <a:ahLst/>
                  <a:cxnLst>
                    <a:cxn ang="0">
                      <a:pos x="T0" y="T1"/>
                    </a:cxn>
                    <a:cxn ang="0">
                      <a:pos x="T2" y="T3"/>
                    </a:cxn>
                    <a:cxn ang="0">
                      <a:pos x="T4" y="T5"/>
                    </a:cxn>
                    <a:cxn ang="0">
                      <a:pos x="T6" y="T7"/>
                    </a:cxn>
                    <a:cxn ang="0">
                      <a:pos x="T8" y="T9"/>
                    </a:cxn>
                  </a:cxnLst>
                  <a:rect l="0" t="0" r="r" b="b"/>
                  <a:pathLst>
                    <a:path w="49" h="53">
                      <a:moveTo>
                        <a:pt x="0" y="13"/>
                      </a:moveTo>
                      <a:lnTo>
                        <a:pt x="13" y="53"/>
                      </a:lnTo>
                      <a:lnTo>
                        <a:pt x="49"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6" name="Freeform 262"/>
                <p:cNvSpPr>
                  <a:spLocks/>
                </p:cNvSpPr>
                <p:nvPr/>
              </p:nvSpPr>
              <p:spPr bwMode="auto">
                <a:xfrm>
                  <a:off x="4995" y="2676"/>
                  <a:ext cx="25" cy="26"/>
                </a:xfrm>
                <a:custGeom>
                  <a:avLst/>
                  <a:gdLst>
                    <a:gd name="T0" fmla="*/ 0 w 49"/>
                    <a:gd name="T1" fmla="*/ 13 h 54"/>
                    <a:gd name="T2" fmla="*/ 13 w 49"/>
                    <a:gd name="T3" fmla="*/ 54 h 54"/>
                    <a:gd name="T4" fmla="*/ 49 w 49"/>
                    <a:gd name="T5" fmla="*/ 40 h 54"/>
                    <a:gd name="T6" fmla="*/ 36 w 49"/>
                    <a:gd name="T7" fmla="*/ 0 h 54"/>
                    <a:gd name="T8" fmla="*/ 0 w 49"/>
                    <a:gd name="T9" fmla="*/ 13 h 54"/>
                  </a:gdLst>
                  <a:ahLst/>
                  <a:cxnLst>
                    <a:cxn ang="0">
                      <a:pos x="T0" y="T1"/>
                    </a:cxn>
                    <a:cxn ang="0">
                      <a:pos x="T2" y="T3"/>
                    </a:cxn>
                    <a:cxn ang="0">
                      <a:pos x="T4" y="T5"/>
                    </a:cxn>
                    <a:cxn ang="0">
                      <a:pos x="T6" y="T7"/>
                    </a:cxn>
                    <a:cxn ang="0">
                      <a:pos x="T8" y="T9"/>
                    </a:cxn>
                  </a:cxnLst>
                  <a:rect l="0" t="0" r="r" b="b"/>
                  <a:pathLst>
                    <a:path w="49" h="54">
                      <a:moveTo>
                        <a:pt x="0" y="13"/>
                      </a:moveTo>
                      <a:lnTo>
                        <a:pt x="13" y="54"/>
                      </a:lnTo>
                      <a:lnTo>
                        <a:pt x="49" y="40"/>
                      </a:lnTo>
                      <a:lnTo>
                        <a:pt x="36"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7" name="Freeform 263"/>
                <p:cNvSpPr>
                  <a:spLocks/>
                </p:cNvSpPr>
                <p:nvPr/>
              </p:nvSpPr>
              <p:spPr bwMode="auto">
                <a:xfrm>
                  <a:off x="5032" y="2661"/>
                  <a:ext cx="24" cy="27"/>
                </a:xfrm>
                <a:custGeom>
                  <a:avLst/>
                  <a:gdLst>
                    <a:gd name="T0" fmla="*/ 0 w 50"/>
                    <a:gd name="T1" fmla="*/ 14 h 54"/>
                    <a:gd name="T2" fmla="*/ 13 w 50"/>
                    <a:gd name="T3" fmla="*/ 54 h 54"/>
                    <a:gd name="T4" fmla="*/ 50 w 50"/>
                    <a:gd name="T5" fmla="*/ 41 h 54"/>
                    <a:gd name="T6" fmla="*/ 37 w 50"/>
                    <a:gd name="T7" fmla="*/ 0 h 54"/>
                    <a:gd name="T8" fmla="*/ 0 w 50"/>
                    <a:gd name="T9" fmla="*/ 14 h 54"/>
                  </a:gdLst>
                  <a:ahLst/>
                  <a:cxnLst>
                    <a:cxn ang="0">
                      <a:pos x="T0" y="T1"/>
                    </a:cxn>
                    <a:cxn ang="0">
                      <a:pos x="T2" y="T3"/>
                    </a:cxn>
                    <a:cxn ang="0">
                      <a:pos x="T4" y="T5"/>
                    </a:cxn>
                    <a:cxn ang="0">
                      <a:pos x="T6" y="T7"/>
                    </a:cxn>
                    <a:cxn ang="0">
                      <a:pos x="T8" y="T9"/>
                    </a:cxn>
                  </a:cxnLst>
                  <a:rect l="0" t="0" r="r" b="b"/>
                  <a:pathLst>
                    <a:path w="50" h="54">
                      <a:moveTo>
                        <a:pt x="0" y="14"/>
                      </a:moveTo>
                      <a:lnTo>
                        <a:pt x="13" y="54"/>
                      </a:lnTo>
                      <a:lnTo>
                        <a:pt x="50" y="41"/>
                      </a:lnTo>
                      <a:lnTo>
                        <a:pt x="37" y="0"/>
                      </a:lnTo>
                      <a:lnTo>
                        <a:pt x="0" y="1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8" name="Freeform 264"/>
                <p:cNvSpPr>
                  <a:spLocks/>
                </p:cNvSpPr>
                <p:nvPr/>
              </p:nvSpPr>
              <p:spPr bwMode="auto">
                <a:xfrm>
                  <a:off x="5067" y="2646"/>
                  <a:ext cx="25" cy="28"/>
                </a:xfrm>
                <a:custGeom>
                  <a:avLst/>
                  <a:gdLst>
                    <a:gd name="T0" fmla="*/ 0 w 50"/>
                    <a:gd name="T1" fmla="*/ 15 h 55"/>
                    <a:gd name="T2" fmla="*/ 13 w 50"/>
                    <a:gd name="T3" fmla="*/ 55 h 55"/>
                    <a:gd name="T4" fmla="*/ 50 w 50"/>
                    <a:gd name="T5" fmla="*/ 40 h 55"/>
                    <a:gd name="T6" fmla="*/ 37 w 50"/>
                    <a:gd name="T7" fmla="*/ 0 h 55"/>
                    <a:gd name="T8" fmla="*/ 0 w 50"/>
                    <a:gd name="T9" fmla="*/ 15 h 55"/>
                  </a:gdLst>
                  <a:ahLst/>
                  <a:cxnLst>
                    <a:cxn ang="0">
                      <a:pos x="T0" y="T1"/>
                    </a:cxn>
                    <a:cxn ang="0">
                      <a:pos x="T2" y="T3"/>
                    </a:cxn>
                    <a:cxn ang="0">
                      <a:pos x="T4" y="T5"/>
                    </a:cxn>
                    <a:cxn ang="0">
                      <a:pos x="T6" y="T7"/>
                    </a:cxn>
                    <a:cxn ang="0">
                      <a:pos x="T8" y="T9"/>
                    </a:cxn>
                  </a:cxnLst>
                  <a:rect l="0" t="0" r="r" b="b"/>
                  <a:pathLst>
                    <a:path w="50" h="55">
                      <a:moveTo>
                        <a:pt x="0" y="15"/>
                      </a:moveTo>
                      <a:lnTo>
                        <a:pt x="13" y="55"/>
                      </a:lnTo>
                      <a:lnTo>
                        <a:pt x="50" y="40"/>
                      </a:lnTo>
                      <a:lnTo>
                        <a:pt x="37"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09" name="Freeform 265"/>
                <p:cNvSpPr>
                  <a:spLocks/>
                </p:cNvSpPr>
                <p:nvPr/>
              </p:nvSpPr>
              <p:spPr bwMode="auto">
                <a:xfrm>
                  <a:off x="5103" y="2632"/>
                  <a:ext cx="24" cy="27"/>
                </a:xfrm>
                <a:custGeom>
                  <a:avLst/>
                  <a:gdLst>
                    <a:gd name="T0" fmla="*/ 0 w 48"/>
                    <a:gd name="T1" fmla="*/ 15 h 55"/>
                    <a:gd name="T2" fmla="*/ 13 w 48"/>
                    <a:gd name="T3" fmla="*/ 55 h 55"/>
                    <a:gd name="T4" fmla="*/ 48 w 48"/>
                    <a:gd name="T5" fmla="*/ 40 h 55"/>
                    <a:gd name="T6" fmla="*/ 35 w 48"/>
                    <a:gd name="T7" fmla="*/ 0 h 55"/>
                    <a:gd name="T8" fmla="*/ 0 w 48"/>
                    <a:gd name="T9" fmla="*/ 15 h 55"/>
                  </a:gdLst>
                  <a:ahLst/>
                  <a:cxnLst>
                    <a:cxn ang="0">
                      <a:pos x="T0" y="T1"/>
                    </a:cxn>
                    <a:cxn ang="0">
                      <a:pos x="T2" y="T3"/>
                    </a:cxn>
                    <a:cxn ang="0">
                      <a:pos x="T4" y="T5"/>
                    </a:cxn>
                    <a:cxn ang="0">
                      <a:pos x="T6" y="T7"/>
                    </a:cxn>
                    <a:cxn ang="0">
                      <a:pos x="T8" y="T9"/>
                    </a:cxn>
                  </a:cxnLst>
                  <a:rect l="0" t="0" r="r" b="b"/>
                  <a:pathLst>
                    <a:path w="48" h="55">
                      <a:moveTo>
                        <a:pt x="0" y="15"/>
                      </a:moveTo>
                      <a:lnTo>
                        <a:pt x="13" y="55"/>
                      </a:lnTo>
                      <a:lnTo>
                        <a:pt x="48" y="40"/>
                      </a:lnTo>
                      <a:lnTo>
                        <a:pt x="35" y="0"/>
                      </a:lnTo>
                      <a:lnTo>
                        <a:pt x="0" y="1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0" name="Freeform 266"/>
                <p:cNvSpPr>
                  <a:spLocks/>
                </p:cNvSpPr>
                <p:nvPr/>
              </p:nvSpPr>
              <p:spPr bwMode="auto">
                <a:xfrm>
                  <a:off x="5139" y="2617"/>
                  <a:ext cx="25" cy="28"/>
                </a:xfrm>
                <a:custGeom>
                  <a:avLst/>
                  <a:gdLst>
                    <a:gd name="T0" fmla="*/ 0 w 49"/>
                    <a:gd name="T1" fmla="*/ 16 h 56"/>
                    <a:gd name="T2" fmla="*/ 13 w 49"/>
                    <a:gd name="T3" fmla="*/ 56 h 56"/>
                    <a:gd name="T4" fmla="*/ 49 w 49"/>
                    <a:gd name="T5" fmla="*/ 40 h 56"/>
                    <a:gd name="T6" fmla="*/ 36 w 49"/>
                    <a:gd name="T7" fmla="*/ 0 h 56"/>
                    <a:gd name="T8" fmla="*/ 0 w 49"/>
                    <a:gd name="T9" fmla="*/ 16 h 56"/>
                  </a:gdLst>
                  <a:ahLst/>
                  <a:cxnLst>
                    <a:cxn ang="0">
                      <a:pos x="T0" y="T1"/>
                    </a:cxn>
                    <a:cxn ang="0">
                      <a:pos x="T2" y="T3"/>
                    </a:cxn>
                    <a:cxn ang="0">
                      <a:pos x="T4" y="T5"/>
                    </a:cxn>
                    <a:cxn ang="0">
                      <a:pos x="T6" y="T7"/>
                    </a:cxn>
                    <a:cxn ang="0">
                      <a:pos x="T8" y="T9"/>
                    </a:cxn>
                  </a:cxnLst>
                  <a:rect l="0" t="0" r="r" b="b"/>
                  <a:pathLst>
                    <a:path w="49" h="56">
                      <a:moveTo>
                        <a:pt x="0" y="16"/>
                      </a:moveTo>
                      <a:lnTo>
                        <a:pt x="13" y="56"/>
                      </a:lnTo>
                      <a:lnTo>
                        <a:pt x="49" y="40"/>
                      </a:lnTo>
                      <a:lnTo>
                        <a:pt x="36" y="0"/>
                      </a:lnTo>
                      <a:lnTo>
                        <a:pt x="0" y="16"/>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1" name="Freeform 267"/>
                <p:cNvSpPr>
                  <a:spLocks/>
                </p:cNvSpPr>
                <p:nvPr/>
              </p:nvSpPr>
              <p:spPr bwMode="auto">
                <a:xfrm>
                  <a:off x="5175" y="2603"/>
                  <a:ext cx="24" cy="27"/>
                </a:xfrm>
                <a:custGeom>
                  <a:avLst/>
                  <a:gdLst>
                    <a:gd name="T0" fmla="*/ 0 w 47"/>
                    <a:gd name="T1" fmla="*/ 13 h 53"/>
                    <a:gd name="T2" fmla="*/ 13 w 47"/>
                    <a:gd name="T3" fmla="*/ 53 h 53"/>
                    <a:gd name="T4" fmla="*/ 47 w 47"/>
                    <a:gd name="T5" fmla="*/ 40 h 53"/>
                    <a:gd name="T6" fmla="*/ 34 w 47"/>
                    <a:gd name="T7" fmla="*/ 0 h 53"/>
                    <a:gd name="T8" fmla="*/ 0 w 47"/>
                    <a:gd name="T9" fmla="*/ 13 h 53"/>
                  </a:gdLst>
                  <a:ahLst/>
                  <a:cxnLst>
                    <a:cxn ang="0">
                      <a:pos x="T0" y="T1"/>
                    </a:cxn>
                    <a:cxn ang="0">
                      <a:pos x="T2" y="T3"/>
                    </a:cxn>
                    <a:cxn ang="0">
                      <a:pos x="T4" y="T5"/>
                    </a:cxn>
                    <a:cxn ang="0">
                      <a:pos x="T6" y="T7"/>
                    </a:cxn>
                    <a:cxn ang="0">
                      <a:pos x="T8" y="T9"/>
                    </a:cxn>
                  </a:cxnLst>
                  <a:rect l="0" t="0" r="r" b="b"/>
                  <a:pathLst>
                    <a:path w="47" h="53">
                      <a:moveTo>
                        <a:pt x="0" y="13"/>
                      </a:moveTo>
                      <a:lnTo>
                        <a:pt x="13" y="53"/>
                      </a:lnTo>
                      <a:lnTo>
                        <a:pt x="47" y="40"/>
                      </a:lnTo>
                      <a:lnTo>
                        <a:pt x="34" y="0"/>
                      </a:lnTo>
                      <a:lnTo>
                        <a:pt x="0" y="13"/>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2" name="Freeform 268"/>
                <p:cNvSpPr>
                  <a:spLocks/>
                </p:cNvSpPr>
                <p:nvPr/>
              </p:nvSpPr>
              <p:spPr bwMode="auto">
                <a:xfrm>
                  <a:off x="5194" y="2629"/>
                  <a:ext cx="24" cy="40"/>
                </a:xfrm>
                <a:custGeom>
                  <a:avLst/>
                  <a:gdLst>
                    <a:gd name="T0" fmla="*/ 34 w 47"/>
                    <a:gd name="T1" fmla="*/ 0 h 81"/>
                    <a:gd name="T2" fmla="*/ 0 w 47"/>
                    <a:gd name="T3" fmla="*/ 16 h 81"/>
                    <a:gd name="T4" fmla="*/ 13 w 47"/>
                    <a:gd name="T5" fmla="*/ 54 h 81"/>
                    <a:gd name="T6" fmla="*/ 21 w 47"/>
                    <a:gd name="T7" fmla="*/ 81 h 81"/>
                    <a:gd name="T8" fmla="*/ 41 w 47"/>
                    <a:gd name="T9" fmla="*/ 63 h 81"/>
                    <a:gd name="T10" fmla="*/ 42 w 47"/>
                    <a:gd name="T11" fmla="*/ 61 h 81"/>
                    <a:gd name="T12" fmla="*/ 21 w 47"/>
                    <a:gd name="T13" fmla="*/ 27 h 81"/>
                    <a:gd name="T14" fmla="*/ 19 w 47"/>
                    <a:gd name="T15" fmla="*/ 29 h 81"/>
                    <a:gd name="T16" fmla="*/ 29 w 47"/>
                    <a:gd name="T17" fmla="*/ 46 h 81"/>
                    <a:gd name="T18" fmla="*/ 47 w 47"/>
                    <a:gd name="T19" fmla="*/ 39 h 81"/>
                    <a:gd name="T20" fmla="*/ 34 w 47"/>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81">
                      <a:moveTo>
                        <a:pt x="34" y="0"/>
                      </a:moveTo>
                      <a:lnTo>
                        <a:pt x="0" y="16"/>
                      </a:lnTo>
                      <a:lnTo>
                        <a:pt x="13" y="54"/>
                      </a:lnTo>
                      <a:lnTo>
                        <a:pt x="21" y="81"/>
                      </a:lnTo>
                      <a:lnTo>
                        <a:pt x="41" y="63"/>
                      </a:lnTo>
                      <a:lnTo>
                        <a:pt x="42" y="61"/>
                      </a:lnTo>
                      <a:lnTo>
                        <a:pt x="21" y="27"/>
                      </a:lnTo>
                      <a:lnTo>
                        <a:pt x="19" y="29"/>
                      </a:lnTo>
                      <a:lnTo>
                        <a:pt x="29" y="46"/>
                      </a:lnTo>
                      <a:lnTo>
                        <a:pt x="47" y="39"/>
                      </a:lnTo>
                      <a:lnTo>
                        <a:pt x="34" y="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3" name="Freeform 269"/>
                <p:cNvSpPr>
                  <a:spLocks/>
                </p:cNvSpPr>
                <p:nvPr/>
              </p:nvSpPr>
              <p:spPr bwMode="auto">
                <a:xfrm>
                  <a:off x="5220" y="2616"/>
                  <a:ext cx="26" cy="30"/>
                </a:xfrm>
                <a:custGeom>
                  <a:avLst/>
                  <a:gdLst>
                    <a:gd name="T0" fmla="*/ 0 w 53"/>
                    <a:gd name="T1" fmla="*/ 25 h 60"/>
                    <a:gd name="T2" fmla="*/ 21 w 53"/>
                    <a:gd name="T3" fmla="*/ 60 h 60"/>
                    <a:gd name="T4" fmla="*/ 53 w 53"/>
                    <a:gd name="T5" fmla="*/ 35 h 60"/>
                    <a:gd name="T6" fmla="*/ 31 w 53"/>
                    <a:gd name="T7" fmla="*/ 0 h 60"/>
                    <a:gd name="T8" fmla="*/ 0 w 53"/>
                    <a:gd name="T9" fmla="*/ 25 h 60"/>
                  </a:gdLst>
                  <a:ahLst/>
                  <a:cxnLst>
                    <a:cxn ang="0">
                      <a:pos x="T0" y="T1"/>
                    </a:cxn>
                    <a:cxn ang="0">
                      <a:pos x="T2" y="T3"/>
                    </a:cxn>
                    <a:cxn ang="0">
                      <a:pos x="T4" y="T5"/>
                    </a:cxn>
                    <a:cxn ang="0">
                      <a:pos x="T6" y="T7"/>
                    </a:cxn>
                    <a:cxn ang="0">
                      <a:pos x="T8" y="T9"/>
                    </a:cxn>
                  </a:cxnLst>
                  <a:rect l="0" t="0" r="r" b="b"/>
                  <a:pathLst>
                    <a:path w="53" h="60">
                      <a:moveTo>
                        <a:pt x="0" y="25"/>
                      </a:moveTo>
                      <a:lnTo>
                        <a:pt x="21" y="60"/>
                      </a:lnTo>
                      <a:lnTo>
                        <a:pt x="53" y="35"/>
                      </a:lnTo>
                      <a:lnTo>
                        <a:pt x="31" y="0"/>
                      </a:lnTo>
                      <a:lnTo>
                        <a:pt x="0" y="2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4" name="Freeform 270"/>
                <p:cNvSpPr>
                  <a:spLocks/>
                </p:cNvSpPr>
                <p:nvPr/>
              </p:nvSpPr>
              <p:spPr bwMode="auto">
                <a:xfrm>
                  <a:off x="5250" y="2590"/>
                  <a:ext cx="27" cy="30"/>
                </a:xfrm>
                <a:custGeom>
                  <a:avLst/>
                  <a:gdLst>
                    <a:gd name="T0" fmla="*/ 0 w 53"/>
                    <a:gd name="T1" fmla="*/ 25 h 59"/>
                    <a:gd name="T2" fmla="*/ 21 w 53"/>
                    <a:gd name="T3" fmla="*/ 59 h 59"/>
                    <a:gd name="T4" fmla="*/ 53 w 53"/>
                    <a:gd name="T5" fmla="*/ 34 h 59"/>
                    <a:gd name="T6" fmla="*/ 31 w 53"/>
                    <a:gd name="T7" fmla="*/ 0 h 59"/>
                    <a:gd name="T8" fmla="*/ 0 w 53"/>
                    <a:gd name="T9" fmla="*/ 25 h 59"/>
                  </a:gdLst>
                  <a:ahLst/>
                  <a:cxnLst>
                    <a:cxn ang="0">
                      <a:pos x="T0" y="T1"/>
                    </a:cxn>
                    <a:cxn ang="0">
                      <a:pos x="T2" y="T3"/>
                    </a:cxn>
                    <a:cxn ang="0">
                      <a:pos x="T4" y="T5"/>
                    </a:cxn>
                    <a:cxn ang="0">
                      <a:pos x="T6" y="T7"/>
                    </a:cxn>
                    <a:cxn ang="0">
                      <a:pos x="T8" y="T9"/>
                    </a:cxn>
                  </a:cxnLst>
                  <a:rect l="0" t="0" r="r" b="b"/>
                  <a:pathLst>
                    <a:path w="53" h="59">
                      <a:moveTo>
                        <a:pt x="0" y="25"/>
                      </a:moveTo>
                      <a:lnTo>
                        <a:pt x="21" y="59"/>
                      </a:lnTo>
                      <a:lnTo>
                        <a:pt x="53" y="34"/>
                      </a:lnTo>
                      <a:lnTo>
                        <a:pt x="31" y="0"/>
                      </a:lnTo>
                      <a:lnTo>
                        <a:pt x="0" y="25"/>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5" name="Freeform 271"/>
                <p:cNvSpPr>
                  <a:spLocks/>
                </p:cNvSpPr>
                <p:nvPr/>
              </p:nvSpPr>
              <p:spPr bwMode="auto">
                <a:xfrm>
                  <a:off x="5281" y="2564"/>
                  <a:ext cx="26" cy="30"/>
                </a:xfrm>
                <a:custGeom>
                  <a:avLst/>
                  <a:gdLst>
                    <a:gd name="T0" fmla="*/ 0 w 53"/>
                    <a:gd name="T1" fmla="*/ 27 h 61"/>
                    <a:gd name="T2" fmla="*/ 21 w 53"/>
                    <a:gd name="T3" fmla="*/ 61 h 61"/>
                    <a:gd name="T4" fmla="*/ 53 w 53"/>
                    <a:gd name="T5" fmla="*/ 35 h 61"/>
                    <a:gd name="T6" fmla="*/ 31 w 53"/>
                    <a:gd name="T7" fmla="*/ 0 h 61"/>
                    <a:gd name="T8" fmla="*/ 0 w 53"/>
                    <a:gd name="T9" fmla="*/ 27 h 61"/>
                  </a:gdLst>
                  <a:ahLst/>
                  <a:cxnLst>
                    <a:cxn ang="0">
                      <a:pos x="T0" y="T1"/>
                    </a:cxn>
                    <a:cxn ang="0">
                      <a:pos x="T2" y="T3"/>
                    </a:cxn>
                    <a:cxn ang="0">
                      <a:pos x="T4" y="T5"/>
                    </a:cxn>
                    <a:cxn ang="0">
                      <a:pos x="T6" y="T7"/>
                    </a:cxn>
                    <a:cxn ang="0">
                      <a:pos x="T8" y="T9"/>
                    </a:cxn>
                  </a:cxnLst>
                  <a:rect l="0" t="0" r="r" b="b"/>
                  <a:pathLst>
                    <a:path w="53" h="61">
                      <a:moveTo>
                        <a:pt x="0" y="27"/>
                      </a:moveTo>
                      <a:lnTo>
                        <a:pt x="21" y="61"/>
                      </a:lnTo>
                      <a:lnTo>
                        <a:pt x="53" y="35"/>
                      </a:lnTo>
                      <a:lnTo>
                        <a:pt x="31"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6" name="Freeform 272"/>
                <p:cNvSpPr>
                  <a:spLocks/>
                </p:cNvSpPr>
                <p:nvPr/>
              </p:nvSpPr>
              <p:spPr bwMode="auto">
                <a:xfrm>
                  <a:off x="5312" y="2538"/>
                  <a:ext cx="26" cy="30"/>
                </a:xfrm>
                <a:custGeom>
                  <a:avLst/>
                  <a:gdLst>
                    <a:gd name="T0" fmla="*/ 0 w 51"/>
                    <a:gd name="T1" fmla="*/ 27 h 62"/>
                    <a:gd name="T2" fmla="*/ 21 w 51"/>
                    <a:gd name="T3" fmla="*/ 62 h 62"/>
                    <a:gd name="T4" fmla="*/ 51 w 51"/>
                    <a:gd name="T5" fmla="*/ 35 h 62"/>
                    <a:gd name="T6" fmla="*/ 29 w 51"/>
                    <a:gd name="T7" fmla="*/ 0 h 62"/>
                    <a:gd name="T8" fmla="*/ 0 w 51"/>
                    <a:gd name="T9" fmla="*/ 27 h 62"/>
                  </a:gdLst>
                  <a:ahLst/>
                  <a:cxnLst>
                    <a:cxn ang="0">
                      <a:pos x="T0" y="T1"/>
                    </a:cxn>
                    <a:cxn ang="0">
                      <a:pos x="T2" y="T3"/>
                    </a:cxn>
                    <a:cxn ang="0">
                      <a:pos x="T4" y="T5"/>
                    </a:cxn>
                    <a:cxn ang="0">
                      <a:pos x="T6" y="T7"/>
                    </a:cxn>
                    <a:cxn ang="0">
                      <a:pos x="T8" y="T9"/>
                    </a:cxn>
                  </a:cxnLst>
                  <a:rect l="0" t="0" r="r" b="b"/>
                  <a:pathLst>
                    <a:path w="51" h="62">
                      <a:moveTo>
                        <a:pt x="0" y="27"/>
                      </a:moveTo>
                      <a:lnTo>
                        <a:pt x="21" y="62"/>
                      </a:lnTo>
                      <a:lnTo>
                        <a:pt x="51" y="35"/>
                      </a:lnTo>
                      <a:lnTo>
                        <a:pt x="29"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7" name="Freeform 273"/>
                <p:cNvSpPr>
                  <a:spLocks/>
                </p:cNvSpPr>
                <p:nvPr/>
              </p:nvSpPr>
              <p:spPr bwMode="auto">
                <a:xfrm>
                  <a:off x="5343" y="2512"/>
                  <a:ext cx="25" cy="31"/>
                </a:xfrm>
                <a:custGeom>
                  <a:avLst/>
                  <a:gdLst>
                    <a:gd name="T0" fmla="*/ 0 w 51"/>
                    <a:gd name="T1" fmla="*/ 27 h 61"/>
                    <a:gd name="T2" fmla="*/ 21 w 51"/>
                    <a:gd name="T3" fmla="*/ 61 h 61"/>
                    <a:gd name="T4" fmla="*/ 51 w 51"/>
                    <a:gd name="T5" fmla="*/ 34 h 61"/>
                    <a:gd name="T6" fmla="*/ 29 w 51"/>
                    <a:gd name="T7" fmla="*/ 0 h 61"/>
                    <a:gd name="T8" fmla="*/ 0 w 51"/>
                    <a:gd name="T9" fmla="*/ 27 h 61"/>
                  </a:gdLst>
                  <a:ahLst/>
                  <a:cxnLst>
                    <a:cxn ang="0">
                      <a:pos x="T0" y="T1"/>
                    </a:cxn>
                    <a:cxn ang="0">
                      <a:pos x="T2" y="T3"/>
                    </a:cxn>
                    <a:cxn ang="0">
                      <a:pos x="T4" y="T5"/>
                    </a:cxn>
                    <a:cxn ang="0">
                      <a:pos x="T6" y="T7"/>
                    </a:cxn>
                    <a:cxn ang="0">
                      <a:pos x="T8" y="T9"/>
                    </a:cxn>
                  </a:cxnLst>
                  <a:rect l="0" t="0" r="r" b="b"/>
                  <a:pathLst>
                    <a:path w="51" h="61">
                      <a:moveTo>
                        <a:pt x="0" y="27"/>
                      </a:moveTo>
                      <a:lnTo>
                        <a:pt x="21" y="61"/>
                      </a:lnTo>
                      <a:lnTo>
                        <a:pt x="51" y="34"/>
                      </a:lnTo>
                      <a:lnTo>
                        <a:pt x="29" y="0"/>
                      </a:lnTo>
                      <a:lnTo>
                        <a:pt x="0" y="27"/>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8" name="Freeform 274"/>
                <p:cNvSpPr>
                  <a:spLocks/>
                </p:cNvSpPr>
                <p:nvPr/>
              </p:nvSpPr>
              <p:spPr bwMode="auto">
                <a:xfrm>
                  <a:off x="5363" y="2494"/>
                  <a:ext cx="48" cy="24"/>
                </a:xfrm>
                <a:custGeom>
                  <a:avLst/>
                  <a:gdLst>
                    <a:gd name="T0" fmla="*/ 22 w 96"/>
                    <a:gd name="T1" fmla="*/ 10 h 48"/>
                    <a:gd name="T2" fmla="*/ 43 w 96"/>
                    <a:gd name="T3" fmla="*/ 44 h 48"/>
                    <a:gd name="T4" fmla="*/ 47 w 96"/>
                    <a:gd name="T5" fmla="*/ 43 h 48"/>
                    <a:gd name="T6" fmla="*/ 96 w 96"/>
                    <a:gd name="T7" fmla="*/ 0 h 48"/>
                    <a:gd name="T8" fmla="*/ 35 w 96"/>
                    <a:gd name="T9" fmla="*/ 4 h 48"/>
                    <a:gd name="T10" fmla="*/ 0 w 96"/>
                    <a:gd name="T11" fmla="*/ 4 h 48"/>
                    <a:gd name="T12" fmla="*/ 2 w 96"/>
                    <a:gd name="T13" fmla="*/ 48 h 48"/>
                    <a:gd name="T14" fmla="*/ 37 w 96"/>
                    <a:gd name="T15" fmla="*/ 48 h 48"/>
                    <a:gd name="T16" fmla="*/ 35 w 96"/>
                    <a:gd name="T17" fmla="*/ 25 h 48"/>
                    <a:gd name="T18" fmla="*/ 25 w 96"/>
                    <a:gd name="T19" fmla="*/ 8 h 48"/>
                    <a:gd name="T20" fmla="*/ 22 w 96"/>
                    <a:gd name="T21" fmla="*/ 1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48">
                      <a:moveTo>
                        <a:pt x="22" y="10"/>
                      </a:moveTo>
                      <a:lnTo>
                        <a:pt x="43" y="44"/>
                      </a:lnTo>
                      <a:lnTo>
                        <a:pt x="47" y="43"/>
                      </a:lnTo>
                      <a:lnTo>
                        <a:pt x="96" y="0"/>
                      </a:lnTo>
                      <a:lnTo>
                        <a:pt x="35" y="4"/>
                      </a:lnTo>
                      <a:lnTo>
                        <a:pt x="0" y="4"/>
                      </a:lnTo>
                      <a:lnTo>
                        <a:pt x="2" y="48"/>
                      </a:lnTo>
                      <a:lnTo>
                        <a:pt x="37" y="48"/>
                      </a:lnTo>
                      <a:lnTo>
                        <a:pt x="35" y="25"/>
                      </a:lnTo>
                      <a:lnTo>
                        <a:pt x="25" y="8"/>
                      </a:lnTo>
                      <a:lnTo>
                        <a:pt x="22" y="10"/>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19" name="Freeform 275"/>
                <p:cNvSpPr>
                  <a:spLocks/>
                </p:cNvSpPr>
                <p:nvPr/>
              </p:nvSpPr>
              <p:spPr bwMode="auto">
                <a:xfrm>
                  <a:off x="5325" y="2497"/>
                  <a:ext cx="20" cy="23"/>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20" name="Freeform 276"/>
                <p:cNvSpPr>
                  <a:spLocks/>
                </p:cNvSpPr>
                <p:nvPr/>
              </p:nvSpPr>
              <p:spPr bwMode="auto">
                <a:xfrm>
                  <a:off x="5287" y="2499"/>
                  <a:ext cx="20" cy="22"/>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21" name="Freeform 277"/>
                <p:cNvSpPr>
                  <a:spLocks/>
                </p:cNvSpPr>
                <p:nvPr/>
              </p:nvSpPr>
              <p:spPr bwMode="auto">
                <a:xfrm>
                  <a:off x="5249" y="2500"/>
                  <a:ext cx="20" cy="23"/>
                </a:xfrm>
                <a:custGeom>
                  <a:avLst/>
                  <a:gdLst>
                    <a:gd name="T0" fmla="*/ 40 w 40"/>
                    <a:gd name="T1" fmla="*/ 44 h 46"/>
                    <a:gd name="T2" fmla="*/ 38 w 40"/>
                    <a:gd name="T3" fmla="*/ 0 h 46"/>
                    <a:gd name="T4" fmla="*/ 0 w 40"/>
                    <a:gd name="T5" fmla="*/ 2 h 46"/>
                    <a:gd name="T6" fmla="*/ 2 w 40"/>
                    <a:gd name="T7" fmla="*/ 46 h 46"/>
                    <a:gd name="T8" fmla="*/ 40 w 40"/>
                    <a:gd name="T9" fmla="*/ 44 h 46"/>
                  </a:gdLst>
                  <a:ahLst/>
                  <a:cxnLst>
                    <a:cxn ang="0">
                      <a:pos x="T0" y="T1"/>
                    </a:cxn>
                    <a:cxn ang="0">
                      <a:pos x="T2" y="T3"/>
                    </a:cxn>
                    <a:cxn ang="0">
                      <a:pos x="T4" y="T5"/>
                    </a:cxn>
                    <a:cxn ang="0">
                      <a:pos x="T6" y="T7"/>
                    </a:cxn>
                    <a:cxn ang="0">
                      <a:pos x="T8" y="T9"/>
                    </a:cxn>
                  </a:cxnLst>
                  <a:rect l="0" t="0" r="r" b="b"/>
                  <a:pathLst>
                    <a:path w="40" h="46">
                      <a:moveTo>
                        <a:pt x="40" y="44"/>
                      </a:moveTo>
                      <a:lnTo>
                        <a:pt x="38" y="0"/>
                      </a:lnTo>
                      <a:lnTo>
                        <a:pt x="0" y="2"/>
                      </a:lnTo>
                      <a:lnTo>
                        <a:pt x="2" y="46"/>
                      </a:lnTo>
                      <a:lnTo>
                        <a:pt x="40"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22" name="Freeform 278"/>
                <p:cNvSpPr>
                  <a:spLocks/>
                </p:cNvSpPr>
                <p:nvPr/>
              </p:nvSpPr>
              <p:spPr bwMode="auto">
                <a:xfrm>
                  <a:off x="5211" y="2502"/>
                  <a:ext cx="20" cy="23"/>
                </a:xfrm>
                <a:custGeom>
                  <a:avLst/>
                  <a:gdLst>
                    <a:gd name="T0" fmla="*/ 39 w 39"/>
                    <a:gd name="T1" fmla="*/ 44 h 46"/>
                    <a:gd name="T2" fmla="*/ 38 w 39"/>
                    <a:gd name="T3" fmla="*/ 0 h 46"/>
                    <a:gd name="T4" fmla="*/ 0 w 39"/>
                    <a:gd name="T5" fmla="*/ 2 h 46"/>
                    <a:gd name="T6" fmla="*/ 1 w 39"/>
                    <a:gd name="T7" fmla="*/ 46 h 46"/>
                    <a:gd name="T8" fmla="*/ 39 w 39"/>
                    <a:gd name="T9" fmla="*/ 44 h 46"/>
                  </a:gdLst>
                  <a:ahLst/>
                  <a:cxnLst>
                    <a:cxn ang="0">
                      <a:pos x="T0" y="T1"/>
                    </a:cxn>
                    <a:cxn ang="0">
                      <a:pos x="T2" y="T3"/>
                    </a:cxn>
                    <a:cxn ang="0">
                      <a:pos x="T4" y="T5"/>
                    </a:cxn>
                    <a:cxn ang="0">
                      <a:pos x="T6" y="T7"/>
                    </a:cxn>
                    <a:cxn ang="0">
                      <a:pos x="T8" y="T9"/>
                    </a:cxn>
                  </a:cxnLst>
                  <a:rect l="0" t="0" r="r" b="b"/>
                  <a:pathLst>
                    <a:path w="39" h="46">
                      <a:moveTo>
                        <a:pt x="39" y="44"/>
                      </a:moveTo>
                      <a:lnTo>
                        <a:pt x="38" y="0"/>
                      </a:lnTo>
                      <a:lnTo>
                        <a:pt x="0" y="2"/>
                      </a:lnTo>
                      <a:lnTo>
                        <a:pt x="1" y="46"/>
                      </a:lnTo>
                      <a:lnTo>
                        <a:pt x="39" y="44"/>
                      </a:lnTo>
                      <a:close/>
                    </a:path>
                  </a:pathLst>
                </a:custGeom>
                <a:solidFill>
                  <a:srgbClr val="000000"/>
                </a:solidFill>
                <a:ln w="9525" cap="flat">
                  <a:solidFill>
                    <a:srgbClr val="3366FF"/>
                  </a:solidFill>
                  <a:prstDash val="sysDot"/>
                  <a:round/>
                  <a:headEnd/>
                  <a:tailEnd/>
                </a:ln>
              </p:spPr>
              <p:txBody>
                <a:bodyPr/>
                <a:lstStyle/>
                <a:p>
                  <a:endParaRPr lang="ja-JP" altLang="en-US"/>
                </a:p>
              </p:txBody>
            </p:sp>
            <p:sp>
              <p:nvSpPr>
                <p:cNvPr id="134423" name="Freeform 279"/>
                <p:cNvSpPr>
                  <a:spLocks/>
                </p:cNvSpPr>
                <p:nvPr/>
              </p:nvSpPr>
              <p:spPr bwMode="auto">
                <a:xfrm>
                  <a:off x="5173" y="2504"/>
                  <a:ext cx="20" cy="23"/>
                </a:xfrm>
                <a:custGeom>
                  <a:avLst/>
                  <a:gdLst>
                    <a:gd name="T0" fmla="*/ 39 w 39"/>
                    <a:gd name="T1" fmla="*/ 44 h 45"/>
                    <a:gd name="T2" fmla="*/ 38 w 39"/>
                    <a:gd name="T3" fmla="*/ 0 h 45"/>
                    <a:gd name="T4" fmla="*/ 0 w 39"/>
                    <a:gd name="T5" fmla="*/ 1 h 45"/>
                    <a:gd name="T6" fmla="*/ 1 w 39"/>
                    <a:gd name="T7" fmla="*/ 45 h 45"/>
                    <a:gd name="T8" fmla="*/ 39 w 39"/>
                    <a:gd name="T9" fmla="*/ 44 h 45"/>
                  </a:gdLst>
                  <a:ahLst/>
                  <a:cxnLst>
                    <a:cxn ang="0">
                      <a:pos x="T0" y="T1"/>
                    </a:cxn>
                    <a:cxn ang="0">
                      <a:pos x="T2" y="T3"/>
                    </a:cxn>
                    <a:cxn ang="0">
                      <a:pos x="T4" y="T5"/>
                    </a:cxn>
                    <a:cxn ang="0">
                      <a:pos x="T6" y="T7"/>
                    </a:cxn>
                    <a:cxn ang="0">
                      <a:pos x="T8" y="T9"/>
                    </a:cxn>
                  </a:cxnLst>
                  <a:rect l="0" t="0" r="r" b="b"/>
                  <a:pathLst>
                    <a:path w="39" h="45">
                      <a:moveTo>
                        <a:pt x="39" y="44"/>
                      </a:moveTo>
                      <a:lnTo>
                        <a:pt x="38" y="0"/>
                      </a:lnTo>
                      <a:lnTo>
                        <a:pt x="0" y="1"/>
                      </a:lnTo>
                      <a:lnTo>
                        <a:pt x="1" y="45"/>
                      </a:lnTo>
                      <a:lnTo>
                        <a:pt x="39" y="44"/>
                      </a:lnTo>
                      <a:close/>
                    </a:path>
                  </a:pathLst>
                </a:custGeom>
                <a:solidFill>
                  <a:srgbClr val="000000"/>
                </a:solidFill>
                <a:ln w="9525" cap="flat">
                  <a:solidFill>
                    <a:srgbClr val="3366FF"/>
                  </a:solidFill>
                  <a:prstDash val="sysDot"/>
                  <a:round/>
                  <a:headEnd/>
                  <a:tailEnd/>
                </a:ln>
              </p:spPr>
              <p:txBody>
                <a:bodyPr/>
                <a:lstStyle/>
                <a:p>
                  <a:endParaRPr lang="ja-JP" altLang="en-US"/>
                </a:p>
              </p:txBody>
            </p:sp>
          </p:grpSp>
          <p:grpSp>
            <p:nvGrpSpPr>
              <p:cNvPr id="134424" name="Group 280"/>
              <p:cNvGrpSpPr>
                <a:grpSpLocks/>
              </p:cNvGrpSpPr>
              <p:nvPr/>
            </p:nvGrpSpPr>
            <p:grpSpPr bwMode="auto">
              <a:xfrm>
                <a:off x="4480" y="3256"/>
                <a:ext cx="57" cy="238"/>
                <a:chOff x="4440" y="3450"/>
                <a:chExt cx="80" cy="287"/>
              </a:xfrm>
            </p:grpSpPr>
            <p:sp>
              <p:nvSpPr>
                <p:cNvPr id="134425" name="Rectangle 281"/>
                <p:cNvSpPr>
                  <a:spLocks noChangeArrowheads="1"/>
                </p:cNvSpPr>
                <p:nvPr/>
              </p:nvSpPr>
              <p:spPr bwMode="auto">
                <a:xfrm>
                  <a:off x="4472" y="3450"/>
                  <a:ext cx="16"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4426" name="Freeform 282"/>
                <p:cNvSpPr>
                  <a:spLocks/>
                </p:cNvSpPr>
                <p:nvPr/>
              </p:nvSpPr>
              <p:spPr bwMode="auto">
                <a:xfrm>
                  <a:off x="4440" y="3450"/>
                  <a:ext cx="80" cy="92"/>
                </a:xfrm>
                <a:custGeom>
                  <a:avLst/>
                  <a:gdLst>
                    <a:gd name="T0" fmla="*/ 161 w 161"/>
                    <a:gd name="T1" fmla="*/ 184 h 184"/>
                    <a:gd name="T2" fmla="*/ 80 w 161"/>
                    <a:gd name="T3" fmla="*/ 0 h 184"/>
                    <a:gd name="T4" fmla="*/ 0 w 161"/>
                    <a:gd name="T5" fmla="*/ 184 h 184"/>
                  </a:gdLst>
                  <a:ahLst/>
                  <a:cxnLst>
                    <a:cxn ang="0">
                      <a:pos x="T0" y="T1"/>
                    </a:cxn>
                    <a:cxn ang="0">
                      <a:pos x="T2" y="T3"/>
                    </a:cxn>
                    <a:cxn ang="0">
                      <a:pos x="T4" y="T5"/>
                    </a:cxn>
                  </a:cxnLst>
                  <a:rect l="0" t="0" r="r" b="b"/>
                  <a:pathLst>
                    <a:path w="161" h="184">
                      <a:moveTo>
                        <a:pt x="161" y="184"/>
                      </a:moveTo>
                      <a:lnTo>
                        <a:pt x="80" y="0"/>
                      </a:lnTo>
                      <a:lnTo>
                        <a:pt x="0" y="184"/>
                      </a:lnTo>
                    </a:path>
                  </a:pathLst>
                </a:custGeom>
                <a:noFill/>
                <a:ln w="25400">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34431" name="Group 287"/>
              <p:cNvGrpSpPr>
                <a:grpSpLocks/>
              </p:cNvGrpSpPr>
              <p:nvPr/>
            </p:nvGrpSpPr>
            <p:grpSpPr bwMode="auto">
              <a:xfrm>
                <a:off x="3808" y="3248"/>
                <a:ext cx="54" cy="238"/>
                <a:chOff x="3513" y="3450"/>
                <a:chExt cx="76" cy="287"/>
              </a:xfrm>
            </p:grpSpPr>
            <p:sp>
              <p:nvSpPr>
                <p:cNvPr id="134432" name="Rectangle 288"/>
                <p:cNvSpPr>
                  <a:spLocks noChangeArrowheads="1"/>
                </p:cNvSpPr>
                <p:nvPr/>
              </p:nvSpPr>
              <p:spPr bwMode="auto">
                <a:xfrm>
                  <a:off x="3544" y="3450"/>
                  <a:ext cx="14" cy="287"/>
                </a:xfrm>
                <a:prstGeom prst="rect">
                  <a:avLst/>
                </a:prstGeom>
                <a:solidFill>
                  <a:srgbClr val="000000"/>
                </a:solidFill>
                <a:ln w="9525">
                  <a:solidFill>
                    <a:srgbClr val="3366FF"/>
                  </a:solidFill>
                  <a:miter lim="800000"/>
                  <a:headEnd/>
                  <a:tailEnd/>
                </a:ln>
              </p:spPr>
              <p:txBody>
                <a:bodyPr/>
                <a:lstStyle/>
                <a:p>
                  <a:endParaRPr lang="ja-JP" altLang="en-US"/>
                </a:p>
              </p:txBody>
            </p:sp>
            <p:sp>
              <p:nvSpPr>
                <p:cNvPr id="134433" name="Freeform 289"/>
                <p:cNvSpPr>
                  <a:spLocks/>
                </p:cNvSpPr>
                <p:nvPr/>
              </p:nvSpPr>
              <p:spPr bwMode="auto">
                <a:xfrm>
                  <a:off x="3513" y="3450"/>
                  <a:ext cx="76" cy="88"/>
                </a:xfrm>
                <a:custGeom>
                  <a:avLst/>
                  <a:gdLst>
                    <a:gd name="T0" fmla="*/ 150 w 150"/>
                    <a:gd name="T1" fmla="*/ 174 h 174"/>
                    <a:gd name="T2" fmla="*/ 74 w 150"/>
                    <a:gd name="T3" fmla="*/ 0 h 174"/>
                    <a:gd name="T4" fmla="*/ 0 w 150"/>
                    <a:gd name="T5" fmla="*/ 174 h 174"/>
                  </a:gdLst>
                  <a:ahLst/>
                  <a:cxnLst>
                    <a:cxn ang="0">
                      <a:pos x="T0" y="T1"/>
                    </a:cxn>
                    <a:cxn ang="0">
                      <a:pos x="T2" y="T3"/>
                    </a:cxn>
                    <a:cxn ang="0">
                      <a:pos x="T4" y="T5"/>
                    </a:cxn>
                  </a:cxnLst>
                  <a:rect l="0" t="0" r="r" b="b"/>
                  <a:pathLst>
                    <a:path w="150" h="174">
                      <a:moveTo>
                        <a:pt x="150" y="174"/>
                      </a:moveTo>
                      <a:lnTo>
                        <a:pt x="74" y="0"/>
                      </a:lnTo>
                      <a:lnTo>
                        <a:pt x="0" y="174"/>
                      </a:lnTo>
                    </a:path>
                  </a:pathLst>
                </a:custGeom>
                <a:noFill/>
                <a:ln w="22225">
                  <a:solidFill>
                    <a:srgbClr val="3366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34438" name="Rectangle 294"/>
              <p:cNvSpPr>
                <a:spLocks noChangeArrowheads="1"/>
              </p:cNvSpPr>
              <p:nvPr/>
            </p:nvSpPr>
            <p:spPr bwMode="auto">
              <a:xfrm>
                <a:off x="3888" y="3408"/>
                <a:ext cx="58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a:t>活動期間</a:t>
                </a:r>
              </a:p>
            </p:txBody>
          </p:sp>
          <p:sp>
            <p:nvSpPr>
              <p:cNvPr id="134439" name="Rectangle 295"/>
              <p:cNvSpPr>
                <a:spLocks noChangeArrowheads="1"/>
              </p:cNvSpPr>
              <p:nvPr/>
            </p:nvSpPr>
            <p:spPr bwMode="auto">
              <a:xfrm>
                <a:off x="4396" y="3488"/>
                <a:ext cx="27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将来</a:t>
                </a:r>
              </a:p>
            </p:txBody>
          </p:sp>
          <p:sp>
            <p:nvSpPr>
              <p:cNvPr id="134440" name="Rectangle 296"/>
              <p:cNvSpPr>
                <a:spLocks noChangeArrowheads="1"/>
              </p:cNvSpPr>
              <p:nvPr/>
            </p:nvSpPr>
            <p:spPr bwMode="auto">
              <a:xfrm>
                <a:off x="3708" y="3484"/>
                <a:ext cx="309"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t>現在</a:t>
                </a:r>
              </a:p>
            </p:txBody>
          </p:sp>
          <p:sp>
            <p:nvSpPr>
              <p:cNvPr id="134441" name="Rectangle 297"/>
              <p:cNvSpPr>
                <a:spLocks noChangeArrowheads="1"/>
              </p:cNvSpPr>
              <p:nvPr/>
            </p:nvSpPr>
            <p:spPr bwMode="auto">
              <a:xfrm>
                <a:off x="3120" y="2082"/>
                <a:ext cx="486"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ありたい姿</a:t>
                </a:r>
              </a:p>
            </p:txBody>
          </p:sp>
          <p:sp>
            <p:nvSpPr>
              <p:cNvPr id="134442" name="Rectangle 298"/>
              <p:cNvSpPr>
                <a:spLocks noChangeArrowheads="1"/>
              </p:cNvSpPr>
              <p:nvPr/>
            </p:nvSpPr>
            <p:spPr bwMode="auto">
              <a:xfrm>
                <a:off x="3120" y="2544"/>
                <a:ext cx="486" cy="3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b="1"/>
                  <a:t>現状レベル  </a:t>
                </a:r>
              </a:p>
            </p:txBody>
          </p:sp>
          <p:sp>
            <p:nvSpPr>
              <p:cNvPr id="134443" name="AutoShape 299"/>
              <p:cNvSpPr>
                <a:spLocks noChangeArrowheads="1"/>
              </p:cNvSpPr>
              <p:nvPr/>
            </p:nvSpPr>
            <p:spPr bwMode="auto">
              <a:xfrm rot="13659">
                <a:off x="4526" y="2281"/>
                <a:ext cx="584" cy="119"/>
              </a:xfrm>
              <a:prstGeom prst="rightArrow">
                <a:avLst>
                  <a:gd name="adj1" fmla="val 50000"/>
                  <a:gd name="adj2" fmla="val 122689"/>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4444" name="AutoShape 300"/>
              <p:cNvSpPr>
                <a:spLocks noChangeArrowheads="1"/>
              </p:cNvSpPr>
              <p:nvPr/>
            </p:nvSpPr>
            <p:spPr bwMode="auto">
              <a:xfrm>
                <a:off x="3738" y="2537"/>
                <a:ext cx="481" cy="119"/>
              </a:xfrm>
              <a:prstGeom prst="rightArrow">
                <a:avLst>
                  <a:gd name="adj1" fmla="val 50000"/>
                  <a:gd name="adj2" fmla="val 101050"/>
                </a:avLst>
              </a:prstGeom>
              <a:gradFill rotWithShape="0">
                <a:gsLst>
                  <a:gs pos="0">
                    <a:srgbClr val="CCFFFF"/>
                  </a:gs>
                  <a:gs pos="50000">
                    <a:schemeClr val="bg1"/>
                  </a:gs>
                  <a:gs pos="100000">
                    <a:srgbClr val="CCFFFF"/>
                  </a:gs>
                </a:gsLst>
                <a:lin ang="0" scaled="1"/>
              </a:gradFill>
              <a:ln w="2540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4445" name="Rectangle 301"/>
              <p:cNvSpPr>
                <a:spLocks noChangeArrowheads="1"/>
              </p:cNvSpPr>
              <p:nvPr/>
            </p:nvSpPr>
            <p:spPr bwMode="auto">
              <a:xfrm>
                <a:off x="4011" y="2708"/>
                <a:ext cx="1509" cy="366"/>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solidFill>
                      <a:schemeClr val="accent2"/>
                    </a:solidFill>
                    <a:latin typeface="ＭＳ Ｐゴシック" pitchFamily="50" charset="-128"/>
                  </a:rPr>
                  <a:t>アイデアを発掘し新しい取り組みで課題をクリヤー</a:t>
                </a:r>
              </a:p>
            </p:txBody>
          </p:sp>
          <p:sp>
            <p:nvSpPr>
              <p:cNvPr id="134450" name="Line 306"/>
              <p:cNvSpPr>
                <a:spLocks noChangeShapeType="1"/>
              </p:cNvSpPr>
              <p:nvPr/>
            </p:nvSpPr>
            <p:spPr bwMode="auto">
              <a:xfrm>
                <a:off x="3848" y="3376"/>
                <a:ext cx="624" cy="0"/>
              </a:xfrm>
              <a:prstGeom prst="line">
                <a:avLst/>
              </a:prstGeom>
              <a:noFill/>
              <a:ln w="25400">
                <a:solidFill>
                  <a:srgbClr val="3366FF"/>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34457" name="Group 313"/>
          <p:cNvGrpSpPr>
            <a:grpSpLocks/>
          </p:cNvGrpSpPr>
          <p:nvPr/>
        </p:nvGrpSpPr>
        <p:grpSpPr bwMode="auto">
          <a:xfrm>
            <a:off x="304800" y="2466975"/>
            <a:ext cx="4114800" cy="2638425"/>
            <a:chOff x="192" y="1554"/>
            <a:chExt cx="2592" cy="1662"/>
          </a:xfrm>
        </p:grpSpPr>
        <p:grpSp>
          <p:nvGrpSpPr>
            <p:cNvPr id="134455" name="Group 311"/>
            <p:cNvGrpSpPr>
              <a:grpSpLocks/>
            </p:cNvGrpSpPr>
            <p:nvPr/>
          </p:nvGrpSpPr>
          <p:grpSpPr bwMode="auto">
            <a:xfrm>
              <a:off x="192" y="1956"/>
              <a:ext cx="2592" cy="1260"/>
              <a:chOff x="192" y="1956"/>
              <a:chExt cx="2592" cy="1260"/>
            </a:xfrm>
          </p:grpSpPr>
          <p:sp>
            <p:nvSpPr>
              <p:cNvPr id="134151" name="Rectangle 7"/>
              <p:cNvSpPr>
                <a:spLocks noChangeArrowheads="1"/>
              </p:cNvSpPr>
              <p:nvPr/>
            </p:nvSpPr>
            <p:spPr bwMode="auto">
              <a:xfrm>
                <a:off x="240" y="2278"/>
                <a:ext cx="2544" cy="938"/>
              </a:xfrm>
              <a:prstGeom prst="rect">
                <a:avLst/>
              </a:prstGeom>
              <a:solidFill>
                <a:schemeClr val="bg1"/>
              </a:solidFill>
              <a:ln w="25400">
                <a:solidFill>
                  <a:srgbClr val="00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endParaRPr lang="en-US" altLang="ja-JP" sz="1000" b="1">
                  <a:solidFill>
                    <a:schemeClr val="accent2"/>
                  </a:solidFill>
                  <a:latin typeface="ＭＳ Ｐゴシック" pitchFamily="50" charset="-128"/>
                </a:endParaRPr>
              </a:p>
              <a:p>
                <a:pPr algn="l"/>
                <a:r>
                  <a:rPr lang="en-US" altLang="ja-JP" sz="2000" b="1">
                    <a:solidFill>
                      <a:schemeClr val="accent2"/>
                    </a:solidFill>
                    <a:latin typeface="ＭＳ Ｐゴシック" pitchFamily="50" charset="-128"/>
                  </a:rPr>
                  <a:t>★</a:t>
                </a:r>
                <a:r>
                  <a:rPr lang="ja-JP" altLang="en-US" sz="2000" b="1">
                    <a:solidFill>
                      <a:schemeClr val="accent2"/>
                    </a:solidFill>
                  </a:rPr>
                  <a:t>要因解析で現状の「お客様が少　</a:t>
                </a:r>
                <a:br>
                  <a:rPr lang="ja-JP" altLang="en-US" sz="2000" b="1">
                    <a:solidFill>
                      <a:schemeClr val="accent2"/>
                    </a:solidFill>
                  </a:rPr>
                </a:br>
                <a:r>
                  <a:rPr lang="ja-JP" altLang="en-US" sz="2000" b="1">
                    <a:solidFill>
                      <a:schemeClr val="accent2"/>
                    </a:solidFill>
                  </a:rPr>
                  <a:t>　 ない」という問題を追及しても、</a:t>
                </a:r>
                <a:br>
                  <a:rPr lang="ja-JP" altLang="en-US" sz="2000" b="1">
                    <a:solidFill>
                      <a:schemeClr val="accent2"/>
                    </a:solidFill>
                  </a:rPr>
                </a:br>
                <a:r>
                  <a:rPr lang="ja-JP" altLang="en-US" sz="2000" b="1">
                    <a:solidFill>
                      <a:schemeClr val="accent2"/>
                    </a:solidFill>
                  </a:rPr>
                  <a:t>    特性と要因の関係が事実として</a:t>
                </a:r>
                <a:br>
                  <a:rPr lang="ja-JP" altLang="en-US" sz="2000" b="1">
                    <a:solidFill>
                      <a:schemeClr val="accent2"/>
                    </a:solidFill>
                  </a:rPr>
                </a:br>
                <a:r>
                  <a:rPr lang="ja-JP" altLang="en-US" sz="2000" b="1">
                    <a:solidFill>
                      <a:schemeClr val="accent2"/>
                    </a:solidFill>
                  </a:rPr>
                  <a:t>    検証出来ず真因の特定が困難。</a:t>
                </a:r>
              </a:p>
            </p:txBody>
          </p:sp>
          <p:sp>
            <p:nvSpPr>
              <p:cNvPr id="134152" name="Rectangle 8"/>
              <p:cNvSpPr>
                <a:spLocks noChangeArrowheads="1"/>
              </p:cNvSpPr>
              <p:nvPr/>
            </p:nvSpPr>
            <p:spPr bwMode="auto">
              <a:xfrm>
                <a:off x="192" y="1956"/>
                <a:ext cx="2208" cy="358"/>
              </a:xfrm>
              <a:prstGeom prst="rect">
                <a:avLst/>
              </a:prstGeom>
              <a:solidFill>
                <a:srgbClr val="FF99FF"/>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pPr>
                <a:r>
                  <a:rPr lang="ja-JP" altLang="en-US" sz="2400" b="1"/>
                  <a:t>問題解決型の適用は？</a:t>
                </a:r>
              </a:p>
            </p:txBody>
          </p:sp>
        </p:grpSp>
        <p:sp>
          <p:nvSpPr>
            <p:cNvPr id="134451" name="AutoShape 307"/>
            <p:cNvSpPr>
              <a:spLocks noChangeArrowheads="1"/>
            </p:cNvSpPr>
            <p:nvPr/>
          </p:nvSpPr>
          <p:spPr bwMode="auto">
            <a:xfrm>
              <a:off x="772" y="1554"/>
              <a:ext cx="232" cy="366"/>
            </a:xfrm>
            <a:prstGeom prst="downArrow">
              <a:avLst>
                <a:gd name="adj1" fmla="val 50000"/>
                <a:gd name="adj2" fmla="val 61380"/>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134458" name="Text Box 314"/>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4457"/>
                                        </p:tgtEl>
                                        <p:attrNameLst>
                                          <p:attrName>style.visibility</p:attrName>
                                        </p:attrNameLst>
                                      </p:cBhvr>
                                      <p:to>
                                        <p:strVal val="visible"/>
                                      </p:to>
                                    </p:set>
                                    <p:animEffect transition="in" filter="blinds(horizontal)">
                                      <p:cBhvr>
                                        <p:cTn id="7" dur="500"/>
                                        <p:tgtEl>
                                          <p:spTgt spid="1344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4456"/>
                                        </p:tgtEl>
                                        <p:attrNameLst>
                                          <p:attrName>style.visibility</p:attrName>
                                        </p:attrNameLst>
                                      </p:cBhvr>
                                      <p:to>
                                        <p:strVal val="visible"/>
                                      </p:to>
                                    </p:set>
                                    <p:animEffect transition="in" filter="blinds(horizontal)">
                                      <p:cBhvr>
                                        <p:cTn id="12" dur="500"/>
                                        <p:tgtEl>
                                          <p:spTgt spid="1344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49" name="Line 17"/>
          <p:cNvSpPr>
            <a:spLocks noChangeShapeType="1"/>
          </p:cNvSpPr>
          <p:nvPr/>
        </p:nvSpPr>
        <p:spPr bwMode="auto">
          <a:xfrm>
            <a:off x="2362200" y="1600200"/>
            <a:ext cx="3124200" cy="3657600"/>
          </a:xfrm>
          <a:prstGeom prst="line">
            <a:avLst/>
          </a:prstGeom>
          <a:noFill/>
          <a:ln w="762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245" name="AutoShape 13"/>
          <p:cNvSpPr>
            <a:spLocks noChangeArrowheads="1"/>
          </p:cNvSpPr>
          <p:nvPr/>
        </p:nvSpPr>
        <p:spPr bwMode="auto">
          <a:xfrm>
            <a:off x="1676400" y="5334000"/>
            <a:ext cx="7239000" cy="990600"/>
          </a:xfrm>
          <a:prstGeom prst="parallelogram">
            <a:avLst>
              <a:gd name="adj" fmla="val 117837"/>
            </a:avLst>
          </a:prstGeom>
          <a:solidFill>
            <a:srgbClr val="008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r>
              <a:rPr lang="ja-JP" altLang="en-US" sz="3200" b="1">
                <a:solidFill>
                  <a:schemeClr val="bg1"/>
                </a:solidFill>
                <a:ea typeface="HG丸ｺﾞｼｯｸM-PRO" pitchFamily="50" charset="-128"/>
              </a:rPr>
              <a:t>４．課題達成型ストーリー</a:t>
            </a:r>
          </a:p>
        </p:txBody>
      </p:sp>
      <p:sp>
        <p:nvSpPr>
          <p:cNvPr id="95244" name="Oval 12"/>
          <p:cNvSpPr>
            <a:spLocks noChangeArrowheads="1"/>
          </p:cNvSpPr>
          <p:nvPr/>
        </p:nvSpPr>
        <p:spPr bwMode="auto">
          <a:xfrm>
            <a:off x="1676400" y="3733800"/>
            <a:ext cx="6172200" cy="990600"/>
          </a:xfrm>
          <a:prstGeom prst="ellipse">
            <a:avLst/>
          </a:prstGeom>
          <a:solidFill>
            <a:srgbClr val="99FF66"/>
          </a:solidFill>
          <a:ln w="9525">
            <a:solidFill>
              <a:schemeClr val="tx1"/>
            </a:solidFill>
            <a:round/>
            <a:headEnd/>
            <a:tailEnd/>
          </a:ln>
          <a:effectLst>
            <a:outerShdw dist="107763" dir="2700000" algn="ctr" rotWithShape="0">
              <a:schemeClr val="bg2">
                <a:alpha val="50000"/>
              </a:schemeClr>
            </a:outerShdw>
          </a:effectLst>
        </p:spPr>
        <p:txBody>
          <a:bodyPr wrap="none" anchor="ctr"/>
          <a:lstStyle/>
          <a:p>
            <a:r>
              <a:rPr lang="ja-JP" altLang="en-US" sz="2800">
                <a:ea typeface="HG丸ｺﾞｼｯｸM-PRO" pitchFamily="50" charset="-128"/>
              </a:rPr>
              <a:t>３．課題達成での取り組みとは</a:t>
            </a:r>
          </a:p>
        </p:txBody>
      </p:sp>
      <p:sp>
        <p:nvSpPr>
          <p:cNvPr id="95243" name="Rectangle 11"/>
          <p:cNvSpPr>
            <a:spLocks noChangeArrowheads="1"/>
          </p:cNvSpPr>
          <p:nvPr/>
        </p:nvSpPr>
        <p:spPr bwMode="auto">
          <a:xfrm>
            <a:off x="990600" y="2133600"/>
            <a:ext cx="3733800" cy="1143000"/>
          </a:xfrm>
          <a:prstGeom prst="rect">
            <a:avLst/>
          </a:prstGeom>
          <a:solidFill>
            <a:srgbClr val="FFCCFF"/>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l"/>
            <a:r>
              <a:rPr lang="ja-JP" altLang="en-US" sz="3200">
                <a:ea typeface="HG丸ｺﾞｼｯｸM-PRO" pitchFamily="50" charset="-128"/>
              </a:rPr>
              <a:t>　２．問題とは</a:t>
            </a:r>
          </a:p>
          <a:p>
            <a:pPr algn="l"/>
            <a:r>
              <a:rPr lang="ja-JP" altLang="en-US" sz="3200">
                <a:ea typeface="HG丸ｺﾞｼｯｸM-PRO" pitchFamily="50" charset="-128"/>
              </a:rPr>
              <a:t>　　　　課題とは</a:t>
            </a:r>
          </a:p>
        </p:txBody>
      </p:sp>
      <p:sp>
        <p:nvSpPr>
          <p:cNvPr id="95242" name="AutoShape 10"/>
          <p:cNvSpPr>
            <a:spLocks noChangeArrowheads="1"/>
          </p:cNvSpPr>
          <p:nvPr/>
        </p:nvSpPr>
        <p:spPr bwMode="auto">
          <a:xfrm>
            <a:off x="533400" y="914400"/>
            <a:ext cx="3886200" cy="762000"/>
          </a:xfrm>
          <a:prstGeom prst="roundRect">
            <a:avLst>
              <a:gd name="adj" fmla="val 16667"/>
            </a:avLst>
          </a:prstGeom>
          <a:solidFill>
            <a:srgbClr val="FFFF00"/>
          </a:solidFill>
          <a:ln w="9525">
            <a:solidFill>
              <a:schemeClr val="tx1"/>
            </a:solidFill>
            <a:round/>
            <a:headEnd/>
            <a:tailEnd/>
          </a:ln>
          <a:effectLst>
            <a:outerShdw dist="107763" dir="2700000" algn="ctr" rotWithShape="0">
              <a:schemeClr val="bg2">
                <a:alpha val="50000"/>
              </a:schemeClr>
            </a:outerShdw>
          </a:effectLst>
        </p:spPr>
        <p:txBody>
          <a:bodyPr wrap="none" anchor="ctr"/>
          <a:lstStyle/>
          <a:p>
            <a:r>
              <a:rPr lang="ja-JP" altLang="en-US" sz="2800">
                <a:ea typeface="HG丸ｺﾞｼｯｸM-PRO" pitchFamily="50" charset="-128"/>
              </a:rPr>
              <a:t>１．企業環境の変化</a:t>
            </a:r>
          </a:p>
        </p:txBody>
      </p:sp>
      <p:sp>
        <p:nvSpPr>
          <p:cNvPr id="95247" name="Line 15"/>
          <p:cNvSpPr>
            <a:spLocks noChangeShapeType="1"/>
          </p:cNvSpPr>
          <p:nvPr/>
        </p:nvSpPr>
        <p:spPr bwMode="auto">
          <a:xfrm>
            <a:off x="533400" y="685800"/>
            <a:ext cx="48768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248" name="Text Box 16"/>
          <p:cNvSpPr txBox="1">
            <a:spLocks noChangeArrowheads="1"/>
          </p:cNvSpPr>
          <p:nvPr/>
        </p:nvSpPr>
        <p:spPr bwMode="auto">
          <a:xfrm>
            <a:off x="533400" y="152400"/>
            <a:ext cx="5943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3200">
                <a:ea typeface="HG創英角ﾎﾟｯﾌﾟ体" pitchFamily="49" charset="-128"/>
              </a:rPr>
              <a:t>課題達成型 講義の流れ</a:t>
            </a:r>
          </a:p>
        </p:txBody>
      </p:sp>
      <p:pic>
        <p:nvPicPr>
          <p:cNvPr id="95252"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914400"/>
            <a:ext cx="2497138" cy="24066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253" name="Text Box 21"/>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ChangeArrowheads="1"/>
          </p:cNvSpPr>
          <p:nvPr/>
        </p:nvSpPr>
        <p:spPr bwMode="auto">
          <a:xfrm>
            <a:off x="152400" y="76200"/>
            <a:ext cx="8534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800">
                <a:solidFill>
                  <a:schemeClr val="tx2"/>
                </a:solidFill>
                <a:latin typeface="HG創英角ﾎﾟｯﾌﾟ体" pitchFamily="49" charset="-128"/>
                <a:ea typeface="HG創英角ﾎﾟｯﾌﾟ体" pitchFamily="49" charset="-128"/>
              </a:rPr>
              <a:t>３</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３．</a:t>
            </a:r>
            <a:r>
              <a:rPr lang="ja-JP" altLang="en-US" sz="3200" b="1">
                <a:ea typeface="HG創英角ﾎﾟｯﾌﾟ体" pitchFamily="49" charset="-128"/>
              </a:rPr>
              <a:t>ＱＣ</a:t>
            </a:r>
            <a:r>
              <a:rPr lang="ja-JP" altLang="en-US" sz="2800">
                <a:solidFill>
                  <a:schemeClr val="tx2"/>
                </a:solidFill>
                <a:latin typeface="HG創英角ﾎﾟｯﾌﾟ体" pitchFamily="49" charset="-128"/>
                <a:ea typeface="HG創英角ﾎﾟｯﾌﾟ体" pitchFamily="49" charset="-128"/>
              </a:rPr>
              <a:t>ストーリー</a:t>
            </a:r>
            <a:r>
              <a:rPr lang="ja-JP" altLang="en-US" sz="3200">
                <a:solidFill>
                  <a:schemeClr val="tx2"/>
                </a:solidFill>
                <a:latin typeface="HG創英角ﾎﾟｯﾌﾟ体" pitchFamily="49" charset="-128"/>
                <a:ea typeface="HG創英角ﾎﾟｯﾌﾟ体" pitchFamily="49" charset="-128"/>
              </a:rPr>
              <a:t>の選定が適切でないと</a:t>
            </a:r>
          </a:p>
        </p:txBody>
      </p:sp>
      <p:grpSp>
        <p:nvGrpSpPr>
          <p:cNvPr id="203796" name="Group 20"/>
          <p:cNvGrpSpPr>
            <a:grpSpLocks/>
          </p:cNvGrpSpPr>
          <p:nvPr/>
        </p:nvGrpSpPr>
        <p:grpSpPr bwMode="auto">
          <a:xfrm>
            <a:off x="838200" y="914400"/>
            <a:ext cx="7696200" cy="1905000"/>
            <a:chOff x="528" y="576"/>
            <a:chExt cx="4848" cy="1200"/>
          </a:xfrm>
        </p:grpSpPr>
        <p:sp>
          <p:nvSpPr>
            <p:cNvPr id="203793" name="Rectangle 17"/>
            <p:cNvSpPr>
              <a:spLocks noChangeArrowheads="1"/>
            </p:cNvSpPr>
            <p:nvPr/>
          </p:nvSpPr>
          <p:spPr bwMode="auto">
            <a:xfrm>
              <a:off x="528" y="864"/>
              <a:ext cx="4848" cy="912"/>
            </a:xfrm>
            <a:prstGeom prst="rect">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3779" name="Text Box 3"/>
            <p:cNvSpPr txBox="1">
              <a:spLocks noChangeArrowheads="1"/>
            </p:cNvSpPr>
            <p:nvPr/>
          </p:nvSpPr>
          <p:spPr bwMode="auto">
            <a:xfrm>
              <a:off x="528" y="576"/>
              <a:ext cx="4320" cy="25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rPr>
                <a:t>問題解決でやるべきテーマを課題達成で進めた場合</a:t>
              </a:r>
            </a:p>
          </p:txBody>
        </p:sp>
        <p:sp>
          <p:nvSpPr>
            <p:cNvPr id="203781" name="Text Box 5"/>
            <p:cNvSpPr txBox="1">
              <a:spLocks noChangeArrowheads="1"/>
            </p:cNvSpPr>
            <p:nvPr/>
          </p:nvSpPr>
          <p:spPr bwMode="auto">
            <a:xfrm>
              <a:off x="720" y="932"/>
              <a:ext cx="4560" cy="8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対策先行型になりやすく、問題が発生する</a:t>
              </a:r>
              <a:r>
                <a:rPr lang="ja-JP" altLang="en-US" sz="2000" b="1">
                  <a:solidFill>
                    <a:srgbClr val="FF3300"/>
                  </a:solidFill>
                </a:rPr>
                <a:t>真の原因が有るのにこれを見逃してしまう</a:t>
              </a:r>
              <a:r>
                <a:rPr lang="ja-JP" altLang="en-US" sz="2000" b="1"/>
                <a:t>事があり、対策を完了し一旦効果が上がっても、新たな問題が発生したり、同じ問題が再発したりしてまた</a:t>
              </a:r>
              <a:r>
                <a:rPr lang="ja-JP" altLang="en-US" sz="2000" b="1">
                  <a:solidFill>
                    <a:srgbClr val="FF3300"/>
                  </a:solidFill>
                </a:rPr>
                <a:t>元の状態に戻ってしまう。</a:t>
              </a:r>
            </a:p>
          </p:txBody>
        </p:sp>
      </p:grpSp>
      <p:grpSp>
        <p:nvGrpSpPr>
          <p:cNvPr id="203797" name="Group 21"/>
          <p:cNvGrpSpPr>
            <a:grpSpLocks/>
          </p:cNvGrpSpPr>
          <p:nvPr/>
        </p:nvGrpSpPr>
        <p:grpSpPr bwMode="auto">
          <a:xfrm>
            <a:off x="838200" y="3048000"/>
            <a:ext cx="7772400" cy="2454275"/>
            <a:chOff x="528" y="1920"/>
            <a:chExt cx="4896" cy="1546"/>
          </a:xfrm>
        </p:grpSpPr>
        <p:sp>
          <p:nvSpPr>
            <p:cNvPr id="203794" name="Rectangle 18"/>
            <p:cNvSpPr>
              <a:spLocks noChangeArrowheads="1"/>
            </p:cNvSpPr>
            <p:nvPr/>
          </p:nvSpPr>
          <p:spPr bwMode="auto">
            <a:xfrm>
              <a:off x="528" y="2218"/>
              <a:ext cx="4848" cy="1248"/>
            </a:xfrm>
            <a:prstGeom prst="rect">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3780" name="Text Box 4"/>
            <p:cNvSpPr txBox="1">
              <a:spLocks noChangeArrowheads="1"/>
            </p:cNvSpPr>
            <p:nvPr/>
          </p:nvSpPr>
          <p:spPr bwMode="auto">
            <a:xfrm>
              <a:off x="528" y="1920"/>
              <a:ext cx="4416" cy="25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rPr>
                <a:t>課題達成でやるべきテーマを問題解決で進めた場合</a:t>
              </a:r>
            </a:p>
          </p:txBody>
        </p:sp>
        <p:sp>
          <p:nvSpPr>
            <p:cNvPr id="203782" name="Text Box 6"/>
            <p:cNvSpPr txBox="1">
              <a:spLocks noChangeArrowheads="1"/>
            </p:cNvSpPr>
            <p:nvPr/>
          </p:nvSpPr>
          <p:spPr bwMode="auto">
            <a:xfrm>
              <a:off x="624" y="2266"/>
              <a:ext cx="4608" cy="63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現状のやり方の範囲内での改善しかできなく、</a:t>
              </a:r>
              <a:r>
                <a:rPr lang="ja-JP" altLang="en-US" sz="2000" b="1">
                  <a:solidFill>
                    <a:srgbClr val="FF3300"/>
                  </a:solidFill>
                </a:rPr>
                <a:t>対策のアイデアだしの範囲が狭くなり</a:t>
              </a:r>
              <a:r>
                <a:rPr lang="ja-JP" altLang="en-US" sz="2000" b="1"/>
                <a:t>、創造的な対策案が出にくく、</a:t>
              </a:r>
              <a:r>
                <a:rPr lang="ja-JP" altLang="en-US" sz="2000" b="1">
                  <a:solidFill>
                    <a:srgbClr val="FF3300"/>
                  </a:solidFill>
                </a:rPr>
                <a:t>大きな改善効果が期待できない</a:t>
              </a:r>
              <a:r>
                <a:rPr lang="ja-JP" altLang="en-US" sz="2000" b="1"/>
                <a:t>。</a:t>
              </a:r>
            </a:p>
          </p:txBody>
        </p:sp>
        <p:sp>
          <p:nvSpPr>
            <p:cNvPr id="203784" name="Text Box 8"/>
            <p:cNvSpPr txBox="1">
              <a:spLocks noChangeArrowheads="1"/>
            </p:cNvSpPr>
            <p:nvPr/>
          </p:nvSpPr>
          <p:spPr bwMode="auto">
            <a:xfrm>
              <a:off x="768" y="3034"/>
              <a:ext cx="4656" cy="40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a:t>特性要因図を作成しても要因がたくさん摘出できない場合や、要因が最初から解っていて、重要要因の調査が必要無いような場合は注意が必要。</a:t>
              </a:r>
            </a:p>
          </p:txBody>
        </p:sp>
      </p:grpSp>
      <p:sp>
        <p:nvSpPr>
          <p:cNvPr id="203787" name="Line 11"/>
          <p:cNvSpPr>
            <a:spLocks noChangeShapeType="1"/>
          </p:cNvSpPr>
          <p:nvPr/>
        </p:nvSpPr>
        <p:spPr bwMode="auto">
          <a:xfrm>
            <a:off x="611188" y="685800"/>
            <a:ext cx="7705725" cy="635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788" name="Text Box 12"/>
          <p:cNvSpPr txBox="1">
            <a:spLocks noChangeArrowheads="1"/>
          </p:cNvSpPr>
          <p:nvPr/>
        </p:nvSpPr>
        <p:spPr bwMode="auto">
          <a:xfrm>
            <a:off x="457200" y="5791200"/>
            <a:ext cx="822960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ea typeface="HGP創英角ﾎﾟｯﾌﾟ体" pitchFamily="50" charset="-128"/>
              </a:rPr>
              <a:t>迷ったときは現状把握をしっかりおこなってからストーリーを決めよう！</a:t>
            </a:r>
          </a:p>
        </p:txBody>
      </p:sp>
      <p:sp>
        <p:nvSpPr>
          <p:cNvPr id="203798" name="Text Box 22"/>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3796"/>
                                        </p:tgtEl>
                                        <p:attrNameLst>
                                          <p:attrName>style.visibility</p:attrName>
                                        </p:attrNameLst>
                                      </p:cBhvr>
                                      <p:to>
                                        <p:strVal val="visible"/>
                                      </p:to>
                                    </p:set>
                                    <p:animEffect transition="in" filter="blinds(horizontal)">
                                      <p:cBhvr>
                                        <p:cTn id="7" dur="500"/>
                                        <p:tgtEl>
                                          <p:spTgt spid="2037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03797"/>
                                        </p:tgtEl>
                                        <p:attrNameLst>
                                          <p:attrName>style.visibility</p:attrName>
                                        </p:attrNameLst>
                                      </p:cBhvr>
                                      <p:to>
                                        <p:strVal val="visible"/>
                                      </p:to>
                                    </p:set>
                                    <p:animEffect transition="in" filter="blinds(horizontal)">
                                      <p:cBhvr>
                                        <p:cTn id="12" dur="500"/>
                                        <p:tgtEl>
                                          <p:spTgt spid="2037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3788"/>
                                        </p:tgtEl>
                                        <p:attrNameLst>
                                          <p:attrName>style.visibility</p:attrName>
                                        </p:attrNameLst>
                                      </p:cBhvr>
                                      <p:to>
                                        <p:strVal val="visible"/>
                                      </p:to>
                                    </p:set>
                                    <p:animEffect transition="in" filter="blinds(horizontal)">
                                      <p:cBhvr>
                                        <p:cTn id="17" dur="500"/>
                                        <p:tgtEl>
                                          <p:spTgt spid="2037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88"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753" name="Group 1185"/>
          <p:cNvGrpSpPr>
            <a:grpSpLocks/>
          </p:cNvGrpSpPr>
          <p:nvPr/>
        </p:nvGrpSpPr>
        <p:grpSpPr bwMode="auto">
          <a:xfrm>
            <a:off x="609600" y="228600"/>
            <a:ext cx="6629400" cy="609600"/>
            <a:chOff x="912" y="144"/>
            <a:chExt cx="4176" cy="384"/>
          </a:xfrm>
        </p:grpSpPr>
        <p:sp>
          <p:nvSpPr>
            <p:cNvPr id="110624" name="Text Box 1056"/>
            <p:cNvSpPr txBox="1">
              <a:spLocks noChangeArrowheads="1"/>
            </p:cNvSpPr>
            <p:nvPr/>
          </p:nvSpPr>
          <p:spPr bwMode="auto">
            <a:xfrm>
              <a:off x="912" y="144"/>
              <a:ext cx="4176"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3200">
                  <a:solidFill>
                    <a:schemeClr val="tx2"/>
                  </a:solidFill>
                  <a:latin typeface="HG創英角ﾎﾟｯﾌﾟ体" pitchFamily="49" charset="-128"/>
                  <a:ea typeface="HG創英角ﾎﾟｯﾌﾟ体" pitchFamily="49" charset="-128"/>
                </a:rPr>
                <a:t>４</a:t>
              </a:r>
              <a:r>
                <a:rPr lang="ja-JP" altLang="en-US" sz="3200" b="1">
                  <a:ea typeface="HG創英角ﾎﾟｯﾌﾟ体" pitchFamily="49" charset="-128"/>
                </a:rPr>
                <a:t>．課題達成型ストーリーの手順</a:t>
              </a:r>
            </a:p>
          </p:txBody>
        </p:sp>
        <p:sp>
          <p:nvSpPr>
            <p:cNvPr id="110625" name="Line 1057"/>
            <p:cNvSpPr>
              <a:spLocks noChangeShapeType="1"/>
            </p:cNvSpPr>
            <p:nvPr/>
          </p:nvSpPr>
          <p:spPr bwMode="auto">
            <a:xfrm>
              <a:off x="912" y="528"/>
              <a:ext cx="4032"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10772" name="Group 1204"/>
          <p:cNvGrpSpPr>
            <a:grpSpLocks/>
          </p:cNvGrpSpPr>
          <p:nvPr/>
        </p:nvGrpSpPr>
        <p:grpSpPr bwMode="auto">
          <a:xfrm>
            <a:off x="1143000" y="1066800"/>
            <a:ext cx="4419600" cy="457200"/>
            <a:chOff x="720" y="672"/>
            <a:chExt cx="2784" cy="288"/>
          </a:xfrm>
        </p:grpSpPr>
        <p:sp>
          <p:nvSpPr>
            <p:cNvPr id="110653" name="Text Box 1085"/>
            <p:cNvSpPr txBox="1">
              <a:spLocks noChangeArrowheads="1"/>
            </p:cNvSpPr>
            <p:nvPr/>
          </p:nvSpPr>
          <p:spPr bwMode="auto">
            <a:xfrm>
              <a:off x="720" y="703"/>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　</a:t>
              </a:r>
              <a:r>
                <a:rPr lang="ja-JP" altLang="en-US" sz="2000" b="1">
                  <a:solidFill>
                    <a:schemeClr val="bg1"/>
                  </a:solidFill>
                  <a:ea typeface="HGP創英角ﾎﾟｯﾌﾟ体" pitchFamily="50" charset="-128"/>
                </a:rPr>
                <a:t>１</a:t>
              </a:r>
            </a:p>
          </p:txBody>
        </p:sp>
        <p:sp>
          <p:nvSpPr>
            <p:cNvPr id="110643" name="Rectangle 1075"/>
            <p:cNvSpPr>
              <a:spLocks noChangeArrowheads="1"/>
            </p:cNvSpPr>
            <p:nvPr/>
          </p:nvSpPr>
          <p:spPr bwMode="auto">
            <a:xfrm>
              <a:off x="2064" y="672"/>
              <a:ext cx="1440" cy="288"/>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400"/>
                <a:t>テーマの選定</a:t>
              </a:r>
            </a:p>
          </p:txBody>
        </p:sp>
      </p:grpSp>
      <p:grpSp>
        <p:nvGrpSpPr>
          <p:cNvPr id="110775" name="Group 1207"/>
          <p:cNvGrpSpPr>
            <a:grpSpLocks/>
          </p:cNvGrpSpPr>
          <p:nvPr/>
        </p:nvGrpSpPr>
        <p:grpSpPr bwMode="auto">
          <a:xfrm>
            <a:off x="1143000" y="3000375"/>
            <a:ext cx="4787900" cy="646113"/>
            <a:chOff x="720" y="1890"/>
            <a:chExt cx="3016" cy="407"/>
          </a:xfrm>
        </p:grpSpPr>
        <p:sp>
          <p:nvSpPr>
            <p:cNvPr id="110634" name="Rectangle 1066"/>
            <p:cNvSpPr>
              <a:spLocks noChangeArrowheads="1"/>
            </p:cNvSpPr>
            <p:nvPr/>
          </p:nvSpPr>
          <p:spPr bwMode="auto">
            <a:xfrm>
              <a:off x="1824" y="2048"/>
              <a:ext cx="1912" cy="240"/>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成功シナリオの追究</a:t>
              </a:r>
            </a:p>
          </p:txBody>
        </p:sp>
        <p:sp>
          <p:nvSpPr>
            <p:cNvPr id="110662" name="Text Box 1094"/>
            <p:cNvSpPr txBox="1">
              <a:spLocks noChangeArrowheads="1"/>
            </p:cNvSpPr>
            <p:nvPr/>
          </p:nvSpPr>
          <p:spPr bwMode="auto">
            <a:xfrm>
              <a:off x="720" y="204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４</a:t>
              </a:r>
            </a:p>
          </p:txBody>
        </p:sp>
        <p:sp>
          <p:nvSpPr>
            <p:cNvPr id="110743" name="AutoShape 1175"/>
            <p:cNvSpPr>
              <a:spLocks noChangeArrowheads="1"/>
            </p:cNvSpPr>
            <p:nvPr/>
          </p:nvSpPr>
          <p:spPr bwMode="auto">
            <a:xfrm>
              <a:off x="2640" y="1890"/>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4" name="Group 1206"/>
          <p:cNvGrpSpPr>
            <a:grpSpLocks/>
          </p:cNvGrpSpPr>
          <p:nvPr/>
        </p:nvGrpSpPr>
        <p:grpSpPr bwMode="auto">
          <a:xfrm>
            <a:off x="1143000" y="2311400"/>
            <a:ext cx="4800600" cy="636588"/>
            <a:chOff x="720" y="1456"/>
            <a:chExt cx="3024" cy="401"/>
          </a:xfrm>
        </p:grpSpPr>
        <p:sp>
          <p:nvSpPr>
            <p:cNvPr id="110632" name="Rectangle 1064"/>
            <p:cNvSpPr>
              <a:spLocks noChangeArrowheads="1"/>
            </p:cNvSpPr>
            <p:nvPr/>
          </p:nvSpPr>
          <p:spPr bwMode="auto">
            <a:xfrm>
              <a:off x="1824" y="1608"/>
              <a:ext cx="1920" cy="248"/>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方策の立案</a:t>
              </a:r>
            </a:p>
          </p:txBody>
        </p:sp>
        <p:sp>
          <p:nvSpPr>
            <p:cNvPr id="110658" name="Text Box 1090"/>
            <p:cNvSpPr txBox="1">
              <a:spLocks noChangeArrowheads="1"/>
            </p:cNvSpPr>
            <p:nvPr/>
          </p:nvSpPr>
          <p:spPr bwMode="auto">
            <a:xfrm>
              <a:off x="768" y="1536"/>
              <a:ext cx="116"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ja-JP" altLang="ja-JP" sz="2400"/>
            </a:p>
          </p:txBody>
        </p:sp>
        <p:sp>
          <p:nvSpPr>
            <p:cNvPr id="110661" name="Text Box 1093"/>
            <p:cNvSpPr txBox="1">
              <a:spLocks noChangeArrowheads="1"/>
            </p:cNvSpPr>
            <p:nvPr/>
          </p:nvSpPr>
          <p:spPr bwMode="auto">
            <a:xfrm>
              <a:off x="720" y="160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３</a:t>
              </a:r>
            </a:p>
          </p:txBody>
        </p:sp>
        <p:sp>
          <p:nvSpPr>
            <p:cNvPr id="110744" name="AutoShape 1176"/>
            <p:cNvSpPr>
              <a:spLocks noChangeArrowheads="1"/>
            </p:cNvSpPr>
            <p:nvPr/>
          </p:nvSpPr>
          <p:spPr bwMode="auto">
            <a:xfrm>
              <a:off x="2640" y="1456"/>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3" name="Group 1205"/>
          <p:cNvGrpSpPr>
            <a:grpSpLocks/>
          </p:cNvGrpSpPr>
          <p:nvPr/>
        </p:nvGrpSpPr>
        <p:grpSpPr bwMode="auto">
          <a:xfrm>
            <a:off x="1143000" y="1524000"/>
            <a:ext cx="4800600" cy="692150"/>
            <a:chOff x="720" y="992"/>
            <a:chExt cx="3024" cy="436"/>
          </a:xfrm>
        </p:grpSpPr>
        <p:sp>
          <p:nvSpPr>
            <p:cNvPr id="110630" name="Rectangle 1062"/>
            <p:cNvSpPr>
              <a:spLocks noChangeArrowheads="1"/>
            </p:cNvSpPr>
            <p:nvPr/>
          </p:nvSpPr>
          <p:spPr bwMode="auto">
            <a:xfrm>
              <a:off x="1824" y="1152"/>
              <a:ext cx="1920" cy="276"/>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effectLst>
                    <a:outerShdw blurRad="38100" dist="38100" dir="2700000" algn="tl">
                      <a:srgbClr val="FFFFFF"/>
                    </a:outerShdw>
                  </a:effectLst>
                </a:rPr>
                <a:t>攻め所と目標の設定</a:t>
              </a:r>
            </a:p>
          </p:txBody>
        </p:sp>
        <p:sp>
          <p:nvSpPr>
            <p:cNvPr id="110660" name="Text Box 1092"/>
            <p:cNvSpPr txBox="1">
              <a:spLocks noChangeArrowheads="1"/>
            </p:cNvSpPr>
            <p:nvPr/>
          </p:nvSpPr>
          <p:spPr bwMode="auto">
            <a:xfrm>
              <a:off x="720" y="116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２</a:t>
              </a:r>
            </a:p>
          </p:txBody>
        </p:sp>
        <p:sp>
          <p:nvSpPr>
            <p:cNvPr id="110745" name="AutoShape 1177"/>
            <p:cNvSpPr>
              <a:spLocks noChangeArrowheads="1"/>
            </p:cNvSpPr>
            <p:nvPr/>
          </p:nvSpPr>
          <p:spPr bwMode="auto">
            <a:xfrm>
              <a:off x="2640" y="992"/>
              <a:ext cx="272" cy="144"/>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6" name="Group 1208"/>
          <p:cNvGrpSpPr>
            <a:grpSpLocks/>
          </p:cNvGrpSpPr>
          <p:nvPr/>
        </p:nvGrpSpPr>
        <p:grpSpPr bwMode="auto">
          <a:xfrm>
            <a:off x="1143000" y="3708400"/>
            <a:ext cx="4800600" cy="644525"/>
            <a:chOff x="720" y="2336"/>
            <a:chExt cx="3024" cy="406"/>
          </a:xfrm>
        </p:grpSpPr>
        <p:sp>
          <p:nvSpPr>
            <p:cNvPr id="110636" name="Rectangle 1068"/>
            <p:cNvSpPr>
              <a:spLocks noChangeArrowheads="1"/>
            </p:cNvSpPr>
            <p:nvPr/>
          </p:nvSpPr>
          <p:spPr bwMode="auto">
            <a:xfrm>
              <a:off x="1824" y="2494"/>
              <a:ext cx="1920" cy="248"/>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成功シナリオの実施</a:t>
              </a:r>
            </a:p>
          </p:txBody>
        </p:sp>
        <p:sp>
          <p:nvSpPr>
            <p:cNvPr id="110663" name="Text Box 1095"/>
            <p:cNvSpPr txBox="1">
              <a:spLocks noChangeArrowheads="1"/>
            </p:cNvSpPr>
            <p:nvPr/>
          </p:nvSpPr>
          <p:spPr bwMode="auto">
            <a:xfrm>
              <a:off x="720" y="248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５</a:t>
              </a:r>
            </a:p>
          </p:txBody>
        </p:sp>
        <p:sp>
          <p:nvSpPr>
            <p:cNvPr id="110746" name="AutoShape 1178"/>
            <p:cNvSpPr>
              <a:spLocks noChangeArrowheads="1"/>
            </p:cNvSpPr>
            <p:nvPr/>
          </p:nvSpPr>
          <p:spPr bwMode="auto">
            <a:xfrm>
              <a:off x="2640" y="2336"/>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7" name="Group 1209"/>
          <p:cNvGrpSpPr>
            <a:grpSpLocks/>
          </p:cNvGrpSpPr>
          <p:nvPr/>
        </p:nvGrpSpPr>
        <p:grpSpPr bwMode="auto">
          <a:xfrm>
            <a:off x="1143000" y="4402138"/>
            <a:ext cx="4495800" cy="641350"/>
            <a:chOff x="720" y="2773"/>
            <a:chExt cx="2832" cy="404"/>
          </a:xfrm>
        </p:grpSpPr>
        <p:sp>
          <p:nvSpPr>
            <p:cNvPr id="110644" name="Rectangle 1076"/>
            <p:cNvSpPr>
              <a:spLocks noChangeArrowheads="1"/>
            </p:cNvSpPr>
            <p:nvPr/>
          </p:nvSpPr>
          <p:spPr bwMode="auto">
            <a:xfrm>
              <a:off x="2064" y="2933"/>
              <a:ext cx="1488" cy="24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効果の確認</a:t>
              </a:r>
              <a:endParaRPr lang="ja-JP" altLang="en-US"/>
            </a:p>
          </p:txBody>
        </p:sp>
        <p:sp>
          <p:nvSpPr>
            <p:cNvPr id="110664" name="Text Box 1096"/>
            <p:cNvSpPr txBox="1">
              <a:spLocks noChangeArrowheads="1"/>
            </p:cNvSpPr>
            <p:nvPr/>
          </p:nvSpPr>
          <p:spPr bwMode="auto">
            <a:xfrm>
              <a:off x="720" y="292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６</a:t>
              </a:r>
            </a:p>
          </p:txBody>
        </p:sp>
        <p:sp>
          <p:nvSpPr>
            <p:cNvPr id="110747" name="AutoShape 1179"/>
            <p:cNvSpPr>
              <a:spLocks noChangeArrowheads="1"/>
            </p:cNvSpPr>
            <p:nvPr/>
          </p:nvSpPr>
          <p:spPr bwMode="auto">
            <a:xfrm>
              <a:off x="2640" y="2773"/>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8" name="Group 1210"/>
          <p:cNvGrpSpPr>
            <a:grpSpLocks/>
          </p:cNvGrpSpPr>
          <p:nvPr/>
        </p:nvGrpSpPr>
        <p:grpSpPr bwMode="auto">
          <a:xfrm>
            <a:off x="1143000" y="5105400"/>
            <a:ext cx="4800600" cy="685800"/>
            <a:chOff x="720" y="3216"/>
            <a:chExt cx="3024" cy="432"/>
          </a:xfrm>
        </p:grpSpPr>
        <p:sp>
          <p:nvSpPr>
            <p:cNvPr id="110646" name="Rectangle 1078"/>
            <p:cNvSpPr>
              <a:spLocks noChangeArrowheads="1"/>
            </p:cNvSpPr>
            <p:nvPr/>
          </p:nvSpPr>
          <p:spPr bwMode="auto">
            <a:xfrm>
              <a:off x="1872" y="3384"/>
              <a:ext cx="1872" cy="26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標準化と管理の定着</a:t>
              </a:r>
            </a:p>
          </p:txBody>
        </p:sp>
        <p:sp>
          <p:nvSpPr>
            <p:cNvPr id="110665" name="Text Box 1097"/>
            <p:cNvSpPr txBox="1">
              <a:spLocks noChangeArrowheads="1"/>
            </p:cNvSpPr>
            <p:nvPr/>
          </p:nvSpPr>
          <p:spPr bwMode="auto">
            <a:xfrm>
              <a:off x="720" y="336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７</a:t>
              </a:r>
            </a:p>
          </p:txBody>
        </p:sp>
        <p:sp>
          <p:nvSpPr>
            <p:cNvPr id="110748" name="AutoShape 1180"/>
            <p:cNvSpPr>
              <a:spLocks noChangeArrowheads="1"/>
            </p:cNvSpPr>
            <p:nvPr/>
          </p:nvSpPr>
          <p:spPr bwMode="auto">
            <a:xfrm>
              <a:off x="2640" y="3216"/>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9" name="Group 1211"/>
          <p:cNvGrpSpPr>
            <a:grpSpLocks/>
          </p:cNvGrpSpPr>
          <p:nvPr/>
        </p:nvGrpSpPr>
        <p:grpSpPr bwMode="auto">
          <a:xfrm>
            <a:off x="1143000" y="5829300"/>
            <a:ext cx="4800600" cy="611188"/>
            <a:chOff x="720" y="3672"/>
            <a:chExt cx="3024" cy="385"/>
          </a:xfrm>
        </p:grpSpPr>
        <p:sp>
          <p:nvSpPr>
            <p:cNvPr id="110651" name="Rectangle 1083"/>
            <p:cNvSpPr>
              <a:spLocks noChangeArrowheads="1"/>
            </p:cNvSpPr>
            <p:nvPr/>
          </p:nvSpPr>
          <p:spPr bwMode="auto">
            <a:xfrm>
              <a:off x="1872" y="3824"/>
              <a:ext cx="1872" cy="22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反省と今後の対応</a:t>
              </a:r>
            </a:p>
          </p:txBody>
        </p:sp>
        <p:sp>
          <p:nvSpPr>
            <p:cNvPr id="110666" name="Text Box 1098"/>
            <p:cNvSpPr txBox="1">
              <a:spLocks noChangeArrowheads="1"/>
            </p:cNvSpPr>
            <p:nvPr/>
          </p:nvSpPr>
          <p:spPr bwMode="auto">
            <a:xfrm>
              <a:off x="720" y="3807"/>
              <a:ext cx="864" cy="2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ステップ</a:t>
              </a:r>
              <a:r>
                <a:rPr lang="ja-JP" altLang="en-US" sz="2000" b="1">
                  <a:solidFill>
                    <a:schemeClr val="bg1"/>
                  </a:solidFill>
                  <a:ea typeface="HGP創英角ﾎﾟｯﾌﾟ体" pitchFamily="50" charset="-128"/>
                </a:rPr>
                <a:t>　８</a:t>
              </a:r>
            </a:p>
          </p:txBody>
        </p:sp>
        <p:sp>
          <p:nvSpPr>
            <p:cNvPr id="110749" name="AutoShape 1181"/>
            <p:cNvSpPr>
              <a:spLocks noChangeArrowheads="1"/>
            </p:cNvSpPr>
            <p:nvPr/>
          </p:nvSpPr>
          <p:spPr bwMode="auto">
            <a:xfrm>
              <a:off x="2640" y="3672"/>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10771" name="Group 1203"/>
          <p:cNvGrpSpPr>
            <a:grpSpLocks/>
          </p:cNvGrpSpPr>
          <p:nvPr/>
        </p:nvGrpSpPr>
        <p:grpSpPr bwMode="auto">
          <a:xfrm>
            <a:off x="6019800" y="1371600"/>
            <a:ext cx="2895600" cy="4375150"/>
            <a:chOff x="3792" y="864"/>
            <a:chExt cx="1824" cy="2756"/>
          </a:xfrm>
        </p:grpSpPr>
        <p:sp>
          <p:nvSpPr>
            <p:cNvPr id="110755" name="Text Box 1187"/>
            <p:cNvSpPr txBox="1">
              <a:spLocks noChangeArrowheads="1"/>
            </p:cNvSpPr>
            <p:nvPr/>
          </p:nvSpPr>
          <p:spPr bwMode="auto">
            <a:xfrm>
              <a:off x="3840" y="864"/>
              <a:ext cx="1776"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solidFill>
                    <a:srgbClr val="0000FF"/>
                  </a:solidFill>
                </a:rPr>
                <a:t>1998</a:t>
              </a:r>
              <a:r>
                <a:rPr lang="ja-JP" altLang="en-US" sz="1600" b="1">
                  <a:solidFill>
                    <a:srgbClr val="0000FF"/>
                  </a:solidFill>
                </a:rPr>
                <a:t>年より４っの名称変更</a:t>
              </a:r>
            </a:p>
          </p:txBody>
        </p:sp>
        <p:sp>
          <p:nvSpPr>
            <p:cNvPr id="110756" name="Text Box 1188"/>
            <p:cNvSpPr txBox="1">
              <a:spLocks noChangeArrowheads="1"/>
            </p:cNvSpPr>
            <p:nvPr/>
          </p:nvSpPr>
          <p:spPr bwMode="auto">
            <a:xfrm>
              <a:off x="3792" y="1152"/>
              <a:ext cx="1680" cy="36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0000FF"/>
                  </a:solidFill>
                </a:rPr>
                <a:t>←</a:t>
              </a:r>
              <a:r>
                <a:rPr lang="ja-JP" altLang="en-US" sz="1600">
                  <a:solidFill>
                    <a:srgbClr val="0000FF"/>
                  </a:solidFill>
                </a:rPr>
                <a:t>　課題の明確化と目標の</a:t>
              </a:r>
              <a:br>
                <a:rPr lang="ja-JP" altLang="en-US" sz="1600">
                  <a:solidFill>
                    <a:srgbClr val="0000FF"/>
                  </a:solidFill>
                </a:rPr>
              </a:br>
              <a:r>
                <a:rPr lang="ja-JP" altLang="en-US" sz="1600">
                  <a:solidFill>
                    <a:srgbClr val="0000FF"/>
                  </a:solidFill>
                </a:rPr>
                <a:t>       設定</a:t>
              </a:r>
            </a:p>
          </p:txBody>
        </p:sp>
        <p:sp>
          <p:nvSpPr>
            <p:cNvPr id="110757" name="Text Box 1189"/>
            <p:cNvSpPr txBox="1">
              <a:spLocks noChangeArrowheads="1"/>
            </p:cNvSpPr>
            <p:nvPr/>
          </p:nvSpPr>
          <p:spPr bwMode="auto">
            <a:xfrm>
              <a:off x="3792" y="2072"/>
              <a:ext cx="1152"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0000FF"/>
                  </a:solidFill>
                </a:rPr>
                <a:t>←</a:t>
              </a:r>
              <a:r>
                <a:rPr lang="ja-JP" altLang="en-US" sz="1600">
                  <a:solidFill>
                    <a:srgbClr val="0000FF"/>
                  </a:solidFill>
                </a:rPr>
                <a:t>　最適策の追求</a:t>
              </a:r>
            </a:p>
          </p:txBody>
        </p:sp>
        <p:sp>
          <p:nvSpPr>
            <p:cNvPr id="110758" name="Text Box 1190"/>
            <p:cNvSpPr txBox="1">
              <a:spLocks noChangeArrowheads="1"/>
            </p:cNvSpPr>
            <p:nvPr/>
          </p:nvSpPr>
          <p:spPr bwMode="auto">
            <a:xfrm>
              <a:off x="3792" y="2512"/>
              <a:ext cx="1152"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0000FF"/>
                  </a:solidFill>
                </a:rPr>
                <a:t>←</a:t>
              </a:r>
              <a:r>
                <a:rPr lang="ja-JP" altLang="en-US" sz="1600">
                  <a:solidFill>
                    <a:srgbClr val="0000FF"/>
                  </a:solidFill>
                </a:rPr>
                <a:t>　最適策の実施</a:t>
              </a:r>
            </a:p>
          </p:txBody>
        </p:sp>
        <p:sp>
          <p:nvSpPr>
            <p:cNvPr id="110759" name="Text Box 1191"/>
            <p:cNvSpPr txBox="1">
              <a:spLocks noChangeArrowheads="1"/>
            </p:cNvSpPr>
            <p:nvPr/>
          </p:nvSpPr>
          <p:spPr bwMode="auto">
            <a:xfrm>
              <a:off x="3792" y="3408"/>
              <a:ext cx="1152"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0000FF"/>
                  </a:solidFill>
                </a:rPr>
                <a:t>←</a:t>
              </a:r>
              <a:r>
                <a:rPr lang="ja-JP" altLang="en-US" sz="1600">
                  <a:solidFill>
                    <a:srgbClr val="0000FF"/>
                  </a:solidFill>
                </a:rPr>
                <a:t>　歯止め</a:t>
              </a:r>
            </a:p>
          </p:txBody>
        </p:sp>
      </p:grpSp>
      <p:sp>
        <p:nvSpPr>
          <p:cNvPr id="110780" name="Text Box 1212"/>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0772"/>
                                        </p:tgtEl>
                                        <p:attrNameLst>
                                          <p:attrName>style.visibility</p:attrName>
                                        </p:attrNameLst>
                                      </p:cBhvr>
                                      <p:to>
                                        <p:strVal val="visible"/>
                                      </p:to>
                                    </p:set>
                                    <p:animEffect transition="in" filter="blinds(horizontal)">
                                      <p:cBhvr>
                                        <p:cTn id="7" dur="500"/>
                                        <p:tgtEl>
                                          <p:spTgt spid="1107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0773"/>
                                        </p:tgtEl>
                                        <p:attrNameLst>
                                          <p:attrName>style.visibility</p:attrName>
                                        </p:attrNameLst>
                                      </p:cBhvr>
                                      <p:to>
                                        <p:strVal val="visible"/>
                                      </p:to>
                                    </p:set>
                                    <p:animEffect transition="in" filter="blinds(horizontal)">
                                      <p:cBhvr>
                                        <p:cTn id="12" dur="500"/>
                                        <p:tgtEl>
                                          <p:spTgt spid="11077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10774"/>
                                        </p:tgtEl>
                                        <p:attrNameLst>
                                          <p:attrName>style.visibility</p:attrName>
                                        </p:attrNameLst>
                                      </p:cBhvr>
                                      <p:to>
                                        <p:strVal val="visible"/>
                                      </p:to>
                                    </p:set>
                                    <p:animEffect transition="in" filter="blinds(horizontal)">
                                      <p:cBhvr>
                                        <p:cTn id="17" dur="500"/>
                                        <p:tgtEl>
                                          <p:spTgt spid="11077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10775"/>
                                        </p:tgtEl>
                                        <p:attrNameLst>
                                          <p:attrName>style.visibility</p:attrName>
                                        </p:attrNameLst>
                                      </p:cBhvr>
                                      <p:to>
                                        <p:strVal val="visible"/>
                                      </p:to>
                                    </p:set>
                                    <p:animEffect transition="in" filter="blinds(horizontal)">
                                      <p:cBhvr>
                                        <p:cTn id="22" dur="500"/>
                                        <p:tgtEl>
                                          <p:spTgt spid="11077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10776"/>
                                        </p:tgtEl>
                                        <p:attrNameLst>
                                          <p:attrName>style.visibility</p:attrName>
                                        </p:attrNameLst>
                                      </p:cBhvr>
                                      <p:to>
                                        <p:strVal val="visible"/>
                                      </p:to>
                                    </p:set>
                                    <p:animEffect transition="in" filter="blinds(horizontal)">
                                      <p:cBhvr>
                                        <p:cTn id="27" dur="500"/>
                                        <p:tgtEl>
                                          <p:spTgt spid="11077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10777"/>
                                        </p:tgtEl>
                                        <p:attrNameLst>
                                          <p:attrName>style.visibility</p:attrName>
                                        </p:attrNameLst>
                                      </p:cBhvr>
                                      <p:to>
                                        <p:strVal val="visible"/>
                                      </p:to>
                                    </p:set>
                                    <p:animEffect transition="in" filter="blinds(horizontal)">
                                      <p:cBhvr>
                                        <p:cTn id="32" dur="500"/>
                                        <p:tgtEl>
                                          <p:spTgt spid="11077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10778"/>
                                        </p:tgtEl>
                                        <p:attrNameLst>
                                          <p:attrName>style.visibility</p:attrName>
                                        </p:attrNameLst>
                                      </p:cBhvr>
                                      <p:to>
                                        <p:strVal val="visible"/>
                                      </p:to>
                                    </p:set>
                                    <p:animEffect transition="in" filter="blinds(horizontal)">
                                      <p:cBhvr>
                                        <p:cTn id="37" dur="500"/>
                                        <p:tgtEl>
                                          <p:spTgt spid="11077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110779"/>
                                        </p:tgtEl>
                                        <p:attrNameLst>
                                          <p:attrName>style.visibility</p:attrName>
                                        </p:attrNameLst>
                                      </p:cBhvr>
                                      <p:to>
                                        <p:strVal val="visible"/>
                                      </p:to>
                                    </p:set>
                                    <p:animEffect transition="in" filter="blinds(horizontal)">
                                      <p:cBhvr>
                                        <p:cTn id="42" dur="500"/>
                                        <p:tgtEl>
                                          <p:spTgt spid="110779"/>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10771"/>
                                        </p:tgtEl>
                                        <p:attrNameLst>
                                          <p:attrName>style.visibility</p:attrName>
                                        </p:attrNameLst>
                                      </p:cBhvr>
                                      <p:to>
                                        <p:strVal val="visible"/>
                                      </p:to>
                                    </p:set>
                                    <p:animEffect transition="in" filter="blinds(horizontal)">
                                      <p:cBhvr>
                                        <p:cTn id="47" dur="500"/>
                                        <p:tgtEl>
                                          <p:spTgt spid="110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59" name="Rectangle 35"/>
          <p:cNvSpPr>
            <a:spLocks noChangeArrowheads="1"/>
          </p:cNvSpPr>
          <p:nvPr/>
        </p:nvSpPr>
        <p:spPr bwMode="auto">
          <a:xfrm>
            <a:off x="457200" y="393700"/>
            <a:ext cx="6019800" cy="596900"/>
          </a:xfrm>
          <a:prstGeom prst="rect">
            <a:avLst/>
          </a:prstGeom>
          <a:solidFill>
            <a:srgbClr val="00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800">
                <a:solidFill>
                  <a:schemeClr val="bg1"/>
                </a:solidFill>
                <a:ea typeface="HGP創英角ﾎﾟｯﾌﾟ体" pitchFamily="50" charset="-128"/>
              </a:rPr>
              <a:t>　　</a:t>
            </a:r>
            <a:r>
              <a:rPr lang="ja-JP" altLang="en-US" sz="2400">
                <a:solidFill>
                  <a:schemeClr val="bg1"/>
                </a:solidFill>
                <a:ea typeface="HGP創英角ﾎﾟｯﾌﾟ体" pitchFamily="50" charset="-128"/>
              </a:rPr>
              <a:t>ステップ　</a:t>
            </a:r>
            <a:r>
              <a:rPr lang="ja-JP" altLang="en-US" sz="2800">
                <a:solidFill>
                  <a:schemeClr val="bg1"/>
                </a:solidFill>
                <a:ea typeface="HGP創英角ﾎﾟｯﾌﾟ体" pitchFamily="50" charset="-128"/>
              </a:rPr>
              <a:t>１．　</a:t>
            </a:r>
            <a:r>
              <a:rPr lang="ja-JP" altLang="en-US" sz="3600">
                <a:solidFill>
                  <a:schemeClr val="bg1"/>
                </a:solidFill>
                <a:ea typeface="HGP創英角ﾎﾟｯﾌﾟ体" pitchFamily="50" charset="-128"/>
              </a:rPr>
              <a:t>テーマの選定</a:t>
            </a:r>
          </a:p>
        </p:txBody>
      </p:sp>
      <p:grpSp>
        <p:nvGrpSpPr>
          <p:cNvPr id="154834" name="Group 210"/>
          <p:cNvGrpSpPr>
            <a:grpSpLocks/>
          </p:cNvGrpSpPr>
          <p:nvPr/>
        </p:nvGrpSpPr>
        <p:grpSpPr bwMode="auto">
          <a:xfrm>
            <a:off x="152400" y="1600200"/>
            <a:ext cx="4114800" cy="1371600"/>
            <a:chOff x="96" y="1008"/>
            <a:chExt cx="2592" cy="864"/>
          </a:xfrm>
        </p:grpSpPr>
        <p:sp>
          <p:nvSpPr>
            <p:cNvPr id="154700" name="AutoShape 76"/>
            <p:cNvSpPr>
              <a:spLocks noChangeArrowheads="1"/>
            </p:cNvSpPr>
            <p:nvPr/>
          </p:nvSpPr>
          <p:spPr bwMode="auto">
            <a:xfrm>
              <a:off x="1200" y="1200"/>
              <a:ext cx="1488" cy="672"/>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38" name="Text Box 14"/>
            <p:cNvSpPr txBox="1">
              <a:spLocks noChangeArrowheads="1"/>
            </p:cNvSpPr>
            <p:nvPr/>
          </p:nvSpPr>
          <p:spPr bwMode="auto">
            <a:xfrm>
              <a:off x="1200" y="1362"/>
              <a:ext cx="139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・いろいろな面から検討</a:t>
              </a:r>
              <a:br>
                <a:rPr lang="ja-JP" altLang="en-US" sz="1600" b="1"/>
              </a:br>
              <a:r>
                <a:rPr lang="ja-JP" altLang="en-US" sz="1600" b="1"/>
                <a:t>　し洗いだす</a:t>
              </a:r>
            </a:p>
          </p:txBody>
        </p:sp>
        <p:sp>
          <p:nvSpPr>
            <p:cNvPr id="154626" name="Rectangle 2"/>
            <p:cNvSpPr>
              <a:spLocks noChangeArrowheads="1"/>
            </p:cNvSpPr>
            <p:nvPr/>
          </p:nvSpPr>
          <p:spPr bwMode="auto">
            <a:xfrm>
              <a:off x="144" y="1248"/>
              <a:ext cx="960"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effectLst>
                    <a:outerShdw blurRad="38100" dist="38100" dir="2700000" algn="tl">
                      <a:srgbClr val="FFFFFF"/>
                    </a:outerShdw>
                  </a:effectLst>
                </a:rPr>
                <a:t>問題・課題</a:t>
              </a:r>
              <a:br>
                <a:rPr lang="ja-JP" altLang="en-US" sz="2000" b="1">
                  <a:effectLst>
                    <a:outerShdw blurRad="38100" dist="38100" dir="2700000" algn="tl">
                      <a:srgbClr val="FFFFFF"/>
                    </a:outerShdw>
                  </a:effectLst>
                </a:rPr>
              </a:br>
              <a:r>
                <a:rPr lang="ja-JP" altLang="en-US" sz="2000" b="1">
                  <a:effectLst>
                    <a:outerShdw blurRad="38100" dist="38100" dir="2700000" algn="tl">
                      <a:srgbClr val="FFFFFF"/>
                    </a:outerShdw>
                  </a:effectLst>
                </a:rPr>
                <a:t>の洗い出し</a:t>
              </a:r>
            </a:p>
          </p:txBody>
        </p:sp>
        <p:grpSp>
          <p:nvGrpSpPr>
            <p:cNvPr id="154780" name="Group 156"/>
            <p:cNvGrpSpPr>
              <a:grpSpLocks/>
            </p:cNvGrpSpPr>
            <p:nvPr/>
          </p:nvGrpSpPr>
          <p:grpSpPr bwMode="auto">
            <a:xfrm>
              <a:off x="96" y="1008"/>
              <a:ext cx="528" cy="240"/>
              <a:chOff x="528" y="528"/>
              <a:chExt cx="1920" cy="336"/>
            </a:xfrm>
          </p:grpSpPr>
          <p:sp>
            <p:nvSpPr>
              <p:cNvPr id="154781" name="Rectangle 157"/>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4782" name="Text Box 158"/>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pic>
        <p:nvPicPr>
          <p:cNvPr id="154798" name="Picture 1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949325"/>
            <a:ext cx="2570163" cy="17938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4844" name="Group 220"/>
          <p:cNvGrpSpPr>
            <a:grpSpLocks/>
          </p:cNvGrpSpPr>
          <p:nvPr/>
        </p:nvGrpSpPr>
        <p:grpSpPr bwMode="auto">
          <a:xfrm>
            <a:off x="152400" y="2971800"/>
            <a:ext cx="3962400" cy="1676400"/>
            <a:chOff x="96" y="1872"/>
            <a:chExt cx="2496" cy="1056"/>
          </a:xfrm>
        </p:grpSpPr>
        <p:sp>
          <p:nvSpPr>
            <p:cNvPr id="154694" name="AutoShape 70"/>
            <p:cNvSpPr>
              <a:spLocks noChangeArrowheads="1"/>
            </p:cNvSpPr>
            <p:nvPr/>
          </p:nvSpPr>
          <p:spPr bwMode="auto">
            <a:xfrm>
              <a:off x="448" y="1872"/>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54843" name="Group 219"/>
            <p:cNvGrpSpPr>
              <a:grpSpLocks/>
            </p:cNvGrpSpPr>
            <p:nvPr/>
          </p:nvGrpSpPr>
          <p:grpSpPr bwMode="auto">
            <a:xfrm>
              <a:off x="96" y="2112"/>
              <a:ext cx="2496" cy="816"/>
              <a:chOff x="96" y="2112"/>
              <a:chExt cx="2496" cy="816"/>
            </a:xfrm>
          </p:grpSpPr>
          <p:grpSp>
            <p:nvGrpSpPr>
              <p:cNvPr id="154842" name="Group 218"/>
              <p:cNvGrpSpPr>
                <a:grpSpLocks/>
              </p:cNvGrpSpPr>
              <p:nvPr/>
            </p:nvGrpSpPr>
            <p:grpSpPr bwMode="auto">
              <a:xfrm>
                <a:off x="1200" y="2304"/>
                <a:ext cx="1392" cy="624"/>
                <a:chOff x="1200" y="2256"/>
                <a:chExt cx="1392" cy="624"/>
              </a:xfrm>
            </p:grpSpPr>
            <p:sp>
              <p:nvSpPr>
                <p:cNvPr id="154775" name="AutoShape 151"/>
                <p:cNvSpPr>
                  <a:spLocks noChangeArrowheads="1"/>
                </p:cNvSpPr>
                <p:nvPr/>
              </p:nvSpPr>
              <p:spPr bwMode="auto">
                <a:xfrm>
                  <a:off x="1200" y="2256"/>
                  <a:ext cx="1392" cy="62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40" name="Text Box 16"/>
                <p:cNvSpPr txBox="1">
                  <a:spLocks noChangeArrowheads="1"/>
                </p:cNvSpPr>
                <p:nvPr/>
              </p:nvSpPr>
              <p:spPr bwMode="auto">
                <a:xfrm>
                  <a:off x="1248" y="2304"/>
                  <a:ext cx="1296"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・最も優先度の高いも</a:t>
                  </a:r>
                  <a:br>
                    <a:rPr lang="ja-JP" altLang="en-US" sz="1600" b="1"/>
                  </a:br>
                  <a:r>
                    <a:rPr lang="ja-JP" altLang="en-US" sz="1600" b="1"/>
                    <a:t>　のを選ぶ</a:t>
                  </a:r>
                  <a:br>
                    <a:rPr lang="ja-JP" altLang="en-US" sz="1600" b="1"/>
                  </a:br>
                  <a:r>
                    <a:rPr lang="ja-JP" altLang="en-US" sz="1600" b="1"/>
                    <a:t>・テーマ名を決める</a:t>
                  </a:r>
                </a:p>
              </p:txBody>
            </p:sp>
          </p:grpSp>
          <p:sp>
            <p:nvSpPr>
              <p:cNvPr id="154627" name="Rectangle 3"/>
              <p:cNvSpPr>
                <a:spLocks noChangeArrowheads="1"/>
              </p:cNvSpPr>
              <p:nvPr/>
            </p:nvSpPr>
            <p:spPr bwMode="auto">
              <a:xfrm>
                <a:off x="144" y="2352"/>
                <a:ext cx="960"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effectLst>
                      <a:outerShdw blurRad="38100" dist="38100" dir="2700000" algn="tl">
                        <a:srgbClr val="FFFFFF"/>
                      </a:outerShdw>
                    </a:effectLst>
                  </a:rPr>
                  <a:t>問題課題の</a:t>
                </a:r>
                <a:br>
                  <a:rPr lang="ja-JP" altLang="en-US" sz="2000" b="1">
                    <a:effectLst>
                      <a:outerShdw blurRad="38100" dist="38100" dir="2700000" algn="tl">
                        <a:srgbClr val="FFFFFF"/>
                      </a:outerShdw>
                    </a:effectLst>
                  </a:rPr>
                </a:br>
                <a:r>
                  <a:rPr lang="ja-JP" altLang="en-US" sz="2000" b="1">
                    <a:effectLst>
                      <a:outerShdw blurRad="38100" dist="38100" dir="2700000" algn="tl">
                        <a:srgbClr val="FFFFFF"/>
                      </a:outerShdw>
                    </a:effectLst>
                  </a:rPr>
                  <a:t>絞り込み</a:t>
                </a:r>
              </a:p>
            </p:txBody>
          </p:sp>
          <p:grpSp>
            <p:nvGrpSpPr>
              <p:cNvPr id="154822" name="Group 198"/>
              <p:cNvGrpSpPr>
                <a:grpSpLocks/>
              </p:cNvGrpSpPr>
              <p:nvPr/>
            </p:nvGrpSpPr>
            <p:grpSpPr bwMode="auto">
              <a:xfrm>
                <a:off x="96" y="2112"/>
                <a:ext cx="528" cy="240"/>
                <a:chOff x="528" y="528"/>
                <a:chExt cx="1920" cy="336"/>
              </a:xfrm>
            </p:grpSpPr>
            <p:sp>
              <p:nvSpPr>
                <p:cNvPr id="154823" name="Rectangle 199"/>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4824" name="Text Box 200"/>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２</a:t>
                  </a:r>
                </a:p>
              </p:txBody>
            </p:sp>
          </p:grpSp>
        </p:grpSp>
      </p:grpSp>
      <p:grpSp>
        <p:nvGrpSpPr>
          <p:cNvPr id="154847" name="Group 223"/>
          <p:cNvGrpSpPr>
            <a:grpSpLocks/>
          </p:cNvGrpSpPr>
          <p:nvPr/>
        </p:nvGrpSpPr>
        <p:grpSpPr bwMode="auto">
          <a:xfrm>
            <a:off x="898525" y="2946400"/>
            <a:ext cx="8016875" cy="3698875"/>
            <a:chOff x="566" y="1856"/>
            <a:chExt cx="5050" cy="2330"/>
          </a:xfrm>
        </p:grpSpPr>
        <p:grpSp>
          <p:nvGrpSpPr>
            <p:cNvPr id="154841" name="Group 217"/>
            <p:cNvGrpSpPr>
              <a:grpSpLocks/>
            </p:cNvGrpSpPr>
            <p:nvPr/>
          </p:nvGrpSpPr>
          <p:grpSpPr bwMode="auto">
            <a:xfrm>
              <a:off x="3024" y="1856"/>
              <a:ext cx="2592" cy="864"/>
              <a:chOff x="2976" y="1856"/>
              <a:chExt cx="2592" cy="864"/>
            </a:xfrm>
          </p:grpSpPr>
          <p:sp>
            <p:nvSpPr>
              <p:cNvPr id="154776" name="AutoShape 152"/>
              <p:cNvSpPr>
                <a:spLocks noChangeArrowheads="1"/>
              </p:cNvSpPr>
              <p:nvPr/>
            </p:nvSpPr>
            <p:spPr bwMode="auto">
              <a:xfrm>
                <a:off x="4080" y="1904"/>
                <a:ext cx="1488" cy="816"/>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28" name="Rectangle 4"/>
              <p:cNvSpPr>
                <a:spLocks noChangeArrowheads="1"/>
              </p:cNvSpPr>
              <p:nvPr/>
            </p:nvSpPr>
            <p:spPr bwMode="auto">
              <a:xfrm>
                <a:off x="3024" y="2048"/>
                <a:ext cx="960"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t>手順の</a:t>
                </a:r>
                <a:br>
                  <a:rPr lang="ja-JP" altLang="en-US" sz="2000" b="1"/>
                </a:br>
                <a:r>
                  <a:rPr lang="ja-JP" altLang="en-US" sz="2000" b="1"/>
                  <a:t>選択</a:t>
                </a:r>
              </a:p>
            </p:txBody>
          </p:sp>
          <p:sp>
            <p:nvSpPr>
              <p:cNvPr id="154821" name="Text Box 197"/>
              <p:cNvSpPr txBox="1">
                <a:spLocks noChangeArrowheads="1"/>
              </p:cNvSpPr>
              <p:nvPr/>
            </p:nvSpPr>
            <p:spPr bwMode="auto">
              <a:xfrm>
                <a:off x="4128" y="1968"/>
                <a:ext cx="1296"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・問題解決または課</a:t>
                </a:r>
                <a:br>
                  <a:rPr lang="ja-JP" altLang="en-US" sz="1600" b="1"/>
                </a:br>
                <a:r>
                  <a:rPr lang="ja-JP" altLang="en-US" sz="1600" b="1"/>
                  <a:t>  題達成</a:t>
                </a:r>
                <a:r>
                  <a:rPr lang="en-US" altLang="ja-JP" sz="1600" b="1"/>
                  <a:t>QC</a:t>
                </a:r>
                <a:r>
                  <a:rPr lang="ja-JP" altLang="en-US" sz="1600" b="1"/>
                  <a:t>ストー</a:t>
                </a:r>
                <a:br>
                  <a:rPr lang="ja-JP" altLang="en-US" sz="1600" b="1"/>
                </a:br>
                <a:r>
                  <a:rPr lang="ja-JP" altLang="en-US" sz="1600" b="1"/>
                  <a:t>  リーどちらで取り組</a:t>
                </a:r>
                <a:br>
                  <a:rPr lang="ja-JP" altLang="en-US" sz="1600" b="1"/>
                </a:br>
                <a:r>
                  <a:rPr lang="ja-JP" altLang="en-US" sz="1600" b="1"/>
                  <a:t>  むかを決める</a:t>
                </a:r>
              </a:p>
            </p:txBody>
          </p:sp>
          <p:grpSp>
            <p:nvGrpSpPr>
              <p:cNvPr id="154825" name="Group 201"/>
              <p:cNvGrpSpPr>
                <a:grpSpLocks/>
              </p:cNvGrpSpPr>
              <p:nvPr/>
            </p:nvGrpSpPr>
            <p:grpSpPr bwMode="auto">
              <a:xfrm>
                <a:off x="2976" y="1856"/>
                <a:ext cx="576" cy="240"/>
                <a:chOff x="528" y="528"/>
                <a:chExt cx="1920" cy="336"/>
              </a:xfrm>
            </p:grpSpPr>
            <p:sp>
              <p:nvSpPr>
                <p:cNvPr id="154826" name="Rectangle 202"/>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4827" name="Text Box 203"/>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a:t>
                  </a:r>
                  <a:r>
                    <a:rPr lang="ja-JP" altLang="en-US" b="1">
                      <a:latin typeface="ＭＳ Ｐゴシック" pitchFamily="50" charset="-128"/>
                    </a:rPr>
                    <a:t>４</a:t>
                  </a:r>
                </a:p>
              </p:txBody>
            </p:sp>
          </p:grpSp>
        </p:grpSp>
        <p:grpSp>
          <p:nvGrpSpPr>
            <p:cNvPr id="154846" name="Group 222"/>
            <p:cNvGrpSpPr>
              <a:grpSpLocks/>
            </p:cNvGrpSpPr>
            <p:nvPr/>
          </p:nvGrpSpPr>
          <p:grpSpPr bwMode="auto">
            <a:xfrm>
              <a:off x="566" y="2156"/>
              <a:ext cx="2418" cy="2030"/>
              <a:chOff x="566" y="2156"/>
              <a:chExt cx="2418" cy="2030"/>
            </a:xfrm>
          </p:grpSpPr>
          <p:sp>
            <p:nvSpPr>
              <p:cNvPr id="154656" name="Line 32"/>
              <p:cNvSpPr>
                <a:spLocks noChangeShapeType="1"/>
              </p:cNvSpPr>
              <p:nvPr/>
            </p:nvSpPr>
            <p:spPr bwMode="auto">
              <a:xfrm>
                <a:off x="586" y="3946"/>
                <a:ext cx="0" cy="24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57" name="Line 33"/>
              <p:cNvSpPr>
                <a:spLocks noChangeShapeType="1"/>
              </p:cNvSpPr>
              <p:nvPr/>
            </p:nvSpPr>
            <p:spPr bwMode="auto">
              <a:xfrm>
                <a:off x="566" y="4166"/>
                <a:ext cx="2256"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58" name="Line 34"/>
              <p:cNvSpPr>
                <a:spLocks noChangeShapeType="1"/>
              </p:cNvSpPr>
              <p:nvPr/>
            </p:nvSpPr>
            <p:spPr bwMode="auto">
              <a:xfrm flipV="1">
                <a:off x="2802" y="2218"/>
                <a:ext cx="0" cy="196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98" name="AutoShape 74"/>
              <p:cNvSpPr>
                <a:spLocks noChangeArrowheads="1"/>
              </p:cNvSpPr>
              <p:nvPr/>
            </p:nvSpPr>
            <p:spPr bwMode="auto">
              <a:xfrm rot="-5379364">
                <a:off x="2768" y="2212"/>
                <a:ext cx="272" cy="160"/>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grpSp>
        <p:nvGrpSpPr>
          <p:cNvPr id="154845" name="Group 221"/>
          <p:cNvGrpSpPr>
            <a:grpSpLocks/>
          </p:cNvGrpSpPr>
          <p:nvPr/>
        </p:nvGrpSpPr>
        <p:grpSpPr bwMode="auto">
          <a:xfrm>
            <a:off x="228600" y="4724400"/>
            <a:ext cx="4114800" cy="1600200"/>
            <a:chOff x="144" y="2976"/>
            <a:chExt cx="2592" cy="1008"/>
          </a:xfrm>
        </p:grpSpPr>
        <p:sp>
          <p:nvSpPr>
            <p:cNvPr id="154695" name="AutoShape 71"/>
            <p:cNvSpPr>
              <a:spLocks noChangeArrowheads="1"/>
            </p:cNvSpPr>
            <p:nvPr/>
          </p:nvSpPr>
          <p:spPr bwMode="auto">
            <a:xfrm>
              <a:off x="480" y="2976"/>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54839" name="Group 215"/>
            <p:cNvGrpSpPr>
              <a:grpSpLocks/>
            </p:cNvGrpSpPr>
            <p:nvPr/>
          </p:nvGrpSpPr>
          <p:grpSpPr bwMode="auto">
            <a:xfrm>
              <a:off x="144" y="3168"/>
              <a:ext cx="2592" cy="816"/>
              <a:chOff x="3024" y="1824"/>
              <a:chExt cx="2592" cy="816"/>
            </a:xfrm>
          </p:grpSpPr>
          <p:sp>
            <p:nvSpPr>
              <p:cNvPr id="154778" name="AutoShape 154"/>
              <p:cNvSpPr>
                <a:spLocks noChangeArrowheads="1"/>
              </p:cNvSpPr>
              <p:nvPr/>
            </p:nvSpPr>
            <p:spPr bwMode="auto">
              <a:xfrm>
                <a:off x="4128" y="2064"/>
                <a:ext cx="1488" cy="576"/>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48" name="Text Box 24"/>
              <p:cNvSpPr txBox="1">
                <a:spLocks noChangeArrowheads="1"/>
              </p:cNvSpPr>
              <p:nvPr/>
            </p:nvSpPr>
            <p:spPr bwMode="auto">
              <a:xfrm>
                <a:off x="4176" y="2178"/>
                <a:ext cx="134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・取り組む必要性を</a:t>
                </a:r>
                <a:br>
                  <a:rPr lang="ja-JP" altLang="en-US" sz="1600" b="1"/>
                </a:br>
                <a:r>
                  <a:rPr lang="ja-JP" altLang="en-US" sz="1600" b="1"/>
                  <a:t>  具体的に明確化する</a:t>
                </a:r>
              </a:p>
            </p:txBody>
          </p:sp>
          <p:sp>
            <p:nvSpPr>
              <p:cNvPr id="154629" name="Rectangle 5"/>
              <p:cNvSpPr>
                <a:spLocks noChangeArrowheads="1"/>
              </p:cNvSpPr>
              <p:nvPr/>
            </p:nvSpPr>
            <p:spPr bwMode="auto">
              <a:xfrm>
                <a:off x="3077" y="2064"/>
                <a:ext cx="955"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t>選定の理由</a:t>
                </a:r>
              </a:p>
              <a:p>
                <a:pPr algn="l"/>
                <a:r>
                  <a:rPr lang="ja-JP" altLang="en-US" sz="2000" b="1"/>
                  <a:t>の明確化</a:t>
                </a:r>
              </a:p>
            </p:txBody>
          </p:sp>
          <p:grpSp>
            <p:nvGrpSpPr>
              <p:cNvPr id="154828" name="Group 204"/>
              <p:cNvGrpSpPr>
                <a:grpSpLocks/>
              </p:cNvGrpSpPr>
              <p:nvPr/>
            </p:nvGrpSpPr>
            <p:grpSpPr bwMode="auto">
              <a:xfrm>
                <a:off x="3024" y="1824"/>
                <a:ext cx="576" cy="240"/>
                <a:chOff x="528" y="528"/>
                <a:chExt cx="1920" cy="336"/>
              </a:xfrm>
            </p:grpSpPr>
            <p:sp>
              <p:nvSpPr>
                <p:cNvPr id="154829" name="Rectangle 205"/>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4830" name="Text Box 206"/>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３</a:t>
                  </a:r>
                </a:p>
              </p:txBody>
            </p:sp>
          </p:grpSp>
        </p:grpSp>
      </p:grpSp>
      <p:grpSp>
        <p:nvGrpSpPr>
          <p:cNvPr id="154848" name="Group 224"/>
          <p:cNvGrpSpPr>
            <a:grpSpLocks/>
          </p:cNvGrpSpPr>
          <p:nvPr/>
        </p:nvGrpSpPr>
        <p:grpSpPr bwMode="auto">
          <a:xfrm>
            <a:off x="4876800" y="4343400"/>
            <a:ext cx="4114800" cy="1752600"/>
            <a:chOff x="3072" y="2736"/>
            <a:chExt cx="2592" cy="1104"/>
          </a:xfrm>
        </p:grpSpPr>
        <p:sp>
          <p:nvSpPr>
            <p:cNvPr id="154697" name="AutoShape 73"/>
            <p:cNvSpPr>
              <a:spLocks noChangeArrowheads="1"/>
            </p:cNvSpPr>
            <p:nvPr/>
          </p:nvSpPr>
          <p:spPr bwMode="auto">
            <a:xfrm>
              <a:off x="3456" y="2736"/>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54840" name="Group 216"/>
            <p:cNvGrpSpPr>
              <a:grpSpLocks/>
            </p:cNvGrpSpPr>
            <p:nvPr/>
          </p:nvGrpSpPr>
          <p:grpSpPr bwMode="auto">
            <a:xfrm>
              <a:off x="3072" y="3024"/>
              <a:ext cx="2592" cy="816"/>
              <a:chOff x="3024" y="3024"/>
              <a:chExt cx="2592" cy="816"/>
            </a:xfrm>
          </p:grpSpPr>
          <p:sp>
            <p:nvSpPr>
              <p:cNvPr id="154779" name="AutoShape 155"/>
              <p:cNvSpPr>
                <a:spLocks noChangeArrowheads="1"/>
              </p:cNvSpPr>
              <p:nvPr/>
            </p:nvSpPr>
            <p:spPr bwMode="auto">
              <a:xfrm>
                <a:off x="4128" y="3120"/>
                <a:ext cx="1488" cy="72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8" name="Text Box 54"/>
              <p:cNvSpPr txBox="1">
                <a:spLocks noChangeArrowheads="1"/>
              </p:cNvSpPr>
              <p:nvPr/>
            </p:nvSpPr>
            <p:spPr bwMode="auto">
              <a:xfrm>
                <a:off x="4176" y="3216"/>
                <a:ext cx="1344"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・テーマ完了までの全</a:t>
                </a:r>
                <a:br>
                  <a:rPr lang="ja-JP" altLang="en-US" sz="1600" b="1"/>
                </a:br>
                <a:r>
                  <a:rPr lang="ja-JP" altLang="en-US" sz="1600" b="1"/>
                  <a:t>  体日程計画を立て役</a:t>
                </a:r>
                <a:br>
                  <a:rPr lang="ja-JP" altLang="en-US" sz="1600" b="1"/>
                </a:br>
                <a:r>
                  <a:rPr lang="ja-JP" altLang="en-US" sz="1600" b="1"/>
                  <a:t>  割分担を決める</a:t>
                </a:r>
              </a:p>
            </p:txBody>
          </p:sp>
          <p:sp>
            <p:nvSpPr>
              <p:cNvPr id="154631" name="Rectangle 7"/>
              <p:cNvSpPr>
                <a:spLocks noChangeArrowheads="1"/>
              </p:cNvSpPr>
              <p:nvPr/>
            </p:nvSpPr>
            <p:spPr bwMode="auto">
              <a:xfrm>
                <a:off x="3077" y="3216"/>
                <a:ext cx="955"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t>全体活動</a:t>
                </a:r>
                <a:br>
                  <a:rPr lang="ja-JP" altLang="en-US" sz="2000" b="1"/>
                </a:br>
                <a:r>
                  <a:rPr lang="ja-JP" altLang="en-US" sz="2000" b="1"/>
                  <a:t>計画の作成</a:t>
                </a:r>
              </a:p>
            </p:txBody>
          </p:sp>
          <p:grpSp>
            <p:nvGrpSpPr>
              <p:cNvPr id="154831" name="Group 207"/>
              <p:cNvGrpSpPr>
                <a:grpSpLocks/>
              </p:cNvGrpSpPr>
              <p:nvPr/>
            </p:nvGrpSpPr>
            <p:grpSpPr bwMode="auto">
              <a:xfrm>
                <a:off x="3024" y="3024"/>
                <a:ext cx="576" cy="240"/>
                <a:chOff x="528" y="528"/>
                <a:chExt cx="1920" cy="336"/>
              </a:xfrm>
            </p:grpSpPr>
            <p:sp>
              <p:nvSpPr>
                <p:cNvPr id="154832" name="Rectangle 208"/>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4833" name="Text Box 209"/>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５</a:t>
                  </a:r>
                </a:p>
              </p:txBody>
            </p:sp>
          </p:grpSp>
        </p:grpSp>
      </p:grpSp>
      <p:sp>
        <p:nvSpPr>
          <p:cNvPr id="154849" name="Text Box 22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4844"/>
                                        </p:tgtEl>
                                        <p:attrNameLst>
                                          <p:attrName>style.visibility</p:attrName>
                                        </p:attrNameLst>
                                      </p:cBhvr>
                                      <p:to>
                                        <p:strVal val="visible"/>
                                      </p:to>
                                    </p:set>
                                    <p:animEffect transition="in" filter="blinds(horizontal)">
                                      <p:cBhvr>
                                        <p:cTn id="7" dur="500"/>
                                        <p:tgtEl>
                                          <p:spTgt spid="1548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4845"/>
                                        </p:tgtEl>
                                        <p:attrNameLst>
                                          <p:attrName>style.visibility</p:attrName>
                                        </p:attrNameLst>
                                      </p:cBhvr>
                                      <p:to>
                                        <p:strVal val="visible"/>
                                      </p:to>
                                    </p:set>
                                    <p:animEffect transition="in" filter="blinds(horizontal)">
                                      <p:cBhvr>
                                        <p:cTn id="12" dur="500"/>
                                        <p:tgtEl>
                                          <p:spTgt spid="1548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4847"/>
                                        </p:tgtEl>
                                        <p:attrNameLst>
                                          <p:attrName>style.visibility</p:attrName>
                                        </p:attrNameLst>
                                      </p:cBhvr>
                                      <p:to>
                                        <p:strVal val="visible"/>
                                      </p:to>
                                    </p:set>
                                    <p:animEffect transition="in" filter="blinds(horizontal)">
                                      <p:cBhvr>
                                        <p:cTn id="17" dur="500"/>
                                        <p:tgtEl>
                                          <p:spTgt spid="15484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4848"/>
                                        </p:tgtEl>
                                        <p:attrNameLst>
                                          <p:attrName>style.visibility</p:attrName>
                                        </p:attrNameLst>
                                      </p:cBhvr>
                                      <p:to>
                                        <p:strVal val="visible"/>
                                      </p:to>
                                    </p:set>
                                    <p:animEffect transition="in" filter="blinds(horizontal)">
                                      <p:cBhvr>
                                        <p:cTn id="22" dur="500"/>
                                        <p:tgtEl>
                                          <p:spTgt spid="1548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16" name="Picture 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057400"/>
            <a:ext cx="1700213" cy="1160463"/>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17" name="Rectangle 33"/>
          <p:cNvSpPr>
            <a:spLocks noChangeArrowheads="1"/>
          </p:cNvSpPr>
          <p:nvPr/>
        </p:nvSpPr>
        <p:spPr bwMode="auto">
          <a:xfrm>
            <a:off x="596900" y="228600"/>
            <a:ext cx="4660900" cy="520700"/>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問題・課題の洗い出し</a:t>
            </a:r>
          </a:p>
        </p:txBody>
      </p:sp>
      <p:grpSp>
        <p:nvGrpSpPr>
          <p:cNvPr id="16419" name="Group 35"/>
          <p:cNvGrpSpPr>
            <a:grpSpLocks/>
          </p:cNvGrpSpPr>
          <p:nvPr/>
        </p:nvGrpSpPr>
        <p:grpSpPr bwMode="auto">
          <a:xfrm>
            <a:off x="304800" y="152400"/>
            <a:ext cx="914400" cy="457200"/>
            <a:chOff x="528" y="528"/>
            <a:chExt cx="1920" cy="336"/>
          </a:xfrm>
        </p:grpSpPr>
        <p:sp>
          <p:nvSpPr>
            <p:cNvPr id="16420" name="Rectangle 36"/>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effectLst>
                  <a:outerShdw blurRad="38100" dist="38100" dir="2700000" algn="tl">
                    <a:srgbClr val="FFFFFF"/>
                  </a:outerShdw>
                </a:effectLst>
              </a:endParaRPr>
            </a:p>
          </p:txBody>
        </p:sp>
        <p:sp>
          <p:nvSpPr>
            <p:cNvPr id="16421" name="Text Box 37"/>
            <p:cNvSpPr txBox="1">
              <a:spLocks noChangeArrowheads="1"/>
            </p:cNvSpPr>
            <p:nvPr/>
          </p:nvSpPr>
          <p:spPr bwMode="auto">
            <a:xfrm>
              <a:off x="528" y="576"/>
              <a:ext cx="1833" cy="2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latin typeface="ＭＳ Ｐゴシック" pitchFamily="50" charset="-128"/>
                </a:rPr>
                <a:t>1-(1)</a:t>
              </a:r>
            </a:p>
          </p:txBody>
        </p:sp>
      </p:grpSp>
      <p:grpSp>
        <p:nvGrpSpPr>
          <p:cNvPr id="16467" name="Group 83"/>
          <p:cNvGrpSpPr>
            <a:grpSpLocks/>
          </p:cNvGrpSpPr>
          <p:nvPr/>
        </p:nvGrpSpPr>
        <p:grpSpPr bwMode="auto">
          <a:xfrm>
            <a:off x="304800" y="1524000"/>
            <a:ext cx="6019800" cy="2819400"/>
            <a:chOff x="192" y="768"/>
            <a:chExt cx="3792" cy="1776"/>
          </a:xfrm>
        </p:grpSpPr>
        <p:grpSp>
          <p:nvGrpSpPr>
            <p:cNvPr id="16464" name="Group 80"/>
            <p:cNvGrpSpPr>
              <a:grpSpLocks/>
            </p:cNvGrpSpPr>
            <p:nvPr/>
          </p:nvGrpSpPr>
          <p:grpSpPr bwMode="auto">
            <a:xfrm>
              <a:off x="192" y="912"/>
              <a:ext cx="3792" cy="1632"/>
              <a:chOff x="192" y="912"/>
              <a:chExt cx="3792" cy="1632"/>
            </a:xfrm>
          </p:grpSpPr>
          <p:sp>
            <p:nvSpPr>
              <p:cNvPr id="16459" name="AutoShape 75"/>
              <p:cNvSpPr>
                <a:spLocks noChangeArrowheads="1"/>
              </p:cNvSpPr>
              <p:nvPr/>
            </p:nvSpPr>
            <p:spPr bwMode="auto">
              <a:xfrm>
                <a:off x="192" y="912"/>
                <a:ext cx="3696" cy="1632"/>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60" name="Rectangle 76"/>
              <p:cNvSpPr>
                <a:spLocks noChangeArrowheads="1"/>
              </p:cNvSpPr>
              <p:nvPr/>
            </p:nvSpPr>
            <p:spPr bwMode="auto">
              <a:xfrm>
                <a:off x="336" y="1152"/>
                <a:ext cx="3648" cy="117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800" b="1">
                    <a:solidFill>
                      <a:schemeClr val="accent2"/>
                    </a:solidFill>
                  </a:rPr>
                  <a:t>◆</a:t>
                </a:r>
                <a:r>
                  <a:rPr lang="ja-JP" altLang="en-US" sz="1800" b="1">
                    <a:solidFill>
                      <a:schemeClr val="accent2"/>
                    </a:solidFill>
                  </a:rPr>
                  <a:t>日頃困っている事、不便なことなど身の回りの問題。</a:t>
                </a:r>
                <a:br>
                  <a:rPr lang="ja-JP" altLang="en-US" sz="1800" b="1">
                    <a:solidFill>
                      <a:schemeClr val="accent2"/>
                    </a:solidFill>
                  </a:rPr>
                </a:br>
                <a:r>
                  <a:rPr lang="ja-JP" altLang="en-US" sz="1800" b="1">
                    <a:solidFill>
                      <a:schemeClr val="accent2"/>
                    </a:solidFill>
                  </a:rPr>
                  <a:t>◆前回の活動の反省から出た問題、残された問題。</a:t>
                </a:r>
                <a:endParaRPr lang="ja-JP" altLang="en-US" sz="1200">
                  <a:solidFill>
                    <a:schemeClr val="accent2"/>
                  </a:solidFill>
                </a:endParaRPr>
              </a:p>
              <a:p>
                <a:pPr algn="l"/>
                <a:r>
                  <a:rPr lang="ja-JP" altLang="en-US" sz="1800" b="1"/>
                  <a:t>◆</a:t>
                </a:r>
                <a:r>
                  <a:rPr lang="ja-JP" altLang="en-US" sz="1800" b="1">
                    <a:solidFill>
                      <a:srgbClr val="FF3300"/>
                    </a:solidFill>
                  </a:rPr>
                  <a:t>新規業務、現状打破、魅力的品質の創造等に着目。</a:t>
                </a:r>
                <a:r>
                  <a:rPr lang="ja-JP" altLang="en-US" sz="1800" b="1"/>
                  <a:t/>
                </a:r>
                <a:br>
                  <a:rPr lang="ja-JP" altLang="en-US" sz="1800" b="1"/>
                </a:br>
                <a:r>
                  <a:rPr lang="ja-JP" altLang="en-US" sz="1800" b="1"/>
                  <a:t>◆ありたい姿と現状レベルのギャップを見つける。</a:t>
                </a:r>
                <a:br>
                  <a:rPr lang="ja-JP" altLang="en-US" sz="1800" b="1"/>
                </a:br>
                <a:r>
                  <a:rPr lang="ja-JP" altLang="en-US" sz="1800" b="1"/>
                  <a:t>◆</a:t>
                </a:r>
                <a:r>
                  <a:rPr lang="ja-JP" altLang="en-US" sz="1800" b="1">
                    <a:solidFill>
                      <a:srgbClr val="FF3300"/>
                    </a:solidFill>
                  </a:rPr>
                  <a:t>上司方針を細分化</a:t>
                </a:r>
                <a:r>
                  <a:rPr lang="ja-JP" altLang="en-US" sz="1800" b="1"/>
                  <a:t>し自分達で出来るものを探す。</a:t>
                </a:r>
                <a:br>
                  <a:rPr lang="ja-JP" altLang="en-US" sz="1800" b="1"/>
                </a:br>
                <a:r>
                  <a:rPr lang="ja-JP" altLang="en-US" sz="1800" b="1"/>
                  <a:t>◆</a:t>
                </a:r>
                <a:r>
                  <a:rPr lang="ja-JP" altLang="en-US" sz="1800" b="1">
                    <a:solidFill>
                      <a:srgbClr val="FF3300"/>
                    </a:solidFill>
                  </a:rPr>
                  <a:t>将来のありたい姿や予測される課題を探す。</a:t>
                </a:r>
                <a:br>
                  <a:rPr lang="ja-JP" altLang="en-US" sz="1800" b="1">
                    <a:solidFill>
                      <a:srgbClr val="FF3300"/>
                    </a:solidFill>
                  </a:rPr>
                </a:br>
                <a:r>
                  <a:rPr lang="ja-JP" altLang="en-US" sz="1800" b="1"/>
                  <a:t>◆</a:t>
                </a:r>
                <a:r>
                  <a:rPr lang="en-US" altLang="ja-JP" sz="1800" b="1">
                    <a:latin typeface="ＭＳ Ｐゴシック" pitchFamily="50" charset="-128"/>
                  </a:rPr>
                  <a:t>CS</a:t>
                </a:r>
                <a:r>
                  <a:rPr lang="ja-JP" altLang="en-US" sz="1800" b="1">
                    <a:latin typeface="ＭＳ Ｐゴシック" pitchFamily="50" charset="-128"/>
                  </a:rPr>
                  <a:t>（顧客満足）</a:t>
                </a:r>
                <a:r>
                  <a:rPr lang="en-US" altLang="ja-JP" sz="1800" b="1">
                    <a:latin typeface="ＭＳ Ｐゴシック" pitchFamily="50" charset="-128"/>
                  </a:rPr>
                  <a:t>,ES</a:t>
                </a:r>
                <a:r>
                  <a:rPr lang="ja-JP" altLang="en-US" sz="1800" b="1">
                    <a:latin typeface="ＭＳ Ｐゴシック" pitchFamily="50" charset="-128"/>
                  </a:rPr>
                  <a:t>（従業員満足）</a:t>
                </a:r>
                <a:r>
                  <a:rPr lang="ja-JP" altLang="en-US" sz="1800" b="1"/>
                  <a:t>等から探す。</a:t>
                </a:r>
                <a:br>
                  <a:rPr lang="ja-JP" altLang="en-US" sz="1800" b="1"/>
                </a:br>
                <a:r>
                  <a:rPr lang="ja-JP" altLang="en-US" sz="1800" b="1"/>
                  <a:t>◆時代の流れ、組織、制度、法律等の変化に着目。</a:t>
                </a:r>
              </a:p>
            </p:txBody>
          </p:sp>
        </p:grpSp>
        <p:sp>
          <p:nvSpPr>
            <p:cNvPr id="16461" name="AutoShape 77"/>
            <p:cNvSpPr>
              <a:spLocks noChangeArrowheads="1"/>
            </p:cNvSpPr>
            <p:nvPr/>
          </p:nvSpPr>
          <p:spPr bwMode="auto">
            <a:xfrm>
              <a:off x="192" y="768"/>
              <a:ext cx="2592"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t>　</a:t>
              </a:r>
              <a:r>
                <a:rPr lang="ja-JP" altLang="en-US" sz="2000" b="1">
                  <a:effectLst>
                    <a:outerShdw blurRad="38100" dist="38100" dir="2700000" algn="tl">
                      <a:srgbClr val="FFFFFF"/>
                    </a:outerShdw>
                  </a:effectLst>
                </a:rPr>
                <a:t>★問題・課題を洗い出すポイント</a:t>
              </a:r>
            </a:p>
          </p:txBody>
        </p:sp>
      </p:grpSp>
      <p:sp>
        <p:nvSpPr>
          <p:cNvPr id="16462" name="Text Box 78"/>
          <p:cNvSpPr txBox="1">
            <a:spLocks noChangeArrowheads="1"/>
          </p:cNvSpPr>
          <p:nvPr/>
        </p:nvSpPr>
        <p:spPr bwMode="auto">
          <a:xfrm>
            <a:off x="6324600" y="762000"/>
            <a:ext cx="2514600" cy="1096963"/>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a:t>
            </a:r>
            <a:r>
              <a:rPr lang="ja-JP" altLang="en-US" sz="1200">
                <a:solidFill>
                  <a:schemeClr val="bg1"/>
                </a:solidFill>
              </a:rPr>
              <a:t>問題課題選定シート</a:t>
            </a:r>
            <a:br>
              <a:rPr lang="ja-JP" altLang="en-US" sz="1200">
                <a:solidFill>
                  <a:schemeClr val="bg1"/>
                </a:solidFill>
              </a:rPr>
            </a:br>
            <a:r>
              <a:rPr lang="ja-JP" altLang="en-US" sz="1200" b="1">
                <a:solidFill>
                  <a:schemeClr val="bg1"/>
                </a:solidFill>
              </a:rPr>
              <a:t>▼</a:t>
            </a:r>
            <a:r>
              <a:rPr lang="ja-JP" altLang="en-US" sz="1200">
                <a:solidFill>
                  <a:schemeClr val="bg1"/>
                </a:solidFill>
              </a:rPr>
              <a:t>問題発掘チェックリスト　　</a:t>
            </a:r>
            <a:br>
              <a:rPr lang="ja-JP" altLang="en-US" sz="1200">
                <a:solidFill>
                  <a:schemeClr val="bg1"/>
                </a:solidFill>
              </a:rPr>
            </a:br>
            <a:r>
              <a:rPr lang="ja-JP" altLang="en-US" sz="1200" b="1">
                <a:solidFill>
                  <a:schemeClr val="bg1"/>
                </a:solidFill>
              </a:rPr>
              <a:t>▼</a:t>
            </a:r>
            <a:r>
              <a:rPr lang="ja-JP" altLang="en-US" sz="1200">
                <a:solidFill>
                  <a:schemeClr val="bg1"/>
                </a:solidFill>
              </a:rPr>
              <a:t>フローチャート　　　　　　　　　　　　</a:t>
            </a:r>
            <a:r>
              <a:rPr lang="ja-JP" altLang="en-US" sz="1200" b="1">
                <a:solidFill>
                  <a:schemeClr val="bg1"/>
                </a:solidFill>
              </a:rPr>
              <a:t>▼</a:t>
            </a:r>
            <a:r>
              <a:rPr lang="ja-JP" altLang="en-US" sz="1200">
                <a:solidFill>
                  <a:schemeClr val="bg1"/>
                </a:solidFill>
              </a:rPr>
              <a:t> ブレーンストーミング法　　　等　</a:t>
            </a:r>
          </a:p>
        </p:txBody>
      </p:sp>
      <p:grpSp>
        <p:nvGrpSpPr>
          <p:cNvPr id="16474" name="Group 90"/>
          <p:cNvGrpSpPr>
            <a:grpSpLocks/>
          </p:cNvGrpSpPr>
          <p:nvPr/>
        </p:nvGrpSpPr>
        <p:grpSpPr bwMode="auto">
          <a:xfrm>
            <a:off x="1371600" y="3657600"/>
            <a:ext cx="7315200" cy="3073400"/>
            <a:chOff x="864" y="2304"/>
            <a:chExt cx="4608" cy="1936"/>
          </a:xfrm>
        </p:grpSpPr>
        <p:grpSp>
          <p:nvGrpSpPr>
            <p:cNvPr id="16473" name="Group 89"/>
            <p:cNvGrpSpPr>
              <a:grpSpLocks/>
            </p:cNvGrpSpPr>
            <p:nvPr/>
          </p:nvGrpSpPr>
          <p:grpSpPr bwMode="auto">
            <a:xfrm>
              <a:off x="1824" y="2784"/>
              <a:ext cx="1816" cy="216"/>
              <a:chOff x="1824" y="2784"/>
              <a:chExt cx="1816" cy="216"/>
            </a:xfrm>
          </p:grpSpPr>
          <p:sp>
            <p:nvSpPr>
              <p:cNvPr id="16472" name="Rectangle 88"/>
              <p:cNvSpPr>
                <a:spLocks noChangeArrowheads="1"/>
              </p:cNvSpPr>
              <p:nvPr/>
            </p:nvSpPr>
            <p:spPr bwMode="auto">
              <a:xfrm>
                <a:off x="1864" y="2808"/>
                <a:ext cx="1776" cy="192"/>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26" name="Text Box 42"/>
              <p:cNvSpPr txBox="1">
                <a:spLocks noChangeArrowheads="1"/>
              </p:cNvSpPr>
              <p:nvPr/>
            </p:nvSpPr>
            <p:spPr bwMode="auto">
              <a:xfrm>
                <a:off x="1824" y="2784"/>
                <a:ext cx="1776"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u="sng"/>
                  <a:t>（表－１）問題・課題選定シート</a:t>
                </a:r>
              </a:p>
            </p:txBody>
          </p:sp>
        </p:grpSp>
        <p:grpSp>
          <p:nvGrpSpPr>
            <p:cNvPr id="16470" name="Group 86"/>
            <p:cNvGrpSpPr>
              <a:grpSpLocks/>
            </p:cNvGrpSpPr>
            <p:nvPr/>
          </p:nvGrpSpPr>
          <p:grpSpPr bwMode="auto">
            <a:xfrm>
              <a:off x="864" y="3024"/>
              <a:ext cx="4512" cy="1216"/>
              <a:chOff x="864" y="2784"/>
              <a:chExt cx="4512" cy="1216"/>
            </a:xfrm>
          </p:grpSpPr>
          <p:grpSp>
            <p:nvGrpSpPr>
              <p:cNvPr id="16436" name="Group 52"/>
              <p:cNvGrpSpPr>
                <a:grpSpLocks/>
              </p:cNvGrpSpPr>
              <p:nvPr/>
            </p:nvGrpSpPr>
            <p:grpSpPr bwMode="auto">
              <a:xfrm>
                <a:off x="864" y="3792"/>
                <a:ext cx="4512" cy="208"/>
                <a:chOff x="864" y="3832"/>
                <a:chExt cx="4464" cy="208"/>
              </a:xfrm>
            </p:grpSpPr>
            <p:sp>
              <p:nvSpPr>
                <p:cNvPr id="16434" name="Freeform 50"/>
                <p:cNvSpPr>
                  <a:spLocks/>
                </p:cNvSpPr>
                <p:nvPr/>
              </p:nvSpPr>
              <p:spPr bwMode="auto">
                <a:xfrm>
                  <a:off x="864" y="3832"/>
                  <a:ext cx="4464" cy="152"/>
                </a:xfrm>
                <a:custGeom>
                  <a:avLst/>
                  <a:gdLst>
                    <a:gd name="T0" fmla="*/ 0 w 4464"/>
                    <a:gd name="T1" fmla="*/ 104 h 152"/>
                    <a:gd name="T2" fmla="*/ 1296 w 4464"/>
                    <a:gd name="T3" fmla="*/ 8 h 152"/>
                    <a:gd name="T4" fmla="*/ 3456 w 4464"/>
                    <a:gd name="T5" fmla="*/ 152 h 152"/>
                    <a:gd name="T6" fmla="*/ 4464 w 4464"/>
                    <a:gd name="T7" fmla="*/ 8 h 152"/>
                  </a:gdLst>
                  <a:ahLst/>
                  <a:cxnLst>
                    <a:cxn ang="0">
                      <a:pos x="T0" y="T1"/>
                    </a:cxn>
                    <a:cxn ang="0">
                      <a:pos x="T2" y="T3"/>
                    </a:cxn>
                    <a:cxn ang="0">
                      <a:pos x="T4" y="T5"/>
                    </a:cxn>
                    <a:cxn ang="0">
                      <a:pos x="T6" y="T7"/>
                    </a:cxn>
                  </a:cxnLst>
                  <a:rect l="0" t="0" r="r" b="b"/>
                  <a:pathLst>
                    <a:path w="4464" h="152">
                      <a:moveTo>
                        <a:pt x="0" y="104"/>
                      </a:moveTo>
                      <a:cubicBezTo>
                        <a:pt x="360" y="52"/>
                        <a:pt x="720" y="0"/>
                        <a:pt x="1296" y="8"/>
                      </a:cubicBezTo>
                      <a:cubicBezTo>
                        <a:pt x="1872" y="16"/>
                        <a:pt x="2928" y="152"/>
                        <a:pt x="3456" y="152"/>
                      </a:cubicBezTo>
                      <a:cubicBezTo>
                        <a:pt x="3984" y="152"/>
                        <a:pt x="4224" y="80"/>
                        <a:pt x="4464" y="8"/>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5" name="Freeform 51"/>
                <p:cNvSpPr>
                  <a:spLocks/>
                </p:cNvSpPr>
                <p:nvPr/>
              </p:nvSpPr>
              <p:spPr bwMode="auto">
                <a:xfrm>
                  <a:off x="864" y="3888"/>
                  <a:ext cx="4464" cy="152"/>
                </a:xfrm>
                <a:custGeom>
                  <a:avLst/>
                  <a:gdLst>
                    <a:gd name="T0" fmla="*/ 0 w 4464"/>
                    <a:gd name="T1" fmla="*/ 104 h 152"/>
                    <a:gd name="T2" fmla="*/ 1296 w 4464"/>
                    <a:gd name="T3" fmla="*/ 8 h 152"/>
                    <a:gd name="T4" fmla="*/ 3456 w 4464"/>
                    <a:gd name="T5" fmla="*/ 152 h 152"/>
                    <a:gd name="T6" fmla="*/ 4464 w 4464"/>
                    <a:gd name="T7" fmla="*/ 8 h 152"/>
                  </a:gdLst>
                  <a:ahLst/>
                  <a:cxnLst>
                    <a:cxn ang="0">
                      <a:pos x="T0" y="T1"/>
                    </a:cxn>
                    <a:cxn ang="0">
                      <a:pos x="T2" y="T3"/>
                    </a:cxn>
                    <a:cxn ang="0">
                      <a:pos x="T4" y="T5"/>
                    </a:cxn>
                    <a:cxn ang="0">
                      <a:pos x="T6" y="T7"/>
                    </a:cxn>
                  </a:cxnLst>
                  <a:rect l="0" t="0" r="r" b="b"/>
                  <a:pathLst>
                    <a:path w="4464" h="152">
                      <a:moveTo>
                        <a:pt x="0" y="104"/>
                      </a:moveTo>
                      <a:cubicBezTo>
                        <a:pt x="360" y="52"/>
                        <a:pt x="720" y="0"/>
                        <a:pt x="1296" y="8"/>
                      </a:cubicBezTo>
                      <a:cubicBezTo>
                        <a:pt x="1872" y="16"/>
                        <a:pt x="2928" y="152"/>
                        <a:pt x="3456" y="152"/>
                      </a:cubicBezTo>
                      <a:cubicBezTo>
                        <a:pt x="3984" y="152"/>
                        <a:pt x="4224" y="80"/>
                        <a:pt x="4464" y="8"/>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6469" name="Group 85"/>
              <p:cNvGrpSpPr>
                <a:grpSpLocks/>
              </p:cNvGrpSpPr>
              <p:nvPr/>
            </p:nvGrpSpPr>
            <p:grpSpPr bwMode="auto">
              <a:xfrm>
                <a:off x="864" y="2784"/>
                <a:ext cx="4512" cy="1152"/>
                <a:chOff x="961" y="2784"/>
                <a:chExt cx="4366" cy="1152"/>
              </a:xfrm>
            </p:grpSpPr>
            <p:sp>
              <p:nvSpPr>
                <p:cNvPr id="16439" name="AutoShape 55"/>
                <p:cNvSpPr>
                  <a:spLocks noChangeArrowheads="1"/>
                </p:cNvSpPr>
                <p:nvPr/>
              </p:nvSpPr>
              <p:spPr bwMode="auto">
                <a:xfrm flipV="1">
                  <a:off x="961" y="3792"/>
                  <a:ext cx="582" cy="96"/>
                </a:xfrm>
                <a:prstGeom prst="rtTriangle">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8" name="Oval 54"/>
                <p:cNvSpPr>
                  <a:spLocks noChangeArrowheads="1"/>
                </p:cNvSpPr>
                <p:nvPr/>
              </p:nvSpPr>
              <p:spPr bwMode="auto">
                <a:xfrm>
                  <a:off x="3338" y="3696"/>
                  <a:ext cx="1941" cy="24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27" name="Rectangle 43"/>
                <p:cNvSpPr>
                  <a:spLocks noChangeArrowheads="1"/>
                </p:cNvSpPr>
                <p:nvPr/>
              </p:nvSpPr>
              <p:spPr bwMode="auto">
                <a:xfrm>
                  <a:off x="961" y="2784"/>
                  <a:ext cx="4366" cy="100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28" name="Line 44"/>
                <p:cNvSpPr>
                  <a:spLocks noChangeShapeType="1"/>
                </p:cNvSpPr>
                <p:nvPr/>
              </p:nvSpPr>
              <p:spPr bwMode="auto">
                <a:xfrm>
                  <a:off x="961" y="3024"/>
                  <a:ext cx="436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29" name="Line 45"/>
                <p:cNvSpPr>
                  <a:spLocks noChangeShapeType="1"/>
                </p:cNvSpPr>
                <p:nvPr/>
              </p:nvSpPr>
              <p:spPr bwMode="auto">
                <a:xfrm>
                  <a:off x="961" y="3504"/>
                  <a:ext cx="436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0" name="Line 46"/>
                <p:cNvSpPr>
                  <a:spLocks noChangeShapeType="1"/>
                </p:cNvSpPr>
                <p:nvPr/>
              </p:nvSpPr>
              <p:spPr bwMode="auto">
                <a:xfrm>
                  <a:off x="4357" y="2784"/>
                  <a:ext cx="0" cy="11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1" name="Line 47"/>
                <p:cNvSpPr>
                  <a:spLocks noChangeShapeType="1"/>
                </p:cNvSpPr>
                <p:nvPr/>
              </p:nvSpPr>
              <p:spPr bwMode="auto">
                <a:xfrm>
                  <a:off x="3290" y="2784"/>
                  <a:ext cx="0" cy="1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2" name="Line 48"/>
                <p:cNvSpPr>
                  <a:spLocks noChangeShapeType="1"/>
                </p:cNvSpPr>
                <p:nvPr/>
              </p:nvSpPr>
              <p:spPr bwMode="auto">
                <a:xfrm>
                  <a:off x="2222" y="2784"/>
                  <a:ext cx="0" cy="10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7" name="Line 53"/>
                <p:cNvSpPr>
                  <a:spLocks noChangeShapeType="1"/>
                </p:cNvSpPr>
                <p:nvPr/>
              </p:nvSpPr>
              <p:spPr bwMode="auto">
                <a:xfrm>
                  <a:off x="961" y="379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40" name="Text Box 56"/>
                <p:cNvSpPr txBox="1">
                  <a:spLocks noChangeArrowheads="1"/>
                </p:cNvSpPr>
                <p:nvPr/>
              </p:nvSpPr>
              <p:spPr bwMode="auto">
                <a:xfrm>
                  <a:off x="1010" y="2832"/>
                  <a:ext cx="116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気になる事</a:t>
                  </a:r>
                </a:p>
              </p:txBody>
            </p:sp>
            <p:sp>
              <p:nvSpPr>
                <p:cNvPr id="16441" name="Text Box 57"/>
                <p:cNvSpPr txBox="1">
                  <a:spLocks noChangeArrowheads="1"/>
                </p:cNvSpPr>
                <p:nvPr/>
              </p:nvSpPr>
              <p:spPr bwMode="auto">
                <a:xfrm>
                  <a:off x="2271" y="2832"/>
                  <a:ext cx="97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わかっている事</a:t>
                  </a:r>
                </a:p>
              </p:txBody>
            </p:sp>
            <p:sp>
              <p:nvSpPr>
                <p:cNvPr id="16442" name="Text Box 58"/>
                <p:cNvSpPr txBox="1">
                  <a:spLocks noChangeArrowheads="1"/>
                </p:cNvSpPr>
                <p:nvPr/>
              </p:nvSpPr>
              <p:spPr bwMode="auto">
                <a:xfrm>
                  <a:off x="3290" y="2832"/>
                  <a:ext cx="1067"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解っていないこと</a:t>
                  </a:r>
                </a:p>
              </p:txBody>
            </p:sp>
            <p:sp>
              <p:nvSpPr>
                <p:cNvPr id="16443" name="Text Box 59"/>
                <p:cNvSpPr txBox="1">
                  <a:spLocks noChangeArrowheads="1"/>
                </p:cNvSpPr>
                <p:nvPr/>
              </p:nvSpPr>
              <p:spPr bwMode="auto">
                <a:xfrm>
                  <a:off x="4406" y="2832"/>
                  <a:ext cx="873"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問題・課題</a:t>
                  </a:r>
                </a:p>
              </p:txBody>
            </p:sp>
            <p:sp>
              <p:nvSpPr>
                <p:cNvPr id="16444" name="Text Box 60"/>
                <p:cNvSpPr txBox="1">
                  <a:spLocks noChangeArrowheads="1"/>
                </p:cNvSpPr>
                <p:nvPr/>
              </p:nvSpPr>
              <p:spPr bwMode="auto">
                <a:xfrm>
                  <a:off x="961" y="3072"/>
                  <a:ext cx="1213"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１．荷質容量測定部位</a:t>
                  </a:r>
                  <a:br>
                    <a:rPr lang="ja-JP" altLang="en-US"/>
                  </a:br>
                  <a:r>
                    <a:rPr lang="ja-JP" altLang="en-US"/>
                    <a:t>　　追加で工数増</a:t>
                  </a:r>
                </a:p>
              </p:txBody>
            </p:sp>
            <p:sp>
              <p:nvSpPr>
                <p:cNvPr id="16445" name="Text Box 61"/>
                <p:cNvSpPr txBox="1">
                  <a:spLocks noChangeArrowheads="1"/>
                </p:cNvSpPr>
                <p:nvPr/>
              </p:nvSpPr>
              <p:spPr bwMode="auto">
                <a:xfrm>
                  <a:off x="961" y="3504"/>
                  <a:ext cx="1261"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２．実車準備作業が標</a:t>
                  </a:r>
                  <a:br>
                    <a:rPr lang="ja-JP" altLang="en-US"/>
                  </a:br>
                  <a:r>
                    <a:rPr lang="ja-JP" altLang="en-US"/>
                    <a:t>　　準時間を超えている</a:t>
                  </a:r>
                </a:p>
              </p:txBody>
            </p:sp>
            <p:sp>
              <p:nvSpPr>
                <p:cNvPr id="16446" name="Text Box 62"/>
                <p:cNvSpPr txBox="1">
                  <a:spLocks noChangeArrowheads="1"/>
                </p:cNvSpPr>
                <p:nvPr/>
              </p:nvSpPr>
              <p:spPr bwMode="auto">
                <a:xfrm>
                  <a:off x="2222" y="3024"/>
                  <a:ext cx="1068"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１テストあたり</a:t>
                  </a:r>
                  <a:r>
                    <a:rPr lang="en-US" altLang="ja-JP"/>
                    <a:t>220</a:t>
                  </a:r>
                  <a:r>
                    <a:rPr lang="ja-JP" altLang="en-US"/>
                    <a:t>分掛かり期間内に終了できない</a:t>
                  </a:r>
                </a:p>
              </p:txBody>
            </p:sp>
            <p:sp>
              <p:nvSpPr>
                <p:cNvPr id="16447" name="Text Box 63"/>
                <p:cNvSpPr txBox="1">
                  <a:spLocks noChangeArrowheads="1"/>
                </p:cNvSpPr>
                <p:nvPr/>
              </p:nvSpPr>
              <p:spPr bwMode="auto">
                <a:xfrm>
                  <a:off x="2222" y="3552"/>
                  <a:ext cx="1019"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ＲＶ車が</a:t>
                  </a:r>
                  <a:r>
                    <a:rPr lang="en-US" altLang="ja-JP"/>
                    <a:t>42</a:t>
                  </a:r>
                  <a:r>
                    <a:rPr lang="ja-JP" altLang="en-US"/>
                    <a:t>分ｵｰﾊﾞｰ</a:t>
                  </a:r>
                </a:p>
              </p:txBody>
            </p:sp>
            <p:sp>
              <p:nvSpPr>
                <p:cNvPr id="16448" name="Text Box 64"/>
                <p:cNvSpPr txBox="1">
                  <a:spLocks noChangeArrowheads="1"/>
                </p:cNvSpPr>
                <p:nvPr/>
              </p:nvSpPr>
              <p:spPr bwMode="auto">
                <a:xfrm>
                  <a:off x="3290" y="3024"/>
                  <a:ext cx="1067"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車両別の測定工数</a:t>
                  </a:r>
                  <a:br>
                    <a:rPr lang="ja-JP" altLang="en-US"/>
                  </a:br>
                  <a:r>
                    <a:rPr lang="ja-JP" altLang="en-US"/>
                    <a:t>他部署の時間</a:t>
                  </a:r>
                </a:p>
              </p:txBody>
            </p:sp>
            <p:sp>
              <p:nvSpPr>
                <p:cNvPr id="16449" name="Text Box 65"/>
                <p:cNvSpPr txBox="1">
                  <a:spLocks noChangeArrowheads="1"/>
                </p:cNvSpPr>
                <p:nvPr/>
              </p:nvSpPr>
              <p:spPr bwMode="auto">
                <a:xfrm>
                  <a:off x="3290" y="3552"/>
                  <a:ext cx="1019"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工程別の差異</a:t>
                  </a:r>
                </a:p>
              </p:txBody>
            </p:sp>
            <p:sp>
              <p:nvSpPr>
                <p:cNvPr id="16450" name="Text Box 66"/>
                <p:cNvSpPr txBox="1">
                  <a:spLocks noChangeArrowheads="1"/>
                </p:cNvSpPr>
                <p:nvPr/>
              </p:nvSpPr>
              <p:spPr bwMode="auto">
                <a:xfrm>
                  <a:off x="4357" y="3024"/>
                  <a:ext cx="922"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荷質容量測定に</a:t>
                  </a:r>
                  <a:br>
                    <a:rPr lang="ja-JP" altLang="en-US"/>
                  </a:br>
                  <a:r>
                    <a:rPr lang="ja-JP" altLang="en-US"/>
                    <a:t>時間が掛かる</a:t>
                  </a:r>
                </a:p>
              </p:txBody>
            </p:sp>
            <p:sp>
              <p:nvSpPr>
                <p:cNvPr id="16451" name="Text Box 67"/>
                <p:cNvSpPr txBox="1">
                  <a:spLocks noChangeArrowheads="1"/>
                </p:cNvSpPr>
                <p:nvPr/>
              </p:nvSpPr>
              <p:spPr bwMode="auto">
                <a:xfrm>
                  <a:off x="4357" y="3490"/>
                  <a:ext cx="922"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車両測定準備に時間が掛かる</a:t>
                  </a:r>
                </a:p>
              </p:txBody>
            </p:sp>
          </p:grpSp>
        </p:grpSp>
        <p:sp>
          <p:nvSpPr>
            <p:cNvPr id="16463" name="AutoShape 79"/>
            <p:cNvSpPr>
              <a:spLocks noChangeArrowheads="1"/>
            </p:cNvSpPr>
            <p:nvPr/>
          </p:nvSpPr>
          <p:spPr bwMode="auto">
            <a:xfrm>
              <a:off x="4176" y="2304"/>
              <a:ext cx="1296" cy="528"/>
            </a:xfrm>
            <a:prstGeom prst="wedgeRectCallout">
              <a:avLst>
                <a:gd name="adj1" fmla="val -84491"/>
                <a:gd name="adj2" fmla="val 77653"/>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800"/>
                <a:t>問題・課題はまだ区別しない</a:t>
              </a:r>
            </a:p>
          </p:txBody>
        </p:sp>
      </p:grpSp>
      <p:sp>
        <p:nvSpPr>
          <p:cNvPr id="16471" name="AutoShape 87"/>
          <p:cNvSpPr>
            <a:spLocks noChangeArrowheads="1"/>
          </p:cNvSpPr>
          <p:nvPr/>
        </p:nvSpPr>
        <p:spPr bwMode="auto">
          <a:xfrm>
            <a:off x="1042988" y="908050"/>
            <a:ext cx="4086225" cy="5334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600" b="1"/>
              <a:t>　 </a:t>
            </a:r>
            <a:r>
              <a:rPr lang="ja-JP" altLang="en-US" sz="2400" b="1"/>
              <a:t>★</a:t>
            </a:r>
            <a:r>
              <a:rPr lang="ja-JP" altLang="en-US" sz="1600" b="1"/>
              <a:t>色々な面から検討し洗い出す</a:t>
            </a:r>
          </a:p>
        </p:txBody>
      </p:sp>
      <p:sp>
        <p:nvSpPr>
          <p:cNvPr id="16475" name="Text Box 91"/>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474"/>
                                        </p:tgtEl>
                                        <p:attrNameLst>
                                          <p:attrName>style.visibility</p:attrName>
                                        </p:attrNameLst>
                                      </p:cBhvr>
                                      <p:to>
                                        <p:strVal val="visible"/>
                                      </p:to>
                                    </p:set>
                                    <p:animEffect transition="in" filter="blinds(horizontal)">
                                      <p:cBhvr>
                                        <p:cTn id="7" dur="500"/>
                                        <p:tgtEl>
                                          <p:spTgt spid="16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311" name="AutoShape 1143"/>
          <p:cNvSpPr>
            <a:spLocks noChangeArrowheads="1"/>
          </p:cNvSpPr>
          <p:nvPr/>
        </p:nvSpPr>
        <p:spPr bwMode="auto">
          <a:xfrm>
            <a:off x="4572000" y="1676400"/>
            <a:ext cx="4267200" cy="1676400"/>
          </a:xfrm>
          <a:prstGeom prst="wedgeRoundRectCallout">
            <a:avLst>
              <a:gd name="adj1" fmla="val -54764"/>
              <a:gd name="adj2" fmla="val -17139"/>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sp>
        <p:nvSpPr>
          <p:cNvPr id="136203" name="Rectangle 1035"/>
          <p:cNvSpPr>
            <a:spLocks noChangeArrowheads="1"/>
          </p:cNvSpPr>
          <p:nvPr/>
        </p:nvSpPr>
        <p:spPr bwMode="auto">
          <a:xfrm>
            <a:off x="4724400" y="1828800"/>
            <a:ext cx="3962400" cy="1447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800" b="1"/>
              <a:t>◆</a:t>
            </a:r>
            <a:r>
              <a:rPr lang="ja-JP" altLang="en-US" sz="1600" b="1"/>
              <a:t>課題達成では特に</a:t>
            </a:r>
            <a:r>
              <a:rPr lang="ja-JP" altLang="en-US" sz="1600" b="1">
                <a:solidFill>
                  <a:srgbClr val="FF3300"/>
                </a:solidFill>
              </a:rPr>
              <a:t>上司との連携</a:t>
            </a:r>
            <a:r>
              <a:rPr lang="ja-JP" altLang="en-US" sz="1600" b="1"/>
              <a:t>が重要。</a:t>
            </a:r>
            <a:br>
              <a:rPr lang="ja-JP" altLang="en-US" sz="1600" b="1"/>
            </a:br>
            <a:endParaRPr lang="ja-JP" altLang="en-US" sz="1600" b="1"/>
          </a:p>
          <a:p>
            <a:pPr algn="l"/>
            <a:r>
              <a:rPr lang="ja-JP" altLang="en-US" sz="1800" b="1"/>
              <a:t>◆</a:t>
            </a:r>
            <a:r>
              <a:rPr lang="ja-JP" altLang="en-US" sz="1600" b="1"/>
              <a:t> 「実現性」を重視しすぎると、重要な問題や</a:t>
            </a:r>
            <a:br>
              <a:rPr lang="ja-JP" altLang="en-US" sz="1600" b="1"/>
            </a:br>
            <a:r>
              <a:rPr lang="ja-JP" altLang="en-US" sz="1600" b="1"/>
              <a:t>　　課題を見逃し、現状打破や新規業務の実</a:t>
            </a:r>
            <a:br>
              <a:rPr lang="ja-JP" altLang="en-US" sz="1600" b="1"/>
            </a:br>
            <a:r>
              <a:rPr lang="ja-JP" altLang="en-US" sz="1600" b="1"/>
              <a:t>　　現ができなくなるおそれがあります。</a:t>
            </a:r>
          </a:p>
        </p:txBody>
      </p:sp>
      <p:sp>
        <p:nvSpPr>
          <p:cNvPr id="136207" name="AutoShape 1039"/>
          <p:cNvSpPr>
            <a:spLocks noChangeArrowheads="1"/>
          </p:cNvSpPr>
          <p:nvPr/>
        </p:nvSpPr>
        <p:spPr bwMode="auto">
          <a:xfrm>
            <a:off x="4724400" y="1295400"/>
            <a:ext cx="1935163" cy="38100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t>　</a:t>
            </a:r>
            <a:r>
              <a:rPr lang="ja-JP" altLang="en-US" sz="2000" b="1">
                <a:effectLst>
                  <a:outerShdw blurRad="38100" dist="38100" dir="2700000" algn="tl">
                    <a:srgbClr val="FFFFFF"/>
                  </a:outerShdw>
                </a:effectLst>
              </a:rPr>
              <a:t>★ポイント</a:t>
            </a:r>
          </a:p>
        </p:txBody>
      </p:sp>
      <p:sp>
        <p:nvSpPr>
          <p:cNvPr id="136291" name="Rectangle 1123"/>
          <p:cNvSpPr>
            <a:spLocks noChangeArrowheads="1"/>
          </p:cNvSpPr>
          <p:nvPr/>
        </p:nvSpPr>
        <p:spPr bwMode="auto">
          <a:xfrm>
            <a:off x="768350" y="228600"/>
            <a:ext cx="4413250" cy="520700"/>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nSpc>
                <a:spcPct val="120000"/>
              </a:lnSpc>
            </a:pPr>
            <a:r>
              <a:rPr lang="ja-JP" altLang="en-US" sz="2400" b="1">
                <a:solidFill>
                  <a:schemeClr val="bg1"/>
                </a:solidFill>
                <a:effectLst>
                  <a:outerShdw blurRad="38100" dist="38100" dir="2700000" algn="tl">
                    <a:srgbClr val="000000"/>
                  </a:outerShdw>
                </a:effectLst>
              </a:rPr>
              <a:t>　問題・課題の絞り込み</a:t>
            </a:r>
          </a:p>
        </p:txBody>
      </p:sp>
      <p:grpSp>
        <p:nvGrpSpPr>
          <p:cNvPr id="136292" name="Group 1124"/>
          <p:cNvGrpSpPr>
            <a:grpSpLocks/>
          </p:cNvGrpSpPr>
          <p:nvPr/>
        </p:nvGrpSpPr>
        <p:grpSpPr bwMode="auto">
          <a:xfrm>
            <a:off x="457200" y="76200"/>
            <a:ext cx="838200" cy="457200"/>
            <a:chOff x="528" y="528"/>
            <a:chExt cx="1920" cy="336"/>
          </a:xfrm>
        </p:grpSpPr>
        <p:sp>
          <p:nvSpPr>
            <p:cNvPr id="136293" name="Rectangle 1125"/>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36294" name="Text Box 1126"/>
            <p:cNvSpPr txBox="1">
              <a:spLocks noChangeArrowheads="1"/>
            </p:cNvSpPr>
            <p:nvPr/>
          </p:nvSpPr>
          <p:spPr bwMode="auto">
            <a:xfrm>
              <a:off x="528" y="576"/>
              <a:ext cx="1827" cy="2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latin typeface="ＭＳ Ｐゴシック" pitchFamily="50" charset="-128"/>
                </a:rPr>
                <a:t>1-(2)</a:t>
              </a:r>
            </a:p>
          </p:txBody>
        </p:sp>
      </p:grpSp>
      <p:grpSp>
        <p:nvGrpSpPr>
          <p:cNvPr id="136308" name="Group 1140"/>
          <p:cNvGrpSpPr>
            <a:grpSpLocks/>
          </p:cNvGrpSpPr>
          <p:nvPr/>
        </p:nvGrpSpPr>
        <p:grpSpPr bwMode="auto">
          <a:xfrm>
            <a:off x="914400" y="838200"/>
            <a:ext cx="3733800" cy="3048000"/>
            <a:chOff x="576" y="528"/>
            <a:chExt cx="2352" cy="1920"/>
          </a:xfrm>
        </p:grpSpPr>
        <p:grpSp>
          <p:nvGrpSpPr>
            <p:cNvPr id="136213" name="Group 1045"/>
            <p:cNvGrpSpPr>
              <a:grpSpLocks/>
            </p:cNvGrpSpPr>
            <p:nvPr/>
          </p:nvGrpSpPr>
          <p:grpSpPr bwMode="auto">
            <a:xfrm>
              <a:off x="576" y="1200"/>
              <a:ext cx="2352" cy="480"/>
              <a:chOff x="192" y="1200"/>
              <a:chExt cx="2064" cy="528"/>
            </a:xfrm>
          </p:grpSpPr>
          <p:sp>
            <p:nvSpPr>
              <p:cNvPr id="136209" name="AutoShape 1041"/>
              <p:cNvSpPr>
                <a:spLocks noChangeArrowheads="1"/>
              </p:cNvSpPr>
              <p:nvPr/>
            </p:nvSpPr>
            <p:spPr bwMode="auto">
              <a:xfrm>
                <a:off x="192" y="1200"/>
                <a:ext cx="1920" cy="52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198" name="Rectangle 1030"/>
              <p:cNvSpPr>
                <a:spLocks noChangeArrowheads="1"/>
              </p:cNvSpPr>
              <p:nvPr/>
            </p:nvSpPr>
            <p:spPr bwMode="auto">
              <a:xfrm>
                <a:off x="288" y="1200"/>
                <a:ext cx="1968" cy="52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800" b="1"/>
                  <a:t>②</a:t>
                </a:r>
                <a:r>
                  <a:rPr lang="ja-JP" altLang="en-US" sz="1800" b="1"/>
                  <a:t>洗い出した問題・課題を</a:t>
                </a:r>
                <a:br>
                  <a:rPr lang="ja-JP" altLang="en-US" sz="1800" b="1"/>
                </a:br>
                <a:r>
                  <a:rPr lang="ja-JP" altLang="en-US" sz="1800" b="1"/>
                  <a:t>　 評価して絞り込む</a:t>
                </a:r>
              </a:p>
            </p:txBody>
          </p:sp>
        </p:grpSp>
        <p:grpSp>
          <p:nvGrpSpPr>
            <p:cNvPr id="136299" name="Group 1131"/>
            <p:cNvGrpSpPr>
              <a:grpSpLocks/>
            </p:cNvGrpSpPr>
            <p:nvPr/>
          </p:nvGrpSpPr>
          <p:grpSpPr bwMode="auto">
            <a:xfrm>
              <a:off x="576" y="528"/>
              <a:ext cx="2208" cy="528"/>
              <a:chOff x="576" y="528"/>
              <a:chExt cx="2208" cy="528"/>
            </a:xfrm>
          </p:grpSpPr>
          <p:sp>
            <p:nvSpPr>
              <p:cNvPr id="136208" name="AutoShape 1040"/>
              <p:cNvSpPr>
                <a:spLocks noChangeArrowheads="1"/>
              </p:cNvSpPr>
              <p:nvPr/>
            </p:nvSpPr>
            <p:spPr bwMode="auto">
              <a:xfrm>
                <a:off x="576" y="576"/>
                <a:ext cx="2208" cy="48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195" name="Rectangle 1027"/>
              <p:cNvSpPr>
                <a:spLocks noChangeArrowheads="1"/>
              </p:cNvSpPr>
              <p:nvPr/>
            </p:nvSpPr>
            <p:spPr bwMode="auto">
              <a:xfrm>
                <a:off x="720" y="528"/>
                <a:ext cx="1872" cy="52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800" b="1"/>
                  <a:t>①</a:t>
                </a:r>
                <a:r>
                  <a:rPr lang="ja-JP" altLang="en-US" sz="1800" b="1"/>
                  <a:t>洗い出した問題・課題に</a:t>
                </a:r>
                <a:br>
                  <a:rPr lang="ja-JP" altLang="en-US" sz="1800" b="1"/>
                </a:br>
                <a:r>
                  <a:rPr lang="ja-JP" altLang="en-US" sz="1800" b="1"/>
                  <a:t>　 ついて、状況を確認する</a:t>
                </a:r>
              </a:p>
            </p:txBody>
          </p:sp>
        </p:grpSp>
        <p:sp>
          <p:nvSpPr>
            <p:cNvPr id="136197" name="AutoShape 1029"/>
            <p:cNvSpPr>
              <a:spLocks noChangeArrowheads="1"/>
            </p:cNvSpPr>
            <p:nvPr/>
          </p:nvSpPr>
          <p:spPr bwMode="auto">
            <a:xfrm>
              <a:off x="1344" y="1080"/>
              <a:ext cx="624" cy="96"/>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36214" name="Group 1046"/>
            <p:cNvGrpSpPr>
              <a:grpSpLocks/>
            </p:cNvGrpSpPr>
            <p:nvPr/>
          </p:nvGrpSpPr>
          <p:grpSpPr bwMode="auto">
            <a:xfrm>
              <a:off x="576" y="1824"/>
              <a:ext cx="2208" cy="624"/>
              <a:chOff x="2592" y="576"/>
              <a:chExt cx="2208" cy="672"/>
            </a:xfrm>
          </p:grpSpPr>
          <p:sp>
            <p:nvSpPr>
              <p:cNvPr id="136215" name="AutoShape 1047"/>
              <p:cNvSpPr>
                <a:spLocks noChangeArrowheads="1"/>
              </p:cNvSpPr>
              <p:nvPr/>
            </p:nvSpPr>
            <p:spPr bwMode="auto">
              <a:xfrm>
                <a:off x="2592" y="576"/>
                <a:ext cx="2208" cy="67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16" name="Rectangle 1048"/>
              <p:cNvSpPr>
                <a:spLocks noChangeArrowheads="1"/>
              </p:cNvSpPr>
              <p:nvPr/>
            </p:nvSpPr>
            <p:spPr bwMode="auto">
              <a:xfrm>
                <a:off x="2688" y="624"/>
                <a:ext cx="1920" cy="52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800" b="1"/>
                  <a:t>③</a:t>
                </a:r>
                <a:r>
                  <a:rPr lang="ja-JP" altLang="en-US" sz="1800" b="1"/>
                  <a:t>絞り込んだテーマについて</a:t>
                </a:r>
                <a:br>
                  <a:rPr lang="ja-JP" altLang="en-US" sz="1800" b="1"/>
                </a:br>
                <a:r>
                  <a:rPr lang="ja-JP" altLang="en-US" sz="1800" b="1"/>
                  <a:t>　 </a:t>
                </a:r>
                <a:r>
                  <a:rPr lang="ja-JP" altLang="en-US" sz="1800" b="1">
                    <a:solidFill>
                      <a:srgbClr val="FF3300"/>
                    </a:solidFill>
                  </a:rPr>
                  <a:t>上司と話し合い</a:t>
                </a:r>
                <a:r>
                  <a:rPr lang="ja-JP" altLang="en-US" sz="1800" b="1"/>
                  <a:t>最優先である</a:t>
                </a:r>
                <a:br>
                  <a:rPr lang="ja-JP" altLang="en-US" sz="1800" b="1"/>
                </a:br>
                <a:r>
                  <a:rPr lang="ja-JP" altLang="en-US" sz="1800" b="1"/>
                  <a:t>　 ことを合意し決定する</a:t>
                </a:r>
              </a:p>
            </p:txBody>
          </p:sp>
        </p:grpSp>
        <p:sp>
          <p:nvSpPr>
            <p:cNvPr id="136295" name="AutoShape 1127"/>
            <p:cNvSpPr>
              <a:spLocks noChangeArrowheads="1"/>
            </p:cNvSpPr>
            <p:nvPr/>
          </p:nvSpPr>
          <p:spPr bwMode="auto">
            <a:xfrm>
              <a:off x="1344" y="1704"/>
              <a:ext cx="624" cy="96"/>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136302" name="Text Box 1134"/>
          <p:cNvSpPr txBox="1">
            <a:spLocks noChangeArrowheads="1"/>
          </p:cNvSpPr>
          <p:nvPr/>
        </p:nvSpPr>
        <p:spPr bwMode="auto">
          <a:xfrm>
            <a:off x="5724525" y="228600"/>
            <a:ext cx="2209800" cy="73183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 </a:t>
            </a:r>
            <a:r>
              <a:rPr lang="ja-JP" altLang="en-US" sz="1200">
                <a:solidFill>
                  <a:schemeClr val="bg1"/>
                </a:solidFill>
              </a:rPr>
              <a:t>マトリックス図　　　　　　　　</a:t>
            </a:r>
            <a:r>
              <a:rPr lang="ja-JP" altLang="en-US" sz="1200" b="1">
                <a:solidFill>
                  <a:schemeClr val="bg1"/>
                </a:solidFill>
              </a:rPr>
              <a:t>▼</a:t>
            </a:r>
            <a:r>
              <a:rPr lang="ja-JP" altLang="en-US" sz="1200">
                <a:solidFill>
                  <a:schemeClr val="bg1"/>
                </a:solidFill>
              </a:rPr>
              <a:t>問題・課題絞込み評価表　等　　</a:t>
            </a:r>
          </a:p>
        </p:txBody>
      </p:sp>
      <p:pic>
        <p:nvPicPr>
          <p:cNvPr id="136306" name="Picture 11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419600"/>
            <a:ext cx="1752600" cy="17526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6309" name="Group 1141"/>
          <p:cNvGrpSpPr>
            <a:grpSpLocks/>
          </p:cNvGrpSpPr>
          <p:nvPr/>
        </p:nvGrpSpPr>
        <p:grpSpPr bwMode="auto">
          <a:xfrm>
            <a:off x="2057400" y="4262438"/>
            <a:ext cx="6858000" cy="2595562"/>
            <a:chOff x="1344" y="2685"/>
            <a:chExt cx="4320" cy="1635"/>
          </a:xfrm>
        </p:grpSpPr>
        <p:sp>
          <p:nvSpPr>
            <p:cNvPr id="136227" name="Rectangle 1059"/>
            <p:cNvSpPr>
              <a:spLocks noChangeArrowheads="1"/>
            </p:cNvSpPr>
            <p:nvPr/>
          </p:nvSpPr>
          <p:spPr bwMode="auto">
            <a:xfrm>
              <a:off x="3408" y="4070"/>
              <a:ext cx="288" cy="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19" name="Rectangle 1051"/>
            <p:cNvSpPr>
              <a:spLocks noChangeArrowheads="1"/>
            </p:cNvSpPr>
            <p:nvPr/>
          </p:nvSpPr>
          <p:spPr bwMode="auto">
            <a:xfrm>
              <a:off x="1440" y="2685"/>
              <a:ext cx="4176" cy="158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20" name="Rectangle 1052"/>
            <p:cNvSpPr>
              <a:spLocks noChangeArrowheads="1"/>
            </p:cNvSpPr>
            <p:nvPr/>
          </p:nvSpPr>
          <p:spPr bwMode="auto">
            <a:xfrm rot="5400000">
              <a:off x="4443" y="3123"/>
              <a:ext cx="4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活動期間</a:t>
              </a:r>
              <a:endParaRPr lang="ja-JP" altLang="en-US" sz="2400"/>
            </a:p>
          </p:txBody>
        </p:sp>
        <p:sp>
          <p:nvSpPr>
            <p:cNvPr id="136221" name="Rectangle 1053"/>
            <p:cNvSpPr>
              <a:spLocks noChangeArrowheads="1"/>
            </p:cNvSpPr>
            <p:nvPr/>
          </p:nvSpPr>
          <p:spPr bwMode="auto">
            <a:xfrm rot="5400000">
              <a:off x="4251" y="3126"/>
              <a:ext cx="35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やる気</a:t>
              </a:r>
              <a:endParaRPr lang="ja-JP" altLang="en-US" sz="2400"/>
            </a:p>
          </p:txBody>
        </p:sp>
        <p:sp>
          <p:nvSpPr>
            <p:cNvPr id="136222" name="Rectangle 1054"/>
            <p:cNvSpPr>
              <a:spLocks noChangeArrowheads="1"/>
            </p:cNvSpPr>
            <p:nvPr/>
          </p:nvSpPr>
          <p:spPr bwMode="auto">
            <a:xfrm rot="5400000">
              <a:off x="3867" y="3130"/>
              <a:ext cx="4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予想効果</a:t>
              </a:r>
              <a:endParaRPr lang="ja-JP" altLang="en-US" sz="2400"/>
            </a:p>
          </p:txBody>
        </p:sp>
        <p:sp>
          <p:nvSpPr>
            <p:cNvPr id="136223" name="Rectangle 1055"/>
            <p:cNvSpPr>
              <a:spLocks noChangeArrowheads="1"/>
            </p:cNvSpPr>
            <p:nvPr/>
          </p:nvSpPr>
          <p:spPr bwMode="auto">
            <a:xfrm rot="5400000">
              <a:off x="3563" y="3108"/>
              <a:ext cx="4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上司方針</a:t>
              </a:r>
              <a:endParaRPr lang="ja-JP" altLang="en-US" sz="2400"/>
            </a:p>
          </p:txBody>
        </p:sp>
        <p:sp>
          <p:nvSpPr>
            <p:cNvPr id="136224" name="Rectangle 1056"/>
            <p:cNvSpPr>
              <a:spLocks noChangeArrowheads="1"/>
            </p:cNvSpPr>
            <p:nvPr/>
          </p:nvSpPr>
          <p:spPr bwMode="auto">
            <a:xfrm rot="5400000">
              <a:off x="3383" y="3128"/>
              <a:ext cx="3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拡張性</a:t>
              </a:r>
              <a:endParaRPr lang="ja-JP" altLang="en-US" sz="2400"/>
            </a:p>
          </p:txBody>
        </p:sp>
        <p:sp>
          <p:nvSpPr>
            <p:cNvPr id="136225" name="Rectangle 1057"/>
            <p:cNvSpPr>
              <a:spLocks noChangeArrowheads="1"/>
            </p:cNvSpPr>
            <p:nvPr/>
          </p:nvSpPr>
          <p:spPr bwMode="auto">
            <a:xfrm rot="5400000">
              <a:off x="3095" y="3128"/>
              <a:ext cx="3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緊急性</a:t>
              </a:r>
              <a:endParaRPr lang="ja-JP" altLang="en-US" sz="2400"/>
            </a:p>
          </p:txBody>
        </p:sp>
        <p:sp>
          <p:nvSpPr>
            <p:cNvPr id="136226" name="Rectangle 1058"/>
            <p:cNvSpPr>
              <a:spLocks noChangeArrowheads="1"/>
            </p:cNvSpPr>
            <p:nvPr/>
          </p:nvSpPr>
          <p:spPr bwMode="auto">
            <a:xfrm rot="5400000">
              <a:off x="2759" y="3128"/>
              <a:ext cx="3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500">
                  <a:solidFill>
                    <a:srgbClr val="000000"/>
                  </a:solidFill>
                  <a:latin typeface="ＭＳ Ｐゴシック" pitchFamily="50" charset="-128"/>
                </a:rPr>
                <a:t>重要性</a:t>
              </a:r>
              <a:endParaRPr lang="ja-JP" altLang="en-US" sz="2400"/>
            </a:p>
          </p:txBody>
        </p:sp>
        <p:sp>
          <p:nvSpPr>
            <p:cNvPr id="136229" name="Rectangle 1061"/>
            <p:cNvSpPr>
              <a:spLocks noChangeArrowheads="1"/>
            </p:cNvSpPr>
            <p:nvPr/>
          </p:nvSpPr>
          <p:spPr bwMode="auto">
            <a:xfrm>
              <a:off x="5386" y="3715"/>
              <a:ext cx="230"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b="1"/>
                <a:t>１</a:t>
              </a:r>
            </a:p>
          </p:txBody>
        </p:sp>
        <p:sp>
          <p:nvSpPr>
            <p:cNvPr id="136230" name="Rectangle 1062"/>
            <p:cNvSpPr>
              <a:spLocks noChangeArrowheads="1"/>
            </p:cNvSpPr>
            <p:nvPr/>
          </p:nvSpPr>
          <p:spPr bwMode="auto">
            <a:xfrm>
              <a:off x="5120" y="3731"/>
              <a:ext cx="272"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600" b="1">
                  <a:latin typeface="ＭＳ ゴシック" pitchFamily="49" charset="-128"/>
                  <a:ea typeface="ＭＳ ゴシック" pitchFamily="49" charset="-128"/>
                </a:rPr>
                <a:t>30</a:t>
              </a:r>
            </a:p>
          </p:txBody>
        </p:sp>
        <p:sp>
          <p:nvSpPr>
            <p:cNvPr id="136231" name="Rectangle 1063"/>
            <p:cNvSpPr>
              <a:spLocks noChangeArrowheads="1"/>
            </p:cNvSpPr>
            <p:nvPr/>
          </p:nvSpPr>
          <p:spPr bwMode="auto">
            <a:xfrm>
              <a:off x="4830" y="3683"/>
              <a:ext cx="27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３</a:t>
              </a:r>
            </a:p>
          </p:txBody>
        </p:sp>
        <p:sp>
          <p:nvSpPr>
            <p:cNvPr id="136232" name="Rectangle 1064"/>
            <p:cNvSpPr>
              <a:spLocks noChangeArrowheads="1"/>
            </p:cNvSpPr>
            <p:nvPr/>
          </p:nvSpPr>
          <p:spPr bwMode="auto">
            <a:xfrm>
              <a:off x="4560" y="3683"/>
              <a:ext cx="270"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２</a:t>
              </a:r>
            </a:p>
          </p:txBody>
        </p:sp>
        <p:sp>
          <p:nvSpPr>
            <p:cNvPr id="136233" name="Rectangle 1065"/>
            <p:cNvSpPr>
              <a:spLocks noChangeArrowheads="1"/>
            </p:cNvSpPr>
            <p:nvPr/>
          </p:nvSpPr>
          <p:spPr bwMode="auto">
            <a:xfrm>
              <a:off x="4272" y="3683"/>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３</a:t>
              </a:r>
            </a:p>
          </p:txBody>
        </p:sp>
        <p:sp>
          <p:nvSpPr>
            <p:cNvPr id="136234" name="Rectangle 1066"/>
            <p:cNvSpPr>
              <a:spLocks noChangeArrowheads="1"/>
            </p:cNvSpPr>
            <p:nvPr/>
          </p:nvSpPr>
          <p:spPr bwMode="auto">
            <a:xfrm>
              <a:off x="3984" y="3683"/>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５</a:t>
              </a:r>
            </a:p>
          </p:txBody>
        </p:sp>
        <p:sp>
          <p:nvSpPr>
            <p:cNvPr id="136235" name="Rectangle 1067"/>
            <p:cNvSpPr>
              <a:spLocks noChangeArrowheads="1"/>
            </p:cNvSpPr>
            <p:nvPr/>
          </p:nvSpPr>
          <p:spPr bwMode="auto">
            <a:xfrm>
              <a:off x="3696" y="3683"/>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５</a:t>
              </a:r>
            </a:p>
          </p:txBody>
        </p:sp>
        <p:sp>
          <p:nvSpPr>
            <p:cNvPr id="136236" name="Rectangle 1068"/>
            <p:cNvSpPr>
              <a:spLocks noChangeArrowheads="1"/>
            </p:cNvSpPr>
            <p:nvPr/>
          </p:nvSpPr>
          <p:spPr bwMode="auto">
            <a:xfrm>
              <a:off x="3408" y="3683"/>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３</a:t>
              </a:r>
            </a:p>
          </p:txBody>
        </p:sp>
        <p:sp>
          <p:nvSpPr>
            <p:cNvPr id="136237" name="Rectangle 1069"/>
            <p:cNvSpPr>
              <a:spLocks noChangeArrowheads="1"/>
            </p:cNvSpPr>
            <p:nvPr/>
          </p:nvSpPr>
          <p:spPr bwMode="auto">
            <a:xfrm>
              <a:off x="3120" y="3683"/>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2400">
                  <a:latin typeface="ＭＳ Ｐゴシック" pitchFamily="50" charset="-128"/>
                </a:rPr>
                <a:t>4</a:t>
              </a:r>
            </a:p>
          </p:txBody>
        </p:sp>
        <p:sp>
          <p:nvSpPr>
            <p:cNvPr id="136238" name="Rectangle 1070"/>
            <p:cNvSpPr>
              <a:spLocks noChangeArrowheads="1"/>
            </p:cNvSpPr>
            <p:nvPr/>
          </p:nvSpPr>
          <p:spPr bwMode="auto">
            <a:xfrm>
              <a:off x="2832" y="3683"/>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５</a:t>
              </a:r>
            </a:p>
          </p:txBody>
        </p:sp>
        <p:sp>
          <p:nvSpPr>
            <p:cNvPr id="136239" name="Rectangle 1071"/>
            <p:cNvSpPr>
              <a:spLocks noChangeArrowheads="1"/>
            </p:cNvSpPr>
            <p:nvPr/>
          </p:nvSpPr>
          <p:spPr bwMode="auto">
            <a:xfrm>
              <a:off x="1440" y="3681"/>
              <a:ext cx="1392" cy="25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a:t>車両測定準備に時間が掛かる</a:t>
              </a:r>
            </a:p>
          </p:txBody>
        </p:sp>
        <p:sp>
          <p:nvSpPr>
            <p:cNvPr id="136240" name="Rectangle 1072"/>
            <p:cNvSpPr>
              <a:spLocks noChangeArrowheads="1"/>
            </p:cNvSpPr>
            <p:nvPr/>
          </p:nvSpPr>
          <p:spPr bwMode="auto">
            <a:xfrm>
              <a:off x="5386" y="3432"/>
              <a:ext cx="230"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２</a:t>
              </a:r>
            </a:p>
          </p:txBody>
        </p:sp>
        <p:sp>
          <p:nvSpPr>
            <p:cNvPr id="136241" name="Rectangle 1073"/>
            <p:cNvSpPr>
              <a:spLocks noChangeArrowheads="1"/>
            </p:cNvSpPr>
            <p:nvPr/>
          </p:nvSpPr>
          <p:spPr bwMode="auto">
            <a:xfrm>
              <a:off x="5128" y="3472"/>
              <a:ext cx="336" cy="25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600" b="1">
                  <a:latin typeface="ＭＳ ゴシック" pitchFamily="49" charset="-128"/>
                  <a:ea typeface="ＭＳ ゴシック" pitchFamily="49" charset="-128"/>
                </a:rPr>
                <a:t>22</a:t>
              </a:r>
            </a:p>
          </p:txBody>
        </p:sp>
        <p:sp>
          <p:nvSpPr>
            <p:cNvPr id="136242" name="Rectangle 1074"/>
            <p:cNvSpPr>
              <a:spLocks noChangeArrowheads="1"/>
            </p:cNvSpPr>
            <p:nvPr/>
          </p:nvSpPr>
          <p:spPr bwMode="auto">
            <a:xfrm>
              <a:off x="4830" y="3432"/>
              <a:ext cx="27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３</a:t>
              </a:r>
            </a:p>
          </p:txBody>
        </p:sp>
        <p:sp>
          <p:nvSpPr>
            <p:cNvPr id="136243" name="Rectangle 1075"/>
            <p:cNvSpPr>
              <a:spLocks noChangeArrowheads="1"/>
            </p:cNvSpPr>
            <p:nvPr/>
          </p:nvSpPr>
          <p:spPr bwMode="auto">
            <a:xfrm>
              <a:off x="4560" y="3432"/>
              <a:ext cx="270"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３</a:t>
              </a:r>
            </a:p>
          </p:txBody>
        </p:sp>
        <p:sp>
          <p:nvSpPr>
            <p:cNvPr id="136244" name="Rectangle 1076"/>
            <p:cNvSpPr>
              <a:spLocks noChangeArrowheads="1"/>
            </p:cNvSpPr>
            <p:nvPr/>
          </p:nvSpPr>
          <p:spPr bwMode="auto">
            <a:xfrm>
              <a:off x="4272" y="3432"/>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２</a:t>
              </a:r>
            </a:p>
          </p:txBody>
        </p:sp>
        <p:sp>
          <p:nvSpPr>
            <p:cNvPr id="136245" name="Rectangle 1077"/>
            <p:cNvSpPr>
              <a:spLocks noChangeArrowheads="1"/>
            </p:cNvSpPr>
            <p:nvPr/>
          </p:nvSpPr>
          <p:spPr bwMode="auto">
            <a:xfrm>
              <a:off x="3984" y="3432"/>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２</a:t>
              </a:r>
            </a:p>
          </p:txBody>
        </p:sp>
        <p:sp>
          <p:nvSpPr>
            <p:cNvPr id="136246" name="Rectangle 1078"/>
            <p:cNvSpPr>
              <a:spLocks noChangeArrowheads="1"/>
            </p:cNvSpPr>
            <p:nvPr/>
          </p:nvSpPr>
          <p:spPr bwMode="auto">
            <a:xfrm>
              <a:off x="3696" y="3432"/>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２</a:t>
              </a:r>
            </a:p>
          </p:txBody>
        </p:sp>
        <p:sp>
          <p:nvSpPr>
            <p:cNvPr id="136247" name="Rectangle 1079"/>
            <p:cNvSpPr>
              <a:spLocks noChangeArrowheads="1"/>
            </p:cNvSpPr>
            <p:nvPr/>
          </p:nvSpPr>
          <p:spPr bwMode="auto">
            <a:xfrm>
              <a:off x="3408" y="3432"/>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２</a:t>
              </a:r>
            </a:p>
          </p:txBody>
        </p:sp>
        <p:sp>
          <p:nvSpPr>
            <p:cNvPr id="136248" name="Rectangle 1080"/>
            <p:cNvSpPr>
              <a:spLocks noChangeArrowheads="1"/>
            </p:cNvSpPr>
            <p:nvPr/>
          </p:nvSpPr>
          <p:spPr bwMode="auto">
            <a:xfrm>
              <a:off x="3120" y="3432"/>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３</a:t>
              </a:r>
            </a:p>
          </p:txBody>
        </p:sp>
        <p:sp>
          <p:nvSpPr>
            <p:cNvPr id="136249" name="Rectangle 1081"/>
            <p:cNvSpPr>
              <a:spLocks noChangeArrowheads="1"/>
            </p:cNvSpPr>
            <p:nvPr/>
          </p:nvSpPr>
          <p:spPr bwMode="auto">
            <a:xfrm>
              <a:off x="2832" y="3432"/>
              <a:ext cx="288"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400"/>
                <a:t>５</a:t>
              </a:r>
            </a:p>
          </p:txBody>
        </p:sp>
        <p:sp>
          <p:nvSpPr>
            <p:cNvPr id="136250" name="Rectangle 1082"/>
            <p:cNvSpPr>
              <a:spLocks noChangeArrowheads="1"/>
            </p:cNvSpPr>
            <p:nvPr/>
          </p:nvSpPr>
          <p:spPr bwMode="auto">
            <a:xfrm>
              <a:off x="1440" y="3482"/>
              <a:ext cx="1392" cy="1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spcBef>
                  <a:spcPct val="50000"/>
                </a:spcBef>
                <a:buFontTx/>
                <a:buNone/>
              </a:pPr>
              <a:r>
                <a:rPr lang="ja-JP" altLang="en-US" sz="1200"/>
                <a:t>荷質容量測定に時間が掛かる</a:t>
              </a:r>
            </a:p>
          </p:txBody>
        </p:sp>
        <p:sp>
          <p:nvSpPr>
            <p:cNvPr id="136251" name="Rectangle 1083"/>
            <p:cNvSpPr>
              <a:spLocks noChangeArrowheads="1"/>
            </p:cNvSpPr>
            <p:nvPr/>
          </p:nvSpPr>
          <p:spPr bwMode="auto">
            <a:xfrm>
              <a:off x="5386" y="2767"/>
              <a:ext cx="230" cy="66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52" name="Rectangle 1084"/>
            <p:cNvSpPr>
              <a:spLocks noChangeArrowheads="1"/>
            </p:cNvSpPr>
            <p:nvPr/>
          </p:nvSpPr>
          <p:spPr bwMode="auto">
            <a:xfrm>
              <a:off x="5104" y="2767"/>
              <a:ext cx="288" cy="59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総合点</a:t>
              </a:r>
            </a:p>
          </p:txBody>
        </p:sp>
        <p:sp>
          <p:nvSpPr>
            <p:cNvPr id="136254" name="Rectangle 1086"/>
            <p:cNvSpPr>
              <a:spLocks noChangeArrowheads="1"/>
            </p:cNvSpPr>
            <p:nvPr/>
          </p:nvSpPr>
          <p:spPr bwMode="auto">
            <a:xfrm>
              <a:off x="4272" y="2944"/>
              <a:ext cx="288" cy="4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55" name="Rectangle 1087"/>
            <p:cNvSpPr>
              <a:spLocks noChangeArrowheads="1"/>
            </p:cNvSpPr>
            <p:nvPr/>
          </p:nvSpPr>
          <p:spPr bwMode="auto">
            <a:xfrm>
              <a:off x="3696" y="2944"/>
              <a:ext cx="288" cy="4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56" name="Rectangle 1088"/>
            <p:cNvSpPr>
              <a:spLocks noChangeArrowheads="1"/>
            </p:cNvSpPr>
            <p:nvPr/>
          </p:nvSpPr>
          <p:spPr bwMode="auto">
            <a:xfrm>
              <a:off x="3408" y="2944"/>
              <a:ext cx="288" cy="4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57" name="Rectangle 1089"/>
            <p:cNvSpPr>
              <a:spLocks noChangeArrowheads="1"/>
            </p:cNvSpPr>
            <p:nvPr/>
          </p:nvSpPr>
          <p:spPr bwMode="auto">
            <a:xfrm>
              <a:off x="3120" y="2944"/>
              <a:ext cx="288" cy="4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58" name="Rectangle 1090"/>
            <p:cNvSpPr>
              <a:spLocks noChangeArrowheads="1"/>
            </p:cNvSpPr>
            <p:nvPr/>
          </p:nvSpPr>
          <p:spPr bwMode="auto">
            <a:xfrm>
              <a:off x="2832" y="2944"/>
              <a:ext cx="288" cy="4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36259" name="Rectangle 1091"/>
            <p:cNvSpPr>
              <a:spLocks noChangeArrowheads="1"/>
            </p:cNvSpPr>
            <p:nvPr/>
          </p:nvSpPr>
          <p:spPr bwMode="auto">
            <a:xfrm>
              <a:off x="1536" y="2925"/>
              <a:ext cx="528" cy="369"/>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000"/>
                <a:t>問題</a:t>
              </a:r>
              <a:br>
                <a:rPr lang="ja-JP" altLang="en-US" sz="2000"/>
              </a:br>
              <a:r>
                <a:rPr lang="ja-JP" altLang="en-US" sz="2000"/>
                <a:t>・課題</a:t>
              </a:r>
            </a:p>
          </p:txBody>
        </p:sp>
        <p:sp>
          <p:nvSpPr>
            <p:cNvPr id="136260" name="Rectangle 1092"/>
            <p:cNvSpPr>
              <a:spLocks noChangeArrowheads="1"/>
            </p:cNvSpPr>
            <p:nvPr/>
          </p:nvSpPr>
          <p:spPr bwMode="auto">
            <a:xfrm>
              <a:off x="5352" y="2767"/>
              <a:ext cx="240" cy="66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順</a:t>
              </a:r>
            </a:p>
            <a:p>
              <a:pPr>
                <a:buFontTx/>
                <a:buNone/>
              </a:pPr>
              <a:endParaRPr lang="ja-JP" altLang="en-US" sz="1800"/>
            </a:p>
            <a:p>
              <a:pPr>
                <a:buFontTx/>
                <a:buNone/>
              </a:pPr>
              <a:r>
                <a:rPr lang="ja-JP" altLang="en-US" sz="1800"/>
                <a:t>位</a:t>
              </a:r>
            </a:p>
          </p:txBody>
        </p:sp>
        <p:sp>
          <p:nvSpPr>
            <p:cNvPr id="136261" name="Rectangle 1093"/>
            <p:cNvSpPr>
              <a:spLocks noChangeArrowheads="1"/>
            </p:cNvSpPr>
            <p:nvPr/>
          </p:nvSpPr>
          <p:spPr bwMode="auto">
            <a:xfrm>
              <a:off x="4368" y="2685"/>
              <a:ext cx="720"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000"/>
                <a:t>その他</a:t>
              </a:r>
            </a:p>
          </p:txBody>
        </p:sp>
        <p:sp>
          <p:nvSpPr>
            <p:cNvPr id="136262" name="Rectangle 1094"/>
            <p:cNvSpPr>
              <a:spLocks noChangeArrowheads="1"/>
            </p:cNvSpPr>
            <p:nvPr/>
          </p:nvSpPr>
          <p:spPr bwMode="auto">
            <a:xfrm>
              <a:off x="3168" y="2693"/>
              <a:ext cx="720"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000"/>
                <a:t>必要性</a:t>
              </a:r>
            </a:p>
          </p:txBody>
        </p:sp>
        <p:sp>
          <p:nvSpPr>
            <p:cNvPr id="136263" name="Rectangle 1095"/>
            <p:cNvSpPr>
              <a:spLocks noChangeArrowheads="1"/>
            </p:cNvSpPr>
            <p:nvPr/>
          </p:nvSpPr>
          <p:spPr bwMode="auto">
            <a:xfrm>
              <a:off x="1920" y="2730"/>
              <a:ext cx="816" cy="259"/>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000"/>
                <a:t>評価項目</a:t>
              </a:r>
            </a:p>
          </p:txBody>
        </p:sp>
        <p:sp>
          <p:nvSpPr>
            <p:cNvPr id="136264" name="Line 1096"/>
            <p:cNvSpPr>
              <a:spLocks noChangeShapeType="1"/>
            </p:cNvSpPr>
            <p:nvPr/>
          </p:nvSpPr>
          <p:spPr bwMode="auto">
            <a:xfrm>
              <a:off x="1440" y="2693"/>
              <a:ext cx="4176"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65" name="Line 1097"/>
            <p:cNvSpPr>
              <a:spLocks noChangeShapeType="1"/>
            </p:cNvSpPr>
            <p:nvPr/>
          </p:nvSpPr>
          <p:spPr bwMode="auto">
            <a:xfrm>
              <a:off x="2832" y="2944"/>
              <a:ext cx="22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66" name="Line 1098"/>
            <p:cNvSpPr>
              <a:spLocks noChangeShapeType="1"/>
            </p:cNvSpPr>
            <p:nvPr/>
          </p:nvSpPr>
          <p:spPr bwMode="auto">
            <a:xfrm>
              <a:off x="1440" y="3432"/>
              <a:ext cx="417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67" name="Line 1099"/>
            <p:cNvSpPr>
              <a:spLocks noChangeShapeType="1"/>
            </p:cNvSpPr>
            <p:nvPr/>
          </p:nvSpPr>
          <p:spPr bwMode="auto">
            <a:xfrm>
              <a:off x="1440" y="3701"/>
              <a:ext cx="417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68" name="Line 1100"/>
            <p:cNvSpPr>
              <a:spLocks noChangeShapeType="1"/>
            </p:cNvSpPr>
            <p:nvPr/>
          </p:nvSpPr>
          <p:spPr bwMode="auto">
            <a:xfrm>
              <a:off x="1440" y="2693"/>
              <a:ext cx="0" cy="144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69" name="Line 1101"/>
            <p:cNvSpPr>
              <a:spLocks noChangeShapeType="1"/>
            </p:cNvSpPr>
            <p:nvPr/>
          </p:nvSpPr>
          <p:spPr bwMode="auto">
            <a:xfrm>
              <a:off x="2832" y="2693"/>
              <a:ext cx="0" cy="129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0" name="Line 1102"/>
            <p:cNvSpPr>
              <a:spLocks noChangeShapeType="1"/>
            </p:cNvSpPr>
            <p:nvPr/>
          </p:nvSpPr>
          <p:spPr bwMode="auto">
            <a:xfrm>
              <a:off x="3120" y="2952"/>
              <a:ext cx="0" cy="107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1" name="Line 1103"/>
            <p:cNvSpPr>
              <a:spLocks noChangeShapeType="1"/>
            </p:cNvSpPr>
            <p:nvPr/>
          </p:nvSpPr>
          <p:spPr bwMode="auto">
            <a:xfrm>
              <a:off x="3408" y="2952"/>
              <a:ext cx="0" cy="107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2" name="Line 1104"/>
            <p:cNvSpPr>
              <a:spLocks noChangeShapeType="1"/>
            </p:cNvSpPr>
            <p:nvPr/>
          </p:nvSpPr>
          <p:spPr bwMode="auto">
            <a:xfrm>
              <a:off x="3696" y="2952"/>
              <a:ext cx="0" cy="11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3" name="Line 1105"/>
            <p:cNvSpPr>
              <a:spLocks noChangeShapeType="1"/>
            </p:cNvSpPr>
            <p:nvPr/>
          </p:nvSpPr>
          <p:spPr bwMode="auto">
            <a:xfrm>
              <a:off x="3984" y="2952"/>
              <a:ext cx="0" cy="114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4" name="Line 1106"/>
            <p:cNvSpPr>
              <a:spLocks noChangeShapeType="1"/>
            </p:cNvSpPr>
            <p:nvPr/>
          </p:nvSpPr>
          <p:spPr bwMode="auto">
            <a:xfrm>
              <a:off x="4272" y="2693"/>
              <a:ext cx="0" cy="140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5" name="Line 1107"/>
            <p:cNvSpPr>
              <a:spLocks noChangeShapeType="1"/>
            </p:cNvSpPr>
            <p:nvPr/>
          </p:nvSpPr>
          <p:spPr bwMode="auto">
            <a:xfrm>
              <a:off x="4560" y="2952"/>
              <a:ext cx="0" cy="107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6" name="Line 1108"/>
            <p:cNvSpPr>
              <a:spLocks noChangeShapeType="1"/>
            </p:cNvSpPr>
            <p:nvPr/>
          </p:nvSpPr>
          <p:spPr bwMode="auto">
            <a:xfrm>
              <a:off x="4830" y="2952"/>
              <a:ext cx="0" cy="1034"/>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7" name="Line 1109"/>
            <p:cNvSpPr>
              <a:spLocks noChangeShapeType="1"/>
            </p:cNvSpPr>
            <p:nvPr/>
          </p:nvSpPr>
          <p:spPr bwMode="auto">
            <a:xfrm>
              <a:off x="5108" y="2693"/>
              <a:ext cx="0" cy="129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8" name="Line 1110"/>
            <p:cNvSpPr>
              <a:spLocks noChangeShapeType="1"/>
            </p:cNvSpPr>
            <p:nvPr/>
          </p:nvSpPr>
          <p:spPr bwMode="auto">
            <a:xfrm>
              <a:off x="5386" y="2693"/>
              <a:ext cx="0" cy="129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79" name="Line 1111"/>
            <p:cNvSpPr>
              <a:spLocks noChangeShapeType="1"/>
            </p:cNvSpPr>
            <p:nvPr/>
          </p:nvSpPr>
          <p:spPr bwMode="auto">
            <a:xfrm>
              <a:off x="5616" y="2693"/>
              <a:ext cx="0" cy="135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0" name="Line 1112"/>
            <p:cNvSpPr>
              <a:spLocks noChangeShapeType="1"/>
            </p:cNvSpPr>
            <p:nvPr/>
          </p:nvSpPr>
          <p:spPr bwMode="auto">
            <a:xfrm>
              <a:off x="1440" y="2693"/>
              <a:ext cx="1392" cy="73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1" name="Rectangle 1113"/>
            <p:cNvSpPr>
              <a:spLocks noChangeArrowheads="1"/>
            </p:cNvSpPr>
            <p:nvPr/>
          </p:nvSpPr>
          <p:spPr bwMode="auto">
            <a:xfrm>
              <a:off x="5136" y="2693"/>
              <a:ext cx="192" cy="2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grpSp>
          <p:nvGrpSpPr>
            <p:cNvPr id="136282" name="Group 1114"/>
            <p:cNvGrpSpPr>
              <a:grpSpLocks/>
            </p:cNvGrpSpPr>
            <p:nvPr/>
          </p:nvGrpSpPr>
          <p:grpSpPr bwMode="auto">
            <a:xfrm>
              <a:off x="1440" y="3967"/>
              <a:ext cx="4176" cy="172"/>
              <a:chOff x="960" y="2192"/>
              <a:chExt cx="4176" cy="224"/>
            </a:xfrm>
          </p:grpSpPr>
          <p:sp>
            <p:nvSpPr>
              <p:cNvPr id="136283" name="Freeform 1115"/>
              <p:cNvSpPr>
                <a:spLocks/>
              </p:cNvSpPr>
              <p:nvPr/>
            </p:nvSpPr>
            <p:spPr bwMode="auto">
              <a:xfrm>
                <a:off x="960" y="2192"/>
                <a:ext cx="4176" cy="208"/>
              </a:xfrm>
              <a:custGeom>
                <a:avLst/>
                <a:gdLst>
                  <a:gd name="T0" fmla="*/ 0 w 4176"/>
                  <a:gd name="T1" fmla="*/ 208 h 208"/>
                  <a:gd name="T2" fmla="*/ 1152 w 4176"/>
                  <a:gd name="T3" fmla="*/ 16 h 208"/>
                  <a:gd name="T4" fmla="*/ 2544 w 4176"/>
                  <a:gd name="T5" fmla="*/ 160 h 208"/>
                  <a:gd name="T6" fmla="*/ 3552 w 4176"/>
                  <a:gd name="T7" fmla="*/ 16 h 208"/>
                  <a:gd name="T8" fmla="*/ 4176 w 4176"/>
                  <a:gd name="T9" fmla="*/ 64 h 208"/>
                </a:gdLst>
                <a:ahLst/>
                <a:cxnLst>
                  <a:cxn ang="0">
                    <a:pos x="T0" y="T1"/>
                  </a:cxn>
                  <a:cxn ang="0">
                    <a:pos x="T2" y="T3"/>
                  </a:cxn>
                  <a:cxn ang="0">
                    <a:pos x="T4" y="T5"/>
                  </a:cxn>
                  <a:cxn ang="0">
                    <a:pos x="T6" y="T7"/>
                  </a:cxn>
                  <a:cxn ang="0">
                    <a:pos x="T8" y="T9"/>
                  </a:cxn>
                </a:cxnLst>
                <a:rect l="0" t="0" r="r" b="b"/>
                <a:pathLst>
                  <a:path w="4176" h="208">
                    <a:moveTo>
                      <a:pt x="0" y="208"/>
                    </a:moveTo>
                    <a:cubicBezTo>
                      <a:pt x="364" y="116"/>
                      <a:pt x="728" y="24"/>
                      <a:pt x="1152" y="16"/>
                    </a:cubicBezTo>
                    <a:cubicBezTo>
                      <a:pt x="1576" y="8"/>
                      <a:pt x="2144" y="160"/>
                      <a:pt x="2544" y="160"/>
                    </a:cubicBezTo>
                    <a:cubicBezTo>
                      <a:pt x="2944" y="160"/>
                      <a:pt x="3280" y="32"/>
                      <a:pt x="3552" y="16"/>
                    </a:cubicBezTo>
                    <a:cubicBezTo>
                      <a:pt x="3824" y="0"/>
                      <a:pt x="4072" y="56"/>
                      <a:pt x="4176" y="64"/>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4" name="Freeform 1116"/>
              <p:cNvSpPr>
                <a:spLocks/>
              </p:cNvSpPr>
              <p:nvPr/>
            </p:nvSpPr>
            <p:spPr bwMode="auto">
              <a:xfrm>
                <a:off x="960" y="2208"/>
                <a:ext cx="4176" cy="208"/>
              </a:xfrm>
              <a:custGeom>
                <a:avLst/>
                <a:gdLst>
                  <a:gd name="T0" fmla="*/ 0 w 4176"/>
                  <a:gd name="T1" fmla="*/ 208 h 208"/>
                  <a:gd name="T2" fmla="*/ 1152 w 4176"/>
                  <a:gd name="T3" fmla="*/ 16 h 208"/>
                  <a:gd name="T4" fmla="*/ 2544 w 4176"/>
                  <a:gd name="T5" fmla="*/ 160 h 208"/>
                  <a:gd name="T6" fmla="*/ 3552 w 4176"/>
                  <a:gd name="T7" fmla="*/ 16 h 208"/>
                  <a:gd name="T8" fmla="*/ 4176 w 4176"/>
                  <a:gd name="T9" fmla="*/ 64 h 208"/>
                </a:gdLst>
                <a:ahLst/>
                <a:cxnLst>
                  <a:cxn ang="0">
                    <a:pos x="T0" y="T1"/>
                  </a:cxn>
                  <a:cxn ang="0">
                    <a:pos x="T2" y="T3"/>
                  </a:cxn>
                  <a:cxn ang="0">
                    <a:pos x="T4" y="T5"/>
                  </a:cxn>
                  <a:cxn ang="0">
                    <a:pos x="T6" y="T7"/>
                  </a:cxn>
                  <a:cxn ang="0">
                    <a:pos x="T8" y="T9"/>
                  </a:cxn>
                </a:cxnLst>
                <a:rect l="0" t="0" r="r" b="b"/>
                <a:pathLst>
                  <a:path w="4176" h="208">
                    <a:moveTo>
                      <a:pt x="0" y="208"/>
                    </a:moveTo>
                    <a:cubicBezTo>
                      <a:pt x="364" y="116"/>
                      <a:pt x="728" y="24"/>
                      <a:pt x="1152" y="16"/>
                    </a:cubicBezTo>
                    <a:cubicBezTo>
                      <a:pt x="1576" y="8"/>
                      <a:pt x="2144" y="160"/>
                      <a:pt x="2544" y="160"/>
                    </a:cubicBezTo>
                    <a:cubicBezTo>
                      <a:pt x="2944" y="160"/>
                      <a:pt x="3280" y="32"/>
                      <a:pt x="3552" y="16"/>
                    </a:cubicBezTo>
                    <a:cubicBezTo>
                      <a:pt x="3824" y="0"/>
                      <a:pt x="4072" y="56"/>
                      <a:pt x="4176" y="64"/>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36285" name="Oval 1117"/>
            <p:cNvSpPr>
              <a:spLocks noChangeArrowheads="1"/>
            </p:cNvSpPr>
            <p:nvPr/>
          </p:nvSpPr>
          <p:spPr bwMode="auto">
            <a:xfrm rot="-307954">
              <a:off x="1344" y="4049"/>
              <a:ext cx="1824" cy="271"/>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6" name="Oval 1118"/>
            <p:cNvSpPr>
              <a:spLocks noChangeArrowheads="1"/>
            </p:cNvSpPr>
            <p:nvPr/>
          </p:nvSpPr>
          <p:spPr bwMode="auto">
            <a:xfrm rot="-111800">
              <a:off x="4368" y="4004"/>
              <a:ext cx="1296" cy="225"/>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7" name="Line 1119"/>
            <p:cNvSpPr>
              <a:spLocks noChangeShapeType="1"/>
            </p:cNvSpPr>
            <p:nvPr/>
          </p:nvSpPr>
          <p:spPr bwMode="auto">
            <a:xfrm>
              <a:off x="1440" y="3965"/>
              <a:ext cx="41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8" name="Rectangle 1120"/>
            <p:cNvSpPr>
              <a:spLocks noChangeArrowheads="1"/>
            </p:cNvSpPr>
            <p:nvPr/>
          </p:nvSpPr>
          <p:spPr bwMode="auto">
            <a:xfrm>
              <a:off x="2544" y="4125"/>
              <a:ext cx="3120"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289" name="Oval 1121"/>
            <p:cNvSpPr>
              <a:spLocks noChangeArrowheads="1"/>
            </p:cNvSpPr>
            <p:nvPr/>
          </p:nvSpPr>
          <p:spPr bwMode="auto">
            <a:xfrm rot="463947">
              <a:off x="2688" y="4077"/>
              <a:ext cx="1296" cy="226"/>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303" name="Text Box 1135"/>
            <p:cNvSpPr txBox="1">
              <a:spLocks noChangeArrowheads="1"/>
            </p:cNvSpPr>
            <p:nvPr/>
          </p:nvSpPr>
          <p:spPr bwMode="auto">
            <a:xfrm>
              <a:off x="4848" y="2925"/>
              <a:ext cx="231" cy="52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200"/>
                <a:t>サークル</a:t>
              </a:r>
            </a:p>
          </p:txBody>
        </p:sp>
      </p:grpSp>
      <p:sp>
        <p:nvSpPr>
          <p:cNvPr id="136296" name="Text Box 1128"/>
          <p:cNvSpPr txBox="1">
            <a:spLocks noChangeArrowheads="1"/>
          </p:cNvSpPr>
          <p:nvPr/>
        </p:nvSpPr>
        <p:spPr bwMode="auto">
          <a:xfrm>
            <a:off x="4500563" y="3803650"/>
            <a:ext cx="3429000" cy="346075"/>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a:spAutoFit/>
          </a:bodyPr>
          <a:lstStyle/>
          <a:p>
            <a:pPr>
              <a:spcBef>
                <a:spcPct val="50000"/>
              </a:spcBef>
            </a:pPr>
            <a:r>
              <a:rPr lang="ja-JP" altLang="en-US" sz="1600"/>
              <a:t>（表－２）問題・課題絞込み評価表</a:t>
            </a:r>
          </a:p>
        </p:txBody>
      </p:sp>
      <p:sp>
        <p:nvSpPr>
          <p:cNvPr id="136315" name="Text Box 1147"/>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２３</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0" name="Group 20"/>
          <p:cNvGrpSpPr>
            <a:grpSpLocks/>
          </p:cNvGrpSpPr>
          <p:nvPr/>
        </p:nvGrpSpPr>
        <p:grpSpPr bwMode="auto">
          <a:xfrm>
            <a:off x="762000" y="3581400"/>
            <a:ext cx="7924800" cy="2606675"/>
            <a:chOff x="624" y="2486"/>
            <a:chExt cx="4992" cy="1642"/>
          </a:xfrm>
        </p:grpSpPr>
        <p:sp>
          <p:nvSpPr>
            <p:cNvPr id="143373" name="AutoShape 13"/>
            <p:cNvSpPr>
              <a:spLocks noChangeArrowheads="1"/>
            </p:cNvSpPr>
            <p:nvPr/>
          </p:nvSpPr>
          <p:spPr bwMode="auto">
            <a:xfrm>
              <a:off x="624" y="3456"/>
              <a:ext cx="4992" cy="67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371" name="AutoShape 11"/>
            <p:cNvSpPr>
              <a:spLocks noChangeArrowheads="1"/>
            </p:cNvSpPr>
            <p:nvPr/>
          </p:nvSpPr>
          <p:spPr bwMode="auto">
            <a:xfrm>
              <a:off x="624" y="2736"/>
              <a:ext cx="4992" cy="67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366" name="Text Box 6"/>
            <p:cNvSpPr txBox="1">
              <a:spLocks noChangeArrowheads="1"/>
            </p:cNvSpPr>
            <p:nvPr/>
          </p:nvSpPr>
          <p:spPr bwMode="auto">
            <a:xfrm>
              <a:off x="624" y="2486"/>
              <a:ext cx="1152"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t>テーマ　記入例</a:t>
              </a:r>
            </a:p>
          </p:txBody>
        </p:sp>
        <p:sp>
          <p:nvSpPr>
            <p:cNvPr id="143367" name="Text Box 7"/>
            <p:cNvSpPr txBox="1">
              <a:spLocks noChangeArrowheads="1"/>
            </p:cNvSpPr>
            <p:nvPr/>
          </p:nvSpPr>
          <p:spPr bwMode="auto">
            <a:xfrm>
              <a:off x="720" y="2784"/>
              <a:ext cx="4704"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400"/>
                <a:t>×</a:t>
              </a:r>
              <a:r>
                <a:rPr lang="ja-JP" altLang="en-US" sz="2400"/>
                <a:t>　キャンペーン実施による婦人服売上高の３０％向上</a:t>
              </a:r>
            </a:p>
          </p:txBody>
        </p:sp>
        <p:sp>
          <p:nvSpPr>
            <p:cNvPr id="143368" name="Text Box 8"/>
            <p:cNvSpPr txBox="1">
              <a:spLocks noChangeArrowheads="1"/>
            </p:cNvSpPr>
            <p:nvPr/>
          </p:nvSpPr>
          <p:spPr bwMode="auto">
            <a:xfrm>
              <a:off x="720" y="3072"/>
              <a:ext cx="3408"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400"/>
                <a:t>○</a:t>
              </a:r>
              <a:r>
                <a:rPr lang="ja-JP" altLang="en-US" sz="2400"/>
                <a:t>　婦人服売上高の３０％向上</a:t>
              </a:r>
            </a:p>
          </p:txBody>
        </p:sp>
        <p:sp>
          <p:nvSpPr>
            <p:cNvPr id="143369" name="Text Box 9"/>
            <p:cNvSpPr txBox="1">
              <a:spLocks noChangeArrowheads="1"/>
            </p:cNvSpPr>
            <p:nvPr/>
          </p:nvSpPr>
          <p:spPr bwMode="auto">
            <a:xfrm>
              <a:off x="720" y="3504"/>
              <a:ext cx="3840"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400"/>
                <a:t>×</a:t>
              </a:r>
              <a:r>
                <a:rPr lang="ja-JP" altLang="en-US" sz="2400"/>
                <a:t>　設計自動化の確立</a:t>
              </a:r>
            </a:p>
          </p:txBody>
        </p:sp>
        <p:sp>
          <p:nvSpPr>
            <p:cNvPr id="143370" name="Text Box 10"/>
            <p:cNvSpPr txBox="1">
              <a:spLocks noChangeArrowheads="1"/>
            </p:cNvSpPr>
            <p:nvPr/>
          </p:nvSpPr>
          <p:spPr bwMode="auto">
            <a:xfrm>
              <a:off x="720" y="3792"/>
              <a:ext cx="3408"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400"/>
                <a:t>○</a:t>
              </a:r>
              <a:r>
                <a:rPr lang="ja-JP" altLang="en-US" sz="2400"/>
                <a:t>　設計時間の１５％短縮</a:t>
              </a:r>
            </a:p>
          </p:txBody>
        </p:sp>
      </p:grpSp>
      <p:grpSp>
        <p:nvGrpSpPr>
          <p:cNvPr id="143381" name="Group 21"/>
          <p:cNvGrpSpPr>
            <a:grpSpLocks/>
          </p:cNvGrpSpPr>
          <p:nvPr/>
        </p:nvGrpSpPr>
        <p:grpSpPr bwMode="auto">
          <a:xfrm>
            <a:off x="457200" y="762000"/>
            <a:ext cx="8305800" cy="2667000"/>
            <a:chOff x="480" y="480"/>
            <a:chExt cx="4944" cy="1680"/>
          </a:xfrm>
        </p:grpSpPr>
        <p:sp>
          <p:nvSpPr>
            <p:cNvPr id="143372" name="AutoShape 12"/>
            <p:cNvSpPr>
              <a:spLocks noChangeArrowheads="1"/>
            </p:cNvSpPr>
            <p:nvPr/>
          </p:nvSpPr>
          <p:spPr bwMode="auto">
            <a:xfrm>
              <a:off x="480" y="816"/>
              <a:ext cx="4944" cy="134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363" name="AutoShape 3"/>
            <p:cNvSpPr>
              <a:spLocks noChangeArrowheads="1"/>
            </p:cNvSpPr>
            <p:nvPr/>
          </p:nvSpPr>
          <p:spPr bwMode="auto">
            <a:xfrm>
              <a:off x="576" y="930"/>
              <a:ext cx="4848" cy="1230"/>
            </a:xfrm>
            <a:prstGeom prst="roundRect">
              <a:avLst>
                <a:gd name="adj" fmla="val 16667"/>
              </a:avLst>
            </a:prstGeom>
            <a:noFill/>
            <a:ln>
              <a:noFill/>
            </a:ln>
            <a:effectLst/>
            <a:extLst>
              <a:ext uri="{909E8E84-426E-40DD-AFC4-6F175D3DCCD1}">
                <a14:hiddenFill xmlns:a14="http://schemas.microsoft.com/office/drawing/2010/main">
                  <a:gradFill rotWithShape="0">
                    <a:gsLst>
                      <a:gs pos="0">
                        <a:srgbClr val="CCFFFF">
                          <a:gamma/>
                          <a:shade val="78824"/>
                          <a:invGamma/>
                        </a:srgbClr>
                      </a:gs>
                      <a:gs pos="50000">
                        <a:srgbClr val="CCFFFF"/>
                      </a:gs>
                      <a:gs pos="100000">
                        <a:srgbClr val="CCFFFF">
                          <a:gamma/>
                          <a:shade val="78824"/>
                          <a:invGamma/>
                        </a:srgbClr>
                      </a:gs>
                    </a:gsLst>
                    <a:lin ang="0" scaled="1"/>
                  </a:gradFill>
                </a14:hiddenFill>
              </a:ex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　 </a:t>
              </a:r>
              <a:r>
                <a:rPr lang="ja-JP" altLang="en-US" sz="1800"/>
                <a:t>◆</a:t>
              </a:r>
              <a:r>
                <a:rPr lang="ja-JP" altLang="en-US" sz="2000" b="1"/>
                <a:t>どんな活動をするのか</a:t>
              </a:r>
              <a:r>
                <a:rPr lang="ja-JP" altLang="en-US" sz="2000" b="1">
                  <a:solidFill>
                    <a:srgbClr val="FF0000"/>
                  </a:solidFill>
                </a:rPr>
                <a:t>活動の目的</a:t>
              </a:r>
              <a:r>
                <a:rPr lang="ja-JP" altLang="en-US" sz="2000" b="1"/>
                <a:t>がわかるように　</a:t>
              </a:r>
            </a:p>
            <a:p>
              <a:pPr algn="l">
                <a:spcBef>
                  <a:spcPct val="50000"/>
                </a:spcBef>
              </a:pPr>
              <a:r>
                <a:rPr lang="ja-JP" altLang="en-US" sz="1800"/>
                <a:t>　 ◆</a:t>
              </a:r>
              <a:r>
                <a:rPr lang="ja-JP" altLang="en-US" sz="2000" b="1">
                  <a:solidFill>
                    <a:srgbClr val="FF0000"/>
                  </a:solidFill>
                </a:rPr>
                <a:t>何をどうする</a:t>
              </a:r>
              <a:r>
                <a:rPr lang="ja-JP" altLang="en-US" sz="2000" b="1"/>
                <a:t>という形で表現（最終目的を明確に）</a:t>
              </a:r>
            </a:p>
            <a:p>
              <a:pPr algn="l">
                <a:spcBef>
                  <a:spcPct val="50000"/>
                </a:spcBef>
              </a:pPr>
              <a:r>
                <a:rPr lang="ja-JP" altLang="en-US" sz="2000" b="1"/>
                <a:t>　 </a:t>
              </a:r>
              <a:r>
                <a:rPr lang="ja-JP" altLang="en-US" sz="1800"/>
                <a:t>◆</a:t>
              </a:r>
              <a:r>
                <a:rPr lang="ja-JP" altLang="en-US" sz="2000" b="1"/>
                <a:t>内容が大きく表現しきれない場合は</a:t>
              </a:r>
              <a:r>
                <a:rPr lang="ja-JP" altLang="en-US" sz="2000" b="1">
                  <a:solidFill>
                    <a:srgbClr val="FF0000"/>
                  </a:solidFill>
                </a:rPr>
                <a:t>サブテーマ</a:t>
              </a:r>
              <a:r>
                <a:rPr lang="ja-JP" altLang="en-US" sz="2000" b="1"/>
                <a:t>を付けると良い</a:t>
              </a:r>
            </a:p>
            <a:p>
              <a:pPr algn="l">
                <a:spcBef>
                  <a:spcPct val="50000"/>
                </a:spcBef>
              </a:pPr>
              <a:r>
                <a:rPr lang="ja-JP" altLang="en-US" sz="2000" b="1"/>
                <a:t>　 </a:t>
              </a:r>
              <a:r>
                <a:rPr lang="ja-JP" altLang="en-US" sz="1800"/>
                <a:t>◆</a:t>
              </a:r>
              <a:r>
                <a:rPr lang="ja-JP" altLang="en-US" sz="2000" b="1">
                  <a:solidFill>
                    <a:srgbClr val="FF3300"/>
                  </a:solidFill>
                </a:rPr>
                <a:t>対策や手段をテーマ名に入れない</a:t>
              </a:r>
            </a:p>
          </p:txBody>
        </p:sp>
        <p:sp>
          <p:nvSpPr>
            <p:cNvPr id="143374" name="AutoShape 14"/>
            <p:cNvSpPr>
              <a:spLocks noChangeArrowheads="1"/>
            </p:cNvSpPr>
            <p:nvPr/>
          </p:nvSpPr>
          <p:spPr bwMode="auto">
            <a:xfrm>
              <a:off x="768" y="480"/>
              <a:ext cx="2496" cy="288"/>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effectLst>
                    <a:outerShdw blurRad="38100" dist="38100" dir="2700000" algn="tl">
                      <a:srgbClr val="FFFFFF"/>
                    </a:outerShdw>
                  </a:effectLst>
                </a:rPr>
                <a:t>　★テーマ名を決める時のポイント</a:t>
              </a:r>
            </a:p>
          </p:txBody>
        </p:sp>
      </p:grpSp>
      <p:sp>
        <p:nvSpPr>
          <p:cNvPr id="143382" name="Text Box 22"/>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3380"/>
                                        </p:tgtEl>
                                        <p:attrNameLst>
                                          <p:attrName>style.visibility</p:attrName>
                                        </p:attrNameLst>
                                      </p:cBhvr>
                                      <p:to>
                                        <p:strVal val="visible"/>
                                      </p:to>
                                    </p:set>
                                    <p:animEffect transition="in" filter="blinds(horizontal)">
                                      <p:cBhvr>
                                        <p:cTn id="7" dur="500"/>
                                        <p:tgtEl>
                                          <p:spTgt spid="143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339" name="Group 51"/>
          <p:cNvGrpSpPr>
            <a:grpSpLocks/>
          </p:cNvGrpSpPr>
          <p:nvPr/>
        </p:nvGrpSpPr>
        <p:grpSpPr bwMode="auto">
          <a:xfrm>
            <a:off x="5486400" y="1600200"/>
            <a:ext cx="3429000" cy="2895600"/>
            <a:chOff x="3456" y="1008"/>
            <a:chExt cx="2160" cy="1824"/>
          </a:xfrm>
        </p:grpSpPr>
        <p:sp>
          <p:nvSpPr>
            <p:cNvPr id="140324" name="AutoShape 36"/>
            <p:cNvSpPr>
              <a:spLocks noChangeArrowheads="1"/>
            </p:cNvSpPr>
            <p:nvPr/>
          </p:nvSpPr>
          <p:spPr bwMode="auto">
            <a:xfrm>
              <a:off x="3456" y="1099"/>
              <a:ext cx="2160" cy="1733"/>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0295" name="Text Box 7"/>
            <p:cNvSpPr txBox="1">
              <a:spLocks noChangeArrowheads="1"/>
            </p:cNvSpPr>
            <p:nvPr/>
          </p:nvSpPr>
          <p:spPr bwMode="auto">
            <a:xfrm>
              <a:off x="3552" y="2148"/>
              <a:ext cx="1488"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t>現在までの状況は</a:t>
              </a:r>
            </a:p>
          </p:txBody>
        </p:sp>
        <p:sp>
          <p:nvSpPr>
            <p:cNvPr id="140296" name="Text Box 8"/>
            <p:cNvSpPr txBox="1">
              <a:spLocks noChangeArrowheads="1"/>
            </p:cNvSpPr>
            <p:nvPr/>
          </p:nvSpPr>
          <p:spPr bwMode="auto">
            <a:xfrm>
              <a:off x="3552" y="1327"/>
              <a:ext cx="1680"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t>近い将来の見 込みは</a:t>
              </a:r>
            </a:p>
          </p:txBody>
        </p:sp>
        <p:sp>
          <p:nvSpPr>
            <p:cNvPr id="140297" name="Text Box 9"/>
            <p:cNvSpPr txBox="1">
              <a:spLocks noChangeArrowheads="1"/>
            </p:cNvSpPr>
            <p:nvPr/>
          </p:nvSpPr>
          <p:spPr bwMode="auto">
            <a:xfrm>
              <a:off x="3552" y="1601"/>
              <a:ext cx="1584"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t>上司方針の状況は</a:t>
              </a:r>
            </a:p>
          </p:txBody>
        </p:sp>
        <p:sp>
          <p:nvSpPr>
            <p:cNvPr id="140298" name="Text Box 10"/>
            <p:cNvSpPr txBox="1">
              <a:spLocks noChangeArrowheads="1"/>
            </p:cNvSpPr>
            <p:nvPr/>
          </p:nvSpPr>
          <p:spPr bwMode="auto">
            <a:xfrm>
              <a:off x="3552" y="1874"/>
              <a:ext cx="1968"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t>前後工程からの要求は</a:t>
              </a:r>
            </a:p>
          </p:txBody>
        </p:sp>
        <p:sp>
          <p:nvSpPr>
            <p:cNvPr id="140305" name="Text Box 17"/>
            <p:cNvSpPr txBox="1">
              <a:spLocks noChangeArrowheads="1"/>
            </p:cNvSpPr>
            <p:nvPr/>
          </p:nvSpPr>
          <p:spPr bwMode="auto">
            <a:xfrm>
              <a:off x="3552" y="2422"/>
              <a:ext cx="1632"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t>ベンチマーキング</a:t>
              </a:r>
            </a:p>
          </p:txBody>
        </p:sp>
        <p:sp>
          <p:nvSpPr>
            <p:cNvPr id="140309" name="AutoShape 21"/>
            <p:cNvSpPr>
              <a:spLocks noChangeArrowheads="1"/>
            </p:cNvSpPr>
            <p:nvPr/>
          </p:nvSpPr>
          <p:spPr bwMode="auto">
            <a:xfrm>
              <a:off x="3552" y="1008"/>
              <a:ext cx="1200" cy="228"/>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effectLst>
                    <a:outerShdw blurRad="38100" dist="38100" dir="2700000" algn="tl">
                      <a:srgbClr val="FFFFFF"/>
                    </a:outerShdw>
                  </a:effectLst>
                </a:rPr>
                <a:t>　★ポイント</a:t>
              </a:r>
            </a:p>
          </p:txBody>
        </p:sp>
      </p:grpSp>
      <p:sp>
        <p:nvSpPr>
          <p:cNvPr id="140325" name="Text Box 37"/>
          <p:cNvSpPr txBox="1">
            <a:spLocks noChangeArrowheads="1"/>
          </p:cNvSpPr>
          <p:nvPr/>
        </p:nvSpPr>
        <p:spPr bwMode="auto">
          <a:xfrm>
            <a:off x="7019925" y="609600"/>
            <a:ext cx="1524000" cy="73183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a:t>
            </a:r>
            <a:r>
              <a:rPr lang="ja-JP" altLang="en-US" sz="1200">
                <a:solidFill>
                  <a:schemeClr val="bg1"/>
                </a:solidFill>
              </a:rPr>
              <a:t>パレート図　</a:t>
            </a:r>
            <a:br>
              <a:rPr lang="ja-JP" altLang="en-US" sz="1200">
                <a:solidFill>
                  <a:schemeClr val="bg1"/>
                </a:solidFill>
              </a:rPr>
            </a:br>
            <a:r>
              <a:rPr lang="ja-JP" altLang="en-US" sz="1200" b="1">
                <a:solidFill>
                  <a:schemeClr val="bg1"/>
                </a:solidFill>
              </a:rPr>
              <a:t>▼</a:t>
            </a:r>
            <a:r>
              <a:rPr lang="ja-JP" altLang="en-US" sz="1200">
                <a:solidFill>
                  <a:schemeClr val="bg1"/>
                </a:solidFill>
              </a:rPr>
              <a:t>グラフ</a:t>
            </a:r>
            <a:r>
              <a:rPr lang="ja-JP" altLang="en-US" sz="1200" b="1">
                <a:solidFill>
                  <a:schemeClr val="bg1"/>
                </a:solidFill>
              </a:rPr>
              <a:t>　等</a:t>
            </a:r>
            <a:endParaRPr lang="ja-JP" altLang="en-US" sz="1200">
              <a:solidFill>
                <a:schemeClr val="bg1"/>
              </a:solidFill>
            </a:endParaRPr>
          </a:p>
        </p:txBody>
      </p:sp>
      <p:pic>
        <p:nvPicPr>
          <p:cNvPr id="140327"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648200"/>
            <a:ext cx="2774950" cy="20097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0304" name="Rectangle 16"/>
          <p:cNvSpPr>
            <a:spLocks noChangeArrowheads="1"/>
          </p:cNvSpPr>
          <p:nvPr/>
        </p:nvSpPr>
        <p:spPr bwMode="auto">
          <a:xfrm>
            <a:off x="603250" y="241300"/>
            <a:ext cx="4578350" cy="520700"/>
          </a:xfrm>
          <a:prstGeom prst="rect">
            <a:avLst/>
          </a:prstGeom>
          <a:gradFill rotWithShape="0">
            <a:gsLst>
              <a:gs pos="0">
                <a:srgbClr val="99CCFF">
                  <a:gamma/>
                  <a:shade val="46275"/>
                  <a:invGamma/>
                </a:srgbClr>
              </a:gs>
              <a:gs pos="50000">
                <a:srgbClr val="99CCFF"/>
              </a:gs>
              <a:gs pos="100000">
                <a:srgbClr val="99CCFF">
                  <a:gamma/>
                  <a:shade val="46275"/>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選定理由の明確化</a:t>
            </a:r>
          </a:p>
        </p:txBody>
      </p:sp>
      <p:sp>
        <p:nvSpPr>
          <p:cNvPr id="140330" name="Text Box 42"/>
          <p:cNvSpPr txBox="1">
            <a:spLocks noChangeArrowheads="1"/>
          </p:cNvSpPr>
          <p:nvPr/>
        </p:nvSpPr>
        <p:spPr bwMode="auto">
          <a:xfrm>
            <a:off x="250825" y="1006475"/>
            <a:ext cx="5943600" cy="406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000" b="1"/>
              <a:t>　★取り組む必要性を具体的に明確にして確認する</a:t>
            </a:r>
          </a:p>
        </p:txBody>
      </p:sp>
      <p:grpSp>
        <p:nvGrpSpPr>
          <p:cNvPr id="140336" name="Group 48"/>
          <p:cNvGrpSpPr>
            <a:grpSpLocks/>
          </p:cNvGrpSpPr>
          <p:nvPr/>
        </p:nvGrpSpPr>
        <p:grpSpPr bwMode="auto">
          <a:xfrm>
            <a:off x="615950" y="4191000"/>
            <a:ext cx="5111750" cy="1143000"/>
            <a:chOff x="380" y="2640"/>
            <a:chExt cx="3220" cy="720"/>
          </a:xfrm>
        </p:grpSpPr>
        <p:grpSp>
          <p:nvGrpSpPr>
            <p:cNvPr id="140328" name="Group 40"/>
            <p:cNvGrpSpPr>
              <a:grpSpLocks/>
            </p:cNvGrpSpPr>
            <p:nvPr/>
          </p:nvGrpSpPr>
          <p:grpSpPr bwMode="auto">
            <a:xfrm>
              <a:off x="380" y="2784"/>
              <a:ext cx="3220" cy="576"/>
              <a:chOff x="380" y="2304"/>
              <a:chExt cx="3220" cy="576"/>
            </a:xfrm>
          </p:grpSpPr>
          <p:sp>
            <p:nvSpPr>
              <p:cNvPr id="140306" name="AutoShape 18"/>
              <p:cNvSpPr>
                <a:spLocks noChangeArrowheads="1"/>
              </p:cNvSpPr>
              <p:nvPr/>
            </p:nvSpPr>
            <p:spPr bwMode="auto">
              <a:xfrm>
                <a:off x="380" y="2304"/>
                <a:ext cx="3024" cy="57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0292" name="Text Box 4"/>
              <p:cNvSpPr txBox="1">
                <a:spLocks noChangeArrowheads="1"/>
              </p:cNvSpPr>
              <p:nvPr/>
            </p:nvSpPr>
            <p:spPr bwMode="auto">
              <a:xfrm>
                <a:off x="472" y="2352"/>
                <a:ext cx="3128" cy="44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000" b="1"/>
                  <a:t>② </a:t>
                </a:r>
                <a:r>
                  <a:rPr lang="ja-JP" altLang="en-US" sz="2000" b="1"/>
                  <a:t>ＱＣ手法などで、把握した状況を整理</a:t>
                </a:r>
                <a:br>
                  <a:rPr lang="ja-JP" altLang="en-US" sz="2000" b="1"/>
                </a:br>
                <a:r>
                  <a:rPr lang="ja-JP" altLang="en-US" sz="2000" b="1"/>
                  <a:t>　　し</a:t>
                </a:r>
                <a:r>
                  <a:rPr lang="ja-JP" altLang="en-US" sz="2000" b="1">
                    <a:solidFill>
                      <a:srgbClr val="FF3300"/>
                    </a:solidFill>
                  </a:rPr>
                  <a:t>出 来るだけ定量化</a:t>
                </a:r>
                <a:r>
                  <a:rPr lang="ja-JP" altLang="en-US" sz="2000" b="1"/>
                  <a:t>し明確にする</a:t>
                </a:r>
              </a:p>
            </p:txBody>
          </p:sp>
        </p:grpSp>
        <p:sp>
          <p:nvSpPr>
            <p:cNvPr id="140319" name="AutoShape 31"/>
            <p:cNvSpPr>
              <a:spLocks noChangeArrowheads="1"/>
            </p:cNvSpPr>
            <p:nvPr/>
          </p:nvSpPr>
          <p:spPr bwMode="auto">
            <a:xfrm>
              <a:off x="1316" y="2640"/>
              <a:ext cx="624" cy="96"/>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40337" name="Group 49"/>
          <p:cNvGrpSpPr>
            <a:grpSpLocks/>
          </p:cNvGrpSpPr>
          <p:nvPr/>
        </p:nvGrpSpPr>
        <p:grpSpPr bwMode="auto">
          <a:xfrm>
            <a:off x="609600" y="5486400"/>
            <a:ext cx="4953000" cy="1143000"/>
            <a:chOff x="380" y="3456"/>
            <a:chExt cx="3120" cy="720"/>
          </a:xfrm>
        </p:grpSpPr>
        <p:grpSp>
          <p:nvGrpSpPr>
            <p:cNvPr id="140323" name="Group 35"/>
            <p:cNvGrpSpPr>
              <a:grpSpLocks/>
            </p:cNvGrpSpPr>
            <p:nvPr/>
          </p:nvGrpSpPr>
          <p:grpSpPr bwMode="auto">
            <a:xfrm>
              <a:off x="380" y="3600"/>
              <a:ext cx="3120" cy="576"/>
              <a:chOff x="192" y="3216"/>
              <a:chExt cx="3360" cy="576"/>
            </a:xfrm>
          </p:grpSpPr>
          <p:sp>
            <p:nvSpPr>
              <p:cNvPr id="140307" name="AutoShape 19"/>
              <p:cNvSpPr>
                <a:spLocks noChangeArrowheads="1"/>
              </p:cNvSpPr>
              <p:nvPr/>
            </p:nvSpPr>
            <p:spPr bwMode="auto">
              <a:xfrm>
                <a:off x="192" y="3216"/>
                <a:ext cx="3312" cy="57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0293" name="Text Box 5"/>
              <p:cNvSpPr txBox="1">
                <a:spLocks noChangeArrowheads="1"/>
              </p:cNvSpPr>
              <p:nvPr/>
            </p:nvSpPr>
            <p:spPr bwMode="auto">
              <a:xfrm>
                <a:off x="288" y="3264"/>
                <a:ext cx="3264" cy="44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000" b="1"/>
                  <a:t>③ </a:t>
                </a:r>
                <a:r>
                  <a:rPr lang="ja-JP" altLang="en-US" sz="2000" b="1"/>
                  <a:t>取り組む必要性を全員で確認し、取り</a:t>
                </a:r>
                <a:br>
                  <a:rPr lang="ja-JP" altLang="en-US" sz="2000" b="1"/>
                </a:br>
                <a:r>
                  <a:rPr lang="ja-JP" altLang="en-US" sz="2000" b="1"/>
                  <a:t>　　組む問題あるいは課題を決定する</a:t>
                </a:r>
              </a:p>
            </p:txBody>
          </p:sp>
        </p:grpSp>
        <p:sp>
          <p:nvSpPr>
            <p:cNvPr id="140320" name="AutoShape 32"/>
            <p:cNvSpPr>
              <a:spLocks noChangeArrowheads="1"/>
            </p:cNvSpPr>
            <p:nvPr/>
          </p:nvSpPr>
          <p:spPr bwMode="auto">
            <a:xfrm>
              <a:off x="1340" y="3456"/>
              <a:ext cx="624" cy="96"/>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40335" name="Group 47"/>
          <p:cNvGrpSpPr>
            <a:grpSpLocks/>
          </p:cNvGrpSpPr>
          <p:nvPr/>
        </p:nvGrpSpPr>
        <p:grpSpPr bwMode="auto">
          <a:xfrm>
            <a:off x="609600" y="1828800"/>
            <a:ext cx="4114800" cy="2209800"/>
            <a:chOff x="380" y="1152"/>
            <a:chExt cx="2592" cy="1392"/>
          </a:xfrm>
        </p:grpSpPr>
        <p:sp>
          <p:nvSpPr>
            <p:cNvPr id="140290" name="AutoShape 2"/>
            <p:cNvSpPr>
              <a:spLocks noChangeArrowheads="1"/>
            </p:cNvSpPr>
            <p:nvPr/>
          </p:nvSpPr>
          <p:spPr bwMode="auto">
            <a:xfrm>
              <a:off x="384" y="1152"/>
              <a:ext cx="2496" cy="567"/>
            </a:xfrm>
            <a:prstGeom prst="roundRect">
              <a:avLst>
                <a:gd name="adj" fmla="val 16667"/>
              </a:avLst>
            </a:prstGeom>
            <a:solidFill>
              <a:srgbClr val="CCFFCC"/>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絞り込んだ問題・課題</a:t>
              </a:r>
            </a:p>
            <a:p>
              <a:pPr>
                <a:spcBef>
                  <a:spcPct val="15000"/>
                </a:spcBef>
              </a:pPr>
              <a:r>
                <a:rPr lang="ja-JP" altLang="en-US" sz="2000" b="1"/>
                <a:t>（取り組む問題・課題の候補）</a:t>
              </a:r>
            </a:p>
          </p:txBody>
        </p:sp>
        <p:grpSp>
          <p:nvGrpSpPr>
            <p:cNvPr id="140322" name="Group 34"/>
            <p:cNvGrpSpPr>
              <a:grpSpLocks/>
            </p:cNvGrpSpPr>
            <p:nvPr/>
          </p:nvGrpSpPr>
          <p:grpSpPr bwMode="auto">
            <a:xfrm>
              <a:off x="380" y="1920"/>
              <a:ext cx="2592" cy="624"/>
              <a:chOff x="192" y="1392"/>
              <a:chExt cx="2592" cy="624"/>
            </a:xfrm>
          </p:grpSpPr>
          <p:sp>
            <p:nvSpPr>
              <p:cNvPr id="140317" name="AutoShape 29"/>
              <p:cNvSpPr>
                <a:spLocks noChangeArrowheads="1"/>
              </p:cNvSpPr>
              <p:nvPr/>
            </p:nvSpPr>
            <p:spPr bwMode="auto">
              <a:xfrm>
                <a:off x="192" y="1392"/>
                <a:ext cx="2592" cy="62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0294" name="Text Box 6"/>
              <p:cNvSpPr txBox="1">
                <a:spLocks noChangeArrowheads="1"/>
              </p:cNvSpPr>
              <p:nvPr/>
            </p:nvSpPr>
            <p:spPr bwMode="auto">
              <a:xfrm>
                <a:off x="288" y="1488"/>
                <a:ext cx="244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000" b="1"/>
                  <a:t>①</a:t>
                </a:r>
                <a:r>
                  <a:rPr lang="ja-JP" altLang="en-US" sz="2000" b="1"/>
                  <a:t>取り組む必要性について、状況</a:t>
                </a:r>
                <a:br>
                  <a:rPr lang="ja-JP" altLang="en-US" sz="2000" b="1"/>
                </a:br>
                <a:r>
                  <a:rPr lang="ja-JP" altLang="en-US" sz="2000" b="1"/>
                  <a:t>　 を</a:t>
                </a:r>
                <a:r>
                  <a:rPr lang="ja-JP" altLang="en-US" sz="2000" b="1">
                    <a:solidFill>
                      <a:srgbClr val="FF3300"/>
                    </a:solidFill>
                  </a:rPr>
                  <a:t>事実・データで把握</a:t>
                </a:r>
                <a:r>
                  <a:rPr lang="ja-JP" altLang="en-US" sz="2000" b="1"/>
                  <a:t>する</a:t>
                </a:r>
              </a:p>
            </p:txBody>
          </p:sp>
        </p:grpSp>
        <p:sp>
          <p:nvSpPr>
            <p:cNvPr id="140332" name="AutoShape 44"/>
            <p:cNvSpPr>
              <a:spLocks noChangeArrowheads="1"/>
            </p:cNvSpPr>
            <p:nvPr/>
          </p:nvSpPr>
          <p:spPr bwMode="auto">
            <a:xfrm>
              <a:off x="1296" y="1776"/>
              <a:ext cx="624" cy="96"/>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40314" name="Group 26"/>
          <p:cNvGrpSpPr>
            <a:grpSpLocks/>
          </p:cNvGrpSpPr>
          <p:nvPr/>
        </p:nvGrpSpPr>
        <p:grpSpPr bwMode="auto">
          <a:xfrm>
            <a:off x="304800" y="76200"/>
            <a:ext cx="954088" cy="457200"/>
            <a:chOff x="528" y="528"/>
            <a:chExt cx="1920" cy="336"/>
          </a:xfrm>
        </p:grpSpPr>
        <p:sp>
          <p:nvSpPr>
            <p:cNvPr id="140315" name="Rectangle 27"/>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solidFill>
                  <a:schemeClr val="bg1"/>
                </a:solidFill>
                <a:effectLst>
                  <a:outerShdw blurRad="38100" dist="38100" dir="2700000" algn="tl">
                    <a:srgbClr val="000000"/>
                  </a:outerShdw>
                </a:effectLst>
              </a:endParaRPr>
            </a:p>
          </p:txBody>
        </p:sp>
        <p:sp>
          <p:nvSpPr>
            <p:cNvPr id="140316" name="Text Box 28"/>
            <p:cNvSpPr txBox="1">
              <a:spLocks noChangeArrowheads="1"/>
            </p:cNvSpPr>
            <p:nvPr/>
          </p:nvSpPr>
          <p:spPr bwMode="auto">
            <a:xfrm>
              <a:off x="528" y="576"/>
              <a:ext cx="1836" cy="2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latin typeface="ＭＳ Ｐゴシック" pitchFamily="50" charset="-128"/>
                </a:rPr>
                <a:t>1-(</a:t>
              </a:r>
              <a:r>
                <a:rPr lang="ja-JP" altLang="en-US" sz="1800" b="1">
                  <a:latin typeface="ＭＳ Ｐゴシック" pitchFamily="50" charset="-128"/>
                </a:rPr>
                <a:t>３）</a:t>
              </a:r>
            </a:p>
          </p:txBody>
        </p:sp>
      </p:grpSp>
      <p:sp>
        <p:nvSpPr>
          <p:cNvPr id="140340" name="Text Box 52"/>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0335"/>
                                        </p:tgtEl>
                                        <p:attrNameLst>
                                          <p:attrName>style.visibility</p:attrName>
                                        </p:attrNameLst>
                                      </p:cBhvr>
                                      <p:to>
                                        <p:strVal val="visible"/>
                                      </p:to>
                                    </p:set>
                                    <p:animEffect transition="in" filter="blinds(horizontal)">
                                      <p:cBhvr>
                                        <p:cTn id="7" dur="500"/>
                                        <p:tgtEl>
                                          <p:spTgt spid="1403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0336"/>
                                        </p:tgtEl>
                                        <p:attrNameLst>
                                          <p:attrName>style.visibility</p:attrName>
                                        </p:attrNameLst>
                                      </p:cBhvr>
                                      <p:to>
                                        <p:strVal val="visible"/>
                                      </p:to>
                                    </p:set>
                                    <p:animEffect transition="in" filter="blinds(horizontal)">
                                      <p:cBhvr>
                                        <p:cTn id="12" dur="500"/>
                                        <p:tgtEl>
                                          <p:spTgt spid="1403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40337"/>
                                        </p:tgtEl>
                                        <p:attrNameLst>
                                          <p:attrName>style.visibility</p:attrName>
                                        </p:attrNameLst>
                                      </p:cBhvr>
                                      <p:to>
                                        <p:strVal val="visible"/>
                                      </p:to>
                                    </p:set>
                                    <p:animEffect transition="in" filter="blinds(horizontal)">
                                      <p:cBhvr>
                                        <p:cTn id="17" dur="500"/>
                                        <p:tgtEl>
                                          <p:spTgt spid="14033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40339"/>
                                        </p:tgtEl>
                                        <p:attrNameLst>
                                          <p:attrName>style.visibility</p:attrName>
                                        </p:attrNameLst>
                                      </p:cBhvr>
                                      <p:to>
                                        <p:strVal val="visible"/>
                                      </p:to>
                                    </p:set>
                                    <p:animEffect transition="in" filter="blinds(horizontal)">
                                      <p:cBhvr>
                                        <p:cTn id="22" dur="500"/>
                                        <p:tgtEl>
                                          <p:spTgt spid="140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419" name="Picture 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343400"/>
            <a:ext cx="2209800" cy="19050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4452" name="Group 68"/>
          <p:cNvGrpSpPr>
            <a:grpSpLocks/>
          </p:cNvGrpSpPr>
          <p:nvPr/>
        </p:nvGrpSpPr>
        <p:grpSpPr bwMode="auto">
          <a:xfrm>
            <a:off x="152400" y="152400"/>
            <a:ext cx="3733800" cy="673100"/>
            <a:chOff x="96" y="96"/>
            <a:chExt cx="2352" cy="424"/>
          </a:xfrm>
        </p:grpSpPr>
        <p:sp>
          <p:nvSpPr>
            <p:cNvPr id="144386" name="Rectangle 2"/>
            <p:cNvSpPr>
              <a:spLocks noChangeArrowheads="1"/>
            </p:cNvSpPr>
            <p:nvPr/>
          </p:nvSpPr>
          <p:spPr bwMode="auto">
            <a:xfrm>
              <a:off x="208" y="192"/>
              <a:ext cx="2240" cy="328"/>
            </a:xfrm>
            <a:prstGeom prst="rect">
              <a:avLst/>
            </a:prstGeom>
            <a:gradFill rotWithShape="0">
              <a:gsLst>
                <a:gs pos="0">
                  <a:srgbClr val="99CCFF">
                    <a:gamma/>
                    <a:shade val="63529"/>
                    <a:invGamma/>
                  </a:srgbClr>
                </a:gs>
                <a:gs pos="50000">
                  <a:srgbClr val="99CCFF"/>
                </a:gs>
                <a:gs pos="100000">
                  <a:srgbClr val="99CCFF">
                    <a:gamma/>
                    <a:shade val="63529"/>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手順の選択</a:t>
              </a:r>
            </a:p>
          </p:txBody>
        </p:sp>
        <p:sp>
          <p:nvSpPr>
            <p:cNvPr id="144421" name="Rectangle 37"/>
            <p:cNvSpPr>
              <a:spLocks noChangeArrowheads="1"/>
            </p:cNvSpPr>
            <p:nvPr/>
          </p:nvSpPr>
          <p:spPr bwMode="auto">
            <a:xfrm>
              <a:off x="96" y="96"/>
              <a:ext cx="480" cy="288"/>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effectLst>
                  <a:outerShdw blurRad="38100" dist="38100" dir="2700000" algn="tl">
                    <a:srgbClr val="FFFFFF"/>
                  </a:outerShdw>
                </a:effectLst>
              </a:endParaRPr>
            </a:p>
          </p:txBody>
        </p:sp>
        <p:sp>
          <p:nvSpPr>
            <p:cNvPr id="144422" name="Text Box 38"/>
            <p:cNvSpPr txBox="1">
              <a:spLocks noChangeArrowheads="1"/>
            </p:cNvSpPr>
            <p:nvPr/>
          </p:nvSpPr>
          <p:spPr bwMode="auto">
            <a:xfrm>
              <a:off x="96" y="137"/>
              <a:ext cx="457"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latin typeface="ＭＳ Ｐゴシック" pitchFamily="50" charset="-128"/>
                </a:rPr>
                <a:t>1-(</a:t>
              </a:r>
              <a:r>
                <a:rPr lang="ja-JP" altLang="en-US" sz="1800" b="1">
                  <a:latin typeface="ＭＳ Ｐゴシック" pitchFamily="50" charset="-128"/>
                </a:rPr>
                <a:t>４</a:t>
              </a:r>
              <a:r>
                <a:rPr lang="en-US" altLang="ja-JP" sz="1800" b="1">
                  <a:latin typeface="ＭＳ Ｐゴシック" pitchFamily="50" charset="-128"/>
                </a:rPr>
                <a:t>)</a:t>
              </a:r>
            </a:p>
          </p:txBody>
        </p:sp>
      </p:grpSp>
      <p:grpSp>
        <p:nvGrpSpPr>
          <p:cNvPr id="144457" name="Group 73"/>
          <p:cNvGrpSpPr>
            <a:grpSpLocks/>
          </p:cNvGrpSpPr>
          <p:nvPr/>
        </p:nvGrpSpPr>
        <p:grpSpPr bwMode="auto">
          <a:xfrm>
            <a:off x="6172200" y="2209800"/>
            <a:ext cx="2162175" cy="946150"/>
            <a:chOff x="3888" y="1392"/>
            <a:chExt cx="1362" cy="596"/>
          </a:xfrm>
        </p:grpSpPr>
        <p:sp>
          <p:nvSpPr>
            <p:cNvPr id="144417" name="Line 33"/>
            <p:cNvSpPr>
              <a:spLocks noChangeShapeType="1"/>
            </p:cNvSpPr>
            <p:nvPr/>
          </p:nvSpPr>
          <p:spPr bwMode="auto">
            <a:xfrm>
              <a:off x="4002" y="1776"/>
              <a:ext cx="1248"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18" name="Rectangle 34"/>
            <p:cNvSpPr>
              <a:spLocks noChangeArrowheads="1"/>
            </p:cNvSpPr>
            <p:nvPr/>
          </p:nvSpPr>
          <p:spPr bwMode="auto">
            <a:xfrm>
              <a:off x="3888" y="1392"/>
              <a:ext cx="136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006600"/>
                  </a:solidFill>
                </a:rPr>
                <a:t>今までかなり改善を実施してきている</a:t>
              </a:r>
            </a:p>
          </p:txBody>
        </p:sp>
        <p:sp>
          <p:nvSpPr>
            <p:cNvPr id="144426" name="Rectangle 42"/>
            <p:cNvSpPr>
              <a:spLocks noChangeArrowheads="1"/>
            </p:cNvSpPr>
            <p:nvPr/>
          </p:nvSpPr>
          <p:spPr bwMode="auto">
            <a:xfrm>
              <a:off x="3984" y="1776"/>
              <a:ext cx="11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006600"/>
                  </a:solidFill>
                </a:rPr>
                <a:t>（現状打破）</a:t>
              </a:r>
            </a:p>
          </p:txBody>
        </p:sp>
      </p:grpSp>
      <p:grpSp>
        <p:nvGrpSpPr>
          <p:cNvPr id="144458" name="Group 74"/>
          <p:cNvGrpSpPr>
            <a:grpSpLocks/>
          </p:cNvGrpSpPr>
          <p:nvPr/>
        </p:nvGrpSpPr>
        <p:grpSpPr bwMode="auto">
          <a:xfrm>
            <a:off x="6172200" y="4038600"/>
            <a:ext cx="2362200" cy="381000"/>
            <a:chOff x="3888" y="2544"/>
            <a:chExt cx="1488" cy="240"/>
          </a:xfrm>
        </p:grpSpPr>
        <p:sp>
          <p:nvSpPr>
            <p:cNvPr id="144410" name="Line 26"/>
            <p:cNvSpPr>
              <a:spLocks noChangeShapeType="1"/>
            </p:cNvSpPr>
            <p:nvPr/>
          </p:nvSpPr>
          <p:spPr bwMode="auto">
            <a:xfrm>
              <a:off x="3936" y="2784"/>
              <a:ext cx="1314"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27" name="Rectangle 43"/>
            <p:cNvSpPr>
              <a:spLocks noChangeArrowheads="1"/>
            </p:cNvSpPr>
            <p:nvPr/>
          </p:nvSpPr>
          <p:spPr bwMode="auto">
            <a:xfrm>
              <a:off x="3888" y="2544"/>
              <a:ext cx="148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006600"/>
                  </a:solidFill>
                </a:rPr>
                <a:t>出来ない・意味が無い</a:t>
              </a:r>
            </a:p>
          </p:txBody>
        </p:sp>
      </p:grpSp>
      <p:grpSp>
        <p:nvGrpSpPr>
          <p:cNvPr id="144456" name="Group 72"/>
          <p:cNvGrpSpPr>
            <a:grpSpLocks/>
          </p:cNvGrpSpPr>
          <p:nvPr/>
        </p:nvGrpSpPr>
        <p:grpSpPr bwMode="auto">
          <a:xfrm>
            <a:off x="6276975" y="762000"/>
            <a:ext cx="2735263" cy="5562600"/>
            <a:chOff x="3954" y="480"/>
            <a:chExt cx="1723" cy="3504"/>
          </a:xfrm>
        </p:grpSpPr>
        <p:grpSp>
          <p:nvGrpSpPr>
            <p:cNvPr id="144392" name="Group 8"/>
            <p:cNvGrpSpPr>
              <a:grpSpLocks/>
            </p:cNvGrpSpPr>
            <p:nvPr/>
          </p:nvGrpSpPr>
          <p:grpSpPr bwMode="auto">
            <a:xfrm>
              <a:off x="4171" y="3456"/>
              <a:ext cx="1506" cy="528"/>
              <a:chOff x="3519" y="3567"/>
              <a:chExt cx="1602" cy="450"/>
            </a:xfrm>
          </p:grpSpPr>
          <p:sp>
            <p:nvSpPr>
              <p:cNvPr id="144393" name="Rectangle 9"/>
              <p:cNvSpPr>
                <a:spLocks noChangeArrowheads="1"/>
              </p:cNvSpPr>
              <p:nvPr/>
            </p:nvSpPr>
            <p:spPr bwMode="auto">
              <a:xfrm>
                <a:off x="3519" y="3567"/>
                <a:ext cx="1602" cy="450"/>
              </a:xfrm>
              <a:prstGeom prst="rect">
                <a:avLst/>
              </a:prstGeom>
              <a:solidFill>
                <a:srgbClr val="99FF99"/>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394" name="Rectangle 10"/>
              <p:cNvSpPr>
                <a:spLocks noChangeArrowheads="1"/>
              </p:cNvSpPr>
              <p:nvPr/>
            </p:nvSpPr>
            <p:spPr bwMode="auto">
              <a:xfrm>
                <a:off x="3696" y="3600"/>
                <a:ext cx="1296" cy="377"/>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solidFill>
                      <a:srgbClr val="006600"/>
                    </a:solidFill>
                  </a:rPr>
                  <a:t>課題達成型</a:t>
                </a:r>
                <a:endParaRPr lang="ja-JP" altLang="en-US" sz="2000">
                  <a:solidFill>
                    <a:srgbClr val="006600"/>
                  </a:solidFill>
                </a:endParaRPr>
              </a:p>
              <a:p>
                <a:pPr algn="l"/>
                <a:r>
                  <a:rPr lang="ja-JP" altLang="en-US" sz="2000"/>
                  <a:t>    ＱＣストーリー</a:t>
                </a:r>
              </a:p>
            </p:txBody>
          </p:sp>
        </p:grpSp>
        <p:sp>
          <p:nvSpPr>
            <p:cNvPr id="144389" name="Rectangle 5"/>
            <p:cNvSpPr>
              <a:spLocks noChangeArrowheads="1"/>
            </p:cNvSpPr>
            <p:nvPr/>
          </p:nvSpPr>
          <p:spPr bwMode="auto">
            <a:xfrm>
              <a:off x="4044" y="480"/>
              <a:ext cx="14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006600"/>
                  </a:solidFill>
                </a:rPr>
                <a:t>今までに経験のない仕事</a:t>
              </a:r>
            </a:p>
          </p:txBody>
        </p:sp>
        <p:sp>
          <p:nvSpPr>
            <p:cNvPr id="144390" name="Line 6"/>
            <p:cNvSpPr>
              <a:spLocks noChangeShapeType="1"/>
            </p:cNvSpPr>
            <p:nvPr/>
          </p:nvSpPr>
          <p:spPr bwMode="auto">
            <a:xfrm>
              <a:off x="3954" y="723"/>
              <a:ext cx="1280" cy="0"/>
            </a:xfrm>
            <a:prstGeom prst="line">
              <a:avLst/>
            </a:prstGeom>
            <a:noFill/>
            <a:ln w="50800">
              <a:solidFill>
                <a:srgbClr val="008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391" name="Line 7"/>
            <p:cNvSpPr>
              <a:spLocks noChangeShapeType="1"/>
            </p:cNvSpPr>
            <p:nvPr/>
          </p:nvSpPr>
          <p:spPr bwMode="auto">
            <a:xfrm>
              <a:off x="5234" y="723"/>
              <a:ext cx="0" cy="2719"/>
            </a:xfrm>
            <a:prstGeom prst="line">
              <a:avLst/>
            </a:prstGeom>
            <a:noFill/>
            <a:ln w="50800">
              <a:solidFill>
                <a:srgbClr val="008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28" name="Rectangle 44"/>
            <p:cNvSpPr>
              <a:spLocks noChangeArrowheads="1"/>
            </p:cNvSpPr>
            <p:nvPr/>
          </p:nvSpPr>
          <p:spPr bwMode="auto">
            <a:xfrm>
              <a:off x="4044" y="723"/>
              <a:ext cx="103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006600"/>
                  </a:solidFill>
                </a:rPr>
                <a:t>（新規業務）</a:t>
              </a:r>
            </a:p>
          </p:txBody>
        </p:sp>
      </p:grpSp>
      <p:sp>
        <p:nvSpPr>
          <p:cNvPr id="144387" name="AutoShape 3"/>
          <p:cNvSpPr>
            <a:spLocks noChangeArrowheads="1"/>
          </p:cNvSpPr>
          <p:nvPr/>
        </p:nvSpPr>
        <p:spPr bwMode="auto">
          <a:xfrm>
            <a:off x="228600" y="2209800"/>
            <a:ext cx="2971800" cy="19050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ja-JP" altLang="ja-JP" sz="2400" b="1"/>
          </a:p>
        </p:txBody>
      </p:sp>
      <p:sp>
        <p:nvSpPr>
          <p:cNvPr id="144388" name="Text Box 4"/>
          <p:cNvSpPr txBox="1">
            <a:spLocks noChangeArrowheads="1"/>
          </p:cNvSpPr>
          <p:nvPr/>
        </p:nvSpPr>
        <p:spPr bwMode="auto">
          <a:xfrm>
            <a:off x="304800" y="2417763"/>
            <a:ext cx="2971800" cy="3365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 ◆</a:t>
            </a:r>
            <a:r>
              <a:rPr lang="ja-JP" altLang="en-US" sz="1600" b="1"/>
              <a:t>基本はあくまでも問題解決</a:t>
            </a:r>
          </a:p>
        </p:txBody>
      </p:sp>
      <p:sp>
        <p:nvSpPr>
          <p:cNvPr id="144424" name="Text Box 40"/>
          <p:cNvSpPr txBox="1">
            <a:spLocks noChangeArrowheads="1"/>
          </p:cNvSpPr>
          <p:nvPr/>
        </p:nvSpPr>
        <p:spPr bwMode="auto">
          <a:xfrm>
            <a:off x="304800" y="2819400"/>
            <a:ext cx="2971800" cy="581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 ◆</a:t>
            </a:r>
            <a:r>
              <a:rPr lang="ja-JP" altLang="en-US" sz="1600" b="1"/>
              <a:t>新規業務でも過去に類似</a:t>
            </a:r>
            <a:br>
              <a:rPr lang="ja-JP" altLang="en-US" sz="1600" b="1"/>
            </a:br>
            <a:r>
              <a:rPr lang="ja-JP" altLang="en-US" sz="1600" b="1"/>
              <a:t>     業務が無いか確認</a:t>
            </a:r>
          </a:p>
        </p:txBody>
      </p:sp>
      <p:sp>
        <p:nvSpPr>
          <p:cNvPr id="144425" name="Text Box 41"/>
          <p:cNvSpPr txBox="1">
            <a:spLocks noChangeArrowheads="1"/>
          </p:cNvSpPr>
          <p:nvPr/>
        </p:nvSpPr>
        <p:spPr bwMode="auto">
          <a:xfrm>
            <a:off x="304800" y="3457575"/>
            <a:ext cx="2971800" cy="581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 ◆</a:t>
            </a:r>
            <a:r>
              <a:rPr lang="ja-JP" altLang="en-US" sz="1600" b="1">
                <a:solidFill>
                  <a:srgbClr val="FF3300"/>
                </a:solidFill>
              </a:rPr>
              <a:t>現状打破→従来のやり方</a:t>
            </a:r>
            <a:br>
              <a:rPr lang="ja-JP" altLang="en-US" sz="1600" b="1">
                <a:solidFill>
                  <a:srgbClr val="FF3300"/>
                </a:solidFill>
              </a:rPr>
            </a:br>
            <a:r>
              <a:rPr lang="ja-JP" altLang="en-US" sz="1600" b="1">
                <a:solidFill>
                  <a:srgbClr val="FF3300"/>
                </a:solidFill>
              </a:rPr>
              <a:t>　　の延長で考えない</a:t>
            </a:r>
          </a:p>
        </p:txBody>
      </p:sp>
      <p:sp>
        <p:nvSpPr>
          <p:cNvPr id="144429" name="AutoShape 45"/>
          <p:cNvSpPr>
            <a:spLocks noChangeArrowheads="1"/>
          </p:cNvSpPr>
          <p:nvPr/>
        </p:nvSpPr>
        <p:spPr bwMode="auto">
          <a:xfrm>
            <a:off x="457200" y="1981200"/>
            <a:ext cx="1600200" cy="30480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effectLst>
                  <a:outerShdw blurRad="38100" dist="38100" dir="2700000" algn="tl">
                    <a:srgbClr val="FFFFFF"/>
                  </a:outerShdw>
                </a:effectLst>
              </a:rPr>
              <a:t>★</a:t>
            </a:r>
            <a:r>
              <a:rPr lang="ja-JP" altLang="en-US" sz="2000" b="1">
                <a:effectLst>
                  <a:outerShdw blurRad="38100" dist="38100" dir="2700000" algn="tl">
                    <a:srgbClr val="FFFFFF"/>
                  </a:outerShdw>
                </a:effectLst>
              </a:rPr>
              <a:t>ポイント</a:t>
            </a:r>
          </a:p>
        </p:txBody>
      </p:sp>
      <p:grpSp>
        <p:nvGrpSpPr>
          <p:cNvPr id="144454" name="Group 70"/>
          <p:cNvGrpSpPr>
            <a:grpSpLocks/>
          </p:cNvGrpSpPr>
          <p:nvPr/>
        </p:nvGrpSpPr>
        <p:grpSpPr bwMode="auto">
          <a:xfrm>
            <a:off x="3552825" y="533400"/>
            <a:ext cx="3581400" cy="5791200"/>
            <a:chOff x="2238" y="336"/>
            <a:chExt cx="2256" cy="3648"/>
          </a:xfrm>
        </p:grpSpPr>
        <p:sp>
          <p:nvSpPr>
            <p:cNvPr id="144408" name="AutoShape 24"/>
            <p:cNvSpPr>
              <a:spLocks noChangeArrowheads="1"/>
            </p:cNvSpPr>
            <p:nvPr/>
          </p:nvSpPr>
          <p:spPr bwMode="auto">
            <a:xfrm>
              <a:off x="2998" y="2192"/>
              <a:ext cx="192" cy="192"/>
            </a:xfrm>
            <a:prstGeom prst="downArrow">
              <a:avLst>
                <a:gd name="adj1" fmla="val 50000"/>
                <a:gd name="adj2" fmla="val 250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409" name="AutoShape 25"/>
            <p:cNvSpPr>
              <a:spLocks noChangeArrowheads="1"/>
            </p:cNvSpPr>
            <p:nvPr/>
          </p:nvSpPr>
          <p:spPr bwMode="auto">
            <a:xfrm>
              <a:off x="3014" y="3216"/>
              <a:ext cx="192" cy="192"/>
            </a:xfrm>
            <a:prstGeom prst="downArrow">
              <a:avLst>
                <a:gd name="adj1" fmla="val 50000"/>
                <a:gd name="adj2" fmla="val 250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395" name="Rectangle 11"/>
            <p:cNvSpPr>
              <a:spLocks noChangeArrowheads="1"/>
            </p:cNvSpPr>
            <p:nvPr/>
          </p:nvSpPr>
          <p:spPr bwMode="auto">
            <a:xfrm>
              <a:off x="3294" y="1084"/>
              <a:ext cx="101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D60093"/>
                  </a:solidFill>
                </a:rPr>
                <a:t>従来から行ってきた仕事</a:t>
              </a:r>
            </a:p>
          </p:txBody>
        </p:sp>
        <p:sp>
          <p:nvSpPr>
            <p:cNvPr id="144396" name="Rectangle 12"/>
            <p:cNvSpPr>
              <a:spLocks noChangeArrowheads="1"/>
            </p:cNvSpPr>
            <p:nvPr/>
          </p:nvSpPr>
          <p:spPr bwMode="auto">
            <a:xfrm>
              <a:off x="3294" y="2092"/>
              <a:ext cx="115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D60093"/>
                  </a:solidFill>
                </a:rPr>
                <a:t>今まであまり実施してきていない</a:t>
              </a:r>
            </a:p>
          </p:txBody>
        </p:sp>
        <p:grpSp>
          <p:nvGrpSpPr>
            <p:cNvPr id="144401" name="Group 17"/>
            <p:cNvGrpSpPr>
              <a:grpSpLocks/>
            </p:cNvGrpSpPr>
            <p:nvPr/>
          </p:nvGrpSpPr>
          <p:grpSpPr bwMode="auto">
            <a:xfrm>
              <a:off x="2286" y="3453"/>
              <a:ext cx="1602" cy="531"/>
              <a:chOff x="1215" y="3567"/>
              <a:chExt cx="1602" cy="450"/>
            </a:xfrm>
          </p:grpSpPr>
          <p:sp>
            <p:nvSpPr>
              <p:cNvPr id="144402" name="Rectangle 18"/>
              <p:cNvSpPr>
                <a:spLocks noChangeArrowheads="1"/>
              </p:cNvSpPr>
              <p:nvPr/>
            </p:nvSpPr>
            <p:spPr bwMode="auto">
              <a:xfrm>
                <a:off x="1215" y="3567"/>
                <a:ext cx="1602" cy="450"/>
              </a:xfrm>
              <a:prstGeom prst="rect">
                <a:avLst/>
              </a:prstGeom>
              <a:solidFill>
                <a:srgbClr val="FF99FF"/>
              </a:solidFill>
              <a:ln w="47625"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403" name="Rectangle 19"/>
              <p:cNvSpPr>
                <a:spLocks noChangeArrowheads="1"/>
              </p:cNvSpPr>
              <p:nvPr/>
            </p:nvSpPr>
            <p:spPr bwMode="auto">
              <a:xfrm>
                <a:off x="1392" y="3600"/>
                <a:ext cx="1296" cy="374"/>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solidFill>
                      <a:srgbClr val="D60093"/>
                    </a:solidFill>
                  </a:rPr>
                  <a:t>問題解決型</a:t>
                </a:r>
                <a:endParaRPr lang="ja-JP" altLang="en-US" sz="2000"/>
              </a:p>
              <a:p>
                <a:pPr algn="l"/>
                <a:r>
                  <a:rPr lang="ja-JP" altLang="en-US" sz="2000"/>
                  <a:t>      ＱＣストーリー</a:t>
                </a:r>
              </a:p>
            </p:txBody>
          </p:sp>
        </p:grpSp>
        <p:grpSp>
          <p:nvGrpSpPr>
            <p:cNvPr id="144438" name="Group 54"/>
            <p:cNvGrpSpPr>
              <a:grpSpLocks/>
            </p:cNvGrpSpPr>
            <p:nvPr/>
          </p:nvGrpSpPr>
          <p:grpSpPr bwMode="auto">
            <a:xfrm>
              <a:off x="2256" y="2400"/>
              <a:ext cx="1680" cy="768"/>
              <a:chOff x="2064" y="2640"/>
              <a:chExt cx="1680" cy="768"/>
            </a:xfrm>
          </p:grpSpPr>
          <p:sp>
            <p:nvSpPr>
              <p:cNvPr id="144404" name="Freeform 20"/>
              <p:cNvSpPr>
                <a:spLocks/>
              </p:cNvSpPr>
              <p:nvPr/>
            </p:nvSpPr>
            <p:spPr bwMode="auto">
              <a:xfrm>
                <a:off x="2064" y="2640"/>
                <a:ext cx="1680" cy="768"/>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05" name="Rectangle 21"/>
              <p:cNvSpPr>
                <a:spLocks noChangeArrowheads="1"/>
              </p:cNvSpPr>
              <p:nvPr/>
            </p:nvSpPr>
            <p:spPr bwMode="auto">
              <a:xfrm>
                <a:off x="2448" y="2860"/>
                <a:ext cx="105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600"/>
                  <a:t>要因解析はできるか？</a:t>
                </a:r>
              </a:p>
            </p:txBody>
          </p:sp>
        </p:grpSp>
        <p:sp>
          <p:nvSpPr>
            <p:cNvPr id="144406" name="Rectangle 22"/>
            <p:cNvSpPr>
              <a:spLocks noChangeArrowheads="1"/>
            </p:cNvSpPr>
            <p:nvPr/>
          </p:nvSpPr>
          <p:spPr bwMode="auto">
            <a:xfrm>
              <a:off x="3294" y="3148"/>
              <a:ext cx="12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D60093"/>
                  </a:solidFill>
                </a:rPr>
                <a:t>できる</a:t>
              </a:r>
            </a:p>
          </p:txBody>
        </p:sp>
        <p:sp>
          <p:nvSpPr>
            <p:cNvPr id="144407" name="AutoShape 23"/>
            <p:cNvSpPr>
              <a:spLocks noChangeArrowheads="1"/>
            </p:cNvSpPr>
            <p:nvPr/>
          </p:nvSpPr>
          <p:spPr bwMode="auto">
            <a:xfrm>
              <a:off x="3006" y="1176"/>
              <a:ext cx="192" cy="192"/>
            </a:xfrm>
            <a:prstGeom prst="downArrow">
              <a:avLst>
                <a:gd name="adj1" fmla="val 50000"/>
                <a:gd name="adj2" fmla="val 25000"/>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44437" name="Group 53"/>
            <p:cNvGrpSpPr>
              <a:grpSpLocks/>
            </p:cNvGrpSpPr>
            <p:nvPr/>
          </p:nvGrpSpPr>
          <p:grpSpPr bwMode="auto">
            <a:xfrm>
              <a:off x="2238" y="1392"/>
              <a:ext cx="1729" cy="768"/>
              <a:chOff x="2064" y="1632"/>
              <a:chExt cx="1729" cy="768"/>
            </a:xfrm>
          </p:grpSpPr>
          <p:sp>
            <p:nvSpPr>
              <p:cNvPr id="144399" name="Freeform 15"/>
              <p:cNvSpPr>
                <a:spLocks/>
              </p:cNvSpPr>
              <p:nvPr/>
            </p:nvSpPr>
            <p:spPr bwMode="auto">
              <a:xfrm>
                <a:off x="2064" y="1632"/>
                <a:ext cx="1729" cy="768"/>
              </a:xfrm>
              <a:custGeom>
                <a:avLst/>
                <a:gdLst>
                  <a:gd name="T0" fmla="*/ 816 w 1633"/>
                  <a:gd name="T1" fmla="*/ 0 h 865"/>
                  <a:gd name="T2" fmla="*/ 0 w 1633"/>
                  <a:gd name="T3" fmla="*/ 432 h 865"/>
                  <a:gd name="T4" fmla="*/ 816 w 1633"/>
                  <a:gd name="T5" fmla="*/ 864 h 865"/>
                  <a:gd name="T6" fmla="*/ 1632 w 1633"/>
                  <a:gd name="T7" fmla="*/ 432 h 865"/>
                  <a:gd name="T8" fmla="*/ 816 w 1633"/>
                  <a:gd name="T9" fmla="*/ 0 h 865"/>
                </a:gdLst>
                <a:ahLst/>
                <a:cxnLst>
                  <a:cxn ang="0">
                    <a:pos x="T0" y="T1"/>
                  </a:cxn>
                  <a:cxn ang="0">
                    <a:pos x="T2" y="T3"/>
                  </a:cxn>
                  <a:cxn ang="0">
                    <a:pos x="T4" y="T5"/>
                  </a:cxn>
                  <a:cxn ang="0">
                    <a:pos x="T6" y="T7"/>
                  </a:cxn>
                  <a:cxn ang="0">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16" name="Rectangle 32"/>
              <p:cNvSpPr>
                <a:spLocks noChangeArrowheads="1"/>
              </p:cNvSpPr>
              <p:nvPr/>
            </p:nvSpPr>
            <p:spPr bwMode="auto">
              <a:xfrm>
                <a:off x="2352" y="1842"/>
                <a:ext cx="117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600"/>
                  <a:t>取り組むテーマに関する改善活は？</a:t>
                </a:r>
              </a:p>
            </p:txBody>
          </p:sp>
        </p:grpSp>
        <p:grpSp>
          <p:nvGrpSpPr>
            <p:cNvPr id="144436" name="Group 52"/>
            <p:cNvGrpSpPr>
              <a:grpSpLocks/>
            </p:cNvGrpSpPr>
            <p:nvPr/>
          </p:nvGrpSpPr>
          <p:grpSpPr bwMode="auto">
            <a:xfrm>
              <a:off x="2286" y="336"/>
              <a:ext cx="1632" cy="816"/>
              <a:chOff x="2112" y="576"/>
              <a:chExt cx="1632" cy="816"/>
            </a:xfrm>
          </p:grpSpPr>
          <p:sp>
            <p:nvSpPr>
              <p:cNvPr id="144397" name="Freeform 13"/>
              <p:cNvSpPr>
                <a:spLocks/>
              </p:cNvSpPr>
              <p:nvPr/>
            </p:nvSpPr>
            <p:spPr bwMode="auto">
              <a:xfrm>
                <a:off x="2112" y="576"/>
                <a:ext cx="1632" cy="816"/>
              </a:xfrm>
              <a:custGeom>
                <a:avLst/>
                <a:gdLst>
                  <a:gd name="T0" fmla="*/ 720 w 1441"/>
                  <a:gd name="T1" fmla="*/ 0 h 769"/>
                  <a:gd name="T2" fmla="*/ 0 w 1441"/>
                  <a:gd name="T3" fmla="*/ 384 h 769"/>
                  <a:gd name="T4" fmla="*/ 720 w 1441"/>
                  <a:gd name="T5" fmla="*/ 768 h 769"/>
                  <a:gd name="T6" fmla="*/ 1440 w 1441"/>
                  <a:gd name="T7" fmla="*/ 384 h 769"/>
                  <a:gd name="T8" fmla="*/ 720 w 1441"/>
                  <a:gd name="T9" fmla="*/ 0 h 769"/>
                </a:gdLst>
                <a:ahLst/>
                <a:cxnLst>
                  <a:cxn ang="0">
                    <a:pos x="T0" y="T1"/>
                  </a:cxn>
                  <a:cxn ang="0">
                    <a:pos x="T2" y="T3"/>
                  </a:cxn>
                  <a:cxn ang="0">
                    <a:pos x="T4" y="T5"/>
                  </a:cxn>
                  <a:cxn ang="0">
                    <a:pos x="T6" y="T7"/>
                  </a:cxn>
                  <a:cxn ang="0">
                    <a:pos x="T8" y="T9"/>
                  </a:cxn>
                </a:cxnLst>
                <a:rect l="0" t="0" r="r" b="b"/>
                <a:pathLst>
                  <a:path w="1441" h="769">
                    <a:moveTo>
                      <a:pt x="720" y="0"/>
                    </a:moveTo>
                    <a:lnTo>
                      <a:pt x="0" y="384"/>
                    </a:lnTo>
                    <a:lnTo>
                      <a:pt x="720" y="768"/>
                    </a:lnTo>
                    <a:lnTo>
                      <a:pt x="1440" y="384"/>
                    </a:lnTo>
                    <a:lnTo>
                      <a:pt x="720"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398" name="Rectangle 14"/>
              <p:cNvSpPr>
                <a:spLocks noChangeArrowheads="1"/>
              </p:cNvSpPr>
              <p:nvPr/>
            </p:nvSpPr>
            <p:spPr bwMode="auto">
              <a:xfrm>
                <a:off x="2496" y="816"/>
                <a:ext cx="105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600"/>
                  <a:t>取り組むテーマ</a:t>
                </a:r>
              </a:p>
              <a:p>
                <a:pPr algn="l"/>
                <a:r>
                  <a:rPr lang="ja-JP" altLang="en-US" sz="1600"/>
                  <a:t>   の対象は？</a:t>
                </a:r>
              </a:p>
            </p:txBody>
          </p:sp>
        </p:grpSp>
      </p:grpSp>
      <p:sp>
        <p:nvSpPr>
          <p:cNvPr id="144447" name="Rectangle 63"/>
          <p:cNvSpPr>
            <a:spLocks noChangeArrowheads="1"/>
          </p:cNvSpPr>
          <p:nvPr/>
        </p:nvSpPr>
        <p:spPr bwMode="auto">
          <a:xfrm>
            <a:off x="4889500" y="6451600"/>
            <a:ext cx="2971800" cy="304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430" name="Text Box 46"/>
          <p:cNvSpPr txBox="1">
            <a:spLocks noChangeArrowheads="1"/>
          </p:cNvSpPr>
          <p:nvPr/>
        </p:nvSpPr>
        <p:spPr bwMode="auto">
          <a:xfrm>
            <a:off x="4724400" y="6400800"/>
            <a:ext cx="30480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u="sng"/>
              <a:t>（図－１）改善手順選定フローチャート</a:t>
            </a:r>
          </a:p>
        </p:txBody>
      </p:sp>
      <p:sp>
        <p:nvSpPr>
          <p:cNvPr id="144449" name="Text Box 65"/>
          <p:cNvSpPr txBox="1">
            <a:spLocks noChangeArrowheads="1"/>
          </p:cNvSpPr>
          <p:nvPr/>
        </p:nvSpPr>
        <p:spPr bwMode="auto">
          <a:xfrm>
            <a:off x="228600" y="990600"/>
            <a:ext cx="3657600" cy="406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000" b="1"/>
              <a:t>　★</a:t>
            </a:r>
            <a:r>
              <a:rPr lang="ja-JP" altLang="en-US" sz="1600" b="1"/>
              <a:t>どのストーリーで進めるかを決める</a:t>
            </a:r>
          </a:p>
        </p:txBody>
      </p:sp>
      <p:sp>
        <p:nvSpPr>
          <p:cNvPr id="144459" name="Text Box 7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4454"/>
                                        </p:tgtEl>
                                        <p:attrNameLst>
                                          <p:attrName>style.visibility</p:attrName>
                                        </p:attrNameLst>
                                      </p:cBhvr>
                                      <p:to>
                                        <p:strVal val="visible"/>
                                      </p:to>
                                    </p:set>
                                    <p:animEffect transition="in" filter="blinds(horizontal)">
                                      <p:cBhvr>
                                        <p:cTn id="7" dur="500"/>
                                        <p:tgtEl>
                                          <p:spTgt spid="1444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4456"/>
                                        </p:tgtEl>
                                        <p:attrNameLst>
                                          <p:attrName>style.visibility</p:attrName>
                                        </p:attrNameLst>
                                      </p:cBhvr>
                                      <p:to>
                                        <p:strVal val="visible"/>
                                      </p:to>
                                    </p:set>
                                    <p:animEffect transition="in" filter="blinds(horizontal)">
                                      <p:cBhvr>
                                        <p:cTn id="12" dur="500"/>
                                        <p:tgtEl>
                                          <p:spTgt spid="14445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44457"/>
                                        </p:tgtEl>
                                        <p:attrNameLst>
                                          <p:attrName>style.visibility</p:attrName>
                                        </p:attrNameLst>
                                      </p:cBhvr>
                                      <p:to>
                                        <p:strVal val="visible"/>
                                      </p:to>
                                    </p:set>
                                    <p:animEffect transition="in" filter="blinds(horizontal)">
                                      <p:cBhvr>
                                        <p:cTn id="17" dur="500"/>
                                        <p:tgtEl>
                                          <p:spTgt spid="14445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44458"/>
                                        </p:tgtEl>
                                        <p:attrNameLst>
                                          <p:attrName>style.visibility</p:attrName>
                                        </p:attrNameLst>
                                      </p:cBhvr>
                                      <p:to>
                                        <p:strVal val="visible"/>
                                      </p:to>
                                    </p:set>
                                    <p:animEffect transition="in" filter="blinds(horizontal)">
                                      <p:cBhvr>
                                        <p:cTn id="22" dur="500"/>
                                        <p:tgtEl>
                                          <p:spTgt spid="144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381000" y="152400"/>
            <a:ext cx="5638800" cy="520700"/>
          </a:xfrm>
          <a:prstGeom prst="rect">
            <a:avLst/>
          </a:prstGeom>
          <a:gradFill rotWithShape="0">
            <a:gsLst>
              <a:gs pos="0">
                <a:srgbClr val="99CCFF">
                  <a:gamma/>
                  <a:shade val="46275"/>
                  <a:invGamma/>
                </a:srgbClr>
              </a:gs>
              <a:gs pos="50000">
                <a:srgbClr val="99CCFF"/>
              </a:gs>
              <a:gs pos="100000">
                <a:srgbClr val="99CCFF">
                  <a:gamma/>
                  <a:shade val="46275"/>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800" b="1">
                <a:effectLst>
                  <a:outerShdw blurRad="38100" dist="38100" dir="2700000" algn="tl">
                    <a:srgbClr val="FFFFFF"/>
                  </a:outerShdw>
                </a:effectLst>
              </a:rPr>
              <a:t>　　　</a:t>
            </a:r>
            <a:r>
              <a:rPr lang="ja-JP" altLang="en-US" sz="2800" b="1">
                <a:solidFill>
                  <a:schemeClr val="bg1"/>
                </a:solidFill>
                <a:effectLst>
                  <a:outerShdw blurRad="38100" dist="38100" dir="2700000" algn="tl">
                    <a:srgbClr val="000000"/>
                  </a:outerShdw>
                </a:effectLst>
              </a:rPr>
              <a:t>活動計画（大日程）の作成</a:t>
            </a:r>
          </a:p>
        </p:txBody>
      </p:sp>
      <p:sp>
        <p:nvSpPr>
          <p:cNvPr id="142340" name="Rectangle 4"/>
          <p:cNvSpPr>
            <a:spLocks noChangeArrowheads="1"/>
          </p:cNvSpPr>
          <p:nvPr/>
        </p:nvSpPr>
        <p:spPr bwMode="auto">
          <a:xfrm>
            <a:off x="1143000" y="2667000"/>
            <a:ext cx="7162800" cy="34290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78" name="Text Box 142"/>
          <p:cNvSpPr txBox="1">
            <a:spLocks noChangeArrowheads="1"/>
          </p:cNvSpPr>
          <p:nvPr/>
        </p:nvSpPr>
        <p:spPr bwMode="auto">
          <a:xfrm>
            <a:off x="609600" y="838200"/>
            <a:ext cx="3962400" cy="406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000" b="1"/>
              <a:t>　★活動の進め方を方向付ける</a:t>
            </a:r>
          </a:p>
        </p:txBody>
      </p:sp>
      <p:grpSp>
        <p:nvGrpSpPr>
          <p:cNvPr id="142493" name="Group 157"/>
          <p:cNvGrpSpPr>
            <a:grpSpLocks/>
          </p:cNvGrpSpPr>
          <p:nvPr/>
        </p:nvGrpSpPr>
        <p:grpSpPr bwMode="auto">
          <a:xfrm>
            <a:off x="304800" y="1447800"/>
            <a:ext cx="8686800" cy="1752600"/>
            <a:chOff x="192" y="912"/>
            <a:chExt cx="5472" cy="1104"/>
          </a:xfrm>
        </p:grpSpPr>
        <p:grpSp>
          <p:nvGrpSpPr>
            <p:cNvPr id="142491" name="Group 155"/>
            <p:cNvGrpSpPr>
              <a:grpSpLocks/>
            </p:cNvGrpSpPr>
            <p:nvPr/>
          </p:nvGrpSpPr>
          <p:grpSpPr bwMode="auto">
            <a:xfrm>
              <a:off x="192" y="960"/>
              <a:ext cx="1776" cy="1008"/>
              <a:chOff x="3888" y="672"/>
              <a:chExt cx="1776" cy="1008"/>
            </a:xfrm>
          </p:grpSpPr>
          <p:sp>
            <p:nvSpPr>
              <p:cNvPr id="142488" name="AutoShape 152"/>
              <p:cNvSpPr>
                <a:spLocks noChangeArrowheads="1"/>
              </p:cNvSpPr>
              <p:nvPr/>
            </p:nvSpPr>
            <p:spPr bwMode="auto">
              <a:xfrm>
                <a:off x="3888" y="672"/>
                <a:ext cx="1776" cy="100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353" name="Text Box 17"/>
              <p:cNvSpPr txBox="1">
                <a:spLocks noChangeArrowheads="1"/>
              </p:cNvSpPr>
              <p:nvPr/>
            </p:nvSpPr>
            <p:spPr bwMode="auto">
              <a:xfrm>
                <a:off x="3936" y="816"/>
                <a:ext cx="1728" cy="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＊うまくいかなかった場</a:t>
                </a:r>
                <a:br>
                  <a:rPr lang="ja-JP" altLang="en-US" sz="1800" b="1"/>
                </a:br>
                <a:r>
                  <a:rPr lang="ja-JP" altLang="en-US" sz="1800" b="1"/>
                  <a:t>    合や、障害対応、関係</a:t>
                </a:r>
                <a:br>
                  <a:rPr lang="ja-JP" altLang="en-US" sz="1800" b="1"/>
                </a:br>
                <a:r>
                  <a:rPr lang="ja-JP" altLang="en-US" sz="1800" b="1"/>
                  <a:t>    部署対応など、すんな</a:t>
                </a:r>
                <a:br>
                  <a:rPr lang="ja-JP" altLang="en-US" sz="1800" b="1"/>
                </a:br>
                <a:r>
                  <a:rPr lang="ja-JP" altLang="en-US" sz="1800" b="1"/>
                  <a:t>    りいかないときも想定。</a:t>
                </a:r>
                <a:endParaRPr lang="ja-JP" altLang="en-US" sz="1800"/>
              </a:p>
            </p:txBody>
          </p:sp>
        </p:grpSp>
        <p:grpSp>
          <p:nvGrpSpPr>
            <p:cNvPr id="142492" name="Group 156"/>
            <p:cNvGrpSpPr>
              <a:grpSpLocks/>
            </p:cNvGrpSpPr>
            <p:nvPr/>
          </p:nvGrpSpPr>
          <p:grpSpPr bwMode="auto">
            <a:xfrm>
              <a:off x="2112" y="912"/>
              <a:ext cx="3552" cy="1104"/>
              <a:chOff x="288" y="912"/>
              <a:chExt cx="3552" cy="1104"/>
            </a:xfrm>
          </p:grpSpPr>
          <p:sp>
            <p:nvSpPr>
              <p:cNvPr id="142352" name="AutoShape 16"/>
              <p:cNvSpPr>
                <a:spLocks noChangeArrowheads="1"/>
              </p:cNvSpPr>
              <p:nvPr/>
            </p:nvSpPr>
            <p:spPr bwMode="auto">
              <a:xfrm>
                <a:off x="288" y="1056"/>
                <a:ext cx="3552" cy="96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343" name="Text Box 7"/>
              <p:cNvSpPr txBox="1">
                <a:spLocks noChangeArrowheads="1"/>
              </p:cNvSpPr>
              <p:nvPr/>
            </p:nvSpPr>
            <p:spPr bwMode="auto">
              <a:xfrm>
                <a:off x="384" y="1152"/>
                <a:ext cx="3264"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2000" b="1"/>
                  <a:t>期間、期限の適切さ→　結果、計画どおりか</a:t>
                </a:r>
              </a:p>
              <a:p>
                <a:pPr algn="l">
                  <a:spcBef>
                    <a:spcPct val="50000"/>
                  </a:spcBef>
                </a:pPr>
                <a:r>
                  <a:rPr lang="ja-JP" altLang="en-US" sz="1800" b="1"/>
                  <a:t>◆</a:t>
                </a:r>
                <a:r>
                  <a:rPr lang="ja-JP" altLang="en-US" sz="2000" b="1"/>
                  <a:t>役割分担の適切さ、工夫</a:t>
                </a:r>
              </a:p>
              <a:p>
                <a:pPr algn="l">
                  <a:spcBef>
                    <a:spcPct val="50000"/>
                  </a:spcBef>
                </a:pPr>
                <a:r>
                  <a:rPr lang="ja-JP" altLang="en-US" sz="1800" b="1"/>
                  <a:t>◆</a:t>
                </a:r>
                <a:r>
                  <a:rPr lang="ja-JP" altLang="en-US" sz="2000" b="1"/>
                  <a:t>進め方（アプローチ）の適切さ</a:t>
                </a:r>
              </a:p>
            </p:txBody>
          </p:sp>
          <p:sp>
            <p:nvSpPr>
              <p:cNvPr id="142480" name="AutoShape 144"/>
              <p:cNvSpPr>
                <a:spLocks noChangeArrowheads="1"/>
              </p:cNvSpPr>
              <p:nvPr/>
            </p:nvSpPr>
            <p:spPr bwMode="auto">
              <a:xfrm>
                <a:off x="336" y="912"/>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grpSp>
      </p:grpSp>
      <p:grpSp>
        <p:nvGrpSpPr>
          <p:cNvPr id="142482" name="Group 146"/>
          <p:cNvGrpSpPr>
            <a:grpSpLocks/>
          </p:cNvGrpSpPr>
          <p:nvPr/>
        </p:nvGrpSpPr>
        <p:grpSpPr bwMode="auto">
          <a:xfrm>
            <a:off x="228600" y="76200"/>
            <a:ext cx="838200" cy="457200"/>
            <a:chOff x="528" y="528"/>
            <a:chExt cx="1920" cy="336"/>
          </a:xfrm>
        </p:grpSpPr>
        <p:sp>
          <p:nvSpPr>
            <p:cNvPr id="142483" name="Rectangle 147"/>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solidFill>
                  <a:schemeClr val="bg1"/>
                </a:solidFill>
                <a:latin typeface="ＭＳ Ｐゴシック" pitchFamily="50" charset="-128"/>
              </a:endParaRPr>
            </a:p>
          </p:txBody>
        </p:sp>
        <p:sp>
          <p:nvSpPr>
            <p:cNvPr id="142484" name="Text Box 148"/>
            <p:cNvSpPr txBox="1">
              <a:spLocks noChangeArrowheads="1"/>
            </p:cNvSpPr>
            <p:nvPr/>
          </p:nvSpPr>
          <p:spPr bwMode="auto">
            <a:xfrm>
              <a:off x="528" y="576"/>
              <a:ext cx="1825" cy="2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latin typeface="ＭＳ Ｐゴシック" pitchFamily="50" charset="-128"/>
                </a:rPr>
                <a:t>1-(5)</a:t>
              </a:r>
            </a:p>
          </p:txBody>
        </p:sp>
      </p:grpSp>
      <p:sp>
        <p:nvSpPr>
          <p:cNvPr id="142474" name="Rectangle 138"/>
          <p:cNvSpPr>
            <a:spLocks noChangeArrowheads="1"/>
          </p:cNvSpPr>
          <p:nvPr/>
        </p:nvSpPr>
        <p:spPr bwMode="auto">
          <a:xfrm>
            <a:off x="1676400" y="3838575"/>
            <a:ext cx="6934200" cy="2667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02" name="Rectangle 66"/>
          <p:cNvSpPr>
            <a:spLocks noChangeArrowheads="1"/>
          </p:cNvSpPr>
          <p:nvPr/>
        </p:nvSpPr>
        <p:spPr bwMode="auto">
          <a:xfrm>
            <a:off x="8143875" y="6210300"/>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401" name="Rectangle 65"/>
          <p:cNvSpPr>
            <a:spLocks noChangeArrowheads="1"/>
          </p:cNvSpPr>
          <p:nvPr/>
        </p:nvSpPr>
        <p:spPr bwMode="auto">
          <a:xfrm>
            <a:off x="7677150" y="6210300"/>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400" name="Rectangle 64"/>
          <p:cNvSpPr>
            <a:spLocks noChangeArrowheads="1"/>
          </p:cNvSpPr>
          <p:nvPr/>
        </p:nvSpPr>
        <p:spPr bwMode="auto">
          <a:xfrm>
            <a:off x="7210425" y="6210300"/>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99" name="Rectangle 63"/>
          <p:cNvSpPr>
            <a:spLocks noChangeArrowheads="1"/>
          </p:cNvSpPr>
          <p:nvPr/>
        </p:nvSpPr>
        <p:spPr bwMode="auto">
          <a:xfrm>
            <a:off x="6743700" y="6210300"/>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97" name="Rectangle 61"/>
          <p:cNvSpPr>
            <a:spLocks noChangeArrowheads="1"/>
          </p:cNvSpPr>
          <p:nvPr/>
        </p:nvSpPr>
        <p:spPr bwMode="auto">
          <a:xfrm>
            <a:off x="5381625" y="6248400"/>
            <a:ext cx="866775" cy="2762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松坂</a:t>
            </a:r>
          </a:p>
        </p:txBody>
      </p:sp>
      <p:sp>
        <p:nvSpPr>
          <p:cNvPr id="142396" name="Rectangle 60"/>
          <p:cNvSpPr>
            <a:spLocks noChangeArrowheads="1"/>
          </p:cNvSpPr>
          <p:nvPr/>
        </p:nvSpPr>
        <p:spPr bwMode="auto">
          <a:xfrm>
            <a:off x="4476750" y="6210300"/>
            <a:ext cx="933450"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白木</a:t>
            </a:r>
          </a:p>
        </p:txBody>
      </p:sp>
      <p:sp>
        <p:nvSpPr>
          <p:cNvPr id="142394" name="Rectangle 58"/>
          <p:cNvSpPr>
            <a:spLocks noChangeArrowheads="1"/>
          </p:cNvSpPr>
          <p:nvPr/>
        </p:nvSpPr>
        <p:spPr bwMode="auto">
          <a:xfrm>
            <a:off x="8153400" y="5772150"/>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93" name="Rectangle 57"/>
          <p:cNvSpPr>
            <a:spLocks noChangeArrowheads="1"/>
          </p:cNvSpPr>
          <p:nvPr/>
        </p:nvSpPr>
        <p:spPr bwMode="auto">
          <a:xfrm>
            <a:off x="7677150" y="5756275"/>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92" name="Rectangle 56"/>
          <p:cNvSpPr>
            <a:spLocks noChangeArrowheads="1"/>
          </p:cNvSpPr>
          <p:nvPr/>
        </p:nvSpPr>
        <p:spPr bwMode="auto">
          <a:xfrm>
            <a:off x="7210425" y="5756275"/>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91" name="Rectangle 55"/>
          <p:cNvSpPr>
            <a:spLocks noChangeArrowheads="1"/>
          </p:cNvSpPr>
          <p:nvPr/>
        </p:nvSpPr>
        <p:spPr bwMode="auto">
          <a:xfrm>
            <a:off x="6743700" y="5756275"/>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90" name="Rectangle 54"/>
          <p:cNvSpPr>
            <a:spLocks noChangeArrowheads="1"/>
          </p:cNvSpPr>
          <p:nvPr/>
        </p:nvSpPr>
        <p:spPr bwMode="auto">
          <a:xfrm>
            <a:off x="6276975" y="5756275"/>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89" name="Rectangle 53"/>
          <p:cNvSpPr>
            <a:spLocks noChangeArrowheads="1"/>
          </p:cNvSpPr>
          <p:nvPr/>
        </p:nvSpPr>
        <p:spPr bwMode="auto">
          <a:xfrm>
            <a:off x="5381625" y="5822950"/>
            <a:ext cx="942975" cy="4159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竹下</a:t>
            </a:r>
          </a:p>
        </p:txBody>
      </p:sp>
      <p:sp>
        <p:nvSpPr>
          <p:cNvPr id="142388" name="Rectangle 52"/>
          <p:cNvSpPr>
            <a:spLocks noChangeArrowheads="1"/>
          </p:cNvSpPr>
          <p:nvPr/>
        </p:nvSpPr>
        <p:spPr bwMode="auto">
          <a:xfrm>
            <a:off x="4476750" y="5791200"/>
            <a:ext cx="933450" cy="3429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北原</a:t>
            </a:r>
          </a:p>
        </p:txBody>
      </p:sp>
      <p:sp>
        <p:nvSpPr>
          <p:cNvPr id="142387" name="Rectangle 51"/>
          <p:cNvSpPr>
            <a:spLocks noChangeArrowheads="1"/>
          </p:cNvSpPr>
          <p:nvPr/>
        </p:nvSpPr>
        <p:spPr bwMode="auto">
          <a:xfrm>
            <a:off x="1676400" y="5822950"/>
            <a:ext cx="2743200" cy="349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４．成功シナリオの追求</a:t>
            </a:r>
          </a:p>
        </p:txBody>
      </p:sp>
      <p:sp>
        <p:nvSpPr>
          <p:cNvPr id="142386" name="Rectangle 50"/>
          <p:cNvSpPr>
            <a:spLocks noChangeArrowheads="1"/>
          </p:cNvSpPr>
          <p:nvPr/>
        </p:nvSpPr>
        <p:spPr bwMode="auto">
          <a:xfrm>
            <a:off x="8143875" y="5303838"/>
            <a:ext cx="466725" cy="45243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85" name="Rectangle 49"/>
          <p:cNvSpPr>
            <a:spLocks noChangeArrowheads="1"/>
          </p:cNvSpPr>
          <p:nvPr/>
        </p:nvSpPr>
        <p:spPr bwMode="auto">
          <a:xfrm>
            <a:off x="7677150" y="5303838"/>
            <a:ext cx="466725" cy="45243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84" name="Rectangle 48"/>
          <p:cNvSpPr>
            <a:spLocks noChangeArrowheads="1"/>
          </p:cNvSpPr>
          <p:nvPr/>
        </p:nvSpPr>
        <p:spPr bwMode="auto">
          <a:xfrm>
            <a:off x="7210425" y="5303838"/>
            <a:ext cx="466725" cy="45243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83" name="Rectangle 47"/>
          <p:cNvSpPr>
            <a:spLocks noChangeArrowheads="1"/>
          </p:cNvSpPr>
          <p:nvPr/>
        </p:nvSpPr>
        <p:spPr bwMode="auto">
          <a:xfrm>
            <a:off x="6743700" y="5303838"/>
            <a:ext cx="466725" cy="45243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82" name="Rectangle 46"/>
          <p:cNvSpPr>
            <a:spLocks noChangeArrowheads="1"/>
          </p:cNvSpPr>
          <p:nvPr/>
        </p:nvSpPr>
        <p:spPr bwMode="auto">
          <a:xfrm>
            <a:off x="6276975" y="5303838"/>
            <a:ext cx="466725" cy="45243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81" name="Rectangle 45"/>
          <p:cNvSpPr>
            <a:spLocks noChangeArrowheads="1"/>
          </p:cNvSpPr>
          <p:nvPr/>
        </p:nvSpPr>
        <p:spPr bwMode="auto">
          <a:xfrm>
            <a:off x="5381625" y="5372100"/>
            <a:ext cx="914400" cy="3190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菊地</a:t>
            </a:r>
          </a:p>
        </p:txBody>
      </p:sp>
      <p:sp>
        <p:nvSpPr>
          <p:cNvPr id="142380" name="Rectangle 44"/>
          <p:cNvSpPr>
            <a:spLocks noChangeArrowheads="1"/>
          </p:cNvSpPr>
          <p:nvPr/>
        </p:nvSpPr>
        <p:spPr bwMode="auto">
          <a:xfrm>
            <a:off x="4476750" y="5334000"/>
            <a:ext cx="933450" cy="3460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西山</a:t>
            </a:r>
          </a:p>
        </p:txBody>
      </p:sp>
      <p:sp>
        <p:nvSpPr>
          <p:cNvPr id="142379" name="Rectangle 43"/>
          <p:cNvSpPr>
            <a:spLocks noChangeArrowheads="1"/>
          </p:cNvSpPr>
          <p:nvPr/>
        </p:nvSpPr>
        <p:spPr bwMode="auto">
          <a:xfrm>
            <a:off x="1676400" y="5370513"/>
            <a:ext cx="2667000" cy="33496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３．方策の立案</a:t>
            </a:r>
          </a:p>
        </p:txBody>
      </p:sp>
      <p:sp>
        <p:nvSpPr>
          <p:cNvPr id="142378" name="Rectangle 42"/>
          <p:cNvSpPr>
            <a:spLocks noChangeArrowheads="1"/>
          </p:cNvSpPr>
          <p:nvPr/>
        </p:nvSpPr>
        <p:spPr bwMode="auto">
          <a:xfrm>
            <a:off x="8153400" y="4772025"/>
            <a:ext cx="466725" cy="5603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77" name="Rectangle 41"/>
          <p:cNvSpPr>
            <a:spLocks noChangeArrowheads="1"/>
          </p:cNvSpPr>
          <p:nvPr/>
        </p:nvSpPr>
        <p:spPr bwMode="auto">
          <a:xfrm>
            <a:off x="7677150" y="4745038"/>
            <a:ext cx="466725" cy="558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76" name="Rectangle 40"/>
          <p:cNvSpPr>
            <a:spLocks noChangeArrowheads="1"/>
          </p:cNvSpPr>
          <p:nvPr/>
        </p:nvSpPr>
        <p:spPr bwMode="auto">
          <a:xfrm>
            <a:off x="7210425" y="4745038"/>
            <a:ext cx="466725" cy="558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75" name="Rectangle 39"/>
          <p:cNvSpPr>
            <a:spLocks noChangeArrowheads="1"/>
          </p:cNvSpPr>
          <p:nvPr/>
        </p:nvSpPr>
        <p:spPr bwMode="auto">
          <a:xfrm>
            <a:off x="6743700" y="4745038"/>
            <a:ext cx="466725" cy="558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74" name="Rectangle 38"/>
          <p:cNvSpPr>
            <a:spLocks noChangeArrowheads="1"/>
          </p:cNvSpPr>
          <p:nvPr/>
        </p:nvSpPr>
        <p:spPr bwMode="auto">
          <a:xfrm>
            <a:off x="6276975" y="4745038"/>
            <a:ext cx="466725" cy="558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73" name="Rectangle 37"/>
          <p:cNvSpPr>
            <a:spLocks noChangeArrowheads="1"/>
          </p:cNvSpPr>
          <p:nvPr/>
        </p:nvSpPr>
        <p:spPr bwMode="auto">
          <a:xfrm>
            <a:off x="5381625" y="4838700"/>
            <a:ext cx="866775" cy="4000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梅本</a:t>
            </a:r>
          </a:p>
        </p:txBody>
      </p:sp>
      <p:sp>
        <p:nvSpPr>
          <p:cNvPr id="142372" name="Rectangle 36"/>
          <p:cNvSpPr>
            <a:spLocks noChangeArrowheads="1"/>
          </p:cNvSpPr>
          <p:nvPr/>
        </p:nvSpPr>
        <p:spPr bwMode="auto">
          <a:xfrm>
            <a:off x="4476750" y="4876800"/>
            <a:ext cx="933450" cy="4270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南野</a:t>
            </a:r>
          </a:p>
        </p:txBody>
      </p:sp>
      <p:sp>
        <p:nvSpPr>
          <p:cNvPr id="142371" name="Rectangle 35"/>
          <p:cNvSpPr>
            <a:spLocks noChangeArrowheads="1"/>
          </p:cNvSpPr>
          <p:nvPr/>
        </p:nvSpPr>
        <p:spPr bwMode="auto">
          <a:xfrm>
            <a:off x="1676400" y="4840288"/>
            <a:ext cx="2667000" cy="4937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２．攻め所と目標の設定</a:t>
            </a:r>
          </a:p>
        </p:txBody>
      </p:sp>
      <p:sp>
        <p:nvSpPr>
          <p:cNvPr id="142370" name="Rectangle 34"/>
          <p:cNvSpPr>
            <a:spLocks noChangeArrowheads="1"/>
          </p:cNvSpPr>
          <p:nvPr/>
        </p:nvSpPr>
        <p:spPr bwMode="auto">
          <a:xfrm>
            <a:off x="8143875" y="4291013"/>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69" name="Rectangle 33"/>
          <p:cNvSpPr>
            <a:spLocks noChangeArrowheads="1"/>
          </p:cNvSpPr>
          <p:nvPr/>
        </p:nvSpPr>
        <p:spPr bwMode="auto">
          <a:xfrm>
            <a:off x="7677150" y="4291013"/>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68" name="Rectangle 32"/>
          <p:cNvSpPr>
            <a:spLocks noChangeArrowheads="1"/>
          </p:cNvSpPr>
          <p:nvPr/>
        </p:nvSpPr>
        <p:spPr bwMode="auto">
          <a:xfrm>
            <a:off x="7210425" y="4291013"/>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67" name="Rectangle 31"/>
          <p:cNvSpPr>
            <a:spLocks noChangeArrowheads="1"/>
          </p:cNvSpPr>
          <p:nvPr/>
        </p:nvSpPr>
        <p:spPr bwMode="auto">
          <a:xfrm>
            <a:off x="6743700" y="4291013"/>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66" name="Rectangle 30"/>
          <p:cNvSpPr>
            <a:spLocks noChangeArrowheads="1"/>
          </p:cNvSpPr>
          <p:nvPr/>
        </p:nvSpPr>
        <p:spPr bwMode="auto">
          <a:xfrm>
            <a:off x="6276975" y="4291013"/>
            <a:ext cx="466725" cy="454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42365" name="Rectangle 29"/>
          <p:cNvSpPr>
            <a:spLocks noChangeArrowheads="1"/>
          </p:cNvSpPr>
          <p:nvPr/>
        </p:nvSpPr>
        <p:spPr bwMode="auto">
          <a:xfrm>
            <a:off x="5381625" y="4357688"/>
            <a:ext cx="942975" cy="41433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桜井</a:t>
            </a:r>
          </a:p>
        </p:txBody>
      </p:sp>
      <p:sp>
        <p:nvSpPr>
          <p:cNvPr id="142364" name="Rectangle 28"/>
          <p:cNvSpPr>
            <a:spLocks noChangeArrowheads="1"/>
          </p:cNvSpPr>
          <p:nvPr/>
        </p:nvSpPr>
        <p:spPr bwMode="auto">
          <a:xfrm>
            <a:off x="4476750" y="4367213"/>
            <a:ext cx="781050" cy="35718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東川</a:t>
            </a:r>
          </a:p>
        </p:txBody>
      </p:sp>
      <p:sp>
        <p:nvSpPr>
          <p:cNvPr id="142363" name="Rectangle 27"/>
          <p:cNvSpPr>
            <a:spLocks noChangeArrowheads="1"/>
          </p:cNvSpPr>
          <p:nvPr/>
        </p:nvSpPr>
        <p:spPr bwMode="auto">
          <a:xfrm>
            <a:off x="1676400" y="4357688"/>
            <a:ext cx="2200275" cy="34766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a:t>１．テーマの選定</a:t>
            </a:r>
          </a:p>
        </p:txBody>
      </p:sp>
      <p:sp>
        <p:nvSpPr>
          <p:cNvPr id="142362" name="Rectangle 26"/>
          <p:cNvSpPr>
            <a:spLocks noChangeArrowheads="1"/>
          </p:cNvSpPr>
          <p:nvPr/>
        </p:nvSpPr>
        <p:spPr bwMode="auto">
          <a:xfrm>
            <a:off x="8143875" y="3838575"/>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t>9</a:t>
            </a:r>
            <a:r>
              <a:rPr lang="ja-JP" altLang="en-US" sz="1400"/>
              <a:t>月</a:t>
            </a:r>
          </a:p>
        </p:txBody>
      </p:sp>
      <p:sp>
        <p:nvSpPr>
          <p:cNvPr id="142361" name="Rectangle 25"/>
          <p:cNvSpPr>
            <a:spLocks noChangeArrowheads="1"/>
          </p:cNvSpPr>
          <p:nvPr/>
        </p:nvSpPr>
        <p:spPr bwMode="auto">
          <a:xfrm>
            <a:off x="7677150" y="3838575"/>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t>8</a:t>
            </a:r>
            <a:r>
              <a:rPr lang="ja-JP" altLang="en-US" sz="1400"/>
              <a:t>月</a:t>
            </a:r>
          </a:p>
        </p:txBody>
      </p:sp>
      <p:sp>
        <p:nvSpPr>
          <p:cNvPr id="142360" name="Rectangle 24"/>
          <p:cNvSpPr>
            <a:spLocks noChangeArrowheads="1"/>
          </p:cNvSpPr>
          <p:nvPr/>
        </p:nvSpPr>
        <p:spPr bwMode="auto">
          <a:xfrm>
            <a:off x="7210425" y="3838575"/>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t>7</a:t>
            </a:r>
            <a:r>
              <a:rPr lang="ja-JP" altLang="en-US" sz="1400"/>
              <a:t>月</a:t>
            </a:r>
          </a:p>
        </p:txBody>
      </p:sp>
      <p:sp>
        <p:nvSpPr>
          <p:cNvPr id="142359" name="Rectangle 23"/>
          <p:cNvSpPr>
            <a:spLocks noChangeArrowheads="1"/>
          </p:cNvSpPr>
          <p:nvPr/>
        </p:nvSpPr>
        <p:spPr bwMode="auto">
          <a:xfrm>
            <a:off x="6743700" y="3838575"/>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t>6</a:t>
            </a:r>
            <a:r>
              <a:rPr lang="ja-JP" altLang="en-US" sz="1400"/>
              <a:t>月</a:t>
            </a:r>
          </a:p>
        </p:txBody>
      </p:sp>
      <p:sp>
        <p:nvSpPr>
          <p:cNvPr id="142358" name="Rectangle 22"/>
          <p:cNvSpPr>
            <a:spLocks noChangeArrowheads="1"/>
          </p:cNvSpPr>
          <p:nvPr/>
        </p:nvSpPr>
        <p:spPr bwMode="auto">
          <a:xfrm>
            <a:off x="6276975" y="3838575"/>
            <a:ext cx="466725" cy="452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400"/>
              <a:t>5</a:t>
            </a:r>
            <a:r>
              <a:rPr lang="ja-JP" altLang="en-US" sz="1400"/>
              <a:t>月</a:t>
            </a:r>
          </a:p>
        </p:txBody>
      </p:sp>
      <p:sp>
        <p:nvSpPr>
          <p:cNvPr id="142357" name="Rectangle 21"/>
          <p:cNvSpPr>
            <a:spLocks noChangeArrowheads="1"/>
          </p:cNvSpPr>
          <p:nvPr/>
        </p:nvSpPr>
        <p:spPr bwMode="auto">
          <a:xfrm>
            <a:off x="5410200" y="3905250"/>
            <a:ext cx="838200" cy="3333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副担当</a:t>
            </a:r>
          </a:p>
        </p:txBody>
      </p:sp>
      <p:sp>
        <p:nvSpPr>
          <p:cNvPr id="142356" name="Rectangle 20"/>
          <p:cNvSpPr>
            <a:spLocks noChangeArrowheads="1"/>
          </p:cNvSpPr>
          <p:nvPr/>
        </p:nvSpPr>
        <p:spPr bwMode="auto">
          <a:xfrm>
            <a:off x="4419600" y="3905250"/>
            <a:ext cx="857250" cy="3333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主担当</a:t>
            </a:r>
          </a:p>
        </p:txBody>
      </p:sp>
      <p:sp>
        <p:nvSpPr>
          <p:cNvPr id="142355" name="Rectangle 19"/>
          <p:cNvSpPr>
            <a:spLocks noChangeArrowheads="1"/>
          </p:cNvSpPr>
          <p:nvPr/>
        </p:nvSpPr>
        <p:spPr bwMode="auto">
          <a:xfrm>
            <a:off x="1676400" y="3905250"/>
            <a:ext cx="2667000" cy="33337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2000"/>
              <a:t>ステップ</a:t>
            </a:r>
          </a:p>
        </p:txBody>
      </p:sp>
      <p:sp>
        <p:nvSpPr>
          <p:cNvPr id="142403" name="Line 67"/>
          <p:cNvSpPr>
            <a:spLocks noChangeShapeType="1"/>
          </p:cNvSpPr>
          <p:nvPr/>
        </p:nvSpPr>
        <p:spPr bwMode="auto">
          <a:xfrm>
            <a:off x="1676400" y="3838575"/>
            <a:ext cx="693420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04" name="Line 68"/>
          <p:cNvSpPr>
            <a:spLocks noChangeShapeType="1"/>
          </p:cNvSpPr>
          <p:nvPr/>
        </p:nvSpPr>
        <p:spPr bwMode="auto">
          <a:xfrm>
            <a:off x="1676400" y="4291013"/>
            <a:ext cx="6934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05" name="Line 69"/>
          <p:cNvSpPr>
            <a:spLocks noChangeShapeType="1"/>
          </p:cNvSpPr>
          <p:nvPr/>
        </p:nvSpPr>
        <p:spPr bwMode="auto">
          <a:xfrm>
            <a:off x="1676400" y="4800600"/>
            <a:ext cx="6934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06" name="Line 70"/>
          <p:cNvSpPr>
            <a:spLocks noChangeShapeType="1"/>
          </p:cNvSpPr>
          <p:nvPr/>
        </p:nvSpPr>
        <p:spPr bwMode="auto">
          <a:xfrm>
            <a:off x="1676400" y="5303838"/>
            <a:ext cx="6934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07" name="Line 71"/>
          <p:cNvSpPr>
            <a:spLocks noChangeShapeType="1"/>
          </p:cNvSpPr>
          <p:nvPr/>
        </p:nvSpPr>
        <p:spPr bwMode="auto">
          <a:xfrm>
            <a:off x="1676400" y="5772150"/>
            <a:ext cx="6934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08" name="Line 72"/>
          <p:cNvSpPr>
            <a:spLocks noChangeShapeType="1"/>
          </p:cNvSpPr>
          <p:nvPr/>
        </p:nvSpPr>
        <p:spPr bwMode="auto">
          <a:xfrm>
            <a:off x="1676400" y="6210300"/>
            <a:ext cx="6934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0" name="Line 74"/>
          <p:cNvSpPr>
            <a:spLocks noChangeShapeType="1"/>
          </p:cNvSpPr>
          <p:nvPr/>
        </p:nvSpPr>
        <p:spPr bwMode="auto">
          <a:xfrm>
            <a:off x="1676400" y="3838575"/>
            <a:ext cx="0" cy="273367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1" name="Line 75"/>
          <p:cNvSpPr>
            <a:spLocks noChangeShapeType="1"/>
          </p:cNvSpPr>
          <p:nvPr/>
        </p:nvSpPr>
        <p:spPr bwMode="auto">
          <a:xfrm>
            <a:off x="4419600" y="3838575"/>
            <a:ext cx="0" cy="263048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2" name="Line 76"/>
          <p:cNvSpPr>
            <a:spLocks noChangeShapeType="1"/>
          </p:cNvSpPr>
          <p:nvPr/>
        </p:nvSpPr>
        <p:spPr bwMode="auto">
          <a:xfrm>
            <a:off x="5334000" y="3838575"/>
            <a:ext cx="0" cy="26924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3" name="Line 77"/>
          <p:cNvSpPr>
            <a:spLocks noChangeShapeType="1"/>
          </p:cNvSpPr>
          <p:nvPr/>
        </p:nvSpPr>
        <p:spPr bwMode="auto">
          <a:xfrm>
            <a:off x="6276975" y="3838575"/>
            <a:ext cx="0" cy="27178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4" name="Line 78"/>
          <p:cNvSpPr>
            <a:spLocks noChangeShapeType="1"/>
          </p:cNvSpPr>
          <p:nvPr/>
        </p:nvSpPr>
        <p:spPr bwMode="auto">
          <a:xfrm>
            <a:off x="6781800" y="3838575"/>
            <a:ext cx="0" cy="26638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5" name="Line 79"/>
          <p:cNvSpPr>
            <a:spLocks noChangeShapeType="1"/>
          </p:cNvSpPr>
          <p:nvPr/>
        </p:nvSpPr>
        <p:spPr bwMode="auto">
          <a:xfrm>
            <a:off x="7239000" y="3838575"/>
            <a:ext cx="0" cy="259556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20" name="Line 84"/>
          <p:cNvSpPr>
            <a:spLocks noChangeShapeType="1"/>
          </p:cNvSpPr>
          <p:nvPr/>
        </p:nvSpPr>
        <p:spPr bwMode="auto">
          <a:xfrm>
            <a:off x="8610600" y="5756275"/>
            <a:ext cx="0" cy="454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18" name="Line 82"/>
          <p:cNvSpPr>
            <a:spLocks noChangeShapeType="1"/>
          </p:cNvSpPr>
          <p:nvPr/>
        </p:nvSpPr>
        <p:spPr bwMode="auto">
          <a:xfrm>
            <a:off x="8610600" y="3838575"/>
            <a:ext cx="0" cy="233362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0" name="Freeform 114"/>
          <p:cNvSpPr>
            <a:spLocks/>
          </p:cNvSpPr>
          <p:nvPr/>
        </p:nvSpPr>
        <p:spPr bwMode="auto">
          <a:xfrm>
            <a:off x="1676400" y="6264275"/>
            <a:ext cx="7010400" cy="333375"/>
          </a:xfrm>
          <a:custGeom>
            <a:avLst/>
            <a:gdLst>
              <a:gd name="T0" fmla="*/ 0 w 4320"/>
              <a:gd name="T1" fmla="*/ 240 h 344"/>
              <a:gd name="T2" fmla="*/ 672 w 4320"/>
              <a:gd name="T3" fmla="*/ 96 h 344"/>
              <a:gd name="T4" fmla="*/ 2736 w 4320"/>
              <a:gd name="T5" fmla="*/ 336 h 344"/>
              <a:gd name="T6" fmla="*/ 4080 w 4320"/>
              <a:gd name="T7" fmla="*/ 48 h 344"/>
              <a:gd name="T8" fmla="*/ 4176 w 4320"/>
              <a:gd name="T9" fmla="*/ 48 h 344"/>
            </a:gdLst>
            <a:ahLst/>
            <a:cxnLst>
              <a:cxn ang="0">
                <a:pos x="T0" y="T1"/>
              </a:cxn>
              <a:cxn ang="0">
                <a:pos x="T2" y="T3"/>
              </a:cxn>
              <a:cxn ang="0">
                <a:pos x="T4" y="T5"/>
              </a:cxn>
              <a:cxn ang="0">
                <a:pos x="T6" y="T7"/>
              </a:cxn>
              <a:cxn ang="0">
                <a:pos x="T8" y="T9"/>
              </a:cxn>
            </a:cxnLst>
            <a:rect l="0" t="0" r="r" b="b"/>
            <a:pathLst>
              <a:path w="4320" h="344">
                <a:moveTo>
                  <a:pt x="0" y="240"/>
                </a:moveTo>
                <a:cubicBezTo>
                  <a:pt x="108" y="160"/>
                  <a:pt x="216" y="80"/>
                  <a:pt x="672" y="96"/>
                </a:cubicBezTo>
                <a:cubicBezTo>
                  <a:pt x="1128" y="112"/>
                  <a:pt x="2168" y="344"/>
                  <a:pt x="2736" y="336"/>
                </a:cubicBezTo>
                <a:cubicBezTo>
                  <a:pt x="3304" y="328"/>
                  <a:pt x="3840" y="96"/>
                  <a:pt x="4080" y="48"/>
                </a:cubicBezTo>
                <a:cubicBezTo>
                  <a:pt x="4320" y="0"/>
                  <a:pt x="4248" y="24"/>
                  <a:pt x="4176" y="48"/>
                </a:cubicBezTo>
              </a:path>
            </a:pathLst>
          </a:custGeom>
          <a:noFill/>
          <a:ln w="222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1" name="Line 115"/>
          <p:cNvSpPr>
            <a:spLocks noChangeShapeType="1"/>
          </p:cNvSpPr>
          <p:nvPr/>
        </p:nvSpPr>
        <p:spPr bwMode="auto">
          <a:xfrm>
            <a:off x="7696200" y="3838575"/>
            <a:ext cx="0" cy="2533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2" name="Line 116"/>
          <p:cNvSpPr>
            <a:spLocks noChangeShapeType="1"/>
          </p:cNvSpPr>
          <p:nvPr/>
        </p:nvSpPr>
        <p:spPr bwMode="auto">
          <a:xfrm>
            <a:off x="8153400" y="3838575"/>
            <a:ext cx="0" cy="24003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3" name="Line 117"/>
          <p:cNvSpPr>
            <a:spLocks noChangeShapeType="1"/>
          </p:cNvSpPr>
          <p:nvPr/>
        </p:nvSpPr>
        <p:spPr bwMode="auto">
          <a:xfrm>
            <a:off x="6324600" y="4572000"/>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6" name="Line 120"/>
          <p:cNvSpPr>
            <a:spLocks noChangeShapeType="1"/>
          </p:cNvSpPr>
          <p:nvPr/>
        </p:nvSpPr>
        <p:spPr bwMode="auto">
          <a:xfrm>
            <a:off x="6781800" y="5105400"/>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7" name="Line 121"/>
          <p:cNvSpPr>
            <a:spLocks noChangeShapeType="1"/>
          </p:cNvSpPr>
          <p:nvPr/>
        </p:nvSpPr>
        <p:spPr bwMode="auto">
          <a:xfrm>
            <a:off x="7239000" y="5572125"/>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8" name="Line 122"/>
          <p:cNvSpPr>
            <a:spLocks noChangeShapeType="1"/>
          </p:cNvSpPr>
          <p:nvPr/>
        </p:nvSpPr>
        <p:spPr bwMode="auto">
          <a:xfrm>
            <a:off x="7696200" y="6038850"/>
            <a:ext cx="762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59" name="Line 123"/>
          <p:cNvSpPr>
            <a:spLocks noChangeShapeType="1"/>
          </p:cNvSpPr>
          <p:nvPr/>
        </p:nvSpPr>
        <p:spPr bwMode="auto">
          <a:xfrm>
            <a:off x="6324600" y="4438650"/>
            <a:ext cx="5334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60" name="Line 124"/>
          <p:cNvSpPr>
            <a:spLocks noChangeShapeType="1"/>
          </p:cNvSpPr>
          <p:nvPr/>
        </p:nvSpPr>
        <p:spPr bwMode="auto">
          <a:xfrm>
            <a:off x="6934200" y="4972050"/>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61" name="Line 125"/>
          <p:cNvSpPr>
            <a:spLocks noChangeShapeType="1"/>
          </p:cNvSpPr>
          <p:nvPr/>
        </p:nvSpPr>
        <p:spPr bwMode="auto">
          <a:xfrm>
            <a:off x="7543800" y="5438775"/>
            <a:ext cx="3810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62" name="Line 126"/>
          <p:cNvSpPr>
            <a:spLocks noChangeShapeType="1"/>
          </p:cNvSpPr>
          <p:nvPr/>
        </p:nvSpPr>
        <p:spPr bwMode="auto">
          <a:xfrm>
            <a:off x="8001000" y="5905500"/>
            <a:ext cx="5334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63" name="Line 127"/>
          <p:cNvSpPr>
            <a:spLocks noChangeShapeType="1"/>
          </p:cNvSpPr>
          <p:nvPr/>
        </p:nvSpPr>
        <p:spPr bwMode="auto">
          <a:xfrm>
            <a:off x="6019800" y="3683000"/>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64" name="Line 128"/>
          <p:cNvSpPr>
            <a:spLocks noChangeShapeType="1"/>
          </p:cNvSpPr>
          <p:nvPr/>
        </p:nvSpPr>
        <p:spPr bwMode="auto">
          <a:xfrm>
            <a:off x="4724400" y="3667125"/>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65" name="Text Box 129"/>
          <p:cNvSpPr txBox="1">
            <a:spLocks noChangeArrowheads="1"/>
          </p:cNvSpPr>
          <p:nvPr/>
        </p:nvSpPr>
        <p:spPr bwMode="auto">
          <a:xfrm>
            <a:off x="5029200" y="3505200"/>
            <a:ext cx="8382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：計画</a:t>
            </a:r>
          </a:p>
        </p:txBody>
      </p:sp>
      <p:sp>
        <p:nvSpPr>
          <p:cNvPr id="142466" name="Text Box 130"/>
          <p:cNvSpPr txBox="1">
            <a:spLocks noChangeArrowheads="1"/>
          </p:cNvSpPr>
          <p:nvPr/>
        </p:nvSpPr>
        <p:spPr bwMode="auto">
          <a:xfrm>
            <a:off x="6400800" y="3517900"/>
            <a:ext cx="18288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：実績（実施後記入）</a:t>
            </a:r>
          </a:p>
        </p:txBody>
      </p:sp>
      <p:sp>
        <p:nvSpPr>
          <p:cNvPr id="142472" name="Line 136"/>
          <p:cNvSpPr>
            <a:spLocks noChangeShapeType="1"/>
          </p:cNvSpPr>
          <p:nvPr/>
        </p:nvSpPr>
        <p:spPr bwMode="auto">
          <a:xfrm>
            <a:off x="1676400" y="3838575"/>
            <a:ext cx="693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76" name="AutoShape 140"/>
          <p:cNvSpPr>
            <a:spLocks noChangeArrowheads="1"/>
          </p:cNvSpPr>
          <p:nvPr/>
        </p:nvSpPr>
        <p:spPr bwMode="auto">
          <a:xfrm flipH="1">
            <a:off x="7086600" y="6238875"/>
            <a:ext cx="1524000" cy="333375"/>
          </a:xfrm>
          <a:prstGeom prst="rtTriangle">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77" name="Oval 141"/>
          <p:cNvSpPr>
            <a:spLocks noChangeArrowheads="1"/>
          </p:cNvSpPr>
          <p:nvPr/>
        </p:nvSpPr>
        <p:spPr bwMode="auto">
          <a:xfrm>
            <a:off x="1600200" y="6438900"/>
            <a:ext cx="2819400" cy="26670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42490" name="Group 154"/>
          <p:cNvGrpSpPr>
            <a:grpSpLocks/>
          </p:cNvGrpSpPr>
          <p:nvPr/>
        </p:nvGrpSpPr>
        <p:grpSpPr bwMode="auto">
          <a:xfrm>
            <a:off x="1143000" y="3352800"/>
            <a:ext cx="3390900" cy="406400"/>
            <a:chOff x="720" y="2160"/>
            <a:chExt cx="2136" cy="256"/>
          </a:xfrm>
        </p:grpSpPr>
        <p:sp>
          <p:nvSpPr>
            <p:cNvPr id="142489" name="Rectangle 153"/>
            <p:cNvSpPr>
              <a:spLocks noChangeArrowheads="1"/>
            </p:cNvSpPr>
            <p:nvPr/>
          </p:nvSpPr>
          <p:spPr bwMode="auto">
            <a:xfrm>
              <a:off x="792" y="2176"/>
              <a:ext cx="2064" cy="240"/>
            </a:xfrm>
            <a:prstGeom prst="rect">
              <a:avLst/>
            </a:prstGeom>
            <a:solidFill>
              <a:srgbClr val="96969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2479" name="Text Box 143"/>
            <p:cNvSpPr txBox="1">
              <a:spLocks noChangeArrowheads="1"/>
            </p:cNvSpPr>
            <p:nvPr/>
          </p:nvSpPr>
          <p:spPr bwMode="auto">
            <a:xfrm>
              <a:off x="720" y="2160"/>
              <a:ext cx="2098" cy="2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a:latin typeface="ＭＳ Ｐゴシック" pitchFamily="50" charset="-128"/>
                </a:rPr>
                <a:t>（表－３）</a:t>
              </a:r>
              <a:r>
                <a:rPr lang="en-US" altLang="ja-JP" sz="1800">
                  <a:latin typeface="ＭＳ Ｐゴシック" pitchFamily="50" charset="-128"/>
                </a:rPr>
                <a:t>QCC</a:t>
              </a:r>
              <a:r>
                <a:rPr lang="ja-JP" altLang="en-US" sz="1800"/>
                <a:t>活動大日程計画表</a:t>
              </a:r>
            </a:p>
          </p:txBody>
        </p:sp>
      </p:grpSp>
      <p:sp>
        <p:nvSpPr>
          <p:cNvPr id="142485" name="Text Box 149"/>
          <p:cNvSpPr txBox="1">
            <a:spLocks noChangeArrowheads="1"/>
          </p:cNvSpPr>
          <p:nvPr/>
        </p:nvSpPr>
        <p:spPr bwMode="auto">
          <a:xfrm>
            <a:off x="7315200" y="6305550"/>
            <a:ext cx="1600200" cy="3048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1"/>
                </a:solidFill>
              </a:rPr>
              <a:t>ガントチャート</a:t>
            </a:r>
          </a:p>
        </p:txBody>
      </p:sp>
      <p:sp>
        <p:nvSpPr>
          <p:cNvPr id="142495" name="Text Box 159"/>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２７</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9202" name="Group 2"/>
          <p:cNvGrpSpPr>
            <a:grpSpLocks/>
          </p:cNvGrpSpPr>
          <p:nvPr/>
        </p:nvGrpSpPr>
        <p:grpSpPr bwMode="auto">
          <a:xfrm>
            <a:off x="152400" y="228600"/>
            <a:ext cx="6477000" cy="609600"/>
            <a:chOff x="576" y="192"/>
            <a:chExt cx="4608" cy="384"/>
          </a:xfrm>
        </p:grpSpPr>
        <p:sp>
          <p:nvSpPr>
            <p:cNvPr id="179203" name="Rectangle 3"/>
            <p:cNvSpPr>
              <a:spLocks noChangeArrowheads="1"/>
            </p:cNvSpPr>
            <p:nvPr/>
          </p:nvSpPr>
          <p:spPr bwMode="auto">
            <a:xfrm>
              <a:off x="576" y="192"/>
              <a:ext cx="4608" cy="384"/>
            </a:xfrm>
            <a:prstGeom prst="rect">
              <a:avLst/>
            </a:prstGeom>
            <a:solidFill>
              <a:srgbClr val="00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04" name="Rectangle 4"/>
            <p:cNvSpPr>
              <a:spLocks noChangeArrowheads="1"/>
            </p:cNvSpPr>
            <p:nvPr/>
          </p:nvSpPr>
          <p:spPr bwMode="auto">
            <a:xfrm>
              <a:off x="768" y="192"/>
              <a:ext cx="4368" cy="288"/>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lnSpc>
                  <a:spcPct val="120000"/>
                </a:lnSpc>
              </a:pPr>
              <a:r>
                <a:rPr lang="ja-JP" altLang="en-US" sz="2400">
                  <a:solidFill>
                    <a:schemeClr val="bg1"/>
                  </a:solidFill>
                  <a:latin typeface="HGP創英角ﾎﾟｯﾌﾟ体" pitchFamily="50" charset="-128"/>
                  <a:ea typeface="HGP創英角ﾎﾟｯﾌﾟ体" pitchFamily="50" charset="-128"/>
                </a:rPr>
                <a:t>ステップ　</a:t>
              </a:r>
              <a:r>
                <a:rPr lang="ja-JP" altLang="en-US" sz="2800">
                  <a:solidFill>
                    <a:schemeClr val="bg1"/>
                  </a:solidFill>
                  <a:latin typeface="HGP創英角ﾎﾟｯﾌﾟ体" pitchFamily="50" charset="-128"/>
                  <a:ea typeface="HGP創英角ﾎﾟｯﾌﾟ体" pitchFamily="50" charset="-128"/>
                </a:rPr>
                <a:t>２</a:t>
              </a:r>
              <a:r>
                <a:rPr lang="ja-JP" altLang="en-US" sz="3600">
                  <a:solidFill>
                    <a:schemeClr val="bg1"/>
                  </a:solidFill>
                  <a:latin typeface="HGP創英角ﾎﾟｯﾌﾟ体" pitchFamily="50" charset="-128"/>
                  <a:ea typeface="HGP創英角ﾎﾟｯﾌﾟ体" pitchFamily="50" charset="-128"/>
                </a:rPr>
                <a:t>．攻め所と目標の設定</a:t>
              </a:r>
            </a:p>
          </p:txBody>
        </p:sp>
      </p:grpSp>
      <p:sp>
        <p:nvSpPr>
          <p:cNvPr id="179220" name="Text Box 20"/>
          <p:cNvSpPr txBox="1">
            <a:spLocks noChangeArrowheads="1"/>
          </p:cNvSpPr>
          <p:nvPr/>
        </p:nvSpPr>
        <p:spPr bwMode="auto">
          <a:xfrm>
            <a:off x="6705600" y="609600"/>
            <a:ext cx="2209800" cy="1096963"/>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a:t>
            </a:r>
            <a:r>
              <a:rPr lang="ja-JP" altLang="en-US" sz="1200">
                <a:solidFill>
                  <a:schemeClr val="bg1"/>
                </a:solidFill>
              </a:rPr>
              <a:t>ギャップ攻め所選定シート</a:t>
            </a:r>
            <a:br>
              <a:rPr lang="ja-JP" altLang="en-US" sz="1200">
                <a:solidFill>
                  <a:schemeClr val="bg1"/>
                </a:solidFill>
              </a:rPr>
            </a:br>
            <a:r>
              <a:rPr lang="ja-JP" altLang="en-US" sz="1200" b="1">
                <a:solidFill>
                  <a:schemeClr val="bg1"/>
                </a:solidFill>
              </a:rPr>
              <a:t>▼</a:t>
            </a:r>
            <a:r>
              <a:rPr lang="ja-JP" altLang="en-US" sz="1200">
                <a:solidFill>
                  <a:schemeClr val="bg1"/>
                </a:solidFill>
              </a:rPr>
              <a:t>アンケート調査　　</a:t>
            </a:r>
            <a:br>
              <a:rPr lang="ja-JP" altLang="en-US" sz="1200">
                <a:solidFill>
                  <a:schemeClr val="bg1"/>
                </a:solidFill>
              </a:rPr>
            </a:br>
            <a:r>
              <a:rPr lang="ja-JP" altLang="en-US" sz="1200" b="1">
                <a:solidFill>
                  <a:schemeClr val="bg1"/>
                </a:solidFill>
              </a:rPr>
              <a:t>▼</a:t>
            </a:r>
            <a:r>
              <a:rPr lang="ja-JP" altLang="en-US" sz="1200">
                <a:solidFill>
                  <a:schemeClr val="bg1"/>
                </a:solidFill>
              </a:rPr>
              <a:t>親和図法　　　　</a:t>
            </a:r>
            <a:r>
              <a:rPr lang="ja-JP" altLang="en-US" sz="1200" b="1">
                <a:solidFill>
                  <a:schemeClr val="bg1"/>
                </a:solidFill>
              </a:rPr>
              <a:t>▼</a:t>
            </a:r>
            <a:r>
              <a:rPr lang="ja-JP" altLang="en-US" sz="1200">
                <a:solidFill>
                  <a:schemeClr val="bg1"/>
                </a:solidFill>
              </a:rPr>
              <a:t> 系統図法　　</a:t>
            </a:r>
            <a:r>
              <a:rPr lang="ja-JP" altLang="en-US" sz="1200" b="1">
                <a:solidFill>
                  <a:schemeClr val="bg1"/>
                </a:solidFill>
              </a:rPr>
              <a:t>▼</a:t>
            </a:r>
            <a:r>
              <a:rPr lang="ja-JP" altLang="en-US" sz="1200">
                <a:solidFill>
                  <a:schemeClr val="bg1"/>
                </a:solidFill>
              </a:rPr>
              <a:t>マトリックス図　　</a:t>
            </a:r>
            <a:r>
              <a:rPr lang="ja-JP" altLang="en-US" sz="1200" b="1">
                <a:solidFill>
                  <a:schemeClr val="bg1"/>
                </a:solidFill>
              </a:rPr>
              <a:t>等</a:t>
            </a:r>
          </a:p>
        </p:txBody>
      </p:sp>
      <p:grpSp>
        <p:nvGrpSpPr>
          <p:cNvPr id="179283" name="Group 83"/>
          <p:cNvGrpSpPr>
            <a:grpSpLocks/>
          </p:cNvGrpSpPr>
          <p:nvPr/>
        </p:nvGrpSpPr>
        <p:grpSpPr bwMode="auto">
          <a:xfrm>
            <a:off x="250825" y="4005263"/>
            <a:ext cx="8534400" cy="2773362"/>
            <a:chOff x="158" y="2523"/>
            <a:chExt cx="5376" cy="1747"/>
          </a:xfrm>
        </p:grpSpPr>
        <p:sp>
          <p:nvSpPr>
            <p:cNvPr id="179259" name="Rectangle 59"/>
            <p:cNvSpPr>
              <a:spLocks noChangeArrowheads="1"/>
            </p:cNvSpPr>
            <p:nvPr/>
          </p:nvSpPr>
          <p:spPr bwMode="auto">
            <a:xfrm>
              <a:off x="158" y="2523"/>
              <a:ext cx="5376" cy="14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24" name="Line 24"/>
            <p:cNvSpPr>
              <a:spLocks noChangeShapeType="1"/>
            </p:cNvSpPr>
            <p:nvPr/>
          </p:nvSpPr>
          <p:spPr bwMode="auto">
            <a:xfrm>
              <a:off x="1008" y="2903"/>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25" name="Line 25"/>
            <p:cNvSpPr>
              <a:spLocks noChangeShapeType="1"/>
            </p:cNvSpPr>
            <p:nvPr/>
          </p:nvSpPr>
          <p:spPr bwMode="auto">
            <a:xfrm>
              <a:off x="1008" y="3671"/>
              <a:ext cx="41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26" name="Line 26"/>
            <p:cNvSpPr>
              <a:spLocks noChangeShapeType="1"/>
            </p:cNvSpPr>
            <p:nvPr/>
          </p:nvSpPr>
          <p:spPr bwMode="auto">
            <a:xfrm>
              <a:off x="1008" y="3431"/>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27" name="Line 27"/>
            <p:cNvSpPr>
              <a:spLocks noChangeShapeType="1"/>
            </p:cNvSpPr>
            <p:nvPr/>
          </p:nvSpPr>
          <p:spPr bwMode="auto">
            <a:xfrm>
              <a:off x="1008" y="3191"/>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28" name="Line 28"/>
            <p:cNvSpPr>
              <a:spLocks noChangeShapeType="1"/>
            </p:cNvSpPr>
            <p:nvPr/>
          </p:nvSpPr>
          <p:spPr bwMode="auto">
            <a:xfrm>
              <a:off x="1008" y="2951"/>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30" name="Rectangle 30"/>
            <p:cNvSpPr>
              <a:spLocks noChangeArrowheads="1"/>
            </p:cNvSpPr>
            <p:nvPr/>
          </p:nvSpPr>
          <p:spPr bwMode="auto">
            <a:xfrm>
              <a:off x="1488" y="3431"/>
              <a:ext cx="336" cy="240"/>
            </a:xfrm>
            <a:prstGeom prst="rect">
              <a:avLst/>
            </a:prstGeom>
            <a:gradFill rotWithShape="0">
              <a:gsLst>
                <a:gs pos="0">
                  <a:srgbClr val="CCFFFF"/>
                </a:gs>
                <a:gs pos="50000">
                  <a:schemeClr val="bg1"/>
                </a:gs>
                <a:gs pos="100000">
                  <a:srgbClr val="CCFFFF"/>
                </a:gs>
              </a:gsLst>
              <a:lin ang="0" scaled="1"/>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31" name="Rectangle 31"/>
            <p:cNvSpPr>
              <a:spLocks noChangeArrowheads="1"/>
            </p:cNvSpPr>
            <p:nvPr/>
          </p:nvSpPr>
          <p:spPr bwMode="auto">
            <a:xfrm>
              <a:off x="2112" y="2951"/>
              <a:ext cx="288" cy="720"/>
            </a:xfrm>
            <a:prstGeom prst="rect">
              <a:avLst/>
            </a:prstGeom>
            <a:gradFill rotWithShape="0">
              <a:gsLst>
                <a:gs pos="0">
                  <a:srgbClr val="CCFFFF"/>
                </a:gs>
                <a:gs pos="50000">
                  <a:schemeClr val="bg1"/>
                </a:gs>
                <a:gs pos="100000">
                  <a:srgbClr val="CCFFFF"/>
                </a:gs>
              </a:gsLst>
              <a:lin ang="0" scaled="1"/>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32" name="Line 32"/>
            <p:cNvSpPr>
              <a:spLocks noChangeShapeType="1"/>
            </p:cNvSpPr>
            <p:nvPr/>
          </p:nvSpPr>
          <p:spPr bwMode="auto">
            <a:xfrm>
              <a:off x="1824" y="3431"/>
              <a:ext cx="26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33" name="Line 33"/>
            <p:cNvSpPr>
              <a:spLocks noChangeShapeType="1"/>
            </p:cNvSpPr>
            <p:nvPr/>
          </p:nvSpPr>
          <p:spPr bwMode="auto">
            <a:xfrm>
              <a:off x="2400" y="2951"/>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34" name="Rectangle 34"/>
            <p:cNvSpPr>
              <a:spLocks noChangeArrowheads="1"/>
            </p:cNvSpPr>
            <p:nvPr/>
          </p:nvSpPr>
          <p:spPr bwMode="auto">
            <a:xfrm>
              <a:off x="3888" y="3527"/>
              <a:ext cx="288" cy="144"/>
            </a:xfrm>
            <a:prstGeom prst="rect">
              <a:avLst/>
            </a:prstGeom>
            <a:gradFill rotWithShape="0">
              <a:gsLst>
                <a:gs pos="0">
                  <a:srgbClr val="CCFFFF"/>
                </a:gs>
                <a:gs pos="50000">
                  <a:schemeClr val="bg1"/>
                </a:gs>
                <a:gs pos="100000">
                  <a:srgbClr val="CCFFFF"/>
                </a:gs>
              </a:gsLst>
              <a:lin ang="0" scaled="1"/>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35" name="Text Box 35"/>
            <p:cNvSpPr txBox="1">
              <a:spLocks noChangeArrowheads="1"/>
            </p:cNvSpPr>
            <p:nvPr/>
          </p:nvSpPr>
          <p:spPr bwMode="auto">
            <a:xfrm>
              <a:off x="642" y="2855"/>
              <a:ext cx="270" cy="72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600" b="1"/>
                <a:t>製品の納期</a:t>
              </a:r>
            </a:p>
          </p:txBody>
        </p:sp>
        <p:sp>
          <p:nvSpPr>
            <p:cNvPr id="179237" name="Text Box 37"/>
            <p:cNvSpPr txBox="1">
              <a:spLocks noChangeArrowheads="1"/>
            </p:cNvSpPr>
            <p:nvPr/>
          </p:nvSpPr>
          <p:spPr bwMode="auto">
            <a:xfrm>
              <a:off x="1392" y="3671"/>
              <a:ext cx="72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要望レベル</a:t>
              </a:r>
            </a:p>
          </p:txBody>
        </p:sp>
        <p:sp>
          <p:nvSpPr>
            <p:cNvPr id="179238" name="Text Box 38"/>
            <p:cNvSpPr txBox="1">
              <a:spLocks noChangeArrowheads="1"/>
            </p:cNvSpPr>
            <p:nvPr/>
          </p:nvSpPr>
          <p:spPr bwMode="auto">
            <a:xfrm>
              <a:off x="2016" y="3671"/>
              <a:ext cx="76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現状レベル</a:t>
              </a:r>
            </a:p>
          </p:txBody>
        </p:sp>
        <p:sp>
          <p:nvSpPr>
            <p:cNvPr id="179239" name="Text Box 39"/>
            <p:cNvSpPr txBox="1">
              <a:spLocks noChangeArrowheads="1"/>
            </p:cNvSpPr>
            <p:nvPr/>
          </p:nvSpPr>
          <p:spPr bwMode="auto">
            <a:xfrm>
              <a:off x="3648" y="3671"/>
              <a:ext cx="72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目標</a:t>
              </a:r>
            </a:p>
          </p:txBody>
        </p:sp>
        <p:sp>
          <p:nvSpPr>
            <p:cNvPr id="179241" name="Line 41"/>
            <p:cNvSpPr>
              <a:spLocks noChangeShapeType="1"/>
            </p:cNvSpPr>
            <p:nvPr/>
          </p:nvSpPr>
          <p:spPr bwMode="auto">
            <a:xfrm>
              <a:off x="2496" y="2951"/>
              <a:ext cx="0" cy="48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42" name="Text Box 42"/>
            <p:cNvSpPr txBox="1">
              <a:spLocks noChangeArrowheads="1"/>
            </p:cNvSpPr>
            <p:nvPr/>
          </p:nvSpPr>
          <p:spPr bwMode="auto">
            <a:xfrm>
              <a:off x="720" y="2615"/>
              <a:ext cx="48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（月）</a:t>
              </a:r>
            </a:p>
          </p:txBody>
        </p:sp>
        <p:sp>
          <p:nvSpPr>
            <p:cNvPr id="179243" name="Text Box 43"/>
            <p:cNvSpPr txBox="1">
              <a:spLocks noChangeArrowheads="1"/>
            </p:cNvSpPr>
            <p:nvPr/>
          </p:nvSpPr>
          <p:spPr bwMode="auto">
            <a:xfrm>
              <a:off x="816" y="3335"/>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1</a:t>
              </a:r>
            </a:p>
          </p:txBody>
        </p:sp>
        <p:sp>
          <p:nvSpPr>
            <p:cNvPr id="179244" name="Text Box 44"/>
            <p:cNvSpPr txBox="1">
              <a:spLocks noChangeArrowheads="1"/>
            </p:cNvSpPr>
            <p:nvPr/>
          </p:nvSpPr>
          <p:spPr bwMode="auto">
            <a:xfrm>
              <a:off x="816" y="3095"/>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２</a:t>
              </a:r>
            </a:p>
          </p:txBody>
        </p:sp>
        <p:sp>
          <p:nvSpPr>
            <p:cNvPr id="179245" name="Text Box 45"/>
            <p:cNvSpPr txBox="1">
              <a:spLocks noChangeArrowheads="1"/>
            </p:cNvSpPr>
            <p:nvPr/>
          </p:nvSpPr>
          <p:spPr bwMode="auto">
            <a:xfrm>
              <a:off x="816" y="2855"/>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３</a:t>
              </a:r>
            </a:p>
          </p:txBody>
        </p:sp>
        <p:sp>
          <p:nvSpPr>
            <p:cNvPr id="179247" name="Text Box 47"/>
            <p:cNvSpPr txBox="1">
              <a:spLocks noChangeArrowheads="1"/>
            </p:cNvSpPr>
            <p:nvPr/>
          </p:nvSpPr>
          <p:spPr bwMode="auto">
            <a:xfrm>
              <a:off x="412" y="2951"/>
              <a:ext cx="270" cy="48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600" b="1"/>
                <a:t>（特性）</a:t>
              </a:r>
            </a:p>
          </p:txBody>
        </p:sp>
        <p:sp>
          <p:nvSpPr>
            <p:cNvPr id="179249" name="Text Box 49"/>
            <p:cNvSpPr txBox="1">
              <a:spLocks noChangeArrowheads="1"/>
            </p:cNvSpPr>
            <p:nvPr/>
          </p:nvSpPr>
          <p:spPr bwMode="auto">
            <a:xfrm>
              <a:off x="1344" y="3186"/>
              <a:ext cx="62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S</a:t>
              </a:r>
              <a:r>
                <a:rPr lang="ja-JP" altLang="en-US" b="1"/>
                <a:t>社</a:t>
              </a:r>
            </a:p>
          </p:txBody>
        </p:sp>
        <p:sp>
          <p:nvSpPr>
            <p:cNvPr id="179250" name="Text Box 50"/>
            <p:cNvSpPr txBox="1">
              <a:spLocks noChangeArrowheads="1"/>
            </p:cNvSpPr>
            <p:nvPr/>
          </p:nvSpPr>
          <p:spPr bwMode="auto">
            <a:xfrm>
              <a:off x="2016" y="2711"/>
              <a:ext cx="48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当社</a:t>
              </a:r>
            </a:p>
          </p:txBody>
        </p:sp>
        <p:sp>
          <p:nvSpPr>
            <p:cNvPr id="179251" name="AutoShape 51"/>
            <p:cNvSpPr>
              <a:spLocks noChangeArrowheads="1"/>
            </p:cNvSpPr>
            <p:nvPr/>
          </p:nvSpPr>
          <p:spPr bwMode="auto">
            <a:xfrm>
              <a:off x="3264" y="2999"/>
              <a:ext cx="432" cy="384"/>
            </a:xfrm>
            <a:prstGeom prst="roundRect">
              <a:avLst>
                <a:gd name="adj" fmla="val 16667"/>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攻め所</a:t>
              </a:r>
            </a:p>
          </p:txBody>
        </p:sp>
        <p:sp>
          <p:nvSpPr>
            <p:cNvPr id="179255" name="AutoShape 55"/>
            <p:cNvSpPr>
              <a:spLocks noChangeArrowheads="1"/>
            </p:cNvSpPr>
            <p:nvPr/>
          </p:nvSpPr>
          <p:spPr bwMode="auto">
            <a:xfrm>
              <a:off x="3792" y="3143"/>
              <a:ext cx="480" cy="144"/>
            </a:xfrm>
            <a:prstGeom prst="rightArrow">
              <a:avLst>
                <a:gd name="adj1" fmla="val 50000"/>
                <a:gd name="adj2" fmla="val 83333"/>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56" name="AutoShape 56"/>
            <p:cNvSpPr>
              <a:spLocks noChangeArrowheads="1"/>
            </p:cNvSpPr>
            <p:nvPr/>
          </p:nvSpPr>
          <p:spPr bwMode="auto">
            <a:xfrm>
              <a:off x="2784" y="3143"/>
              <a:ext cx="336" cy="144"/>
            </a:xfrm>
            <a:prstGeom prst="rightArrow">
              <a:avLst>
                <a:gd name="adj1" fmla="val 50000"/>
                <a:gd name="adj2" fmla="val 58333"/>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57" name="AutoShape 57"/>
            <p:cNvSpPr>
              <a:spLocks noChangeArrowheads="1"/>
            </p:cNvSpPr>
            <p:nvPr/>
          </p:nvSpPr>
          <p:spPr bwMode="auto">
            <a:xfrm>
              <a:off x="4320" y="2999"/>
              <a:ext cx="864" cy="384"/>
            </a:xfrm>
            <a:prstGeom prst="roundRect">
              <a:avLst>
                <a:gd name="adj" fmla="val 16667"/>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方策案の検討</a:t>
              </a:r>
            </a:p>
          </p:txBody>
        </p:sp>
        <p:sp>
          <p:nvSpPr>
            <p:cNvPr id="179258" name="Text Box 58"/>
            <p:cNvSpPr txBox="1">
              <a:spLocks noChangeArrowheads="1"/>
            </p:cNvSpPr>
            <p:nvPr/>
          </p:nvSpPr>
          <p:spPr bwMode="auto">
            <a:xfrm>
              <a:off x="2496" y="2903"/>
              <a:ext cx="250" cy="62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b="1"/>
                <a:t>ギャップ</a:t>
              </a:r>
            </a:p>
          </p:txBody>
        </p:sp>
        <p:sp>
          <p:nvSpPr>
            <p:cNvPr id="179268" name="Rectangle 68"/>
            <p:cNvSpPr>
              <a:spLocks noChangeArrowheads="1"/>
            </p:cNvSpPr>
            <p:nvPr/>
          </p:nvSpPr>
          <p:spPr bwMode="auto">
            <a:xfrm>
              <a:off x="1256" y="4078"/>
              <a:ext cx="2928" cy="192"/>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60" name="Text Box 60"/>
            <p:cNvSpPr txBox="1">
              <a:spLocks noChangeArrowheads="1"/>
            </p:cNvSpPr>
            <p:nvPr/>
          </p:nvSpPr>
          <p:spPr bwMode="auto">
            <a:xfrm>
              <a:off x="1208" y="3998"/>
              <a:ext cx="2928" cy="2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t>（図－２）攻め所と目標の設定の全体イメージ</a:t>
              </a:r>
            </a:p>
          </p:txBody>
        </p:sp>
        <p:sp>
          <p:nvSpPr>
            <p:cNvPr id="179261" name="Text Box 61"/>
            <p:cNvSpPr txBox="1">
              <a:spLocks noChangeArrowheads="1"/>
            </p:cNvSpPr>
            <p:nvPr/>
          </p:nvSpPr>
          <p:spPr bwMode="auto">
            <a:xfrm>
              <a:off x="816" y="3575"/>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０</a:t>
              </a:r>
            </a:p>
          </p:txBody>
        </p:sp>
      </p:grpSp>
      <p:grpSp>
        <p:nvGrpSpPr>
          <p:cNvPr id="179275" name="Group 75"/>
          <p:cNvGrpSpPr>
            <a:grpSpLocks/>
          </p:cNvGrpSpPr>
          <p:nvPr/>
        </p:nvGrpSpPr>
        <p:grpSpPr bwMode="auto">
          <a:xfrm>
            <a:off x="838200" y="1447800"/>
            <a:ext cx="7239000" cy="1447800"/>
            <a:chOff x="528" y="912"/>
            <a:chExt cx="4560" cy="912"/>
          </a:xfrm>
        </p:grpSpPr>
        <p:sp>
          <p:nvSpPr>
            <p:cNvPr id="179205" name="Rectangle 5"/>
            <p:cNvSpPr>
              <a:spLocks noChangeArrowheads="1"/>
            </p:cNvSpPr>
            <p:nvPr/>
          </p:nvSpPr>
          <p:spPr bwMode="auto">
            <a:xfrm>
              <a:off x="528" y="1152"/>
              <a:ext cx="2640"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eaLnBrk="0" hangingPunct="0"/>
              <a:r>
                <a:rPr lang="ja-JP" altLang="en-US" sz="2400" b="1">
                  <a:effectLst>
                    <a:outerShdw blurRad="38100" dist="38100" dir="2700000" algn="tl">
                      <a:srgbClr val="FFFFFF"/>
                    </a:outerShdw>
                  </a:effectLst>
                </a:rPr>
                <a:t>　　 攻め所</a:t>
              </a:r>
              <a:r>
                <a:rPr lang="en-US" altLang="ja-JP" sz="2400" b="1">
                  <a:effectLst>
                    <a:outerShdw blurRad="38100" dist="38100" dir="2700000" algn="tl">
                      <a:srgbClr val="FFFFFF"/>
                    </a:outerShdw>
                  </a:effectLst>
                </a:rPr>
                <a:t>(</a:t>
              </a:r>
              <a:r>
                <a:rPr lang="ja-JP" altLang="en-US" sz="2400" b="1">
                  <a:effectLst>
                    <a:outerShdw blurRad="38100" dist="38100" dir="2700000" algn="tl">
                      <a:srgbClr val="FFFFFF"/>
                    </a:outerShdw>
                  </a:effectLst>
                </a:rPr>
                <a:t>着眼点）の明確化</a:t>
              </a:r>
            </a:p>
          </p:txBody>
        </p:sp>
        <p:sp>
          <p:nvSpPr>
            <p:cNvPr id="179222" name="AutoShape 22"/>
            <p:cNvSpPr>
              <a:spLocks noChangeArrowheads="1"/>
            </p:cNvSpPr>
            <p:nvPr/>
          </p:nvSpPr>
          <p:spPr bwMode="auto">
            <a:xfrm>
              <a:off x="3216" y="1152"/>
              <a:ext cx="1872" cy="67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sz="1600" b="1"/>
                <a:t>＊テーマ全体の特性を明確化</a:t>
              </a:r>
              <a:br>
                <a:rPr lang="ja-JP" altLang="en-US" sz="1600" b="1"/>
              </a:br>
              <a:r>
                <a:rPr lang="ja-JP" altLang="en-US" sz="1600" b="1"/>
                <a:t> 　 し</a:t>
              </a:r>
              <a:r>
                <a:rPr lang="ja-JP" altLang="en-US" sz="1600" b="1">
                  <a:solidFill>
                    <a:srgbClr val="FF3300"/>
                  </a:solidFill>
                </a:rPr>
                <a:t>特性の要望・現状・達成レ</a:t>
              </a:r>
              <a:br>
                <a:rPr lang="ja-JP" altLang="en-US" sz="1600" b="1">
                  <a:solidFill>
                    <a:srgbClr val="FF3300"/>
                  </a:solidFill>
                </a:rPr>
              </a:br>
              <a:r>
                <a:rPr lang="ja-JP" altLang="en-US" sz="1600" b="1">
                  <a:solidFill>
                    <a:srgbClr val="FF3300"/>
                  </a:solidFill>
                </a:rPr>
                <a:t>　 ベルを確認</a:t>
              </a:r>
              <a:r>
                <a:rPr lang="ja-JP" altLang="en-US" sz="1600" b="1"/>
                <a:t>する。</a:t>
              </a:r>
            </a:p>
          </p:txBody>
        </p:sp>
        <p:grpSp>
          <p:nvGrpSpPr>
            <p:cNvPr id="179262" name="Group 62"/>
            <p:cNvGrpSpPr>
              <a:grpSpLocks/>
            </p:cNvGrpSpPr>
            <p:nvPr/>
          </p:nvGrpSpPr>
          <p:grpSpPr bwMode="auto">
            <a:xfrm>
              <a:off x="528" y="912"/>
              <a:ext cx="624" cy="240"/>
              <a:chOff x="528" y="528"/>
              <a:chExt cx="1920" cy="336"/>
            </a:xfrm>
          </p:grpSpPr>
          <p:sp>
            <p:nvSpPr>
              <p:cNvPr id="179263" name="Rectangle 63"/>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79264" name="Text Box 64"/>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nvGrpSpPr>
          <p:cNvPr id="179278" name="Group 78"/>
          <p:cNvGrpSpPr>
            <a:grpSpLocks/>
          </p:cNvGrpSpPr>
          <p:nvPr/>
        </p:nvGrpSpPr>
        <p:grpSpPr bwMode="auto">
          <a:xfrm>
            <a:off x="838200" y="2667000"/>
            <a:ext cx="8001000" cy="1905000"/>
            <a:chOff x="528" y="1680"/>
            <a:chExt cx="5040" cy="1200"/>
          </a:xfrm>
        </p:grpSpPr>
        <p:grpSp>
          <p:nvGrpSpPr>
            <p:cNvPr id="179276" name="Group 76"/>
            <p:cNvGrpSpPr>
              <a:grpSpLocks/>
            </p:cNvGrpSpPr>
            <p:nvPr/>
          </p:nvGrpSpPr>
          <p:grpSpPr bwMode="auto">
            <a:xfrm>
              <a:off x="528" y="1680"/>
              <a:ext cx="5040" cy="1200"/>
              <a:chOff x="528" y="1680"/>
              <a:chExt cx="5040" cy="1200"/>
            </a:xfrm>
          </p:grpSpPr>
          <p:sp>
            <p:nvSpPr>
              <p:cNvPr id="179210" name="Rectangle 10"/>
              <p:cNvSpPr>
                <a:spLocks noChangeArrowheads="1"/>
              </p:cNvSpPr>
              <p:nvPr/>
            </p:nvSpPr>
            <p:spPr bwMode="auto">
              <a:xfrm>
                <a:off x="528" y="1920"/>
                <a:ext cx="1584"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eaLnBrk="0" hangingPunct="0"/>
                <a:r>
                  <a:rPr lang="ja-JP" altLang="en-US" sz="2400" b="1">
                    <a:effectLst>
                      <a:outerShdw blurRad="38100" dist="38100" dir="2700000" algn="tl">
                        <a:srgbClr val="FFFFFF"/>
                      </a:outerShdw>
                    </a:effectLst>
                  </a:rPr>
                  <a:t>　　目標の設定</a:t>
                </a:r>
              </a:p>
            </p:txBody>
          </p:sp>
          <p:sp>
            <p:nvSpPr>
              <p:cNvPr id="179219" name="AutoShape 19"/>
              <p:cNvSpPr>
                <a:spLocks noChangeArrowheads="1"/>
              </p:cNvSpPr>
              <p:nvPr/>
            </p:nvSpPr>
            <p:spPr bwMode="auto">
              <a:xfrm>
                <a:off x="1392" y="1680"/>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79223" name="AutoShape 23"/>
              <p:cNvSpPr>
                <a:spLocks noChangeArrowheads="1"/>
              </p:cNvSpPr>
              <p:nvPr/>
            </p:nvSpPr>
            <p:spPr bwMode="auto">
              <a:xfrm>
                <a:off x="2160" y="1920"/>
                <a:ext cx="1872" cy="52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sz="1600" b="1"/>
                  <a:t>＊攻め所の明確化を受け具体</a:t>
                </a:r>
                <a:br>
                  <a:rPr lang="ja-JP" altLang="en-US" sz="1600" b="1"/>
                </a:br>
                <a:r>
                  <a:rPr lang="ja-JP" altLang="en-US" sz="1600" b="1"/>
                  <a:t>     的目標を設定する。</a:t>
                </a:r>
              </a:p>
            </p:txBody>
          </p:sp>
          <p:grpSp>
            <p:nvGrpSpPr>
              <p:cNvPr id="179265" name="Group 65"/>
              <p:cNvGrpSpPr>
                <a:grpSpLocks/>
              </p:cNvGrpSpPr>
              <p:nvPr/>
            </p:nvGrpSpPr>
            <p:grpSpPr bwMode="auto">
              <a:xfrm>
                <a:off x="528" y="1680"/>
                <a:ext cx="624" cy="240"/>
                <a:chOff x="528" y="528"/>
                <a:chExt cx="1920" cy="336"/>
              </a:xfrm>
            </p:grpSpPr>
            <p:sp>
              <p:nvSpPr>
                <p:cNvPr id="179266" name="Rectangle 66"/>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79267" name="Text Box 67"/>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２</a:t>
                  </a:r>
                </a:p>
              </p:txBody>
            </p:sp>
          </p:grpSp>
          <p:sp>
            <p:nvSpPr>
              <p:cNvPr id="179273" name="AutoShape 73"/>
              <p:cNvSpPr>
                <a:spLocks noChangeArrowheads="1"/>
              </p:cNvSpPr>
              <p:nvPr/>
            </p:nvSpPr>
            <p:spPr bwMode="auto">
              <a:xfrm>
                <a:off x="4128" y="1920"/>
                <a:ext cx="1440" cy="96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9272" name="Text Box 72"/>
              <p:cNvSpPr txBox="1">
                <a:spLocks noChangeArrowheads="1"/>
              </p:cNvSpPr>
              <p:nvPr/>
            </p:nvSpPr>
            <p:spPr bwMode="auto">
              <a:xfrm>
                <a:off x="4272" y="2160"/>
                <a:ext cx="1200"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・何を（管理特性）</a:t>
                </a:r>
              </a:p>
              <a:p>
                <a:pPr algn="l">
                  <a:spcBef>
                    <a:spcPct val="50000"/>
                  </a:spcBef>
                </a:pPr>
                <a:r>
                  <a:rPr lang="ja-JP" altLang="en-US" b="1"/>
                  <a:t>・いつまでに（期限）</a:t>
                </a:r>
              </a:p>
              <a:p>
                <a:pPr algn="l">
                  <a:spcBef>
                    <a:spcPct val="50000"/>
                  </a:spcBef>
                </a:pPr>
                <a:r>
                  <a:rPr lang="ja-JP" altLang="en-US" b="1"/>
                  <a:t>・どれだけ（目標値）</a:t>
                </a:r>
              </a:p>
            </p:txBody>
          </p:sp>
        </p:grpSp>
        <p:sp>
          <p:nvSpPr>
            <p:cNvPr id="179274" name="Text Box 74"/>
            <p:cNvSpPr txBox="1">
              <a:spLocks noChangeArrowheads="1"/>
            </p:cNvSpPr>
            <p:nvPr/>
          </p:nvSpPr>
          <p:spPr bwMode="auto">
            <a:xfrm>
              <a:off x="4176" y="1968"/>
              <a:ext cx="120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目標の３要素</a:t>
              </a:r>
            </a:p>
          </p:txBody>
        </p:sp>
      </p:grpSp>
      <p:sp>
        <p:nvSpPr>
          <p:cNvPr id="179279" name="Text Box 79"/>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79275"/>
                                        </p:tgtEl>
                                        <p:attrNameLst>
                                          <p:attrName>style.visibility</p:attrName>
                                        </p:attrNameLst>
                                      </p:cBhvr>
                                      <p:to>
                                        <p:strVal val="visible"/>
                                      </p:to>
                                    </p:set>
                                    <p:animEffect transition="in" filter="blinds(horizontal)">
                                      <p:cBhvr>
                                        <p:cTn id="7" dur="500"/>
                                        <p:tgtEl>
                                          <p:spTgt spid="179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79278"/>
                                        </p:tgtEl>
                                        <p:attrNameLst>
                                          <p:attrName>style.visibility</p:attrName>
                                        </p:attrNameLst>
                                      </p:cBhvr>
                                      <p:to>
                                        <p:strVal val="visible"/>
                                      </p:to>
                                    </p:set>
                                    <p:animEffect transition="in" filter="blinds(horizontal)">
                                      <p:cBhvr>
                                        <p:cTn id="12" dur="500"/>
                                        <p:tgtEl>
                                          <p:spTgt spid="17927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79283"/>
                                        </p:tgtEl>
                                        <p:attrNameLst>
                                          <p:attrName>style.visibility</p:attrName>
                                        </p:attrNameLst>
                                      </p:cBhvr>
                                      <p:to>
                                        <p:strVal val="visible"/>
                                      </p:to>
                                    </p:set>
                                    <p:animEffect transition="in" filter="blinds(horizontal)">
                                      <p:cBhvr>
                                        <p:cTn id="17" dur="500"/>
                                        <p:tgtEl>
                                          <p:spTgt spid="179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539750" y="1301750"/>
            <a:ext cx="7988300" cy="3492500"/>
          </a:xfrm>
          <a:prstGeom prst="rect">
            <a:avLst/>
          </a:prstGeom>
          <a:solidFill>
            <a:srgbClr val="99FF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7172" name="Group 4"/>
          <p:cNvGrpSpPr>
            <a:grpSpLocks/>
          </p:cNvGrpSpPr>
          <p:nvPr/>
        </p:nvGrpSpPr>
        <p:grpSpPr bwMode="auto">
          <a:xfrm>
            <a:off x="1066800" y="1314450"/>
            <a:ext cx="7543800" cy="438150"/>
            <a:chOff x="672" y="828"/>
            <a:chExt cx="4752" cy="276"/>
          </a:xfrm>
        </p:grpSpPr>
        <p:sp>
          <p:nvSpPr>
            <p:cNvPr id="7173" name="Rectangle 5"/>
            <p:cNvSpPr>
              <a:spLocks noChangeArrowheads="1"/>
            </p:cNvSpPr>
            <p:nvPr/>
          </p:nvSpPr>
          <p:spPr bwMode="auto">
            <a:xfrm>
              <a:off x="672" y="828"/>
              <a:ext cx="4752" cy="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400" b="1">
                  <a:solidFill>
                    <a:schemeClr val="tx2"/>
                  </a:solidFill>
                </a:rPr>
                <a:t>企業環境の変化</a:t>
              </a:r>
              <a:r>
                <a:rPr lang="ja-JP" altLang="en-US" sz="2000">
                  <a:solidFill>
                    <a:schemeClr val="tx2"/>
                  </a:solidFill>
                  <a:latin typeface="Century" pitchFamily="18" charset="0"/>
                </a:rPr>
                <a:t>         </a:t>
              </a:r>
              <a:r>
                <a:rPr lang="ja-JP" altLang="en-US" sz="2400" b="1">
                  <a:solidFill>
                    <a:schemeClr val="tx2"/>
                  </a:solidFill>
                </a:rPr>
                <a:t>第一線職場に要求される取組み</a:t>
              </a:r>
            </a:p>
          </p:txBody>
        </p:sp>
        <p:sp>
          <p:nvSpPr>
            <p:cNvPr id="7174" name="Line 6"/>
            <p:cNvSpPr>
              <a:spLocks noChangeShapeType="1"/>
            </p:cNvSpPr>
            <p:nvPr/>
          </p:nvSpPr>
          <p:spPr bwMode="auto">
            <a:xfrm>
              <a:off x="2160" y="960"/>
              <a:ext cx="288" cy="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5" name="Line 7"/>
          <p:cNvSpPr>
            <a:spLocks noChangeShapeType="1"/>
          </p:cNvSpPr>
          <p:nvPr/>
        </p:nvSpPr>
        <p:spPr bwMode="auto">
          <a:xfrm>
            <a:off x="609600" y="1143000"/>
            <a:ext cx="74676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76" name="Rectangle 8"/>
          <p:cNvSpPr>
            <a:spLocks noChangeArrowheads="1"/>
          </p:cNvSpPr>
          <p:nvPr/>
        </p:nvSpPr>
        <p:spPr bwMode="auto">
          <a:xfrm>
            <a:off x="685800" y="152400"/>
            <a:ext cx="7620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lnSpc>
                <a:spcPct val="85000"/>
              </a:lnSpc>
            </a:pPr>
            <a:r>
              <a:rPr lang="ja-JP" altLang="en-US" sz="2800">
                <a:solidFill>
                  <a:schemeClr val="tx2"/>
                </a:solidFill>
                <a:latin typeface="HG創英角ﾎﾟｯﾌﾟ体" pitchFamily="49" charset="-128"/>
                <a:ea typeface="HG創英角ﾎﾟｯﾌﾟ体" pitchFamily="49" charset="-128"/>
              </a:rPr>
              <a:t>１．企業環境の変化により要求される</a:t>
            </a:r>
            <a:br>
              <a:rPr lang="ja-JP" altLang="en-US" sz="2800">
                <a:solidFill>
                  <a:schemeClr val="tx2"/>
                </a:solidFill>
                <a:latin typeface="HG創英角ﾎﾟｯﾌﾟ体" pitchFamily="49" charset="-128"/>
                <a:ea typeface="HG創英角ﾎﾟｯﾌﾟ体" pitchFamily="49" charset="-128"/>
              </a:rPr>
            </a:br>
            <a:r>
              <a:rPr lang="ja-JP" altLang="en-US" sz="2800">
                <a:solidFill>
                  <a:schemeClr val="tx2"/>
                </a:solidFill>
                <a:latin typeface="HG創英角ﾎﾟｯﾌﾟ体" pitchFamily="49" charset="-128"/>
                <a:ea typeface="HG創英角ﾎﾟｯﾌﾟ体" pitchFamily="49" charset="-128"/>
              </a:rPr>
              <a:t>                  新たなねらいへの対応</a:t>
            </a:r>
          </a:p>
        </p:txBody>
      </p:sp>
      <p:grpSp>
        <p:nvGrpSpPr>
          <p:cNvPr id="7177" name="Group 9"/>
          <p:cNvGrpSpPr>
            <a:grpSpLocks/>
          </p:cNvGrpSpPr>
          <p:nvPr/>
        </p:nvGrpSpPr>
        <p:grpSpPr bwMode="auto">
          <a:xfrm>
            <a:off x="685800" y="1752600"/>
            <a:ext cx="3873500" cy="3714750"/>
            <a:chOff x="440" y="1112"/>
            <a:chExt cx="2440" cy="2340"/>
          </a:xfrm>
        </p:grpSpPr>
        <p:sp>
          <p:nvSpPr>
            <p:cNvPr id="7178" name="Rectangle 10"/>
            <p:cNvSpPr>
              <a:spLocks noChangeArrowheads="1"/>
            </p:cNvSpPr>
            <p:nvPr/>
          </p:nvSpPr>
          <p:spPr bwMode="auto">
            <a:xfrm>
              <a:off x="676" y="3184"/>
              <a:ext cx="1864" cy="268"/>
            </a:xfrm>
            <a:prstGeom prst="rect">
              <a:avLst/>
            </a:prstGeom>
            <a:solidFill>
              <a:srgbClr val="FFFFCC"/>
            </a:solidFill>
            <a:ln w="12700">
              <a:solidFill>
                <a:schemeClr val="tx1"/>
              </a:solidFill>
              <a:miter lim="800000"/>
              <a:headEnd/>
              <a:tailEnd/>
            </a:ln>
            <a:effectLst>
              <a:outerShdw dist="107763" dir="2700000" algn="ctr" rotWithShape="0">
                <a:schemeClr val="bg2">
                  <a:alpha val="50000"/>
                </a:schemeClr>
              </a:outerShdw>
            </a:effectLst>
          </p:spPr>
          <p:txBody>
            <a:bodyPr lIns="92075" tIns="46038" rIns="92075" bIns="46038" anchor="ctr"/>
            <a:lstStyle/>
            <a:p>
              <a:pPr fontAlgn="ctr"/>
              <a:r>
                <a:rPr lang="ja-JP" altLang="en-US" sz="2400" b="1">
                  <a:solidFill>
                    <a:srgbClr val="FF0000"/>
                  </a:solidFill>
                  <a:latin typeface="ＭＳ Ｐゴシック" pitchFamily="50" charset="-128"/>
                </a:rPr>
                <a:t>新規業務への対応</a:t>
              </a:r>
            </a:p>
          </p:txBody>
        </p:sp>
        <p:grpSp>
          <p:nvGrpSpPr>
            <p:cNvPr id="7179" name="Group 11"/>
            <p:cNvGrpSpPr>
              <a:grpSpLocks/>
            </p:cNvGrpSpPr>
            <p:nvPr/>
          </p:nvGrpSpPr>
          <p:grpSpPr bwMode="auto">
            <a:xfrm>
              <a:off x="440" y="1112"/>
              <a:ext cx="2440" cy="1912"/>
              <a:chOff x="440" y="1112"/>
              <a:chExt cx="2440" cy="1912"/>
            </a:xfrm>
          </p:grpSpPr>
          <p:sp>
            <p:nvSpPr>
              <p:cNvPr id="7180" name="AutoShape 12"/>
              <p:cNvSpPr>
                <a:spLocks noChangeArrowheads="1"/>
              </p:cNvSpPr>
              <p:nvPr/>
            </p:nvSpPr>
            <p:spPr bwMode="auto">
              <a:xfrm>
                <a:off x="440" y="1112"/>
                <a:ext cx="2336" cy="1856"/>
              </a:xfrm>
              <a:prstGeom prst="roundRect">
                <a:avLst>
                  <a:gd name="adj" fmla="val 7444"/>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181" name="Rectangle 13"/>
              <p:cNvSpPr>
                <a:spLocks noChangeArrowheads="1"/>
              </p:cNvSpPr>
              <p:nvPr/>
            </p:nvSpPr>
            <p:spPr bwMode="auto">
              <a:xfrm>
                <a:off x="480" y="1248"/>
                <a:ext cx="2400" cy="1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fontAlgn="ctr">
                  <a:lnSpc>
                    <a:spcPct val="110000"/>
                  </a:lnSpc>
                </a:pPr>
                <a:r>
                  <a:rPr lang="en-US" altLang="ja-JP" sz="1800" b="1">
                    <a:solidFill>
                      <a:srgbClr val="0066FF"/>
                    </a:solidFill>
                    <a:latin typeface="ＭＳ Ｐゴシック" pitchFamily="50" charset="-128"/>
                  </a:rPr>
                  <a:t>①</a:t>
                </a:r>
                <a:r>
                  <a:rPr lang="en-US" altLang="ja-JP" sz="1600" b="1">
                    <a:solidFill>
                      <a:srgbClr val="0066FF"/>
                    </a:solidFill>
                    <a:latin typeface="ＭＳ Ｐゴシック" pitchFamily="50" charset="-128"/>
                  </a:rPr>
                  <a:t> </a:t>
                </a:r>
                <a:r>
                  <a:rPr lang="ja-JP" altLang="en-US" sz="1800" b="1">
                    <a:solidFill>
                      <a:srgbClr val="0066FF"/>
                    </a:solidFill>
                    <a:latin typeface="ＭＳ Ｐゴシック" pitchFamily="50" charset="-128"/>
                  </a:rPr>
                  <a:t>新製品開発の活発化 、</a:t>
                </a:r>
                <a:br>
                  <a:rPr lang="ja-JP" altLang="en-US" sz="1800" b="1">
                    <a:solidFill>
                      <a:srgbClr val="0066FF"/>
                    </a:solidFill>
                    <a:latin typeface="ＭＳ Ｐゴシック" pitchFamily="50" charset="-128"/>
                  </a:rPr>
                </a:br>
                <a:r>
                  <a:rPr lang="ja-JP" altLang="en-US" sz="1800" b="1">
                    <a:solidFill>
                      <a:srgbClr val="0066FF"/>
                    </a:solidFill>
                    <a:latin typeface="ＭＳ Ｐゴシック" pitchFamily="50" charset="-128"/>
                  </a:rPr>
                  <a:t>    製品ライフサイクルの短縮化</a:t>
                </a:r>
                <a:r>
                  <a:rPr lang="ja-JP" altLang="en-US" b="1">
                    <a:solidFill>
                      <a:schemeClr val="tx2"/>
                    </a:solidFill>
                  </a:rPr>
                  <a:t/>
                </a:r>
                <a:br>
                  <a:rPr lang="ja-JP" altLang="en-US" b="1">
                    <a:solidFill>
                      <a:schemeClr val="tx2"/>
                    </a:solidFill>
                  </a:rPr>
                </a:br>
                <a:r>
                  <a:rPr lang="ja-JP" altLang="en-US">
                    <a:solidFill>
                      <a:schemeClr val="tx2"/>
                    </a:solidFill>
                    <a:latin typeface="Century" pitchFamily="18" charset="0"/>
                  </a:rPr>
                  <a:t>        </a:t>
                </a:r>
                <a:r>
                  <a:rPr lang="ja-JP" altLang="en-US" sz="1600" b="1">
                    <a:solidFill>
                      <a:schemeClr val="tx2"/>
                    </a:solidFill>
                    <a:latin typeface="Century" pitchFamily="18" charset="0"/>
                  </a:rPr>
                  <a:t>→ </a:t>
                </a:r>
                <a:r>
                  <a:rPr lang="ja-JP" altLang="en-US" sz="1600">
                    <a:solidFill>
                      <a:schemeClr val="tx2"/>
                    </a:solidFill>
                  </a:rPr>
                  <a:t>生産方式の大幅変更</a:t>
                </a:r>
                <a:br>
                  <a:rPr lang="ja-JP" altLang="en-US" sz="1600">
                    <a:solidFill>
                      <a:schemeClr val="tx2"/>
                    </a:solidFill>
                  </a:rPr>
                </a:br>
                <a:r>
                  <a:rPr lang="ja-JP" altLang="en-US" sz="1600">
                    <a:solidFill>
                      <a:schemeClr val="tx2"/>
                    </a:solidFill>
                  </a:rPr>
                  <a:t>        </a:t>
                </a:r>
                <a:r>
                  <a:rPr lang="ja-JP" altLang="en-US" sz="1600" b="1">
                    <a:solidFill>
                      <a:schemeClr val="tx2"/>
                    </a:solidFill>
                    <a:latin typeface="Century" pitchFamily="18" charset="0"/>
                  </a:rPr>
                  <a:t>→ </a:t>
                </a:r>
                <a:r>
                  <a:rPr lang="ja-JP" altLang="en-US" sz="1600">
                    <a:solidFill>
                      <a:schemeClr val="tx2"/>
                    </a:solidFill>
                  </a:rPr>
                  <a:t>仕事のやり方の新規化</a:t>
                </a:r>
                <a:r>
                  <a:rPr lang="ja-JP" altLang="en-US">
                    <a:solidFill>
                      <a:schemeClr val="tx2"/>
                    </a:solidFill>
                  </a:rPr>
                  <a:t/>
                </a:r>
                <a:br>
                  <a:rPr lang="ja-JP" altLang="en-US">
                    <a:solidFill>
                      <a:schemeClr val="tx2"/>
                    </a:solidFill>
                  </a:rPr>
                </a:br>
                <a:r>
                  <a:rPr lang="ja-JP" altLang="en-US" sz="1800" b="1">
                    <a:solidFill>
                      <a:srgbClr val="0066FF"/>
                    </a:solidFill>
                  </a:rPr>
                  <a:t>②</a:t>
                </a:r>
                <a:r>
                  <a:rPr lang="ja-JP" altLang="en-US" sz="1600" b="1">
                    <a:solidFill>
                      <a:srgbClr val="0066FF"/>
                    </a:solidFill>
                  </a:rPr>
                  <a:t> </a:t>
                </a:r>
                <a:r>
                  <a:rPr lang="ja-JP" altLang="en-US" sz="1800" b="1">
                    <a:solidFill>
                      <a:srgbClr val="0066FF"/>
                    </a:solidFill>
                  </a:rPr>
                  <a:t>新規事業分野への展開</a:t>
                </a:r>
                <a:r>
                  <a:rPr lang="ja-JP" altLang="en-US" b="1">
                    <a:solidFill>
                      <a:schemeClr val="tx2"/>
                    </a:solidFill>
                  </a:rPr>
                  <a:t/>
                </a:r>
                <a:br>
                  <a:rPr lang="ja-JP" altLang="en-US" b="1">
                    <a:solidFill>
                      <a:schemeClr val="tx2"/>
                    </a:solidFill>
                  </a:rPr>
                </a:br>
                <a:r>
                  <a:rPr lang="ja-JP" altLang="en-US" b="1">
                    <a:solidFill>
                      <a:schemeClr val="tx2"/>
                    </a:solidFill>
                  </a:rPr>
                  <a:t>         </a:t>
                </a:r>
                <a:r>
                  <a:rPr lang="ja-JP" altLang="en-US" sz="1600" b="1">
                    <a:solidFill>
                      <a:schemeClr val="tx2"/>
                    </a:solidFill>
                    <a:latin typeface="Century" pitchFamily="18" charset="0"/>
                  </a:rPr>
                  <a:t>→ </a:t>
                </a:r>
                <a:r>
                  <a:rPr lang="ja-JP" altLang="en-US" sz="1600">
                    <a:solidFill>
                      <a:schemeClr val="tx2"/>
                    </a:solidFill>
                  </a:rPr>
                  <a:t>未経験の新しい仕事への取組み</a:t>
                </a:r>
                <a:r>
                  <a:rPr lang="ja-JP" altLang="en-US" sz="900">
                    <a:solidFill>
                      <a:schemeClr val="tx2"/>
                    </a:solidFill>
                    <a:latin typeface="ＭＳ Ｐゴシック" pitchFamily="50" charset="-128"/>
                  </a:rPr>
                  <a:t>    </a:t>
                </a:r>
                <a:br>
                  <a:rPr lang="ja-JP" altLang="en-US" sz="900">
                    <a:solidFill>
                      <a:schemeClr val="tx2"/>
                    </a:solidFill>
                    <a:latin typeface="ＭＳ Ｐゴシック" pitchFamily="50" charset="-128"/>
                  </a:rPr>
                </a:br>
                <a:r>
                  <a:rPr lang="ja-JP" altLang="en-US" sz="1800" b="1">
                    <a:solidFill>
                      <a:srgbClr val="0066FF"/>
                    </a:solidFill>
                    <a:latin typeface="ＭＳ Ｐゴシック" pitchFamily="50" charset="-128"/>
                  </a:rPr>
                  <a:t>③ 新情報技術の職場への導入</a:t>
                </a:r>
                <a:r>
                  <a:rPr lang="ja-JP" altLang="en-US" sz="1600">
                    <a:solidFill>
                      <a:schemeClr val="tx2"/>
                    </a:solidFill>
                    <a:latin typeface="ＭＳ Ｐゴシック" pitchFamily="50" charset="-128"/>
                  </a:rPr>
                  <a:t/>
                </a:r>
                <a:br>
                  <a:rPr lang="ja-JP" altLang="en-US" sz="1600">
                    <a:solidFill>
                      <a:schemeClr val="tx2"/>
                    </a:solidFill>
                    <a:latin typeface="ＭＳ Ｐゴシック" pitchFamily="50" charset="-128"/>
                  </a:rPr>
                </a:br>
                <a:r>
                  <a:rPr lang="ja-JP" altLang="en-US" sz="1600">
                    <a:solidFill>
                      <a:schemeClr val="tx2"/>
                    </a:solidFill>
                    <a:latin typeface="ＭＳ Ｐゴシック" pitchFamily="50" charset="-128"/>
                  </a:rPr>
                  <a:t>      </a:t>
                </a:r>
                <a:r>
                  <a:rPr lang="ja-JP" altLang="en-US" sz="1600" b="1">
                    <a:solidFill>
                      <a:schemeClr val="tx2"/>
                    </a:solidFill>
                    <a:latin typeface="Century" pitchFamily="18" charset="0"/>
                  </a:rPr>
                  <a:t>→ </a:t>
                </a:r>
                <a:r>
                  <a:rPr lang="ja-JP" altLang="en-US" sz="1600">
                    <a:solidFill>
                      <a:schemeClr val="tx2"/>
                    </a:solidFill>
                    <a:latin typeface="ＭＳ Ｐゴシック" pitchFamily="50" charset="-128"/>
                  </a:rPr>
                  <a:t>仕事のやり方の変更</a:t>
                </a:r>
                <a:br>
                  <a:rPr lang="ja-JP" altLang="en-US" sz="1600">
                    <a:solidFill>
                      <a:schemeClr val="tx2"/>
                    </a:solidFill>
                    <a:latin typeface="ＭＳ Ｐゴシック" pitchFamily="50" charset="-128"/>
                  </a:rPr>
                </a:br>
                <a:r>
                  <a:rPr lang="ja-JP" altLang="en-US" sz="1800" b="1">
                    <a:solidFill>
                      <a:srgbClr val="0066FF"/>
                    </a:solidFill>
                    <a:latin typeface="ＭＳ Ｐゴシック" pitchFamily="50" charset="-128"/>
                  </a:rPr>
                  <a:t>④ 環境に配慮した活動の展開</a:t>
                </a:r>
                <a:r>
                  <a:rPr lang="ja-JP" altLang="en-US" sz="1600">
                    <a:solidFill>
                      <a:schemeClr val="tx2"/>
                    </a:solidFill>
                    <a:latin typeface="ＭＳ Ｐゴシック" pitchFamily="50" charset="-128"/>
                  </a:rPr>
                  <a:t/>
                </a:r>
                <a:br>
                  <a:rPr lang="ja-JP" altLang="en-US" sz="1600">
                    <a:solidFill>
                      <a:schemeClr val="tx2"/>
                    </a:solidFill>
                    <a:latin typeface="ＭＳ Ｐゴシック" pitchFamily="50" charset="-128"/>
                  </a:rPr>
                </a:br>
                <a:r>
                  <a:rPr lang="ja-JP" altLang="en-US" sz="1600">
                    <a:solidFill>
                      <a:schemeClr val="tx2"/>
                    </a:solidFill>
                    <a:latin typeface="ＭＳ Ｐゴシック" pitchFamily="50" charset="-128"/>
                  </a:rPr>
                  <a:t>      </a:t>
                </a:r>
                <a:r>
                  <a:rPr lang="ja-JP" altLang="en-US" sz="1600" b="1">
                    <a:solidFill>
                      <a:schemeClr val="tx2"/>
                    </a:solidFill>
                    <a:latin typeface="Century" pitchFamily="18" charset="0"/>
                  </a:rPr>
                  <a:t>→ </a:t>
                </a:r>
                <a:r>
                  <a:rPr lang="ja-JP" altLang="en-US" sz="1600">
                    <a:solidFill>
                      <a:schemeClr val="tx2"/>
                    </a:solidFill>
                    <a:latin typeface="ＭＳ Ｐゴシック" pitchFamily="50" charset="-128"/>
                  </a:rPr>
                  <a:t>リサイクル化などの新しい取組み</a:t>
                </a:r>
                <a:r>
                  <a:rPr lang="ja-JP" altLang="en-US" b="1">
                    <a:solidFill>
                      <a:schemeClr val="tx2"/>
                    </a:solidFill>
                    <a:latin typeface="ＭＳ Ｐゴシック" pitchFamily="50" charset="-128"/>
                  </a:rPr>
                  <a:t/>
                </a:r>
                <a:br>
                  <a:rPr lang="ja-JP" altLang="en-US" b="1">
                    <a:solidFill>
                      <a:schemeClr val="tx2"/>
                    </a:solidFill>
                    <a:latin typeface="ＭＳ Ｐゴシック" pitchFamily="50" charset="-128"/>
                  </a:rPr>
                </a:br>
                <a:endParaRPr lang="ja-JP" altLang="en-US" b="1">
                  <a:solidFill>
                    <a:schemeClr val="tx2"/>
                  </a:solidFill>
                  <a:latin typeface="ＭＳ Ｐゴシック" pitchFamily="50" charset="-128"/>
                </a:endParaRPr>
              </a:p>
            </p:txBody>
          </p:sp>
        </p:grpSp>
        <p:sp>
          <p:nvSpPr>
            <p:cNvPr id="7182" name="AutoShape 14"/>
            <p:cNvSpPr>
              <a:spLocks noChangeArrowheads="1"/>
            </p:cNvSpPr>
            <p:nvPr/>
          </p:nvSpPr>
          <p:spPr bwMode="auto">
            <a:xfrm>
              <a:off x="1396" y="2980"/>
              <a:ext cx="376" cy="184"/>
            </a:xfrm>
            <a:prstGeom prst="downArrow">
              <a:avLst>
                <a:gd name="adj1" fmla="val 50000"/>
                <a:gd name="adj2" fmla="val 50005"/>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7183" name="Group 15"/>
          <p:cNvGrpSpPr>
            <a:grpSpLocks/>
          </p:cNvGrpSpPr>
          <p:nvPr/>
        </p:nvGrpSpPr>
        <p:grpSpPr bwMode="auto">
          <a:xfrm>
            <a:off x="4572000" y="1765300"/>
            <a:ext cx="3962400" cy="3714750"/>
            <a:chOff x="2880" y="1112"/>
            <a:chExt cx="2496" cy="2340"/>
          </a:xfrm>
        </p:grpSpPr>
        <p:sp>
          <p:nvSpPr>
            <p:cNvPr id="7184" name="Rectangle 16"/>
            <p:cNvSpPr>
              <a:spLocks noChangeArrowheads="1"/>
            </p:cNvSpPr>
            <p:nvPr/>
          </p:nvSpPr>
          <p:spPr bwMode="auto">
            <a:xfrm>
              <a:off x="3124" y="3172"/>
              <a:ext cx="1720" cy="280"/>
            </a:xfrm>
            <a:prstGeom prst="rect">
              <a:avLst/>
            </a:prstGeom>
            <a:solidFill>
              <a:srgbClr val="FFFFCC"/>
            </a:solidFill>
            <a:ln w="12700">
              <a:solidFill>
                <a:schemeClr val="tx1"/>
              </a:solidFill>
              <a:miter lim="800000"/>
              <a:headEnd/>
              <a:tailEnd/>
            </a:ln>
            <a:effectLst>
              <a:outerShdw dist="107763" dir="2700000" algn="ctr" rotWithShape="0">
                <a:schemeClr val="bg2">
                  <a:alpha val="50000"/>
                </a:schemeClr>
              </a:outerShdw>
            </a:effectLst>
          </p:spPr>
          <p:txBody>
            <a:bodyPr lIns="92075" tIns="46038" rIns="92075" bIns="46038" anchor="ctr"/>
            <a:lstStyle/>
            <a:p>
              <a:pPr fontAlgn="ctr"/>
              <a:r>
                <a:rPr lang="ja-JP" altLang="en-US" sz="2400" b="1">
                  <a:solidFill>
                    <a:srgbClr val="FF0000"/>
                  </a:solidFill>
                  <a:latin typeface="ＭＳ Ｐゴシック" pitchFamily="50" charset="-128"/>
                </a:rPr>
                <a:t>現 状 打 破</a:t>
              </a:r>
            </a:p>
          </p:txBody>
        </p:sp>
        <p:grpSp>
          <p:nvGrpSpPr>
            <p:cNvPr id="7185" name="Group 17"/>
            <p:cNvGrpSpPr>
              <a:grpSpLocks/>
            </p:cNvGrpSpPr>
            <p:nvPr/>
          </p:nvGrpSpPr>
          <p:grpSpPr bwMode="auto">
            <a:xfrm>
              <a:off x="2880" y="1112"/>
              <a:ext cx="2496" cy="1384"/>
              <a:chOff x="2880" y="1112"/>
              <a:chExt cx="2496" cy="1384"/>
            </a:xfrm>
          </p:grpSpPr>
          <p:sp>
            <p:nvSpPr>
              <p:cNvPr id="7186" name="AutoShape 18"/>
              <p:cNvSpPr>
                <a:spLocks noChangeArrowheads="1"/>
              </p:cNvSpPr>
              <p:nvPr/>
            </p:nvSpPr>
            <p:spPr bwMode="auto">
              <a:xfrm>
                <a:off x="2888" y="1112"/>
                <a:ext cx="2384" cy="1376"/>
              </a:xfrm>
              <a:prstGeom prst="roundRect">
                <a:avLst>
                  <a:gd name="adj" fmla="val 7444"/>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187" name="Rectangle 19"/>
              <p:cNvSpPr>
                <a:spLocks noChangeArrowheads="1"/>
              </p:cNvSpPr>
              <p:nvPr/>
            </p:nvSpPr>
            <p:spPr bwMode="auto">
              <a:xfrm>
                <a:off x="2880" y="1200"/>
                <a:ext cx="2496" cy="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fontAlgn="ctr">
                  <a:lnSpc>
                    <a:spcPct val="110000"/>
                  </a:lnSpc>
                </a:pPr>
                <a:r>
                  <a:rPr lang="en-US" altLang="ja-JP" sz="1800" b="1">
                    <a:solidFill>
                      <a:srgbClr val="0066FF"/>
                    </a:solidFill>
                    <a:latin typeface="ＭＳ Ｐゴシック" pitchFamily="50" charset="-128"/>
                  </a:rPr>
                  <a:t>①</a:t>
                </a:r>
                <a:r>
                  <a:rPr lang="en-US" altLang="ja-JP" sz="1600" b="1">
                    <a:solidFill>
                      <a:srgbClr val="0066FF"/>
                    </a:solidFill>
                    <a:latin typeface="ＭＳ Ｐゴシック" pitchFamily="50" charset="-128"/>
                  </a:rPr>
                  <a:t> </a:t>
                </a:r>
                <a:r>
                  <a:rPr lang="ja-JP" altLang="en-US" sz="1800" b="1">
                    <a:solidFill>
                      <a:srgbClr val="0066FF"/>
                    </a:solidFill>
                    <a:latin typeface="ＭＳ Ｐゴシック" pitchFamily="50" charset="-128"/>
                  </a:rPr>
                  <a:t>企業間競争の激化</a:t>
                </a:r>
                <a:r>
                  <a:rPr lang="ja-JP" altLang="en-US" b="1">
                    <a:solidFill>
                      <a:schemeClr val="tx2"/>
                    </a:solidFill>
                  </a:rPr>
                  <a:t/>
                </a:r>
                <a:br>
                  <a:rPr lang="ja-JP" altLang="en-US" b="1">
                    <a:solidFill>
                      <a:schemeClr val="tx2"/>
                    </a:solidFill>
                  </a:rPr>
                </a:br>
                <a:r>
                  <a:rPr lang="ja-JP" altLang="en-US" b="1">
                    <a:solidFill>
                      <a:schemeClr val="tx2"/>
                    </a:solidFill>
                  </a:rPr>
                  <a:t>         </a:t>
                </a:r>
                <a:r>
                  <a:rPr lang="ja-JP" altLang="en-US" sz="1600" b="1">
                    <a:solidFill>
                      <a:schemeClr val="tx2"/>
                    </a:solidFill>
                    <a:latin typeface="Century" pitchFamily="18" charset="0"/>
                  </a:rPr>
                  <a:t>→ </a:t>
                </a:r>
                <a:r>
                  <a:rPr lang="ja-JP" altLang="en-US" sz="1600">
                    <a:solidFill>
                      <a:schemeClr val="tx2"/>
                    </a:solidFill>
                  </a:rPr>
                  <a:t>大幅な効率化や大幅な品質向上</a:t>
                </a:r>
                <a:r>
                  <a:rPr lang="ja-JP" altLang="en-US">
                    <a:solidFill>
                      <a:schemeClr val="tx2"/>
                    </a:solidFill>
                  </a:rPr>
                  <a:t/>
                </a:r>
                <a:br>
                  <a:rPr lang="ja-JP" altLang="en-US">
                    <a:solidFill>
                      <a:schemeClr val="tx2"/>
                    </a:solidFill>
                  </a:rPr>
                </a:br>
                <a:r>
                  <a:rPr lang="ja-JP" altLang="en-US" sz="1800" b="1">
                    <a:solidFill>
                      <a:srgbClr val="0066FF"/>
                    </a:solidFill>
                  </a:rPr>
                  <a:t>②</a:t>
                </a:r>
                <a:r>
                  <a:rPr lang="ja-JP" altLang="en-US" sz="1600" b="1">
                    <a:solidFill>
                      <a:srgbClr val="0066FF"/>
                    </a:solidFill>
                  </a:rPr>
                  <a:t> </a:t>
                </a:r>
                <a:r>
                  <a:rPr lang="ja-JP" altLang="en-US" sz="1800" b="1">
                    <a:solidFill>
                      <a:srgbClr val="0066FF"/>
                    </a:solidFill>
                  </a:rPr>
                  <a:t>技術革新に対応した新技術の導入</a:t>
                </a:r>
                <a:r>
                  <a:rPr lang="ja-JP" altLang="en-US" b="1">
                    <a:solidFill>
                      <a:schemeClr val="tx2"/>
                    </a:solidFill>
                  </a:rPr>
                  <a:t/>
                </a:r>
                <a:br>
                  <a:rPr lang="ja-JP" altLang="en-US" b="1">
                    <a:solidFill>
                      <a:schemeClr val="tx2"/>
                    </a:solidFill>
                  </a:rPr>
                </a:br>
                <a:r>
                  <a:rPr lang="ja-JP" altLang="en-US" b="1">
                    <a:solidFill>
                      <a:schemeClr val="tx2"/>
                    </a:solidFill>
                  </a:rPr>
                  <a:t>         </a:t>
                </a:r>
                <a:r>
                  <a:rPr lang="ja-JP" altLang="en-US" sz="1600" b="1">
                    <a:solidFill>
                      <a:schemeClr val="tx2"/>
                    </a:solidFill>
                    <a:latin typeface="Century" pitchFamily="18" charset="0"/>
                  </a:rPr>
                  <a:t>→ </a:t>
                </a:r>
                <a:r>
                  <a:rPr lang="ja-JP" altLang="en-US" sz="1600">
                    <a:solidFill>
                      <a:schemeClr val="tx2"/>
                    </a:solidFill>
                  </a:rPr>
                  <a:t>生産性等の大幅な向上</a:t>
                </a:r>
                <a:r>
                  <a:rPr lang="ja-JP" altLang="en-US" b="1">
                    <a:solidFill>
                      <a:schemeClr val="tx2"/>
                    </a:solidFill>
                    <a:latin typeface="ＭＳ Ｐゴシック" pitchFamily="50" charset="-128"/>
                  </a:rPr>
                  <a:t/>
                </a:r>
                <a:br>
                  <a:rPr lang="ja-JP" altLang="en-US" b="1">
                    <a:solidFill>
                      <a:schemeClr val="tx2"/>
                    </a:solidFill>
                    <a:latin typeface="ＭＳ Ｐゴシック" pitchFamily="50" charset="-128"/>
                  </a:rPr>
                </a:br>
                <a:r>
                  <a:rPr lang="ja-JP" altLang="en-US" sz="900">
                    <a:solidFill>
                      <a:schemeClr val="tx2"/>
                    </a:solidFill>
                    <a:latin typeface="ＭＳ Ｐゴシック" pitchFamily="50" charset="-128"/>
                  </a:rPr>
                  <a:t>    </a:t>
                </a:r>
                <a:br>
                  <a:rPr lang="ja-JP" altLang="en-US" sz="900">
                    <a:solidFill>
                      <a:schemeClr val="tx2"/>
                    </a:solidFill>
                    <a:latin typeface="ＭＳ Ｐゴシック" pitchFamily="50" charset="-128"/>
                  </a:rPr>
                </a:br>
                <a:r>
                  <a:rPr lang="ja-JP" altLang="en-US" sz="2000">
                    <a:solidFill>
                      <a:schemeClr val="tx2"/>
                    </a:solidFill>
                    <a:latin typeface="ＭＳ Ｐゴシック" pitchFamily="50" charset="-128"/>
                  </a:rPr>
                  <a:t>     発想の転換による</a:t>
                </a:r>
                <a:br>
                  <a:rPr lang="ja-JP" altLang="en-US" sz="2000">
                    <a:solidFill>
                      <a:schemeClr val="tx2"/>
                    </a:solidFill>
                    <a:latin typeface="ＭＳ Ｐゴシック" pitchFamily="50" charset="-128"/>
                  </a:rPr>
                </a:br>
                <a:r>
                  <a:rPr lang="ja-JP" altLang="en-US" sz="2000">
                    <a:solidFill>
                      <a:schemeClr val="tx2"/>
                    </a:solidFill>
                    <a:latin typeface="ＭＳ Ｐゴシック" pitchFamily="50" charset="-128"/>
                  </a:rPr>
                  <a:t>     仕事のやり方の大幅な変更</a:t>
                </a:r>
                <a:r>
                  <a:rPr lang="ja-JP" altLang="en-US" b="1">
                    <a:solidFill>
                      <a:schemeClr val="tx2"/>
                    </a:solidFill>
                    <a:latin typeface="ＭＳ Ｐゴシック" pitchFamily="50" charset="-128"/>
                  </a:rPr>
                  <a:t/>
                </a:r>
                <a:br>
                  <a:rPr lang="ja-JP" altLang="en-US" b="1">
                    <a:solidFill>
                      <a:schemeClr val="tx2"/>
                    </a:solidFill>
                    <a:latin typeface="ＭＳ Ｐゴシック" pitchFamily="50" charset="-128"/>
                  </a:rPr>
                </a:br>
                <a:endParaRPr lang="ja-JP" altLang="en-US" b="1">
                  <a:solidFill>
                    <a:schemeClr val="tx2"/>
                  </a:solidFill>
                  <a:latin typeface="ＭＳ Ｐゴシック" pitchFamily="50" charset="-128"/>
                </a:endParaRPr>
              </a:p>
            </p:txBody>
          </p:sp>
          <p:sp>
            <p:nvSpPr>
              <p:cNvPr id="7188" name="Rectangle 20"/>
              <p:cNvSpPr>
                <a:spLocks noChangeArrowheads="1"/>
              </p:cNvSpPr>
              <p:nvPr/>
            </p:nvSpPr>
            <p:spPr bwMode="auto">
              <a:xfrm>
                <a:off x="3028" y="1924"/>
                <a:ext cx="2056" cy="472"/>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7189" name="AutoShape 21"/>
            <p:cNvSpPr>
              <a:spLocks noChangeArrowheads="1"/>
            </p:cNvSpPr>
            <p:nvPr/>
          </p:nvSpPr>
          <p:spPr bwMode="auto">
            <a:xfrm>
              <a:off x="3796" y="2548"/>
              <a:ext cx="376" cy="616"/>
            </a:xfrm>
            <a:prstGeom prst="downArrow">
              <a:avLst>
                <a:gd name="adj1" fmla="val 50000"/>
                <a:gd name="adj2" fmla="val 29497"/>
              </a:avLst>
            </a:prstGeom>
            <a:solidFill>
              <a:srgbClr val="0066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7198" name="Group 30"/>
          <p:cNvGrpSpPr>
            <a:grpSpLocks/>
          </p:cNvGrpSpPr>
          <p:nvPr/>
        </p:nvGrpSpPr>
        <p:grpSpPr bwMode="auto">
          <a:xfrm>
            <a:off x="990600" y="5562600"/>
            <a:ext cx="6934200" cy="1143000"/>
            <a:chOff x="624" y="3504"/>
            <a:chExt cx="4368" cy="720"/>
          </a:xfrm>
        </p:grpSpPr>
        <p:sp>
          <p:nvSpPr>
            <p:cNvPr id="7197" name="AutoShape 29"/>
            <p:cNvSpPr>
              <a:spLocks noChangeArrowheads="1"/>
            </p:cNvSpPr>
            <p:nvPr/>
          </p:nvSpPr>
          <p:spPr bwMode="auto">
            <a:xfrm>
              <a:off x="624" y="3696"/>
              <a:ext cx="4368" cy="528"/>
            </a:xfrm>
            <a:prstGeom prst="roundRect">
              <a:avLst>
                <a:gd name="adj" fmla="val 16667"/>
              </a:avLst>
            </a:prstGeom>
            <a:solidFill>
              <a:srgbClr val="008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191" name="Rectangle 23"/>
            <p:cNvSpPr>
              <a:spLocks noChangeArrowheads="1"/>
            </p:cNvSpPr>
            <p:nvPr/>
          </p:nvSpPr>
          <p:spPr bwMode="auto">
            <a:xfrm>
              <a:off x="672" y="3756"/>
              <a:ext cx="4168" cy="412"/>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fontAlgn="ctr">
                <a:lnSpc>
                  <a:spcPct val="110000"/>
                </a:lnSpc>
              </a:pPr>
              <a:r>
                <a:rPr lang="ja-JP" altLang="en-US" sz="2000" b="1">
                  <a:solidFill>
                    <a:schemeClr val="bg1"/>
                  </a:solidFill>
                  <a:latin typeface="ＭＳ Ｐゴシック" pitchFamily="50" charset="-128"/>
                </a:rPr>
                <a:t>要求内容・取組み内容に合ったアプローチ方法が必要</a:t>
              </a:r>
              <a:br>
                <a:rPr lang="ja-JP" altLang="en-US" sz="2000" b="1">
                  <a:solidFill>
                    <a:schemeClr val="bg1"/>
                  </a:solidFill>
                  <a:latin typeface="ＭＳ Ｐゴシック" pitchFamily="50" charset="-128"/>
                </a:rPr>
              </a:br>
              <a:r>
                <a:rPr lang="ja-JP" altLang="en-US" sz="1800" b="1">
                  <a:solidFill>
                    <a:schemeClr val="bg1"/>
                  </a:solidFill>
                  <a:latin typeface="ＭＳ Ｐゴシック" pitchFamily="50" charset="-128"/>
                </a:rPr>
                <a:t>（</a:t>
              </a:r>
              <a:r>
                <a:rPr lang="en-US" altLang="ja-JP" sz="1800" b="1">
                  <a:solidFill>
                    <a:schemeClr val="bg1"/>
                  </a:solidFill>
                  <a:latin typeface="ＭＳ Ｐゴシック" pitchFamily="50" charset="-128"/>
                </a:rPr>
                <a:t>QC</a:t>
              </a:r>
              <a:r>
                <a:rPr lang="ja-JP" altLang="en-US" sz="1800" b="1">
                  <a:solidFill>
                    <a:schemeClr val="bg1"/>
                  </a:solidFill>
                  <a:latin typeface="ＭＳ Ｐゴシック" pitchFamily="50" charset="-128"/>
                </a:rPr>
                <a:t>ストーリーの使い分け）</a:t>
              </a:r>
            </a:p>
          </p:txBody>
        </p:sp>
        <p:sp>
          <p:nvSpPr>
            <p:cNvPr id="7192" name="AutoShape 24"/>
            <p:cNvSpPr>
              <a:spLocks noChangeArrowheads="1"/>
            </p:cNvSpPr>
            <p:nvPr/>
          </p:nvSpPr>
          <p:spPr bwMode="auto">
            <a:xfrm>
              <a:off x="1392" y="3504"/>
              <a:ext cx="376" cy="136"/>
            </a:xfrm>
            <a:prstGeom prst="downArrow">
              <a:avLst>
                <a:gd name="adj1" fmla="val 50000"/>
                <a:gd name="adj2" fmla="val 50005"/>
              </a:avLst>
            </a:prstGeom>
            <a:solidFill>
              <a:srgbClr val="008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7193" name="AutoShape 25"/>
            <p:cNvSpPr>
              <a:spLocks noChangeArrowheads="1"/>
            </p:cNvSpPr>
            <p:nvPr/>
          </p:nvSpPr>
          <p:spPr bwMode="auto">
            <a:xfrm>
              <a:off x="3792" y="3504"/>
              <a:ext cx="376" cy="136"/>
            </a:xfrm>
            <a:prstGeom prst="downArrow">
              <a:avLst>
                <a:gd name="adj1" fmla="val 50000"/>
                <a:gd name="adj2" fmla="val 50005"/>
              </a:avLst>
            </a:prstGeom>
            <a:solidFill>
              <a:srgbClr val="008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7199" name="Text Box 31"/>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7177"/>
                                        </p:tgtEl>
                                        <p:attrNameLst>
                                          <p:attrName>style.visibility</p:attrName>
                                        </p:attrNameLst>
                                      </p:cBhvr>
                                      <p:to>
                                        <p:strVal val="visible"/>
                                      </p:to>
                                    </p:set>
                                    <p:animEffect transition="in" filter="box(out)">
                                      <p:cBhvr>
                                        <p:cTn id="7" dur="500"/>
                                        <p:tgtEl>
                                          <p:spTgt spid="71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7183"/>
                                        </p:tgtEl>
                                        <p:attrNameLst>
                                          <p:attrName>style.visibility</p:attrName>
                                        </p:attrNameLst>
                                      </p:cBhvr>
                                      <p:to>
                                        <p:strVal val="visible"/>
                                      </p:to>
                                    </p:set>
                                    <p:animEffect transition="in" filter="box(out)">
                                      <p:cBhvr>
                                        <p:cTn id="12" dur="500"/>
                                        <p:tgtEl>
                                          <p:spTgt spid="71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198"/>
                                        </p:tgtEl>
                                        <p:attrNameLst>
                                          <p:attrName>style.visibility</p:attrName>
                                        </p:attrNameLst>
                                      </p:cBhvr>
                                      <p:to>
                                        <p:strVal val="visible"/>
                                      </p:to>
                                    </p:set>
                                    <p:animEffect transition="in" filter="blinds(horizontal)">
                                      <p:cBhvr>
                                        <p:cTn id="17" dur="500"/>
                                        <p:tgtEl>
                                          <p:spTgt spid="7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804" name="Group 204"/>
          <p:cNvGrpSpPr>
            <a:grpSpLocks/>
          </p:cNvGrpSpPr>
          <p:nvPr/>
        </p:nvGrpSpPr>
        <p:grpSpPr bwMode="auto">
          <a:xfrm>
            <a:off x="179388" y="3876675"/>
            <a:ext cx="2133600" cy="1223963"/>
            <a:chOff x="113" y="2442"/>
            <a:chExt cx="1344" cy="771"/>
          </a:xfrm>
        </p:grpSpPr>
        <p:grpSp>
          <p:nvGrpSpPr>
            <p:cNvPr id="153744" name="Group 144"/>
            <p:cNvGrpSpPr>
              <a:grpSpLocks/>
            </p:cNvGrpSpPr>
            <p:nvPr/>
          </p:nvGrpSpPr>
          <p:grpSpPr bwMode="auto">
            <a:xfrm>
              <a:off x="113" y="2637"/>
              <a:ext cx="1344" cy="576"/>
              <a:chOff x="96" y="3168"/>
              <a:chExt cx="1344" cy="682"/>
            </a:xfrm>
          </p:grpSpPr>
          <p:sp>
            <p:nvSpPr>
              <p:cNvPr id="153734" name="AutoShape 134"/>
              <p:cNvSpPr>
                <a:spLocks noChangeArrowheads="1"/>
              </p:cNvSpPr>
              <p:nvPr/>
            </p:nvSpPr>
            <p:spPr bwMode="auto">
              <a:xfrm>
                <a:off x="96" y="3168"/>
                <a:ext cx="1344" cy="68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35" name="Text Box 135"/>
              <p:cNvSpPr txBox="1">
                <a:spLocks noChangeArrowheads="1"/>
              </p:cNvSpPr>
              <p:nvPr/>
            </p:nvSpPr>
            <p:spPr bwMode="auto">
              <a:xfrm>
                <a:off x="192" y="3215"/>
                <a:ext cx="1152" cy="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３）前提条件を</a:t>
                </a:r>
                <a:br>
                  <a:rPr lang="ja-JP" altLang="en-US" sz="1800" b="1"/>
                </a:br>
                <a:r>
                  <a:rPr lang="ja-JP" altLang="en-US" sz="1800" b="1"/>
                  <a:t>     明確化する</a:t>
                </a:r>
              </a:p>
            </p:txBody>
          </p:sp>
        </p:grpSp>
        <p:sp>
          <p:nvSpPr>
            <p:cNvPr id="153738" name="AutoShape 138"/>
            <p:cNvSpPr>
              <a:spLocks noChangeArrowheads="1"/>
            </p:cNvSpPr>
            <p:nvPr/>
          </p:nvSpPr>
          <p:spPr bwMode="auto">
            <a:xfrm rot="-18506">
              <a:off x="496" y="2442"/>
              <a:ext cx="625" cy="147"/>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sp>
        <p:nvSpPr>
          <p:cNvPr id="153772" name="Text Box 172"/>
          <p:cNvSpPr txBox="1">
            <a:spLocks noChangeArrowheads="1"/>
          </p:cNvSpPr>
          <p:nvPr/>
        </p:nvSpPr>
        <p:spPr bwMode="auto">
          <a:xfrm>
            <a:off x="3419475" y="6446838"/>
            <a:ext cx="4648200" cy="36671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1800"/>
          </a:p>
        </p:txBody>
      </p:sp>
      <p:sp>
        <p:nvSpPr>
          <p:cNvPr id="153773" name="Rectangle 173"/>
          <p:cNvSpPr>
            <a:spLocks noChangeArrowheads="1"/>
          </p:cNvSpPr>
          <p:nvPr/>
        </p:nvSpPr>
        <p:spPr bwMode="auto">
          <a:xfrm>
            <a:off x="228600" y="165100"/>
            <a:ext cx="4495800" cy="520700"/>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攻め所（着眼点）の明確化</a:t>
            </a:r>
          </a:p>
        </p:txBody>
      </p:sp>
      <p:grpSp>
        <p:nvGrpSpPr>
          <p:cNvPr id="153778" name="Group 178"/>
          <p:cNvGrpSpPr>
            <a:grpSpLocks/>
          </p:cNvGrpSpPr>
          <p:nvPr/>
        </p:nvGrpSpPr>
        <p:grpSpPr bwMode="auto">
          <a:xfrm>
            <a:off x="152400" y="76200"/>
            <a:ext cx="762000" cy="381000"/>
            <a:chOff x="3888" y="192"/>
            <a:chExt cx="480" cy="240"/>
          </a:xfrm>
        </p:grpSpPr>
        <p:sp>
          <p:nvSpPr>
            <p:cNvPr id="153775" name="Rectangle 175"/>
            <p:cNvSpPr>
              <a:spLocks noChangeArrowheads="1"/>
            </p:cNvSpPr>
            <p:nvPr/>
          </p:nvSpPr>
          <p:spPr bwMode="auto">
            <a:xfrm>
              <a:off x="3888" y="192"/>
              <a:ext cx="480" cy="240"/>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latin typeface="ＭＳ Ｐゴシック" pitchFamily="50" charset="-128"/>
              </a:endParaRPr>
            </a:p>
          </p:txBody>
        </p:sp>
        <p:sp>
          <p:nvSpPr>
            <p:cNvPr id="153776" name="Text Box 176"/>
            <p:cNvSpPr txBox="1">
              <a:spLocks noChangeArrowheads="1"/>
            </p:cNvSpPr>
            <p:nvPr/>
          </p:nvSpPr>
          <p:spPr bwMode="auto">
            <a:xfrm>
              <a:off x="3904" y="192"/>
              <a:ext cx="457"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１</a:t>
              </a:r>
              <a:r>
                <a:rPr lang="en-US" altLang="ja-JP" sz="1800" b="1">
                  <a:latin typeface="ＭＳ Ｐゴシック" pitchFamily="50" charset="-128"/>
                </a:rPr>
                <a:t>-(1)</a:t>
              </a:r>
            </a:p>
          </p:txBody>
        </p:sp>
      </p:grpSp>
      <p:grpSp>
        <p:nvGrpSpPr>
          <p:cNvPr id="153808" name="Group 208"/>
          <p:cNvGrpSpPr>
            <a:grpSpLocks/>
          </p:cNvGrpSpPr>
          <p:nvPr/>
        </p:nvGrpSpPr>
        <p:grpSpPr bwMode="auto">
          <a:xfrm>
            <a:off x="2362200" y="774700"/>
            <a:ext cx="5257800" cy="5549900"/>
            <a:chOff x="1488" y="488"/>
            <a:chExt cx="3312" cy="3496"/>
          </a:xfrm>
        </p:grpSpPr>
        <p:sp>
          <p:nvSpPr>
            <p:cNvPr id="153677" name="AutoShape 77"/>
            <p:cNvSpPr>
              <a:spLocks noChangeArrowheads="1"/>
            </p:cNvSpPr>
            <p:nvPr/>
          </p:nvSpPr>
          <p:spPr bwMode="auto">
            <a:xfrm>
              <a:off x="1920" y="2640"/>
              <a:ext cx="2880" cy="1344"/>
            </a:xfrm>
            <a:prstGeom prst="roundRect">
              <a:avLst>
                <a:gd name="adj" fmla="val 12495"/>
              </a:avLst>
            </a:prstGeom>
            <a:solidFill>
              <a:srgbClr val="FFFFCC"/>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80" name="Rectangle 80"/>
            <p:cNvSpPr>
              <a:spLocks noChangeArrowheads="1"/>
            </p:cNvSpPr>
            <p:nvPr/>
          </p:nvSpPr>
          <p:spPr bwMode="auto">
            <a:xfrm>
              <a:off x="2041" y="2948"/>
              <a:ext cx="475" cy="835"/>
            </a:xfrm>
            <a:prstGeom prst="rect">
              <a:avLst/>
            </a:prstGeom>
            <a:gradFill rotWithShape="0">
              <a:gsLst>
                <a:gs pos="0">
                  <a:srgbClr val="99FF99"/>
                </a:gs>
                <a:gs pos="100000">
                  <a:srgbClr val="99FF99">
                    <a:gamma/>
                    <a:shade val="63529"/>
                    <a:invGamma/>
                  </a:srgbClr>
                </a:gs>
              </a:gsLst>
              <a:lin ang="0" scaled="1"/>
            </a:gra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lnSpc>
                  <a:spcPct val="85000"/>
                </a:lnSpc>
              </a:pPr>
              <a:r>
                <a:rPr lang="en-US" altLang="ja-JP" sz="2400"/>
                <a:t>    </a:t>
              </a:r>
              <a:r>
                <a:rPr lang="ja-JP" altLang="en-US" sz="1800" b="1">
                  <a:solidFill>
                    <a:srgbClr val="FF3300"/>
                  </a:solidFill>
                </a:rPr>
                <a:t>現在の姿</a:t>
              </a:r>
            </a:p>
            <a:p>
              <a:pPr algn="l">
                <a:lnSpc>
                  <a:spcPct val="85000"/>
                </a:lnSpc>
              </a:pPr>
              <a:r>
                <a:rPr lang="ja-JP" altLang="en-US" sz="1800" b="1"/>
                <a:t>特性</a:t>
              </a:r>
              <a:r>
                <a:rPr lang="ja-JP" altLang="en-US" sz="1800"/>
                <a:t>の</a:t>
              </a:r>
            </a:p>
          </p:txBody>
        </p:sp>
        <p:grpSp>
          <p:nvGrpSpPr>
            <p:cNvPr id="153759" name="Group 159"/>
            <p:cNvGrpSpPr>
              <a:grpSpLocks/>
            </p:cNvGrpSpPr>
            <p:nvPr/>
          </p:nvGrpSpPr>
          <p:grpSpPr bwMode="auto">
            <a:xfrm>
              <a:off x="2688" y="2496"/>
              <a:ext cx="1168" cy="269"/>
              <a:chOff x="800" y="3811"/>
              <a:chExt cx="1168" cy="269"/>
            </a:xfrm>
          </p:grpSpPr>
          <p:sp>
            <p:nvSpPr>
              <p:cNvPr id="153696" name="Rectangle 96"/>
              <p:cNvSpPr>
                <a:spLocks noChangeArrowheads="1"/>
              </p:cNvSpPr>
              <p:nvPr/>
            </p:nvSpPr>
            <p:spPr bwMode="auto">
              <a:xfrm>
                <a:off x="816" y="3840"/>
                <a:ext cx="1080" cy="232"/>
              </a:xfrm>
              <a:prstGeom prst="rect">
                <a:avLst/>
              </a:prstGeom>
              <a:solidFill>
                <a:schemeClr val="bg1"/>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97" name="Rectangle 97"/>
              <p:cNvSpPr>
                <a:spLocks noChangeArrowheads="1"/>
              </p:cNvSpPr>
              <p:nvPr/>
            </p:nvSpPr>
            <p:spPr bwMode="auto">
              <a:xfrm>
                <a:off x="800" y="3811"/>
                <a:ext cx="1168"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10000"/>
                  </a:lnSpc>
                  <a:spcBef>
                    <a:spcPct val="50000"/>
                  </a:spcBef>
                </a:pPr>
                <a:r>
                  <a:rPr lang="ja-JP" altLang="en-US" sz="2000" b="1">
                    <a:solidFill>
                      <a:srgbClr val="0000FF"/>
                    </a:solidFill>
                  </a:rPr>
                  <a:t>現在の姿</a:t>
                </a:r>
              </a:p>
            </p:txBody>
          </p:sp>
        </p:grpSp>
        <p:pic>
          <p:nvPicPr>
            <p:cNvPr id="153699" name="Picture 9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2" y="1872"/>
              <a:ext cx="384" cy="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98" name="Picture 9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0" y="1904"/>
              <a:ext cx="384"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3806" name="Group 206"/>
            <p:cNvGrpSpPr>
              <a:grpSpLocks/>
            </p:cNvGrpSpPr>
            <p:nvPr/>
          </p:nvGrpSpPr>
          <p:grpSpPr bwMode="auto">
            <a:xfrm>
              <a:off x="1488" y="1755"/>
              <a:ext cx="541" cy="1077"/>
              <a:chOff x="1488" y="1755"/>
              <a:chExt cx="541" cy="1077"/>
            </a:xfrm>
          </p:grpSpPr>
          <p:sp>
            <p:nvSpPr>
              <p:cNvPr id="153746" name="AutoShape 146"/>
              <p:cNvSpPr>
                <a:spLocks noChangeArrowheads="1"/>
              </p:cNvSpPr>
              <p:nvPr/>
            </p:nvSpPr>
            <p:spPr bwMode="auto">
              <a:xfrm rot="2157173">
                <a:off x="1837" y="2501"/>
                <a:ext cx="192" cy="96"/>
              </a:xfrm>
              <a:prstGeom prst="rightArrow">
                <a:avLst>
                  <a:gd name="adj1" fmla="val 50000"/>
                  <a:gd name="adj2" fmla="val 100009"/>
                </a:avLst>
              </a:prstGeom>
              <a:solidFill>
                <a:srgbClr val="00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29" name="Rectangle 29"/>
              <p:cNvSpPr>
                <a:spLocks noChangeArrowheads="1"/>
              </p:cNvSpPr>
              <p:nvPr/>
            </p:nvSpPr>
            <p:spPr bwMode="auto">
              <a:xfrm>
                <a:off x="1488" y="1755"/>
                <a:ext cx="332" cy="1077"/>
              </a:xfrm>
              <a:prstGeom prst="rect">
                <a:avLst/>
              </a:prstGeom>
              <a:solidFill>
                <a:schemeClr val="bg1"/>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spcBef>
                    <a:spcPct val="50000"/>
                  </a:spcBef>
                </a:pPr>
                <a:r>
                  <a:rPr lang="ja-JP" altLang="en-US" sz="2000" b="1"/>
                  <a:t>テーマの目的</a:t>
                </a:r>
              </a:p>
            </p:txBody>
          </p:sp>
          <p:sp>
            <p:nvSpPr>
              <p:cNvPr id="153631" name="AutoShape 31"/>
              <p:cNvSpPr>
                <a:spLocks noChangeArrowheads="1"/>
              </p:cNvSpPr>
              <p:nvPr/>
            </p:nvSpPr>
            <p:spPr bwMode="auto">
              <a:xfrm rot="-2345370">
                <a:off x="1824" y="1968"/>
                <a:ext cx="192" cy="96"/>
              </a:xfrm>
              <a:prstGeom prst="rightArrow">
                <a:avLst>
                  <a:gd name="adj1" fmla="val 50000"/>
                  <a:gd name="adj2" fmla="val 100009"/>
                </a:avLst>
              </a:prstGeom>
              <a:solidFill>
                <a:srgbClr val="00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3607" name="AutoShape 7"/>
            <p:cNvSpPr>
              <a:spLocks noChangeArrowheads="1"/>
            </p:cNvSpPr>
            <p:nvPr/>
          </p:nvSpPr>
          <p:spPr bwMode="auto">
            <a:xfrm>
              <a:off x="1920" y="624"/>
              <a:ext cx="2878" cy="1324"/>
            </a:xfrm>
            <a:prstGeom prst="roundRect">
              <a:avLst>
                <a:gd name="adj" fmla="val 12495"/>
              </a:avLst>
            </a:prstGeom>
            <a:solidFill>
              <a:srgbClr val="FFFFCC"/>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10" name="Rectangle 10"/>
            <p:cNvSpPr>
              <a:spLocks noChangeArrowheads="1"/>
            </p:cNvSpPr>
            <p:nvPr/>
          </p:nvSpPr>
          <p:spPr bwMode="auto">
            <a:xfrm>
              <a:off x="2019" y="876"/>
              <a:ext cx="475" cy="882"/>
            </a:xfrm>
            <a:prstGeom prst="rect">
              <a:avLst/>
            </a:prstGeom>
            <a:gradFill rotWithShape="0">
              <a:gsLst>
                <a:gs pos="0">
                  <a:srgbClr val="66FF33">
                    <a:gamma/>
                    <a:tint val="57647"/>
                    <a:invGamma/>
                  </a:srgbClr>
                </a:gs>
                <a:gs pos="50000">
                  <a:srgbClr val="66FF33"/>
                </a:gs>
                <a:gs pos="100000">
                  <a:srgbClr val="66FF33">
                    <a:gamma/>
                    <a:tint val="57647"/>
                    <a:invGamma/>
                  </a:srgbClr>
                </a:gs>
              </a:gsLst>
              <a:lin ang="0" scaled="1"/>
            </a:gra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lnSpc>
                  <a:spcPct val="85000"/>
                </a:lnSpc>
              </a:pPr>
              <a:r>
                <a:rPr lang="en-US" altLang="ja-JP" sz="2400"/>
                <a:t>  </a:t>
              </a:r>
              <a:r>
                <a:rPr lang="ja-JP" altLang="en-US" sz="1800" b="1">
                  <a:solidFill>
                    <a:srgbClr val="FF3300"/>
                  </a:solidFill>
                </a:rPr>
                <a:t>ありたい姿</a:t>
              </a:r>
            </a:p>
            <a:p>
              <a:pPr algn="l">
                <a:lnSpc>
                  <a:spcPct val="85000"/>
                </a:lnSpc>
              </a:pPr>
              <a:r>
                <a:rPr lang="ja-JP" altLang="en-US" sz="1800" b="1"/>
                <a:t>特性</a:t>
              </a:r>
              <a:r>
                <a:rPr lang="ja-JP" altLang="en-US" sz="1800"/>
                <a:t>の</a:t>
              </a:r>
            </a:p>
          </p:txBody>
        </p:sp>
        <p:sp>
          <p:nvSpPr>
            <p:cNvPr id="153626" name="Rectangle 26"/>
            <p:cNvSpPr>
              <a:spLocks noChangeArrowheads="1"/>
            </p:cNvSpPr>
            <p:nvPr/>
          </p:nvSpPr>
          <p:spPr bwMode="auto">
            <a:xfrm>
              <a:off x="2679" y="488"/>
              <a:ext cx="1101" cy="246"/>
            </a:xfrm>
            <a:prstGeom prst="rect">
              <a:avLst/>
            </a:prstGeom>
            <a:solidFill>
              <a:schemeClr val="bg1"/>
            </a:solid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3627" name="Rectangle 27"/>
          <p:cNvSpPr>
            <a:spLocks noChangeArrowheads="1"/>
          </p:cNvSpPr>
          <p:nvPr/>
        </p:nvSpPr>
        <p:spPr bwMode="auto">
          <a:xfrm>
            <a:off x="4187825" y="762000"/>
            <a:ext cx="189071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10000"/>
              </a:lnSpc>
              <a:spcBef>
                <a:spcPct val="50000"/>
              </a:spcBef>
            </a:pPr>
            <a:r>
              <a:rPr lang="ja-JP" altLang="en-US" sz="2000" b="1">
                <a:solidFill>
                  <a:srgbClr val="FF3300"/>
                </a:solidFill>
              </a:rPr>
              <a:t>ありたい姿</a:t>
            </a:r>
          </a:p>
        </p:txBody>
      </p:sp>
      <p:grpSp>
        <p:nvGrpSpPr>
          <p:cNvPr id="153799" name="Group 199"/>
          <p:cNvGrpSpPr>
            <a:grpSpLocks/>
          </p:cNvGrpSpPr>
          <p:nvPr/>
        </p:nvGrpSpPr>
        <p:grpSpPr bwMode="auto">
          <a:xfrm>
            <a:off x="228600" y="990600"/>
            <a:ext cx="2057400" cy="1066800"/>
            <a:chOff x="144" y="624"/>
            <a:chExt cx="1296" cy="672"/>
          </a:xfrm>
        </p:grpSpPr>
        <p:sp>
          <p:nvSpPr>
            <p:cNvPr id="153731" name="AutoShape 131"/>
            <p:cNvSpPr>
              <a:spLocks noChangeArrowheads="1"/>
            </p:cNvSpPr>
            <p:nvPr/>
          </p:nvSpPr>
          <p:spPr bwMode="auto">
            <a:xfrm>
              <a:off x="144" y="624"/>
              <a:ext cx="1296" cy="67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32" name="Text Box 132"/>
            <p:cNvSpPr txBox="1">
              <a:spLocks noChangeArrowheads="1"/>
            </p:cNvSpPr>
            <p:nvPr/>
          </p:nvSpPr>
          <p:spPr bwMode="auto">
            <a:xfrm>
              <a:off x="192" y="679"/>
              <a:ext cx="1152"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１） </a:t>
              </a:r>
              <a:r>
                <a:rPr lang="ja-JP" altLang="en-US" sz="1800" b="1">
                  <a:solidFill>
                    <a:srgbClr val="FF3300"/>
                  </a:solidFill>
                </a:rPr>
                <a:t>特性</a:t>
              </a:r>
              <a:r>
                <a:rPr lang="ja-JP" altLang="en-US" sz="1800" b="1"/>
                <a:t>のありた</a:t>
              </a:r>
              <a:br>
                <a:rPr lang="ja-JP" altLang="en-US" sz="1800" b="1"/>
              </a:br>
              <a:r>
                <a:rPr lang="ja-JP" altLang="en-US" sz="1800" b="1"/>
                <a:t>　　い姿と現在の</a:t>
              </a:r>
              <a:br>
                <a:rPr lang="ja-JP" altLang="en-US" sz="1800" b="1"/>
              </a:br>
              <a:r>
                <a:rPr lang="ja-JP" altLang="en-US" sz="1800" b="1"/>
                <a:t>　　姿を把握する</a:t>
              </a:r>
            </a:p>
          </p:txBody>
        </p:sp>
      </p:grpSp>
      <p:sp>
        <p:nvSpPr>
          <p:cNvPr id="153797" name="Text Box 197"/>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２９</a:t>
            </a:r>
          </a:p>
        </p:txBody>
      </p:sp>
      <p:sp>
        <p:nvSpPr>
          <p:cNvPr id="153798" name="Text Box 198"/>
          <p:cNvSpPr txBox="1">
            <a:spLocks noChangeArrowheads="1"/>
          </p:cNvSpPr>
          <p:nvPr/>
        </p:nvSpPr>
        <p:spPr bwMode="auto">
          <a:xfrm>
            <a:off x="3348038" y="6375400"/>
            <a:ext cx="4648200" cy="3762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t>（図－３）着眼点の明確化の全体イメージ</a:t>
            </a:r>
          </a:p>
        </p:txBody>
      </p:sp>
      <p:grpSp>
        <p:nvGrpSpPr>
          <p:cNvPr id="153809" name="Group 209"/>
          <p:cNvGrpSpPr>
            <a:grpSpLocks/>
          </p:cNvGrpSpPr>
          <p:nvPr/>
        </p:nvGrpSpPr>
        <p:grpSpPr bwMode="auto">
          <a:xfrm>
            <a:off x="228600" y="1252538"/>
            <a:ext cx="7296150" cy="4770437"/>
            <a:chOff x="144" y="789"/>
            <a:chExt cx="4596" cy="3005"/>
          </a:xfrm>
        </p:grpSpPr>
        <p:grpSp>
          <p:nvGrpSpPr>
            <p:cNvPr id="153803" name="Group 203"/>
            <p:cNvGrpSpPr>
              <a:grpSpLocks/>
            </p:cNvGrpSpPr>
            <p:nvPr/>
          </p:nvGrpSpPr>
          <p:grpSpPr bwMode="auto">
            <a:xfrm>
              <a:off x="144" y="1344"/>
              <a:ext cx="1296" cy="992"/>
              <a:chOff x="144" y="1344"/>
              <a:chExt cx="1296" cy="992"/>
            </a:xfrm>
          </p:grpSpPr>
          <p:sp>
            <p:nvSpPr>
              <p:cNvPr id="153786" name="AutoShape 186"/>
              <p:cNvSpPr>
                <a:spLocks noChangeArrowheads="1"/>
              </p:cNvSpPr>
              <p:nvPr/>
            </p:nvSpPr>
            <p:spPr bwMode="auto">
              <a:xfrm>
                <a:off x="144" y="1520"/>
                <a:ext cx="1296" cy="81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87" name="Text Box 187"/>
              <p:cNvSpPr txBox="1">
                <a:spLocks noChangeArrowheads="1"/>
              </p:cNvSpPr>
              <p:nvPr/>
            </p:nvSpPr>
            <p:spPr bwMode="auto">
              <a:xfrm>
                <a:off x="192" y="1554"/>
                <a:ext cx="1152"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２） </a:t>
                </a:r>
                <a:r>
                  <a:rPr lang="ja-JP" altLang="en-US" sz="1800" b="1">
                    <a:solidFill>
                      <a:srgbClr val="FF3300"/>
                    </a:solidFill>
                  </a:rPr>
                  <a:t>手段系項目</a:t>
                </a:r>
                <a:r>
                  <a:rPr lang="ja-JP" altLang="en-US" sz="1800" b="1"/>
                  <a:t/>
                </a:r>
                <a:br>
                  <a:rPr lang="ja-JP" altLang="en-US" sz="1800" b="1"/>
                </a:br>
                <a:r>
                  <a:rPr lang="ja-JP" altLang="en-US" sz="1800" b="1"/>
                  <a:t>　　のありたい姿</a:t>
                </a:r>
                <a:br>
                  <a:rPr lang="ja-JP" altLang="en-US" sz="1800" b="1"/>
                </a:br>
                <a:r>
                  <a:rPr lang="ja-JP" altLang="en-US" sz="1800" b="1"/>
                  <a:t>　　と現在の姿を</a:t>
                </a:r>
                <a:br>
                  <a:rPr lang="ja-JP" altLang="en-US" sz="1800" b="1"/>
                </a:br>
                <a:r>
                  <a:rPr lang="ja-JP" altLang="en-US" sz="1800" b="1"/>
                  <a:t>　　把握する</a:t>
                </a:r>
              </a:p>
            </p:txBody>
          </p:sp>
          <p:sp>
            <p:nvSpPr>
              <p:cNvPr id="153788" name="AutoShape 188"/>
              <p:cNvSpPr>
                <a:spLocks noChangeArrowheads="1"/>
              </p:cNvSpPr>
              <p:nvPr/>
            </p:nvSpPr>
            <p:spPr bwMode="auto">
              <a:xfrm rot="-18506">
                <a:off x="480" y="1344"/>
                <a:ext cx="625" cy="147"/>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53801" name="Group 201"/>
            <p:cNvGrpSpPr>
              <a:grpSpLocks/>
            </p:cNvGrpSpPr>
            <p:nvPr/>
          </p:nvGrpSpPr>
          <p:grpSpPr bwMode="auto">
            <a:xfrm>
              <a:off x="2512" y="2795"/>
              <a:ext cx="2228" cy="999"/>
              <a:chOff x="2448" y="2810"/>
              <a:chExt cx="2228" cy="999"/>
            </a:xfrm>
          </p:grpSpPr>
          <p:pic>
            <p:nvPicPr>
              <p:cNvPr id="153679" name="Picture 7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8" y="3185"/>
                <a:ext cx="259" cy="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78" name="Rectangle 78"/>
              <p:cNvSpPr>
                <a:spLocks noChangeArrowheads="1"/>
              </p:cNvSpPr>
              <p:nvPr/>
            </p:nvSpPr>
            <p:spPr bwMode="auto">
              <a:xfrm>
                <a:off x="2688" y="2880"/>
                <a:ext cx="1960" cy="929"/>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82" name="Line 82"/>
              <p:cNvSpPr>
                <a:spLocks noChangeShapeType="1"/>
              </p:cNvSpPr>
              <p:nvPr/>
            </p:nvSpPr>
            <p:spPr bwMode="auto">
              <a:xfrm>
                <a:off x="3306" y="3214"/>
                <a:ext cx="624" cy="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83" name="AutoShape 83"/>
              <p:cNvSpPr>
                <a:spLocks noChangeArrowheads="1"/>
              </p:cNvSpPr>
              <p:nvPr/>
            </p:nvSpPr>
            <p:spPr bwMode="auto">
              <a:xfrm>
                <a:off x="3934" y="3124"/>
                <a:ext cx="616" cy="367"/>
              </a:xfrm>
              <a:prstGeom prst="roundRect">
                <a:avLst>
                  <a:gd name="adj" fmla="val 39995"/>
                </a:avLst>
              </a:prstGeom>
              <a:solidFill>
                <a:srgbClr val="99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84" name="Rectangle 84"/>
              <p:cNvSpPr>
                <a:spLocks noChangeArrowheads="1"/>
              </p:cNvSpPr>
              <p:nvPr/>
            </p:nvSpPr>
            <p:spPr bwMode="auto">
              <a:xfrm>
                <a:off x="3978" y="3120"/>
                <a:ext cx="57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t>仕事の進め方</a:t>
                </a:r>
              </a:p>
            </p:txBody>
          </p:sp>
          <p:sp>
            <p:nvSpPr>
              <p:cNvPr id="153685" name="Line 85"/>
              <p:cNvSpPr>
                <a:spLocks noChangeShapeType="1"/>
              </p:cNvSpPr>
              <p:nvPr/>
            </p:nvSpPr>
            <p:spPr bwMode="auto">
              <a:xfrm flipV="1">
                <a:off x="3306" y="3308"/>
                <a:ext cx="624" cy="1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86" name="Line 86"/>
              <p:cNvSpPr>
                <a:spLocks noChangeShapeType="1"/>
              </p:cNvSpPr>
              <p:nvPr/>
            </p:nvSpPr>
            <p:spPr bwMode="auto">
              <a:xfrm flipV="1">
                <a:off x="3498" y="3401"/>
                <a:ext cx="432" cy="235"/>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87" name="Line 87"/>
              <p:cNvSpPr>
                <a:spLocks noChangeShapeType="1"/>
              </p:cNvSpPr>
              <p:nvPr/>
            </p:nvSpPr>
            <p:spPr bwMode="auto">
              <a:xfrm flipV="1">
                <a:off x="3882" y="3495"/>
                <a:ext cx="144" cy="141"/>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88" name="AutoShape 88"/>
              <p:cNvSpPr>
                <a:spLocks noChangeArrowheads="1"/>
              </p:cNvSpPr>
              <p:nvPr/>
            </p:nvSpPr>
            <p:spPr bwMode="auto">
              <a:xfrm>
                <a:off x="2878" y="3124"/>
                <a:ext cx="472" cy="180"/>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89" name="Rectangle 89"/>
              <p:cNvSpPr>
                <a:spLocks noChangeArrowheads="1"/>
              </p:cNvSpPr>
              <p:nvPr/>
            </p:nvSpPr>
            <p:spPr bwMode="auto">
              <a:xfrm>
                <a:off x="2826" y="3098"/>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人</a:t>
                </a:r>
              </a:p>
            </p:txBody>
          </p:sp>
          <p:sp>
            <p:nvSpPr>
              <p:cNvPr id="153690" name="AutoShape 90"/>
              <p:cNvSpPr>
                <a:spLocks noChangeArrowheads="1"/>
              </p:cNvSpPr>
              <p:nvPr/>
            </p:nvSpPr>
            <p:spPr bwMode="auto">
              <a:xfrm>
                <a:off x="2926" y="3359"/>
                <a:ext cx="472"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91" name="Rectangle 91"/>
              <p:cNvSpPr>
                <a:spLocks noChangeArrowheads="1"/>
              </p:cNvSpPr>
              <p:nvPr/>
            </p:nvSpPr>
            <p:spPr bwMode="auto">
              <a:xfrm>
                <a:off x="2874" y="3331"/>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物</a:t>
                </a:r>
              </a:p>
            </p:txBody>
          </p:sp>
          <p:sp>
            <p:nvSpPr>
              <p:cNvPr id="153692" name="AutoShape 92"/>
              <p:cNvSpPr>
                <a:spLocks noChangeArrowheads="1"/>
              </p:cNvSpPr>
              <p:nvPr/>
            </p:nvSpPr>
            <p:spPr bwMode="auto">
              <a:xfrm>
                <a:off x="3598" y="3593"/>
                <a:ext cx="472"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93" name="Rectangle 93"/>
              <p:cNvSpPr>
                <a:spLocks noChangeArrowheads="1"/>
              </p:cNvSpPr>
              <p:nvPr/>
            </p:nvSpPr>
            <p:spPr bwMode="auto">
              <a:xfrm>
                <a:off x="3546" y="3571"/>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技術</a:t>
                </a:r>
              </a:p>
            </p:txBody>
          </p:sp>
          <p:sp>
            <p:nvSpPr>
              <p:cNvPr id="153694" name="AutoShape 94"/>
              <p:cNvSpPr>
                <a:spLocks noChangeArrowheads="1"/>
              </p:cNvSpPr>
              <p:nvPr/>
            </p:nvSpPr>
            <p:spPr bwMode="auto">
              <a:xfrm>
                <a:off x="3070" y="3593"/>
                <a:ext cx="472"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95" name="Rectangle 95"/>
              <p:cNvSpPr>
                <a:spLocks noChangeArrowheads="1"/>
              </p:cNvSpPr>
              <p:nvPr/>
            </p:nvSpPr>
            <p:spPr bwMode="auto">
              <a:xfrm>
                <a:off x="3018" y="3571"/>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資金</a:t>
                </a:r>
              </a:p>
            </p:txBody>
          </p:sp>
          <p:grpSp>
            <p:nvGrpSpPr>
              <p:cNvPr id="153713" name="Group 113"/>
              <p:cNvGrpSpPr>
                <a:grpSpLocks/>
              </p:cNvGrpSpPr>
              <p:nvPr/>
            </p:nvGrpSpPr>
            <p:grpSpPr bwMode="auto">
              <a:xfrm>
                <a:off x="4100" y="3578"/>
                <a:ext cx="576" cy="231"/>
                <a:chOff x="4320" y="1497"/>
                <a:chExt cx="576" cy="231"/>
              </a:xfrm>
            </p:grpSpPr>
            <p:sp>
              <p:nvSpPr>
                <p:cNvPr id="153714" name="AutoShape 114"/>
                <p:cNvSpPr>
                  <a:spLocks noChangeArrowheads="1"/>
                </p:cNvSpPr>
                <p:nvPr/>
              </p:nvSpPr>
              <p:spPr bwMode="auto">
                <a:xfrm>
                  <a:off x="4368" y="1536"/>
                  <a:ext cx="472"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15" name="Rectangle 115"/>
                <p:cNvSpPr>
                  <a:spLocks noChangeArrowheads="1"/>
                </p:cNvSpPr>
                <p:nvPr/>
              </p:nvSpPr>
              <p:spPr bwMode="auto">
                <a:xfrm>
                  <a:off x="4320" y="1497"/>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情報</a:t>
                  </a:r>
                </a:p>
              </p:txBody>
            </p:sp>
          </p:grpSp>
          <p:sp>
            <p:nvSpPr>
              <p:cNvPr id="153716" name="Line 116"/>
              <p:cNvSpPr>
                <a:spLocks noChangeShapeType="1"/>
              </p:cNvSpPr>
              <p:nvPr/>
            </p:nvSpPr>
            <p:spPr bwMode="auto">
              <a:xfrm flipV="1">
                <a:off x="4340" y="3482"/>
                <a:ext cx="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722" name="Text Box 122"/>
              <p:cNvSpPr txBox="1">
                <a:spLocks noChangeArrowheads="1"/>
              </p:cNvSpPr>
              <p:nvPr/>
            </p:nvSpPr>
            <p:spPr bwMode="auto">
              <a:xfrm>
                <a:off x="2612" y="2810"/>
                <a:ext cx="1920" cy="237"/>
              </a:xfrm>
              <a:prstGeom prst="rect">
                <a:avLst/>
              </a:prstGeom>
              <a:solidFill>
                <a:srgbClr val="99FF99"/>
              </a:solidFill>
              <a:ln w="9525">
                <a:solidFill>
                  <a:srgbClr val="FF3300"/>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1800" b="1"/>
                  <a:t>　手段系項目の</a:t>
                </a:r>
                <a:r>
                  <a:rPr lang="ja-JP" altLang="en-US" sz="1800" b="1">
                    <a:solidFill>
                      <a:srgbClr val="FF3300"/>
                    </a:solidFill>
                  </a:rPr>
                  <a:t>現在の姿</a:t>
                </a:r>
                <a:r>
                  <a:rPr lang="ja-JP" altLang="en-US" sz="1800" b="1"/>
                  <a:t>　</a:t>
                </a:r>
              </a:p>
            </p:txBody>
          </p:sp>
        </p:grpSp>
        <p:grpSp>
          <p:nvGrpSpPr>
            <p:cNvPr id="153800" name="Group 200"/>
            <p:cNvGrpSpPr>
              <a:grpSpLocks/>
            </p:cNvGrpSpPr>
            <p:nvPr/>
          </p:nvGrpSpPr>
          <p:grpSpPr bwMode="auto">
            <a:xfrm>
              <a:off x="2461" y="789"/>
              <a:ext cx="2200" cy="1056"/>
              <a:chOff x="2461" y="789"/>
              <a:chExt cx="2200" cy="1056"/>
            </a:xfrm>
          </p:grpSpPr>
          <p:pic>
            <p:nvPicPr>
              <p:cNvPr id="153609" name="Picture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1" y="1160"/>
                <a:ext cx="265"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08" name="Rectangle 8"/>
              <p:cNvSpPr>
                <a:spLocks noChangeArrowheads="1"/>
              </p:cNvSpPr>
              <p:nvPr/>
            </p:nvSpPr>
            <p:spPr bwMode="auto">
              <a:xfrm>
                <a:off x="2703" y="837"/>
                <a:ext cx="1958" cy="1008"/>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12" name="Line 12"/>
              <p:cNvSpPr>
                <a:spLocks noChangeShapeType="1"/>
              </p:cNvSpPr>
              <p:nvPr/>
            </p:nvSpPr>
            <p:spPr bwMode="auto">
              <a:xfrm>
                <a:off x="3242" y="1182"/>
                <a:ext cx="636" cy="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13" name="AutoShape 13"/>
              <p:cNvSpPr>
                <a:spLocks noChangeArrowheads="1"/>
              </p:cNvSpPr>
              <p:nvPr/>
            </p:nvSpPr>
            <p:spPr bwMode="auto">
              <a:xfrm>
                <a:off x="3882" y="1092"/>
                <a:ext cx="628" cy="367"/>
              </a:xfrm>
              <a:prstGeom prst="roundRect">
                <a:avLst>
                  <a:gd name="adj" fmla="val 39995"/>
                </a:avLst>
              </a:prstGeom>
              <a:solidFill>
                <a:srgbClr val="99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14" name="Rectangle 14"/>
              <p:cNvSpPr>
                <a:spLocks noChangeArrowheads="1"/>
              </p:cNvSpPr>
              <p:nvPr/>
            </p:nvSpPr>
            <p:spPr bwMode="auto">
              <a:xfrm>
                <a:off x="3927" y="1077"/>
                <a:ext cx="587"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600" b="1"/>
                  <a:t>仕事の進め方</a:t>
                </a:r>
              </a:p>
            </p:txBody>
          </p:sp>
          <p:sp>
            <p:nvSpPr>
              <p:cNvPr id="153615" name="Line 15"/>
              <p:cNvSpPr>
                <a:spLocks noChangeShapeType="1"/>
              </p:cNvSpPr>
              <p:nvPr/>
            </p:nvSpPr>
            <p:spPr bwMode="auto">
              <a:xfrm flipV="1">
                <a:off x="3242" y="1276"/>
                <a:ext cx="636" cy="1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16" name="Line 16"/>
              <p:cNvSpPr>
                <a:spLocks noChangeShapeType="1"/>
              </p:cNvSpPr>
              <p:nvPr/>
            </p:nvSpPr>
            <p:spPr bwMode="auto">
              <a:xfrm flipV="1">
                <a:off x="3437" y="1369"/>
                <a:ext cx="441" cy="235"/>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17" name="Line 17"/>
              <p:cNvSpPr>
                <a:spLocks noChangeShapeType="1"/>
              </p:cNvSpPr>
              <p:nvPr/>
            </p:nvSpPr>
            <p:spPr bwMode="auto">
              <a:xfrm flipV="1">
                <a:off x="3829" y="1463"/>
                <a:ext cx="147" cy="141"/>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20" name="AutoShape 20"/>
              <p:cNvSpPr>
                <a:spLocks noChangeArrowheads="1"/>
              </p:cNvSpPr>
              <p:nvPr/>
            </p:nvSpPr>
            <p:spPr bwMode="auto">
              <a:xfrm>
                <a:off x="2854" y="1326"/>
                <a:ext cx="481" cy="180"/>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21" name="Rectangle 21"/>
              <p:cNvSpPr>
                <a:spLocks noChangeArrowheads="1"/>
              </p:cNvSpPr>
              <p:nvPr/>
            </p:nvSpPr>
            <p:spPr bwMode="auto">
              <a:xfrm>
                <a:off x="2801" y="1299"/>
                <a:ext cx="58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物</a:t>
                </a:r>
              </a:p>
            </p:txBody>
          </p:sp>
          <p:sp>
            <p:nvSpPr>
              <p:cNvPr id="153622" name="AutoShape 22"/>
              <p:cNvSpPr>
                <a:spLocks noChangeArrowheads="1"/>
              </p:cNvSpPr>
              <p:nvPr/>
            </p:nvSpPr>
            <p:spPr bwMode="auto">
              <a:xfrm>
                <a:off x="3539" y="1561"/>
                <a:ext cx="482"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23" name="Rectangle 23"/>
              <p:cNvSpPr>
                <a:spLocks noChangeArrowheads="1"/>
              </p:cNvSpPr>
              <p:nvPr/>
            </p:nvSpPr>
            <p:spPr bwMode="auto">
              <a:xfrm>
                <a:off x="3486" y="1533"/>
                <a:ext cx="5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技術</a:t>
                </a:r>
              </a:p>
            </p:txBody>
          </p:sp>
          <p:sp>
            <p:nvSpPr>
              <p:cNvPr id="153624" name="AutoShape 24"/>
              <p:cNvSpPr>
                <a:spLocks noChangeArrowheads="1"/>
              </p:cNvSpPr>
              <p:nvPr/>
            </p:nvSpPr>
            <p:spPr bwMode="auto">
              <a:xfrm>
                <a:off x="3001" y="1561"/>
                <a:ext cx="481"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25" name="Rectangle 25"/>
              <p:cNvSpPr>
                <a:spLocks noChangeArrowheads="1"/>
              </p:cNvSpPr>
              <p:nvPr/>
            </p:nvSpPr>
            <p:spPr bwMode="auto">
              <a:xfrm>
                <a:off x="2948" y="1533"/>
                <a:ext cx="58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資金</a:t>
                </a:r>
              </a:p>
            </p:txBody>
          </p:sp>
          <p:sp>
            <p:nvSpPr>
              <p:cNvPr id="153710" name="AutoShape 110"/>
              <p:cNvSpPr>
                <a:spLocks noChangeArrowheads="1"/>
              </p:cNvSpPr>
              <p:nvPr/>
            </p:nvSpPr>
            <p:spPr bwMode="auto">
              <a:xfrm>
                <a:off x="4100" y="1605"/>
                <a:ext cx="482" cy="179"/>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08" name="Rectangle 108"/>
              <p:cNvSpPr>
                <a:spLocks noChangeArrowheads="1"/>
              </p:cNvSpPr>
              <p:nvPr/>
            </p:nvSpPr>
            <p:spPr bwMode="auto">
              <a:xfrm>
                <a:off x="4051" y="1566"/>
                <a:ext cx="5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情報</a:t>
                </a:r>
              </a:p>
            </p:txBody>
          </p:sp>
          <p:sp>
            <p:nvSpPr>
              <p:cNvPr id="153717" name="Line 117"/>
              <p:cNvSpPr>
                <a:spLocks noChangeShapeType="1"/>
              </p:cNvSpPr>
              <p:nvPr/>
            </p:nvSpPr>
            <p:spPr bwMode="auto">
              <a:xfrm flipV="1">
                <a:off x="4345" y="1454"/>
                <a:ext cx="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18" name="AutoShape 18"/>
              <p:cNvSpPr>
                <a:spLocks noChangeArrowheads="1"/>
              </p:cNvSpPr>
              <p:nvPr/>
            </p:nvSpPr>
            <p:spPr bwMode="auto">
              <a:xfrm>
                <a:off x="2809" y="1125"/>
                <a:ext cx="482" cy="180"/>
              </a:xfrm>
              <a:prstGeom prst="roundRect">
                <a:avLst>
                  <a:gd name="adj" fmla="val 399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619" name="Rectangle 19"/>
              <p:cNvSpPr>
                <a:spLocks noChangeArrowheads="1"/>
              </p:cNvSpPr>
              <p:nvPr/>
            </p:nvSpPr>
            <p:spPr bwMode="auto">
              <a:xfrm>
                <a:off x="2775" y="1072"/>
                <a:ext cx="58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a:t>人</a:t>
                </a:r>
              </a:p>
            </p:txBody>
          </p:sp>
          <p:sp>
            <p:nvSpPr>
              <p:cNvPr id="153721" name="Text Box 121"/>
              <p:cNvSpPr txBox="1">
                <a:spLocks noChangeArrowheads="1"/>
              </p:cNvSpPr>
              <p:nvPr/>
            </p:nvSpPr>
            <p:spPr bwMode="auto">
              <a:xfrm>
                <a:off x="2556" y="789"/>
                <a:ext cx="1958" cy="237"/>
              </a:xfrm>
              <a:prstGeom prst="rect">
                <a:avLst/>
              </a:prstGeom>
              <a:solidFill>
                <a:srgbClr val="99FF99"/>
              </a:solidFill>
              <a:ln w="9525">
                <a:solidFill>
                  <a:srgbClr val="FF3300"/>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1800" b="1"/>
                  <a:t>　手段系項目の</a:t>
                </a:r>
                <a:r>
                  <a:rPr lang="ja-JP" altLang="en-US" sz="1800" b="1">
                    <a:solidFill>
                      <a:srgbClr val="FF3300"/>
                    </a:solidFill>
                  </a:rPr>
                  <a:t>ありたい姿</a:t>
                </a:r>
                <a:r>
                  <a:rPr lang="ja-JP" altLang="en-US" sz="1800" b="1"/>
                  <a:t>　</a:t>
                </a:r>
              </a:p>
            </p:txBody>
          </p:sp>
        </p:grpSp>
      </p:grpSp>
      <p:grpSp>
        <p:nvGrpSpPr>
          <p:cNvPr id="153810" name="Group 210"/>
          <p:cNvGrpSpPr>
            <a:grpSpLocks/>
          </p:cNvGrpSpPr>
          <p:nvPr/>
        </p:nvGrpSpPr>
        <p:grpSpPr bwMode="auto">
          <a:xfrm>
            <a:off x="179388" y="2205038"/>
            <a:ext cx="8629650" cy="4343400"/>
            <a:chOff x="113" y="1389"/>
            <a:chExt cx="5436" cy="2736"/>
          </a:xfrm>
        </p:grpSpPr>
        <p:grpSp>
          <p:nvGrpSpPr>
            <p:cNvPr id="153805" name="Group 205"/>
            <p:cNvGrpSpPr>
              <a:grpSpLocks/>
            </p:cNvGrpSpPr>
            <p:nvPr/>
          </p:nvGrpSpPr>
          <p:grpSpPr bwMode="auto">
            <a:xfrm>
              <a:off x="113" y="3258"/>
              <a:ext cx="1344" cy="867"/>
              <a:chOff x="113" y="3258"/>
              <a:chExt cx="1344" cy="867"/>
            </a:xfrm>
          </p:grpSpPr>
          <p:grpSp>
            <p:nvGrpSpPr>
              <p:cNvPr id="153748" name="Group 148"/>
              <p:cNvGrpSpPr>
                <a:grpSpLocks/>
              </p:cNvGrpSpPr>
              <p:nvPr/>
            </p:nvGrpSpPr>
            <p:grpSpPr bwMode="auto">
              <a:xfrm>
                <a:off x="113" y="3443"/>
                <a:ext cx="1344" cy="682"/>
                <a:chOff x="96" y="3168"/>
                <a:chExt cx="1344" cy="682"/>
              </a:xfrm>
            </p:grpSpPr>
            <p:sp>
              <p:nvSpPr>
                <p:cNvPr id="153749" name="AutoShape 149"/>
                <p:cNvSpPr>
                  <a:spLocks noChangeArrowheads="1"/>
                </p:cNvSpPr>
                <p:nvPr/>
              </p:nvSpPr>
              <p:spPr bwMode="auto">
                <a:xfrm>
                  <a:off x="96" y="3168"/>
                  <a:ext cx="1344" cy="68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50" name="Text Box 150"/>
                <p:cNvSpPr txBox="1">
                  <a:spLocks noChangeArrowheads="1"/>
                </p:cNvSpPr>
                <p:nvPr/>
              </p:nvSpPr>
              <p:spPr bwMode="auto">
                <a:xfrm>
                  <a:off x="192" y="3215"/>
                  <a:ext cx="1152"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４）</a:t>
                  </a:r>
                  <a:r>
                    <a:rPr lang="ja-JP" altLang="en-US" sz="1800" b="1">
                      <a:solidFill>
                        <a:srgbClr val="FF0000"/>
                      </a:solidFill>
                    </a:rPr>
                    <a:t>ギャップ</a:t>
                  </a:r>
                  <a:r>
                    <a:rPr lang="ja-JP" altLang="en-US" sz="1800" b="1"/>
                    <a:t>と</a:t>
                  </a:r>
                  <a:br>
                    <a:rPr lang="ja-JP" altLang="en-US" sz="1800" b="1"/>
                  </a:br>
                  <a:r>
                    <a:rPr lang="ja-JP" altLang="en-US" sz="1800" b="1"/>
                    <a:t>   </a:t>
                  </a:r>
                  <a:r>
                    <a:rPr lang="ja-JP" altLang="en-US" sz="1800" b="1">
                      <a:solidFill>
                        <a:srgbClr val="FF0000"/>
                      </a:solidFill>
                    </a:rPr>
                    <a:t> 攻め所</a:t>
                  </a:r>
                  <a:r>
                    <a:rPr lang="ja-JP" altLang="en-US" sz="1800" b="1"/>
                    <a:t>を</a:t>
                  </a:r>
                  <a:br>
                    <a:rPr lang="ja-JP" altLang="en-US" sz="1800" b="1"/>
                  </a:br>
                  <a:r>
                    <a:rPr lang="ja-JP" altLang="en-US" sz="1800" b="1"/>
                    <a:t>    明確化する</a:t>
                  </a:r>
                </a:p>
              </p:txBody>
            </p:sp>
          </p:grpSp>
          <p:sp>
            <p:nvSpPr>
              <p:cNvPr id="153751" name="AutoShape 151"/>
              <p:cNvSpPr>
                <a:spLocks noChangeArrowheads="1"/>
              </p:cNvSpPr>
              <p:nvPr/>
            </p:nvSpPr>
            <p:spPr bwMode="auto">
              <a:xfrm rot="-18506">
                <a:off x="496" y="3258"/>
                <a:ext cx="625" cy="147"/>
              </a:xfrm>
              <a:prstGeom prst="downArrow">
                <a:avLst>
                  <a:gd name="adj1" fmla="val 50000"/>
                  <a:gd name="adj2" fmla="val 402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153780" name="Group 180"/>
            <p:cNvGrpSpPr>
              <a:grpSpLocks/>
            </p:cNvGrpSpPr>
            <p:nvPr/>
          </p:nvGrpSpPr>
          <p:grpSpPr bwMode="auto">
            <a:xfrm>
              <a:off x="2033" y="1389"/>
              <a:ext cx="3516" cy="1775"/>
              <a:chOff x="2016" y="1392"/>
              <a:chExt cx="3516" cy="1775"/>
            </a:xfrm>
          </p:grpSpPr>
          <p:grpSp>
            <p:nvGrpSpPr>
              <p:cNvPr id="153771" name="Group 171"/>
              <p:cNvGrpSpPr>
                <a:grpSpLocks/>
              </p:cNvGrpSpPr>
              <p:nvPr/>
            </p:nvGrpSpPr>
            <p:grpSpPr bwMode="auto">
              <a:xfrm>
                <a:off x="4572" y="1392"/>
                <a:ext cx="960" cy="1775"/>
                <a:chOff x="4572" y="1584"/>
                <a:chExt cx="960" cy="1775"/>
              </a:xfrm>
            </p:grpSpPr>
            <p:sp>
              <p:nvSpPr>
                <p:cNvPr id="153632" name="Line 32"/>
                <p:cNvSpPr>
                  <a:spLocks noChangeShapeType="1"/>
                </p:cNvSpPr>
                <p:nvPr/>
              </p:nvSpPr>
              <p:spPr bwMode="auto">
                <a:xfrm flipV="1">
                  <a:off x="4572" y="1791"/>
                  <a:ext cx="382" cy="663"/>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33" name="Line 33"/>
                <p:cNvSpPr>
                  <a:spLocks noChangeShapeType="1"/>
                </p:cNvSpPr>
                <p:nvPr/>
              </p:nvSpPr>
              <p:spPr bwMode="auto">
                <a:xfrm flipV="1">
                  <a:off x="4572" y="2250"/>
                  <a:ext cx="382" cy="20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34" name="Line 34"/>
                <p:cNvSpPr>
                  <a:spLocks noChangeShapeType="1"/>
                </p:cNvSpPr>
                <p:nvPr/>
              </p:nvSpPr>
              <p:spPr bwMode="auto">
                <a:xfrm>
                  <a:off x="4572" y="2454"/>
                  <a:ext cx="382" cy="255"/>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35" name="Line 35"/>
                <p:cNvSpPr>
                  <a:spLocks noChangeShapeType="1"/>
                </p:cNvSpPr>
                <p:nvPr/>
              </p:nvSpPr>
              <p:spPr bwMode="auto">
                <a:xfrm>
                  <a:off x="4572" y="2454"/>
                  <a:ext cx="382" cy="715"/>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49" name="Rectangle 49"/>
                <p:cNvSpPr>
                  <a:spLocks noChangeArrowheads="1"/>
                </p:cNvSpPr>
                <p:nvPr/>
              </p:nvSpPr>
              <p:spPr bwMode="auto">
                <a:xfrm>
                  <a:off x="4951" y="1584"/>
                  <a:ext cx="581" cy="401"/>
                </a:xfrm>
                <a:prstGeom prst="rect">
                  <a:avLst/>
                </a:prstGeom>
                <a:solidFill>
                  <a:srgbClr val="FFFF00"/>
                </a:solidFill>
                <a:ln w="28575">
                  <a:solidFill>
                    <a:srgbClr val="000000"/>
                  </a:solidFill>
                  <a:miter lim="800000"/>
                  <a:headEnd/>
                  <a:tailEnd/>
                </a:ln>
              </p:spPr>
              <p:txBody>
                <a:bodyPr/>
                <a:lstStyle/>
                <a:p>
                  <a:endParaRPr lang="ja-JP" altLang="en-US"/>
                </a:p>
              </p:txBody>
            </p:sp>
            <p:sp>
              <p:nvSpPr>
                <p:cNvPr id="153650" name="Rectangle 50"/>
                <p:cNvSpPr>
                  <a:spLocks noChangeArrowheads="1"/>
                </p:cNvSpPr>
                <p:nvPr/>
              </p:nvSpPr>
              <p:spPr bwMode="auto">
                <a:xfrm>
                  <a:off x="4980" y="1601"/>
                  <a:ext cx="428"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攻め所</a:t>
                  </a:r>
                  <a:endParaRPr lang="ja-JP" altLang="en-US" sz="2400"/>
                </a:p>
              </p:txBody>
            </p:sp>
            <p:sp>
              <p:nvSpPr>
                <p:cNvPr id="153651" name="Rectangle 51"/>
                <p:cNvSpPr>
                  <a:spLocks noChangeArrowheads="1"/>
                </p:cNvSpPr>
                <p:nvPr/>
              </p:nvSpPr>
              <p:spPr bwMode="auto">
                <a:xfrm>
                  <a:off x="4975" y="1772"/>
                  <a:ext cx="432"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候補①</a:t>
                  </a:r>
                  <a:endParaRPr lang="ja-JP" altLang="en-US" sz="2400"/>
                </a:p>
              </p:txBody>
            </p:sp>
            <p:sp>
              <p:nvSpPr>
                <p:cNvPr id="153659" name="Rectangle 59"/>
                <p:cNvSpPr>
                  <a:spLocks noChangeArrowheads="1"/>
                </p:cNvSpPr>
                <p:nvPr/>
              </p:nvSpPr>
              <p:spPr bwMode="auto">
                <a:xfrm>
                  <a:off x="4951" y="2041"/>
                  <a:ext cx="581" cy="401"/>
                </a:xfrm>
                <a:prstGeom prst="rect">
                  <a:avLst/>
                </a:prstGeom>
                <a:solidFill>
                  <a:srgbClr val="FFFF00"/>
                </a:solidFill>
                <a:ln w="28575">
                  <a:solidFill>
                    <a:srgbClr val="000000"/>
                  </a:solidFill>
                  <a:miter lim="800000"/>
                  <a:headEnd/>
                  <a:tailEnd/>
                </a:ln>
              </p:spPr>
              <p:txBody>
                <a:bodyPr/>
                <a:lstStyle/>
                <a:p>
                  <a:endParaRPr lang="ja-JP" altLang="en-US"/>
                </a:p>
              </p:txBody>
            </p:sp>
            <p:sp>
              <p:nvSpPr>
                <p:cNvPr id="153660" name="Rectangle 60"/>
                <p:cNvSpPr>
                  <a:spLocks noChangeArrowheads="1"/>
                </p:cNvSpPr>
                <p:nvPr/>
              </p:nvSpPr>
              <p:spPr bwMode="auto">
                <a:xfrm>
                  <a:off x="5008" y="2059"/>
                  <a:ext cx="429"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攻め所</a:t>
                  </a:r>
                  <a:endParaRPr lang="ja-JP" altLang="en-US" sz="2400"/>
                </a:p>
              </p:txBody>
            </p:sp>
            <p:sp>
              <p:nvSpPr>
                <p:cNvPr id="153661" name="Rectangle 61"/>
                <p:cNvSpPr>
                  <a:spLocks noChangeArrowheads="1"/>
                </p:cNvSpPr>
                <p:nvPr/>
              </p:nvSpPr>
              <p:spPr bwMode="auto">
                <a:xfrm>
                  <a:off x="5006" y="2232"/>
                  <a:ext cx="432"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候補②</a:t>
                  </a:r>
                  <a:endParaRPr lang="ja-JP" altLang="en-US" sz="2400"/>
                </a:p>
              </p:txBody>
            </p:sp>
            <p:sp>
              <p:nvSpPr>
                <p:cNvPr id="153662" name="Rectangle 62"/>
                <p:cNvSpPr>
                  <a:spLocks noChangeArrowheads="1"/>
                </p:cNvSpPr>
                <p:nvPr/>
              </p:nvSpPr>
              <p:spPr bwMode="auto">
                <a:xfrm>
                  <a:off x="4951" y="2500"/>
                  <a:ext cx="581" cy="401"/>
                </a:xfrm>
                <a:prstGeom prst="rect">
                  <a:avLst/>
                </a:prstGeom>
                <a:solidFill>
                  <a:srgbClr val="FFFF00"/>
                </a:solidFill>
                <a:ln w="28575">
                  <a:solidFill>
                    <a:srgbClr val="000000"/>
                  </a:solidFill>
                  <a:miter lim="800000"/>
                  <a:headEnd/>
                  <a:tailEnd/>
                </a:ln>
              </p:spPr>
              <p:txBody>
                <a:bodyPr/>
                <a:lstStyle/>
                <a:p>
                  <a:endParaRPr lang="ja-JP" altLang="en-US"/>
                </a:p>
              </p:txBody>
            </p:sp>
            <p:sp>
              <p:nvSpPr>
                <p:cNvPr id="153663" name="Rectangle 63"/>
                <p:cNvSpPr>
                  <a:spLocks noChangeArrowheads="1"/>
                </p:cNvSpPr>
                <p:nvPr/>
              </p:nvSpPr>
              <p:spPr bwMode="auto">
                <a:xfrm>
                  <a:off x="5026" y="2520"/>
                  <a:ext cx="429"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攻め所</a:t>
                  </a:r>
                  <a:endParaRPr lang="ja-JP" altLang="en-US" sz="2400"/>
                </a:p>
              </p:txBody>
            </p:sp>
            <p:sp>
              <p:nvSpPr>
                <p:cNvPr id="153664" name="Rectangle 64"/>
                <p:cNvSpPr>
                  <a:spLocks noChangeArrowheads="1"/>
                </p:cNvSpPr>
                <p:nvPr/>
              </p:nvSpPr>
              <p:spPr bwMode="auto">
                <a:xfrm>
                  <a:off x="5024" y="2690"/>
                  <a:ext cx="432"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候補③</a:t>
                  </a:r>
                  <a:endParaRPr lang="ja-JP" altLang="en-US" sz="2400"/>
                </a:p>
              </p:txBody>
            </p:sp>
            <p:sp>
              <p:nvSpPr>
                <p:cNvPr id="153665" name="Rectangle 65"/>
                <p:cNvSpPr>
                  <a:spLocks noChangeArrowheads="1"/>
                </p:cNvSpPr>
                <p:nvPr/>
              </p:nvSpPr>
              <p:spPr bwMode="auto">
                <a:xfrm>
                  <a:off x="4951" y="2958"/>
                  <a:ext cx="581" cy="401"/>
                </a:xfrm>
                <a:prstGeom prst="rect">
                  <a:avLst/>
                </a:prstGeom>
                <a:solidFill>
                  <a:srgbClr val="FFFF00"/>
                </a:solidFill>
                <a:ln w="28575">
                  <a:solidFill>
                    <a:srgbClr val="000000"/>
                  </a:solidFill>
                  <a:miter lim="800000"/>
                  <a:headEnd/>
                  <a:tailEnd/>
                </a:ln>
              </p:spPr>
              <p:txBody>
                <a:bodyPr/>
                <a:lstStyle/>
                <a:p>
                  <a:endParaRPr lang="ja-JP" altLang="en-US"/>
                </a:p>
              </p:txBody>
            </p:sp>
            <p:sp>
              <p:nvSpPr>
                <p:cNvPr id="153666" name="Rectangle 66"/>
                <p:cNvSpPr>
                  <a:spLocks noChangeArrowheads="1"/>
                </p:cNvSpPr>
                <p:nvPr/>
              </p:nvSpPr>
              <p:spPr bwMode="auto">
                <a:xfrm>
                  <a:off x="5055" y="2979"/>
                  <a:ext cx="429"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攻め所</a:t>
                  </a:r>
                  <a:endParaRPr lang="ja-JP" altLang="en-US" sz="2400"/>
                </a:p>
              </p:txBody>
            </p:sp>
            <p:sp>
              <p:nvSpPr>
                <p:cNvPr id="153667" name="Rectangle 67"/>
                <p:cNvSpPr>
                  <a:spLocks noChangeArrowheads="1"/>
                </p:cNvSpPr>
                <p:nvPr/>
              </p:nvSpPr>
              <p:spPr bwMode="auto">
                <a:xfrm>
                  <a:off x="5053" y="3149"/>
                  <a:ext cx="432" cy="17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800">
                      <a:solidFill>
                        <a:srgbClr val="000000"/>
                      </a:solidFill>
                      <a:latin typeface="ＭＳ Ｐゴシック" pitchFamily="50" charset="-128"/>
                    </a:rPr>
                    <a:t>候補④</a:t>
                  </a:r>
                  <a:endParaRPr lang="ja-JP" altLang="en-US" sz="2400"/>
                </a:p>
              </p:txBody>
            </p:sp>
          </p:grpSp>
          <p:grpSp>
            <p:nvGrpSpPr>
              <p:cNvPr id="153700" name="Group 100"/>
              <p:cNvGrpSpPr>
                <a:grpSpLocks/>
              </p:cNvGrpSpPr>
              <p:nvPr/>
            </p:nvGrpSpPr>
            <p:grpSpPr bwMode="auto">
              <a:xfrm>
                <a:off x="2016" y="2112"/>
                <a:ext cx="2562" cy="289"/>
                <a:chOff x="1452" y="2448"/>
                <a:chExt cx="2576" cy="272"/>
              </a:xfrm>
            </p:grpSpPr>
            <p:sp>
              <p:nvSpPr>
                <p:cNvPr id="153701" name="AutoShape 101"/>
                <p:cNvSpPr>
                  <a:spLocks noChangeArrowheads="1"/>
                </p:cNvSpPr>
                <p:nvPr/>
              </p:nvSpPr>
              <p:spPr bwMode="auto">
                <a:xfrm>
                  <a:off x="1452" y="2448"/>
                  <a:ext cx="2576" cy="272"/>
                </a:xfrm>
                <a:prstGeom prst="roundRect">
                  <a:avLst>
                    <a:gd name="adj" fmla="val 12495"/>
                  </a:avLst>
                </a:prstGeom>
                <a:solidFill>
                  <a:srgbClr val="FFFF00"/>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02" name="Rectangle 102"/>
                <p:cNvSpPr>
                  <a:spLocks noChangeArrowheads="1"/>
                </p:cNvSpPr>
                <p:nvPr/>
              </p:nvSpPr>
              <p:spPr bwMode="auto">
                <a:xfrm>
                  <a:off x="1583" y="2470"/>
                  <a:ext cx="2359" cy="217"/>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solidFill>
                        <a:srgbClr val="FF3300"/>
                      </a:solidFill>
                      <a:ea typeface="HGP創英角ﾎﾟｯﾌﾟ体" pitchFamily="50" charset="-128"/>
                    </a:rPr>
                    <a:t>ギャップ</a:t>
                  </a:r>
                  <a:r>
                    <a:rPr lang="ja-JP" altLang="en-US" sz="1800" b="1"/>
                    <a:t>（＝</a:t>
                  </a:r>
                  <a:r>
                    <a:rPr lang="ja-JP" altLang="en-US" sz="1800" b="1">
                      <a:solidFill>
                        <a:srgbClr val="FF0000"/>
                      </a:solidFill>
                    </a:rPr>
                    <a:t>ありたい姿</a:t>
                  </a:r>
                  <a:r>
                    <a:rPr lang="ja-JP" altLang="en-US" sz="1800" b="1"/>
                    <a:t>－</a:t>
                  </a:r>
                  <a:r>
                    <a:rPr lang="ja-JP" altLang="en-US" sz="1800" b="1">
                      <a:solidFill>
                        <a:srgbClr val="0000FF"/>
                      </a:solidFill>
                    </a:rPr>
                    <a:t>現在の姿</a:t>
                  </a:r>
                  <a:r>
                    <a:rPr lang="ja-JP" altLang="en-US" sz="1800" b="1"/>
                    <a:t>）</a:t>
                  </a:r>
                </a:p>
              </p:txBody>
            </p:sp>
          </p:gr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3809"/>
                                        </p:tgtEl>
                                        <p:attrNameLst>
                                          <p:attrName>style.visibility</p:attrName>
                                        </p:attrNameLst>
                                      </p:cBhvr>
                                      <p:to>
                                        <p:strVal val="visible"/>
                                      </p:to>
                                    </p:set>
                                    <p:animEffect transition="in" filter="blinds(horizontal)">
                                      <p:cBhvr>
                                        <p:cTn id="7" dur="500"/>
                                        <p:tgtEl>
                                          <p:spTgt spid="1538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3804"/>
                                        </p:tgtEl>
                                        <p:attrNameLst>
                                          <p:attrName>style.visibility</p:attrName>
                                        </p:attrNameLst>
                                      </p:cBhvr>
                                      <p:to>
                                        <p:strVal val="visible"/>
                                      </p:to>
                                    </p:set>
                                    <p:animEffect transition="in" filter="blinds(horizontal)">
                                      <p:cBhvr>
                                        <p:cTn id="12" dur="500"/>
                                        <p:tgtEl>
                                          <p:spTgt spid="1538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3810"/>
                                        </p:tgtEl>
                                        <p:attrNameLst>
                                          <p:attrName>style.visibility</p:attrName>
                                        </p:attrNameLst>
                                      </p:cBhvr>
                                      <p:to>
                                        <p:strVal val="visible"/>
                                      </p:to>
                                    </p:set>
                                    <p:animEffect transition="in" filter="blinds(horizontal)">
                                      <p:cBhvr>
                                        <p:cTn id="17" dur="500"/>
                                        <p:tgtEl>
                                          <p:spTgt spid="153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1026"/>
          <p:cNvSpPr txBox="1">
            <a:spLocks noChangeArrowheads="1"/>
          </p:cNvSpPr>
          <p:nvPr/>
        </p:nvSpPr>
        <p:spPr bwMode="auto">
          <a:xfrm>
            <a:off x="415925" y="152400"/>
            <a:ext cx="6248400" cy="466725"/>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400" b="1"/>
              <a:t>　１）</a:t>
            </a:r>
            <a:r>
              <a:rPr lang="en-US" altLang="ja-JP" sz="2400" b="1"/>
              <a:t>‐①</a:t>
            </a:r>
            <a:r>
              <a:rPr lang="ja-JP" altLang="en-US" sz="2400" b="1"/>
              <a:t>特性の</a:t>
            </a:r>
            <a:r>
              <a:rPr lang="ja-JP" altLang="en-US" sz="2400" b="1">
                <a:effectLst>
                  <a:outerShdw blurRad="38100" dist="38100" dir="2700000" algn="tl">
                    <a:srgbClr val="C0C0C0"/>
                  </a:outerShdw>
                </a:effectLst>
              </a:rPr>
              <a:t>ありたい姿</a:t>
            </a:r>
            <a:r>
              <a:rPr lang="ja-JP" altLang="en-US" sz="2400" b="1"/>
              <a:t>の把握</a:t>
            </a:r>
          </a:p>
        </p:txBody>
      </p:sp>
      <p:sp>
        <p:nvSpPr>
          <p:cNvPr id="130114" name="Text Box 1090"/>
          <p:cNvSpPr txBox="1">
            <a:spLocks noChangeArrowheads="1"/>
          </p:cNvSpPr>
          <p:nvPr/>
        </p:nvSpPr>
        <p:spPr bwMode="auto">
          <a:xfrm>
            <a:off x="990600" y="838200"/>
            <a:ext cx="7010400" cy="406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000" b="1"/>
              <a:t>　★</a:t>
            </a:r>
            <a:r>
              <a:rPr lang="ja-JP" altLang="en-US" sz="1600" b="1"/>
              <a:t>テーマの全体にかかわる特性を把握し特性値の要望レベルを把握する</a:t>
            </a:r>
          </a:p>
        </p:txBody>
      </p:sp>
      <p:grpSp>
        <p:nvGrpSpPr>
          <p:cNvPr id="130117" name="Group 1093"/>
          <p:cNvGrpSpPr>
            <a:grpSpLocks/>
          </p:cNvGrpSpPr>
          <p:nvPr/>
        </p:nvGrpSpPr>
        <p:grpSpPr bwMode="auto">
          <a:xfrm>
            <a:off x="296863" y="1447800"/>
            <a:ext cx="8091487" cy="2286000"/>
            <a:chOff x="96" y="912"/>
            <a:chExt cx="5376" cy="1440"/>
          </a:xfrm>
        </p:grpSpPr>
        <p:sp>
          <p:nvSpPr>
            <p:cNvPr id="130066" name="AutoShape 1042"/>
            <p:cNvSpPr>
              <a:spLocks noChangeArrowheads="1"/>
            </p:cNvSpPr>
            <p:nvPr/>
          </p:nvSpPr>
          <p:spPr bwMode="auto">
            <a:xfrm>
              <a:off x="768" y="1008"/>
              <a:ext cx="4704" cy="134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1600"/>
            </a:p>
          </p:txBody>
        </p:sp>
        <p:sp>
          <p:nvSpPr>
            <p:cNvPr id="130052" name="Text Box 1028"/>
            <p:cNvSpPr txBox="1">
              <a:spLocks noChangeArrowheads="1"/>
            </p:cNvSpPr>
            <p:nvPr/>
          </p:nvSpPr>
          <p:spPr bwMode="auto">
            <a:xfrm>
              <a:off x="960" y="1522"/>
              <a:ext cx="4416" cy="36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今後の職場環境や経営資源（人、物、資金、技術、情報）の変化や</a:t>
              </a:r>
              <a:br>
                <a:rPr lang="ja-JP" altLang="en-US" sz="1600" b="1"/>
              </a:br>
              <a:r>
                <a:rPr lang="ja-JP" altLang="en-US" sz="1600" b="1"/>
                <a:t>　 企業環境、市場環境の</a:t>
              </a:r>
              <a:r>
                <a:rPr lang="ja-JP" altLang="en-US" sz="1600" b="1">
                  <a:solidFill>
                    <a:srgbClr val="FF0000"/>
                  </a:solidFill>
                </a:rPr>
                <a:t>変化</a:t>
              </a:r>
              <a:r>
                <a:rPr lang="ja-JP" altLang="en-US" sz="1600" b="1"/>
                <a:t>などを考慮する。</a:t>
              </a:r>
            </a:p>
          </p:txBody>
        </p:sp>
        <p:sp>
          <p:nvSpPr>
            <p:cNvPr id="130053" name="Text Box 1029"/>
            <p:cNvSpPr txBox="1">
              <a:spLocks noChangeArrowheads="1"/>
            </p:cNvSpPr>
            <p:nvPr/>
          </p:nvSpPr>
          <p:spPr bwMode="auto">
            <a:xfrm>
              <a:off x="960" y="1927"/>
              <a:ext cx="4272" cy="36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言語データーで調べるだけでなく、可能な限り定量化する工夫をして</a:t>
              </a:r>
              <a:br>
                <a:rPr lang="ja-JP" altLang="en-US" sz="1600" b="1"/>
              </a:br>
              <a:r>
                <a:rPr lang="ja-JP" altLang="en-US" sz="1600" b="1"/>
                <a:t>    </a:t>
              </a:r>
              <a:r>
                <a:rPr lang="ja-JP" altLang="en-US" sz="1600" b="1">
                  <a:solidFill>
                    <a:srgbClr val="FF0000"/>
                  </a:solidFill>
                </a:rPr>
                <a:t>数値データーで設定</a:t>
              </a:r>
              <a:r>
                <a:rPr lang="ja-JP" altLang="en-US" sz="1600" b="1"/>
                <a:t>する。</a:t>
              </a:r>
            </a:p>
          </p:txBody>
        </p:sp>
        <p:sp>
          <p:nvSpPr>
            <p:cNvPr id="130084" name="AutoShape 1060"/>
            <p:cNvSpPr>
              <a:spLocks noChangeArrowheads="1"/>
            </p:cNvSpPr>
            <p:nvPr/>
          </p:nvSpPr>
          <p:spPr bwMode="auto">
            <a:xfrm>
              <a:off x="96" y="912"/>
              <a:ext cx="816" cy="288"/>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1600" b="1"/>
                <a:t>ポイント</a:t>
              </a:r>
            </a:p>
          </p:txBody>
        </p:sp>
        <p:sp>
          <p:nvSpPr>
            <p:cNvPr id="130115" name="Text Box 1091"/>
            <p:cNvSpPr txBox="1">
              <a:spLocks noChangeArrowheads="1"/>
            </p:cNvSpPr>
            <p:nvPr/>
          </p:nvSpPr>
          <p:spPr bwMode="auto">
            <a:xfrm>
              <a:off x="960" y="1122"/>
              <a:ext cx="4272" cy="36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上司（上司方針）、前後工程からの要望、同業他のレベルなどから</a:t>
              </a:r>
              <a:br>
                <a:rPr lang="ja-JP" altLang="en-US" sz="1600" b="1"/>
              </a:br>
              <a:r>
                <a:rPr lang="ja-JP" altLang="en-US" sz="1600" b="1"/>
                <a:t>　 </a:t>
              </a:r>
              <a:r>
                <a:rPr lang="ja-JP" altLang="en-US" sz="1600" b="1">
                  <a:solidFill>
                    <a:srgbClr val="FF0000"/>
                  </a:solidFill>
                </a:rPr>
                <a:t>将来の見込み</a:t>
              </a:r>
              <a:r>
                <a:rPr lang="ja-JP" altLang="en-US" sz="1600" b="1"/>
                <a:t>を踏まえ設定する。</a:t>
              </a:r>
            </a:p>
          </p:txBody>
        </p:sp>
      </p:grpSp>
      <p:grpSp>
        <p:nvGrpSpPr>
          <p:cNvPr id="130120" name="Group 1096"/>
          <p:cNvGrpSpPr>
            <a:grpSpLocks/>
          </p:cNvGrpSpPr>
          <p:nvPr/>
        </p:nvGrpSpPr>
        <p:grpSpPr bwMode="auto">
          <a:xfrm>
            <a:off x="304800" y="3886200"/>
            <a:ext cx="8418513" cy="2762250"/>
            <a:chOff x="192" y="2448"/>
            <a:chExt cx="5303" cy="1740"/>
          </a:xfrm>
        </p:grpSpPr>
        <p:sp>
          <p:nvSpPr>
            <p:cNvPr id="130100" name="AutoShape 1076"/>
            <p:cNvSpPr>
              <a:spLocks noChangeArrowheads="1"/>
            </p:cNvSpPr>
            <p:nvPr/>
          </p:nvSpPr>
          <p:spPr bwMode="auto">
            <a:xfrm>
              <a:off x="816" y="2940"/>
              <a:ext cx="3600" cy="1248"/>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ja-JP" altLang="ja-JP" sz="2400"/>
            </a:p>
          </p:txBody>
        </p:sp>
        <p:sp>
          <p:nvSpPr>
            <p:cNvPr id="130101" name="Text Box 1077"/>
            <p:cNvSpPr txBox="1">
              <a:spLocks noChangeArrowheads="1"/>
            </p:cNvSpPr>
            <p:nvPr/>
          </p:nvSpPr>
          <p:spPr bwMode="auto">
            <a:xfrm>
              <a:off x="1002" y="3031"/>
              <a:ext cx="1860" cy="2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l">
                <a:spcBef>
                  <a:spcPct val="50000"/>
                </a:spcBef>
              </a:pPr>
              <a:r>
                <a:rPr lang="en-US" altLang="ja-JP" sz="1600" b="1"/>
                <a:t>◆</a:t>
              </a:r>
              <a:r>
                <a:rPr lang="ja-JP" altLang="en-US" sz="1600" b="1"/>
                <a:t>職場環境や企業環境を考慮。　　　　　　</a:t>
              </a:r>
            </a:p>
          </p:txBody>
        </p:sp>
        <p:sp>
          <p:nvSpPr>
            <p:cNvPr id="130102" name="Text Box 1078"/>
            <p:cNvSpPr txBox="1">
              <a:spLocks noChangeArrowheads="1"/>
            </p:cNvSpPr>
            <p:nvPr/>
          </p:nvSpPr>
          <p:spPr bwMode="auto">
            <a:xfrm>
              <a:off x="1008" y="3317"/>
              <a:ext cx="2880"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保有している固有技術について把握</a:t>
              </a:r>
            </a:p>
          </p:txBody>
        </p:sp>
        <p:sp>
          <p:nvSpPr>
            <p:cNvPr id="130104" name="Text Box 1080"/>
            <p:cNvSpPr txBox="1">
              <a:spLocks noChangeArrowheads="1"/>
            </p:cNvSpPr>
            <p:nvPr/>
          </p:nvSpPr>
          <p:spPr bwMode="auto">
            <a:xfrm>
              <a:off x="1008" y="3589"/>
              <a:ext cx="254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可能な限り</a:t>
              </a:r>
              <a:r>
                <a:rPr lang="ja-JP" altLang="en-US" sz="1600" b="1">
                  <a:solidFill>
                    <a:srgbClr val="FF3300"/>
                  </a:solidFill>
                </a:rPr>
                <a:t>定量化</a:t>
              </a:r>
              <a:r>
                <a:rPr lang="ja-JP" altLang="en-US" sz="1600" b="1"/>
                <a:t>する。</a:t>
              </a:r>
            </a:p>
          </p:txBody>
        </p:sp>
        <p:sp>
          <p:nvSpPr>
            <p:cNvPr id="130105" name="AutoShape 1081"/>
            <p:cNvSpPr>
              <a:spLocks noChangeArrowheads="1"/>
            </p:cNvSpPr>
            <p:nvPr/>
          </p:nvSpPr>
          <p:spPr bwMode="auto">
            <a:xfrm>
              <a:off x="192" y="2844"/>
              <a:ext cx="816" cy="288"/>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1600" b="1"/>
                <a:t>ポイント</a:t>
              </a:r>
            </a:p>
          </p:txBody>
        </p:sp>
        <p:sp>
          <p:nvSpPr>
            <p:cNvPr id="130106" name="Text Box 1082"/>
            <p:cNvSpPr txBox="1">
              <a:spLocks noChangeArrowheads="1"/>
            </p:cNvSpPr>
            <p:nvPr/>
          </p:nvSpPr>
          <p:spPr bwMode="auto">
            <a:xfrm>
              <a:off x="1008" y="3861"/>
              <a:ext cx="3312"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新規業務の場合は類似業務を考慮し把握する</a:t>
              </a:r>
            </a:p>
          </p:txBody>
        </p:sp>
        <p:sp>
          <p:nvSpPr>
            <p:cNvPr id="130111" name="Text Box 1087"/>
            <p:cNvSpPr txBox="1">
              <a:spLocks noChangeArrowheads="1"/>
            </p:cNvSpPr>
            <p:nvPr/>
          </p:nvSpPr>
          <p:spPr bwMode="auto">
            <a:xfrm>
              <a:off x="262" y="2460"/>
              <a:ext cx="3072" cy="29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400" b="1"/>
                <a:t>　１）</a:t>
              </a:r>
              <a:r>
                <a:rPr lang="en-US" altLang="ja-JP" sz="2400" b="1"/>
                <a:t>‐②</a:t>
              </a:r>
              <a:r>
                <a:rPr lang="ja-JP" altLang="en-US" sz="2400" b="1"/>
                <a:t>特性の</a:t>
              </a:r>
              <a:r>
                <a:rPr lang="ja-JP" altLang="en-US" sz="2400" b="1">
                  <a:effectLst>
                    <a:outerShdw blurRad="38100" dist="38100" dir="2700000" algn="tl">
                      <a:srgbClr val="C0C0C0"/>
                    </a:outerShdw>
                  </a:effectLst>
                </a:rPr>
                <a:t>現在の姿</a:t>
              </a:r>
              <a:r>
                <a:rPr lang="ja-JP" altLang="en-US" sz="2400" b="1"/>
                <a:t>の把握</a:t>
              </a:r>
            </a:p>
          </p:txBody>
        </p:sp>
        <p:pic>
          <p:nvPicPr>
            <p:cNvPr id="130108" name="Picture 108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 y="2448"/>
              <a:ext cx="1559" cy="1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30119" name="Text Box 109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0117"/>
                                        </p:tgtEl>
                                        <p:attrNameLst>
                                          <p:attrName>style.visibility</p:attrName>
                                        </p:attrNameLst>
                                      </p:cBhvr>
                                      <p:to>
                                        <p:strVal val="visible"/>
                                      </p:to>
                                    </p:set>
                                    <p:animEffect transition="in" filter="blinds(horizontal)">
                                      <p:cBhvr>
                                        <p:cTn id="7" dur="500"/>
                                        <p:tgtEl>
                                          <p:spTgt spid="13011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0120"/>
                                        </p:tgtEl>
                                        <p:attrNameLst>
                                          <p:attrName>style.visibility</p:attrName>
                                        </p:attrNameLst>
                                      </p:cBhvr>
                                      <p:to>
                                        <p:strVal val="visible"/>
                                      </p:to>
                                    </p:set>
                                    <p:animEffect transition="in" filter="blinds(horizontal)">
                                      <p:cBhvr>
                                        <p:cTn id="12" dur="500"/>
                                        <p:tgtEl>
                                          <p:spTgt spid="130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90" name="Group 50"/>
          <p:cNvGrpSpPr>
            <a:grpSpLocks/>
          </p:cNvGrpSpPr>
          <p:nvPr/>
        </p:nvGrpSpPr>
        <p:grpSpPr bwMode="auto">
          <a:xfrm>
            <a:off x="457200" y="990600"/>
            <a:ext cx="2286000" cy="762000"/>
            <a:chOff x="288" y="624"/>
            <a:chExt cx="1440" cy="480"/>
          </a:xfrm>
        </p:grpSpPr>
        <p:sp>
          <p:nvSpPr>
            <p:cNvPr id="163847" name="AutoShape 7"/>
            <p:cNvSpPr>
              <a:spLocks noChangeArrowheads="1"/>
            </p:cNvSpPr>
            <p:nvPr/>
          </p:nvSpPr>
          <p:spPr bwMode="auto">
            <a:xfrm>
              <a:off x="288" y="624"/>
              <a:ext cx="1392" cy="48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48" name="Text Box 8"/>
            <p:cNvSpPr txBox="1">
              <a:spLocks noChangeArrowheads="1"/>
            </p:cNvSpPr>
            <p:nvPr/>
          </p:nvSpPr>
          <p:spPr bwMode="auto">
            <a:xfrm>
              <a:off x="480" y="638"/>
              <a:ext cx="1248" cy="44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u="sng"/>
                <a:t>特性</a:t>
              </a:r>
              <a:r>
                <a:rPr lang="ja-JP" altLang="en-US" sz="2000" b="1"/>
                <a:t>の</a:t>
              </a:r>
              <a:br>
                <a:rPr lang="ja-JP" altLang="en-US" sz="2000" b="1"/>
              </a:br>
              <a:r>
                <a:rPr lang="ja-JP" altLang="en-US" sz="2000" b="1"/>
                <a:t>ありたい姿</a:t>
              </a:r>
            </a:p>
          </p:txBody>
        </p:sp>
      </p:grpSp>
      <p:grpSp>
        <p:nvGrpSpPr>
          <p:cNvPr id="163891" name="Group 51"/>
          <p:cNvGrpSpPr>
            <a:grpSpLocks/>
          </p:cNvGrpSpPr>
          <p:nvPr/>
        </p:nvGrpSpPr>
        <p:grpSpPr bwMode="auto">
          <a:xfrm>
            <a:off x="3276600" y="950913"/>
            <a:ext cx="4824413" cy="762000"/>
            <a:chOff x="2064" y="599"/>
            <a:chExt cx="3039" cy="480"/>
          </a:xfrm>
        </p:grpSpPr>
        <p:sp>
          <p:nvSpPr>
            <p:cNvPr id="163849" name="AutoShape 9"/>
            <p:cNvSpPr>
              <a:spLocks noChangeArrowheads="1"/>
            </p:cNvSpPr>
            <p:nvPr/>
          </p:nvSpPr>
          <p:spPr bwMode="auto">
            <a:xfrm>
              <a:off x="2064" y="599"/>
              <a:ext cx="2903" cy="48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50" name="Text Box 10"/>
            <p:cNvSpPr txBox="1">
              <a:spLocks noChangeArrowheads="1"/>
            </p:cNvSpPr>
            <p:nvPr/>
          </p:nvSpPr>
          <p:spPr bwMode="auto">
            <a:xfrm>
              <a:off x="2169" y="624"/>
              <a:ext cx="2934" cy="44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特性のありたい姿を実現させる為の</a:t>
              </a:r>
              <a:br>
                <a:rPr lang="ja-JP" altLang="en-US" sz="2000" b="1"/>
              </a:br>
              <a:r>
                <a:rPr lang="ja-JP" altLang="en-US" sz="2000" b="1"/>
                <a:t>項目</a:t>
              </a:r>
              <a:r>
                <a:rPr lang="ja-JP" altLang="en-US" sz="2000" b="1">
                  <a:solidFill>
                    <a:srgbClr val="FF3300"/>
                  </a:solidFill>
                </a:rPr>
                <a:t>（手段系項目）とその</a:t>
              </a:r>
              <a:r>
                <a:rPr lang="ja-JP" altLang="en-US" sz="2000" b="1">
                  <a:solidFill>
                    <a:srgbClr val="FF0000"/>
                  </a:solidFill>
                </a:rPr>
                <a:t>ありたい姿</a:t>
              </a:r>
            </a:p>
          </p:txBody>
        </p:sp>
      </p:grpSp>
      <p:pic>
        <p:nvPicPr>
          <p:cNvPr id="163851" name="Picture 1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7013" y="1104900"/>
            <a:ext cx="411162"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43" name="AutoShape 3"/>
          <p:cNvSpPr>
            <a:spLocks noChangeArrowheads="1"/>
          </p:cNvSpPr>
          <p:nvPr/>
        </p:nvSpPr>
        <p:spPr bwMode="auto">
          <a:xfrm>
            <a:off x="304800" y="2590800"/>
            <a:ext cx="1981200" cy="9906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52" name="Text Box 12"/>
          <p:cNvSpPr txBox="1">
            <a:spLocks noChangeArrowheads="1"/>
          </p:cNvSpPr>
          <p:nvPr/>
        </p:nvSpPr>
        <p:spPr bwMode="auto">
          <a:xfrm>
            <a:off x="381000" y="2771775"/>
            <a:ext cx="1676400" cy="5810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t>・</a:t>
            </a:r>
            <a:r>
              <a:rPr lang="en-US" altLang="ja-JP" sz="1600" b="1" u="sng"/>
              <a:t>A</a:t>
            </a:r>
            <a:r>
              <a:rPr lang="ja-JP" altLang="en-US" sz="1600" b="1" u="sng"/>
              <a:t>製品の売上高</a:t>
            </a:r>
            <a:r>
              <a:rPr lang="ja-JP" altLang="en-US" sz="1600" b="1"/>
              <a:t/>
            </a:r>
            <a:br>
              <a:rPr lang="ja-JP" altLang="en-US" sz="1600" b="1"/>
            </a:br>
            <a:r>
              <a:rPr lang="ja-JP" altLang="en-US" sz="1600" b="1"/>
              <a:t>  を５０％向上</a:t>
            </a:r>
          </a:p>
        </p:txBody>
      </p:sp>
      <p:sp>
        <p:nvSpPr>
          <p:cNvPr id="163853" name="Freeform 13"/>
          <p:cNvSpPr>
            <a:spLocks/>
          </p:cNvSpPr>
          <p:nvPr/>
        </p:nvSpPr>
        <p:spPr bwMode="auto">
          <a:xfrm>
            <a:off x="2362200" y="2903538"/>
            <a:ext cx="304800" cy="449262"/>
          </a:xfrm>
          <a:custGeom>
            <a:avLst/>
            <a:gdLst>
              <a:gd name="T0" fmla="*/ 141 w 187"/>
              <a:gd name="T1" fmla="*/ 0 h 566"/>
              <a:gd name="T2" fmla="*/ 141 w 187"/>
              <a:gd name="T3" fmla="*/ 142 h 566"/>
              <a:gd name="T4" fmla="*/ 0 w 187"/>
              <a:gd name="T5" fmla="*/ 142 h 566"/>
              <a:gd name="T6" fmla="*/ 0 w 187"/>
              <a:gd name="T7" fmla="*/ 424 h 566"/>
              <a:gd name="T8" fmla="*/ 141 w 187"/>
              <a:gd name="T9" fmla="*/ 424 h 566"/>
              <a:gd name="T10" fmla="*/ 141 w 187"/>
              <a:gd name="T11" fmla="*/ 566 h 566"/>
              <a:gd name="T12" fmla="*/ 187 w 187"/>
              <a:gd name="T13" fmla="*/ 283 h 566"/>
              <a:gd name="T14" fmla="*/ 141 w 187"/>
              <a:gd name="T15" fmla="*/ 0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566">
                <a:moveTo>
                  <a:pt x="141" y="0"/>
                </a:moveTo>
                <a:lnTo>
                  <a:pt x="141" y="142"/>
                </a:lnTo>
                <a:lnTo>
                  <a:pt x="0" y="142"/>
                </a:lnTo>
                <a:lnTo>
                  <a:pt x="0" y="424"/>
                </a:lnTo>
                <a:lnTo>
                  <a:pt x="141" y="424"/>
                </a:lnTo>
                <a:lnTo>
                  <a:pt x="141" y="566"/>
                </a:lnTo>
                <a:lnTo>
                  <a:pt x="187" y="283"/>
                </a:lnTo>
                <a:lnTo>
                  <a:pt x="141" y="0"/>
                </a:lnTo>
                <a:close/>
              </a:path>
            </a:pathLst>
          </a:custGeom>
          <a:solidFill>
            <a:srgbClr val="CCFFFF"/>
          </a:solidFill>
          <a:ln w="14351">
            <a:solidFill>
              <a:schemeClr val="tx1"/>
            </a:solidFill>
            <a:prstDash val="solid"/>
            <a:round/>
            <a:headEnd/>
            <a:tailEnd/>
          </a:ln>
        </p:spPr>
        <p:txBody>
          <a:bodyPr/>
          <a:lstStyle/>
          <a:p>
            <a:endParaRPr lang="ja-JP" altLang="en-US"/>
          </a:p>
        </p:txBody>
      </p:sp>
      <p:grpSp>
        <p:nvGrpSpPr>
          <p:cNvPr id="163855" name="Group 15"/>
          <p:cNvGrpSpPr>
            <a:grpSpLocks/>
          </p:cNvGrpSpPr>
          <p:nvPr/>
        </p:nvGrpSpPr>
        <p:grpSpPr bwMode="auto">
          <a:xfrm>
            <a:off x="2743200" y="1981200"/>
            <a:ext cx="6248400" cy="2057400"/>
            <a:chOff x="2016" y="3216"/>
            <a:chExt cx="3456" cy="1056"/>
          </a:xfrm>
        </p:grpSpPr>
        <p:sp>
          <p:nvSpPr>
            <p:cNvPr id="163856" name="AutoShape 16"/>
            <p:cNvSpPr>
              <a:spLocks noChangeArrowheads="1"/>
            </p:cNvSpPr>
            <p:nvPr/>
          </p:nvSpPr>
          <p:spPr bwMode="auto">
            <a:xfrm>
              <a:off x="2016" y="3360"/>
              <a:ext cx="3456" cy="912"/>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57" name="Text Box 17"/>
            <p:cNvSpPr txBox="1">
              <a:spLocks noChangeArrowheads="1"/>
            </p:cNvSpPr>
            <p:nvPr/>
          </p:nvSpPr>
          <p:spPr bwMode="auto">
            <a:xfrm>
              <a:off x="2160" y="3456"/>
              <a:ext cx="3264" cy="7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t>・営業要員</a:t>
              </a:r>
              <a:r>
                <a:rPr lang="ja-JP" altLang="en-US" sz="1600" b="1">
                  <a:solidFill>
                    <a:schemeClr val="accent2"/>
                  </a:solidFill>
                </a:rPr>
                <a:t>（人）</a:t>
              </a:r>
              <a:r>
                <a:rPr lang="ja-JP" altLang="en-US" sz="1600" b="1"/>
                <a:t>　   　 ：　　　現状の要員で達成できる</a:t>
              </a:r>
            </a:p>
            <a:p>
              <a:pPr algn="l">
                <a:spcBef>
                  <a:spcPct val="50000"/>
                </a:spcBef>
              </a:pPr>
              <a:r>
                <a:rPr lang="ja-JP" altLang="en-US" sz="1600" b="1"/>
                <a:t>・販売方法</a:t>
              </a:r>
              <a:r>
                <a:rPr lang="ja-JP" altLang="en-US" sz="1600" b="1">
                  <a:solidFill>
                    <a:schemeClr val="accent2"/>
                  </a:solidFill>
                </a:rPr>
                <a:t>（方法）</a:t>
              </a:r>
              <a:r>
                <a:rPr lang="ja-JP" altLang="en-US" sz="1600" b="1"/>
                <a:t>　　：　　　効率よく多量に売れる</a:t>
              </a:r>
            </a:p>
            <a:p>
              <a:pPr algn="l">
                <a:spcBef>
                  <a:spcPct val="50000"/>
                </a:spcBef>
              </a:pPr>
              <a:r>
                <a:rPr lang="ja-JP" altLang="en-US" sz="1600" b="1"/>
                <a:t>・</a:t>
              </a:r>
              <a:r>
                <a:rPr lang="en-US" altLang="ja-JP" sz="1600" b="1"/>
                <a:t>PR</a:t>
              </a:r>
              <a:r>
                <a:rPr lang="ja-JP" altLang="en-US" sz="1600" b="1"/>
                <a:t>方法</a:t>
              </a:r>
              <a:r>
                <a:rPr lang="ja-JP" altLang="en-US" sz="1600" b="1">
                  <a:solidFill>
                    <a:schemeClr val="accent2"/>
                  </a:solidFill>
                </a:rPr>
                <a:t>（方法）</a:t>
              </a:r>
              <a:r>
                <a:rPr lang="ja-JP" altLang="en-US" sz="1600" b="1"/>
                <a:t>　　　：　　　顧客が購入したい気持ちになれる</a:t>
              </a:r>
            </a:p>
            <a:p>
              <a:pPr algn="l">
                <a:spcBef>
                  <a:spcPct val="50000"/>
                </a:spcBef>
              </a:pPr>
              <a:r>
                <a:rPr lang="ja-JP" altLang="en-US" sz="1600" b="1"/>
                <a:t>・市場</a:t>
              </a:r>
              <a:r>
                <a:rPr lang="ja-JP" altLang="en-US" sz="1600" b="1">
                  <a:solidFill>
                    <a:schemeClr val="accent2"/>
                  </a:solidFill>
                </a:rPr>
                <a:t>（環境）　</a:t>
              </a:r>
              <a:r>
                <a:rPr lang="ja-JP" altLang="en-US" sz="1600" b="1"/>
                <a:t>　　　　：　　　全国でまんべんなく売れる</a:t>
              </a:r>
            </a:p>
          </p:txBody>
        </p:sp>
        <p:sp>
          <p:nvSpPr>
            <p:cNvPr id="163858" name="Text Box 18"/>
            <p:cNvSpPr txBox="1">
              <a:spLocks noChangeArrowheads="1"/>
            </p:cNvSpPr>
            <p:nvPr/>
          </p:nvSpPr>
          <p:spPr bwMode="auto">
            <a:xfrm>
              <a:off x="2352" y="3216"/>
              <a:ext cx="576" cy="17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rgbClr val="FF0000"/>
                  </a:solidFill>
                </a:rPr>
                <a:t>（項目）</a:t>
              </a:r>
            </a:p>
          </p:txBody>
        </p:sp>
        <p:sp>
          <p:nvSpPr>
            <p:cNvPr id="163859" name="Text Box 19"/>
            <p:cNvSpPr txBox="1">
              <a:spLocks noChangeArrowheads="1"/>
            </p:cNvSpPr>
            <p:nvPr/>
          </p:nvSpPr>
          <p:spPr bwMode="auto">
            <a:xfrm>
              <a:off x="3600" y="3216"/>
              <a:ext cx="1344" cy="17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solidFill>
                    <a:srgbClr val="FF0000"/>
                  </a:solidFill>
                </a:rPr>
                <a:t>（項目のありたい姿）</a:t>
              </a:r>
            </a:p>
          </p:txBody>
        </p:sp>
      </p:grpSp>
      <p:sp>
        <p:nvSpPr>
          <p:cNvPr id="163875" name="Rectangle 35"/>
          <p:cNvSpPr>
            <a:spLocks noChangeArrowheads="1"/>
          </p:cNvSpPr>
          <p:nvPr/>
        </p:nvSpPr>
        <p:spPr bwMode="auto">
          <a:xfrm>
            <a:off x="827088" y="1916113"/>
            <a:ext cx="739775" cy="5334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anchor="ctr"/>
          <a:lstStyle>
            <a:lvl1pPr>
              <a:defRPr kumimoji="1" sz="4400">
                <a:solidFill>
                  <a:schemeClr val="tx2"/>
                </a:solidFill>
                <a:latin typeface="Times New Roman" pitchFamily="18" charset="0"/>
                <a:ea typeface="ＭＳ Ｐゴシック" pitchFamily="50" charset="-128"/>
              </a:defRPr>
            </a:lvl1pPr>
            <a:lvl2pPr>
              <a:defRPr kumimoji="1" sz="4400">
                <a:solidFill>
                  <a:schemeClr val="tx2"/>
                </a:solidFill>
                <a:latin typeface="Times New Roman" pitchFamily="18" charset="0"/>
                <a:ea typeface="ＭＳ Ｐゴシック" pitchFamily="50" charset="-128"/>
              </a:defRPr>
            </a:lvl2pPr>
            <a:lvl3pPr>
              <a:defRPr kumimoji="1" sz="4400">
                <a:solidFill>
                  <a:schemeClr val="tx2"/>
                </a:solidFill>
                <a:latin typeface="Times New Roman" pitchFamily="18" charset="0"/>
                <a:ea typeface="ＭＳ Ｐゴシック" pitchFamily="50" charset="-128"/>
              </a:defRPr>
            </a:lvl3pPr>
            <a:lvl4pPr>
              <a:defRPr kumimoji="1" sz="4400">
                <a:solidFill>
                  <a:schemeClr val="tx2"/>
                </a:solidFill>
                <a:latin typeface="Times New Roman" pitchFamily="18" charset="0"/>
                <a:ea typeface="ＭＳ Ｐゴシック" pitchFamily="50" charset="-128"/>
              </a:defRPr>
            </a:lvl4pPr>
            <a:lvl5pP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2400" b="1"/>
              <a:t>例</a:t>
            </a:r>
          </a:p>
        </p:txBody>
      </p:sp>
      <p:sp>
        <p:nvSpPr>
          <p:cNvPr id="163877" name="Freeform 37"/>
          <p:cNvSpPr>
            <a:spLocks/>
          </p:cNvSpPr>
          <p:nvPr/>
        </p:nvSpPr>
        <p:spPr bwMode="auto">
          <a:xfrm rot="5400000">
            <a:off x="1416844" y="5174457"/>
            <a:ext cx="155575" cy="179387"/>
          </a:xfrm>
          <a:custGeom>
            <a:avLst/>
            <a:gdLst>
              <a:gd name="T0" fmla="*/ 141 w 187"/>
              <a:gd name="T1" fmla="*/ 0 h 566"/>
              <a:gd name="T2" fmla="*/ 141 w 187"/>
              <a:gd name="T3" fmla="*/ 142 h 566"/>
              <a:gd name="T4" fmla="*/ 0 w 187"/>
              <a:gd name="T5" fmla="*/ 142 h 566"/>
              <a:gd name="T6" fmla="*/ 0 w 187"/>
              <a:gd name="T7" fmla="*/ 424 h 566"/>
              <a:gd name="T8" fmla="*/ 141 w 187"/>
              <a:gd name="T9" fmla="*/ 424 h 566"/>
              <a:gd name="T10" fmla="*/ 141 w 187"/>
              <a:gd name="T11" fmla="*/ 566 h 566"/>
              <a:gd name="T12" fmla="*/ 187 w 187"/>
              <a:gd name="T13" fmla="*/ 283 h 566"/>
              <a:gd name="T14" fmla="*/ 141 w 187"/>
              <a:gd name="T15" fmla="*/ 0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566">
                <a:moveTo>
                  <a:pt x="141" y="0"/>
                </a:moveTo>
                <a:lnTo>
                  <a:pt x="141" y="142"/>
                </a:lnTo>
                <a:lnTo>
                  <a:pt x="0" y="142"/>
                </a:lnTo>
                <a:lnTo>
                  <a:pt x="0" y="424"/>
                </a:lnTo>
                <a:lnTo>
                  <a:pt x="141" y="424"/>
                </a:lnTo>
                <a:lnTo>
                  <a:pt x="141" y="566"/>
                </a:lnTo>
                <a:lnTo>
                  <a:pt x="187" y="283"/>
                </a:lnTo>
                <a:lnTo>
                  <a:pt x="141" y="0"/>
                </a:lnTo>
                <a:close/>
              </a:path>
            </a:pathLst>
          </a:custGeom>
          <a:solidFill>
            <a:schemeClr val="bg1"/>
          </a:solidFill>
          <a:ln w="14351">
            <a:solidFill>
              <a:srgbClr val="000000"/>
            </a:solidFill>
            <a:prstDash val="solid"/>
            <a:round/>
            <a:headEnd/>
            <a:tailEnd/>
          </a:ln>
        </p:spPr>
        <p:txBody>
          <a:bodyPr/>
          <a:lstStyle/>
          <a:p>
            <a:endParaRPr lang="ja-JP" altLang="en-US"/>
          </a:p>
        </p:txBody>
      </p:sp>
      <p:sp>
        <p:nvSpPr>
          <p:cNvPr id="163880" name="Rectangle 40"/>
          <p:cNvSpPr>
            <a:spLocks noChangeArrowheads="1"/>
          </p:cNvSpPr>
          <p:nvPr/>
        </p:nvSpPr>
        <p:spPr bwMode="auto">
          <a:xfrm>
            <a:off x="539750" y="4221163"/>
            <a:ext cx="3076575" cy="5334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anchor="ctr"/>
          <a:lstStyle>
            <a:lvl1pPr>
              <a:defRPr kumimoji="1" sz="4400">
                <a:solidFill>
                  <a:schemeClr val="tx2"/>
                </a:solidFill>
                <a:latin typeface="Times New Roman" pitchFamily="18" charset="0"/>
                <a:ea typeface="ＭＳ Ｐゴシック" pitchFamily="50" charset="-128"/>
              </a:defRPr>
            </a:lvl1pPr>
            <a:lvl2pPr>
              <a:defRPr kumimoji="1" sz="4400">
                <a:solidFill>
                  <a:schemeClr val="tx2"/>
                </a:solidFill>
                <a:latin typeface="Times New Roman" pitchFamily="18" charset="0"/>
                <a:ea typeface="ＭＳ Ｐゴシック" pitchFamily="50" charset="-128"/>
              </a:defRPr>
            </a:lvl2pPr>
            <a:lvl3pPr>
              <a:defRPr kumimoji="1" sz="4400">
                <a:solidFill>
                  <a:schemeClr val="tx2"/>
                </a:solidFill>
                <a:latin typeface="Times New Roman" pitchFamily="18" charset="0"/>
                <a:ea typeface="ＭＳ Ｐゴシック" pitchFamily="50" charset="-128"/>
              </a:defRPr>
            </a:lvl3pPr>
            <a:lvl4pPr>
              <a:defRPr kumimoji="1" sz="4400">
                <a:solidFill>
                  <a:schemeClr val="tx2"/>
                </a:solidFill>
                <a:latin typeface="Times New Roman" pitchFamily="18" charset="0"/>
                <a:ea typeface="ＭＳ Ｐゴシック" pitchFamily="50" charset="-128"/>
              </a:defRPr>
            </a:lvl4pPr>
            <a:lvl5pP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2400" b="1"/>
              <a:t>３）前提条件の把握　　　　</a:t>
            </a:r>
          </a:p>
        </p:txBody>
      </p:sp>
      <p:sp>
        <p:nvSpPr>
          <p:cNvPr id="163881" name="AutoShape 41"/>
          <p:cNvSpPr>
            <a:spLocks noChangeArrowheads="1"/>
          </p:cNvSpPr>
          <p:nvPr/>
        </p:nvSpPr>
        <p:spPr bwMode="auto">
          <a:xfrm>
            <a:off x="1309688" y="4983163"/>
            <a:ext cx="7315200" cy="17526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2400"/>
          </a:p>
        </p:txBody>
      </p:sp>
      <p:sp>
        <p:nvSpPr>
          <p:cNvPr id="163882" name="Text Box 42"/>
          <p:cNvSpPr txBox="1">
            <a:spLocks noChangeArrowheads="1"/>
          </p:cNvSpPr>
          <p:nvPr/>
        </p:nvSpPr>
        <p:spPr bwMode="auto">
          <a:xfrm>
            <a:off x="1538288" y="5211763"/>
            <a:ext cx="7040562" cy="1111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l">
              <a:spcBef>
                <a:spcPct val="50000"/>
              </a:spcBef>
            </a:pPr>
            <a:r>
              <a:rPr lang="en-US" altLang="ja-JP" sz="1800" b="1"/>
              <a:t>◆</a:t>
            </a:r>
            <a:r>
              <a:rPr lang="ja-JP" altLang="en-US" sz="1800" b="1"/>
              <a:t>　現状と今後の職場の計画（期間や売上高など）や</a:t>
            </a:r>
            <a:r>
              <a:rPr lang="ja-JP" altLang="en-US" sz="1800" b="1">
                <a:solidFill>
                  <a:srgbClr val="FF3300"/>
                </a:solidFill>
              </a:rPr>
              <a:t>経営資源</a:t>
            </a:r>
            <a:r>
              <a:rPr lang="ja-JP" altLang="en-US" sz="1800" b="1"/>
              <a:t/>
            </a:r>
            <a:br>
              <a:rPr lang="ja-JP" altLang="en-US" sz="1800" b="1"/>
            </a:br>
            <a:r>
              <a:rPr lang="ja-JP" altLang="en-US" sz="1800" b="1"/>
              <a:t>　　  </a:t>
            </a:r>
            <a:r>
              <a:rPr lang="ja-JP" altLang="en-US" sz="1800" b="1">
                <a:solidFill>
                  <a:srgbClr val="FF3300"/>
                </a:solidFill>
              </a:rPr>
              <a:t>（人、物、資金、技術、情報）</a:t>
            </a:r>
            <a:r>
              <a:rPr lang="ja-JP" altLang="en-US" sz="1800" b="1"/>
              <a:t>をよく調べ具体的に把握する。</a:t>
            </a:r>
          </a:p>
          <a:p>
            <a:pPr algn="l">
              <a:spcBef>
                <a:spcPct val="50000"/>
              </a:spcBef>
            </a:pPr>
            <a:r>
              <a:rPr lang="ja-JP" altLang="en-US" sz="1800" b="1"/>
              <a:t>◆ 　その全体条件は本当かまた変更可能かどうかを確認する。　</a:t>
            </a:r>
          </a:p>
        </p:txBody>
      </p:sp>
      <p:sp>
        <p:nvSpPr>
          <p:cNvPr id="163883" name="AutoShape 43"/>
          <p:cNvSpPr>
            <a:spLocks noChangeArrowheads="1"/>
          </p:cNvSpPr>
          <p:nvPr/>
        </p:nvSpPr>
        <p:spPr bwMode="auto">
          <a:xfrm>
            <a:off x="395288" y="4906963"/>
            <a:ext cx="1143000" cy="38100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600" b="1"/>
              <a:t>★</a:t>
            </a:r>
            <a:r>
              <a:rPr lang="ja-JP" altLang="en-US" sz="1600" b="1"/>
              <a:t>ポイント</a:t>
            </a:r>
          </a:p>
        </p:txBody>
      </p:sp>
      <p:sp>
        <p:nvSpPr>
          <p:cNvPr id="163885" name="Text Box 45"/>
          <p:cNvSpPr txBox="1">
            <a:spLocks noChangeArrowheads="1"/>
          </p:cNvSpPr>
          <p:nvPr/>
        </p:nvSpPr>
        <p:spPr bwMode="auto">
          <a:xfrm>
            <a:off x="395288" y="163513"/>
            <a:ext cx="7696200" cy="466725"/>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400" b="1"/>
              <a:t>　２）　手段系項目のありたい</a:t>
            </a:r>
            <a:r>
              <a:rPr lang="ja-JP" altLang="en-US" sz="2400" b="1">
                <a:effectLst>
                  <a:outerShdw blurRad="38100" dist="38100" dir="2700000" algn="tl">
                    <a:srgbClr val="C0C0C0"/>
                  </a:outerShdw>
                </a:effectLst>
              </a:rPr>
              <a:t>姿・現在の姿</a:t>
            </a:r>
            <a:r>
              <a:rPr lang="ja-JP" altLang="en-US" sz="2400" b="1"/>
              <a:t>の把握</a:t>
            </a:r>
          </a:p>
        </p:txBody>
      </p:sp>
      <p:sp>
        <p:nvSpPr>
          <p:cNvPr id="163889" name="Text Box 49"/>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３１</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7394" name="Group 2"/>
          <p:cNvGrpSpPr>
            <a:grpSpLocks/>
          </p:cNvGrpSpPr>
          <p:nvPr/>
        </p:nvGrpSpPr>
        <p:grpSpPr bwMode="auto">
          <a:xfrm>
            <a:off x="304800" y="152400"/>
            <a:ext cx="6934200" cy="533400"/>
            <a:chOff x="240" y="2304"/>
            <a:chExt cx="3552" cy="336"/>
          </a:xfrm>
        </p:grpSpPr>
        <p:sp>
          <p:nvSpPr>
            <p:cNvPr id="187395" name="Rectangle 3"/>
            <p:cNvSpPr>
              <a:spLocks noChangeArrowheads="1"/>
            </p:cNvSpPr>
            <p:nvPr/>
          </p:nvSpPr>
          <p:spPr bwMode="auto">
            <a:xfrm>
              <a:off x="288" y="2304"/>
              <a:ext cx="3504" cy="336"/>
            </a:xfrm>
            <a:prstGeom prst="rect">
              <a:avLst/>
            </a:prstGeom>
            <a:solidFill>
              <a:schemeClr val="bg1"/>
            </a:solidFill>
            <a:ln>
              <a:noFill/>
            </a:ln>
            <a:effectLst>
              <a:outerShdw dist="107763" dir="2700000" algn="ctr" rotWithShape="0">
                <a:schemeClr val="bg2"/>
              </a:outerShdw>
            </a:effectLst>
            <a:extLst>
              <a:ext uri="{91240B29-F687-4F45-9708-019B960494DF}">
                <a14:hiddenLine xmlns:a14="http://schemas.microsoft.com/office/drawing/2010/main" w="12700">
                  <a:solidFill>
                    <a:srgbClr val="FF0000"/>
                  </a:solidFill>
                  <a:miter lim="800000"/>
                  <a:headEnd/>
                  <a:tailEnd/>
                </a14:hiddenLine>
              </a:ext>
            </a:extLst>
          </p:spPr>
          <p:txBody>
            <a:bodyPr wrap="none" anchor="ctr"/>
            <a:lstStyle/>
            <a:p>
              <a:endParaRPr lang="ja-JP" altLang="en-US"/>
            </a:p>
          </p:txBody>
        </p:sp>
        <p:sp>
          <p:nvSpPr>
            <p:cNvPr id="187396" name="Rectangle 4"/>
            <p:cNvSpPr>
              <a:spLocks noChangeArrowheads="1"/>
            </p:cNvSpPr>
            <p:nvPr/>
          </p:nvSpPr>
          <p:spPr bwMode="auto">
            <a:xfrm>
              <a:off x="240" y="2304"/>
              <a:ext cx="3448" cy="336"/>
            </a:xfrm>
            <a:prstGeom prst="rect">
              <a:avLst/>
            </a:prstGeom>
            <a:solidFill>
              <a:schemeClr val="bg1"/>
            </a:solidFill>
            <a:ln>
              <a:noFill/>
            </a:ln>
            <a:effectLst/>
            <a:extLs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4400">
                  <a:solidFill>
                    <a:schemeClr val="tx2"/>
                  </a:solidFill>
                  <a:latin typeface="Times New Roman" pitchFamily="18" charset="0"/>
                  <a:ea typeface="ＭＳ Ｐゴシック" pitchFamily="50" charset="-128"/>
                </a:defRPr>
              </a:lvl1pPr>
              <a:lvl2pPr>
                <a:defRPr kumimoji="1" sz="4400">
                  <a:solidFill>
                    <a:schemeClr val="tx2"/>
                  </a:solidFill>
                  <a:latin typeface="Times New Roman" pitchFamily="18" charset="0"/>
                  <a:ea typeface="ＭＳ Ｐゴシック" pitchFamily="50" charset="-128"/>
                </a:defRPr>
              </a:lvl2pPr>
              <a:lvl3pPr>
                <a:defRPr kumimoji="1" sz="4400">
                  <a:solidFill>
                    <a:schemeClr val="tx2"/>
                  </a:solidFill>
                  <a:latin typeface="Times New Roman" pitchFamily="18" charset="0"/>
                  <a:ea typeface="ＭＳ Ｐゴシック" pitchFamily="50" charset="-128"/>
                </a:defRPr>
              </a:lvl3pPr>
              <a:lvl4pPr>
                <a:defRPr kumimoji="1" sz="4400">
                  <a:solidFill>
                    <a:schemeClr val="tx2"/>
                  </a:solidFill>
                  <a:latin typeface="Times New Roman" pitchFamily="18" charset="0"/>
                  <a:ea typeface="ＭＳ Ｐゴシック" pitchFamily="50" charset="-128"/>
                </a:defRPr>
              </a:lvl4pPr>
              <a:lvl5pP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algn="l"/>
              <a:r>
                <a:rPr lang="ja-JP" altLang="en-US" sz="2400" b="1">
                  <a:latin typeface="ＭＳ Ｐゴシック" pitchFamily="50" charset="-128"/>
                </a:rPr>
                <a:t>　４）</a:t>
              </a:r>
              <a:r>
                <a:rPr lang="ja-JP" altLang="en-US" sz="2400" b="1">
                  <a:solidFill>
                    <a:schemeClr val="tx1"/>
                  </a:solidFill>
                  <a:latin typeface="ＭＳ Ｐゴシック" pitchFamily="50" charset="-128"/>
                </a:rPr>
                <a:t>ギャップと 攻め所（着眼点）を明確化する</a:t>
              </a:r>
            </a:p>
          </p:txBody>
        </p:sp>
      </p:grpSp>
      <p:grpSp>
        <p:nvGrpSpPr>
          <p:cNvPr id="187397" name="Group 5"/>
          <p:cNvGrpSpPr>
            <a:grpSpLocks/>
          </p:cNvGrpSpPr>
          <p:nvPr/>
        </p:nvGrpSpPr>
        <p:grpSpPr bwMode="auto">
          <a:xfrm>
            <a:off x="1447800" y="838200"/>
            <a:ext cx="7467600" cy="1752600"/>
            <a:chOff x="384" y="528"/>
            <a:chExt cx="4704" cy="1104"/>
          </a:xfrm>
        </p:grpSpPr>
        <p:sp>
          <p:nvSpPr>
            <p:cNvPr id="187398" name="AutoShape 6"/>
            <p:cNvSpPr>
              <a:spLocks noChangeArrowheads="1"/>
            </p:cNvSpPr>
            <p:nvPr/>
          </p:nvSpPr>
          <p:spPr bwMode="auto">
            <a:xfrm>
              <a:off x="384" y="528"/>
              <a:ext cx="4704" cy="110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2400"/>
            </a:p>
          </p:txBody>
        </p:sp>
        <p:sp>
          <p:nvSpPr>
            <p:cNvPr id="187399" name="Text Box 7"/>
            <p:cNvSpPr txBox="1">
              <a:spLocks noChangeArrowheads="1"/>
            </p:cNvSpPr>
            <p:nvPr/>
          </p:nvSpPr>
          <p:spPr bwMode="auto">
            <a:xfrm>
              <a:off x="528" y="528"/>
              <a:ext cx="446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800"/>
                <a:t>◆</a:t>
              </a:r>
              <a:r>
                <a:rPr lang="ja-JP" altLang="en-US" sz="1600"/>
                <a:t>特性を実現させるための</a:t>
              </a:r>
              <a:r>
                <a:rPr lang="ja-JP" altLang="en-US" sz="1600" b="1">
                  <a:solidFill>
                    <a:srgbClr val="FF3300"/>
                  </a:solidFill>
                </a:rPr>
                <a:t>項目（手段系項目）ごとに</a:t>
              </a:r>
              <a:r>
                <a:rPr lang="ja-JP" altLang="en-US" sz="1600"/>
                <a:t>ギャップの大きさ、あるいは</a:t>
              </a:r>
              <a:br>
                <a:rPr lang="ja-JP" altLang="en-US" sz="1600"/>
              </a:br>
              <a:r>
                <a:rPr lang="ja-JP" altLang="en-US" sz="1600"/>
                <a:t>     現在の職場の強みなどに着目して行う。</a:t>
              </a:r>
            </a:p>
            <a:p>
              <a:pPr algn="l"/>
              <a:r>
                <a:rPr lang="ja-JP" altLang="en-US" sz="1800"/>
                <a:t>◆</a:t>
              </a:r>
              <a:r>
                <a:rPr lang="ja-JP" altLang="en-US" sz="1600"/>
                <a:t>攻め所は</a:t>
              </a:r>
              <a:r>
                <a:rPr lang="ja-JP" altLang="en-US" sz="1600" b="1">
                  <a:solidFill>
                    <a:srgbClr val="FF3300"/>
                  </a:solidFill>
                </a:rPr>
                <a:t>固有技術も考慮</a:t>
              </a:r>
              <a:r>
                <a:rPr lang="ja-JP" altLang="en-US" sz="1600"/>
                <a:t>して抽出・評価する。</a:t>
              </a:r>
            </a:p>
            <a:p>
              <a:pPr algn="l"/>
              <a:r>
                <a:rPr lang="ja-JP" altLang="en-US" sz="1800"/>
                <a:t>◆</a:t>
              </a:r>
              <a:r>
                <a:rPr lang="ja-JP" altLang="en-US" sz="1600"/>
                <a:t>複数の項目を組み合わせて攻め所を出してもよい。</a:t>
              </a:r>
            </a:p>
            <a:p>
              <a:pPr algn="l"/>
              <a:r>
                <a:rPr lang="ja-JP" altLang="en-US" sz="1800"/>
                <a:t>◆</a:t>
              </a:r>
              <a:r>
                <a:rPr lang="ja-JP" altLang="en-US" sz="1600"/>
                <a:t>ありたい姿の把握から現在の姿までに</a:t>
              </a:r>
              <a:r>
                <a:rPr lang="ja-JP" altLang="en-US" sz="1600" b="1">
                  <a:solidFill>
                    <a:srgbClr val="FF3300"/>
                  </a:solidFill>
                </a:rPr>
                <a:t>実施した内容を一覧表に整理</a:t>
              </a:r>
              <a:r>
                <a:rPr lang="ja-JP" altLang="en-US" sz="1600"/>
                <a:t>すると、</a:t>
              </a:r>
              <a:br>
                <a:rPr lang="ja-JP" altLang="en-US" sz="1600"/>
              </a:br>
              <a:r>
                <a:rPr lang="ja-JP" altLang="en-US" sz="1600"/>
                <a:t>　　漏れやポイントのずれを防ぐ可能性が高くなる。</a:t>
              </a:r>
            </a:p>
          </p:txBody>
        </p:sp>
      </p:grpSp>
      <p:grpSp>
        <p:nvGrpSpPr>
          <p:cNvPr id="187400" name="Group 8"/>
          <p:cNvGrpSpPr>
            <a:grpSpLocks/>
          </p:cNvGrpSpPr>
          <p:nvPr/>
        </p:nvGrpSpPr>
        <p:grpSpPr bwMode="auto">
          <a:xfrm>
            <a:off x="609600" y="914400"/>
            <a:ext cx="762000" cy="1600200"/>
            <a:chOff x="384" y="624"/>
            <a:chExt cx="480" cy="1008"/>
          </a:xfrm>
        </p:grpSpPr>
        <p:sp>
          <p:nvSpPr>
            <p:cNvPr id="187401" name="AutoShape 9"/>
            <p:cNvSpPr>
              <a:spLocks noChangeArrowheads="1"/>
            </p:cNvSpPr>
            <p:nvPr/>
          </p:nvSpPr>
          <p:spPr bwMode="auto">
            <a:xfrm>
              <a:off x="384" y="624"/>
              <a:ext cx="480" cy="1008"/>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02" name="Text Box 10"/>
            <p:cNvSpPr txBox="1">
              <a:spLocks noChangeArrowheads="1"/>
            </p:cNvSpPr>
            <p:nvPr/>
          </p:nvSpPr>
          <p:spPr bwMode="auto">
            <a:xfrm>
              <a:off x="432" y="624"/>
              <a:ext cx="384" cy="100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ja-JP" b="1"/>
                <a:t>★</a:t>
              </a:r>
              <a:r>
                <a:rPr lang="ja-JP" altLang="en-US" b="1"/>
                <a:t>攻め所（着眼点）　　抽出のポイント</a:t>
              </a:r>
            </a:p>
          </p:txBody>
        </p:sp>
      </p:grpSp>
      <p:grpSp>
        <p:nvGrpSpPr>
          <p:cNvPr id="187470" name="Group 78"/>
          <p:cNvGrpSpPr>
            <a:grpSpLocks/>
          </p:cNvGrpSpPr>
          <p:nvPr/>
        </p:nvGrpSpPr>
        <p:grpSpPr bwMode="auto">
          <a:xfrm>
            <a:off x="473075" y="2852738"/>
            <a:ext cx="8332788" cy="3852862"/>
            <a:chOff x="298" y="1797"/>
            <a:chExt cx="5249" cy="2427"/>
          </a:xfrm>
        </p:grpSpPr>
        <p:grpSp>
          <p:nvGrpSpPr>
            <p:cNvPr id="187469" name="Group 77"/>
            <p:cNvGrpSpPr>
              <a:grpSpLocks/>
            </p:cNvGrpSpPr>
            <p:nvPr/>
          </p:nvGrpSpPr>
          <p:grpSpPr bwMode="auto">
            <a:xfrm>
              <a:off x="2971" y="1797"/>
              <a:ext cx="2576" cy="267"/>
              <a:chOff x="2971" y="1797"/>
              <a:chExt cx="2576" cy="267"/>
            </a:xfrm>
          </p:grpSpPr>
          <p:sp>
            <p:nvSpPr>
              <p:cNvPr id="187405" name="Rectangle 13"/>
              <p:cNvSpPr>
                <a:spLocks noChangeArrowheads="1"/>
              </p:cNvSpPr>
              <p:nvPr/>
            </p:nvSpPr>
            <p:spPr bwMode="auto">
              <a:xfrm>
                <a:off x="2995" y="1824"/>
                <a:ext cx="2552" cy="24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06" name="Text Box 14"/>
              <p:cNvSpPr txBox="1">
                <a:spLocks noChangeArrowheads="1"/>
              </p:cNvSpPr>
              <p:nvPr/>
            </p:nvSpPr>
            <p:spPr bwMode="auto">
              <a:xfrm>
                <a:off x="2971" y="1797"/>
                <a:ext cx="2535" cy="2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latin typeface="ＭＳ Ｐゴシック" pitchFamily="50" charset="-128"/>
                  </a:rPr>
                  <a:t>　　</a:t>
                </a:r>
                <a:r>
                  <a:rPr lang="ja-JP" altLang="en-US" sz="1800">
                    <a:latin typeface="ＭＳ Ｐゴシック" pitchFamily="50" charset="-128"/>
                  </a:rPr>
                  <a:t>（表－４）</a:t>
                </a:r>
                <a:r>
                  <a:rPr lang="ja-JP" altLang="en-US" sz="1800">
                    <a:solidFill>
                      <a:schemeClr val="tx2"/>
                    </a:solidFill>
                  </a:rPr>
                  <a:t>攻め所発掘（選定）シート</a:t>
                </a:r>
              </a:p>
            </p:txBody>
          </p:sp>
        </p:grpSp>
        <p:grpSp>
          <p:nvGrpSpPr>
            <p:cNvPr id="187407" name="Group 15"/>
            <p:cNvGrpSpPr>
              <a:grpSpLocks/>
            </p:cNvGrpSpPr>
            <p:nvPr/>
          </p:nvGrpSpPr>
          <p:grpSpPr bwMode="auto">
            <a:xfrm>
              <a:off x="307" y="2112"/>
              <a:ext cx="5213" cy="2112"/>
              <a:chOff x="286" y="1920"/>
              <a:chExt cx="5234" cy="2400"/>
            </a:xfrm>
          </p:grpSpPr>
          <p:sp>
            <p:nvSpPr>
              <p:cNvPr id="187408" name="Oval 16"/>
              <p:cNvSpPr>
                <a:spLocks noChangeArrowheads="1"/>
              </p:cNvSpPr>
              <p:nvPr/>
            </p:nvSpPr>
            <p:spPr bwMode="auto">
              <a:xfrm>
                <a:off x="2784" y="4008"/>
                <a:ext cx="2256" cy="24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09" name="Rectangle 17"/>
              <p:cNvSpPr>
                <a:spLocks noChangeArrowheads="1"/>
              </p:cNvSpPr>
              <p:nvPr/>
            </p:nvSpPr>
            <p:spPr bwMode="auto">
              <a:xfrm>
                <a:off x="288" y="1920"/>
                <a:ext cx="5232" cy="220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10" name="Text Box 18"/>
              <p:cNvSpPr txBox="1">
                <a:spLocks noChangeArrowheads="1"/>
              </p:cNvSpPr>
              <p:nvPr/>
            </p:nvSpPr>
            <p:spPr bwMode="auto">
              <a:xfrm>
                <a:off x="286" y="2833"/>
                <a:ext cx="386" cy="134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r>
                  <a:rPr lang="ja-JP" altLang="en-US" b="1"/>
                  <a:t>特性を実現させるための項目</a:t>
                </a:r>
              </a:p>
            </p:txBody>
          </p:sp>
          <p:sp>
            <p:nvSpPr>
              <p:cNvPr id="187411" name="Rectangle 19"/>
              <p:cNvSpPr>
                <a:spLocks noChangeArrowheads="1"/>
              </p:cNvSpPr>
              <p:nvPr/>
            </p:nvSpPr>
            <p:spPr bwMode="auto">
              <a:xfrm>
                <a:off x="336" y="1992"/>
                <a:ext cx="72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solidFill>
                      <a:srgbClr val="0000FF"/>
                    </a:solidFill>
                  </a:rPr>
                  <a:t>特性</a:t>
                </a:r>
                <a:r>
                  <a:rPr lang="ja-JP" altLang="en-US" b="1"/>
                  <a:t>・項目</a:t>
                </a:r>
              </a:p>
            </p:txBody>
          </p:sp>
          <p:sp>
            <p:nvSpPr>
              <p:cNvPr id="187412" name="Rectangle 20"/>
              <p:cNvSpPr>
                <a:spLocks noChangeArrowheads="1"/>
              </p:cNvSpPr>
              <p:nvPr/>
            </p:nvSpPr>
            <p:spPr bwMode="auto">
              <a:xfrm>
                <a:off x="1062" y="1968"/>
                <a:ext cx="933" cy="33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b="1"/>
                  <a:t>　ありたい姿</a:t>
                </a:r>
                <a:endParaRPr lang="ja-JP" altLang="en-US" sz="1600" b="1"/>
              </a:p>
            </p:txBody>
          </p:sp>
          <p:sp>
            <p:nvSpPr>
              <p:cNvPr id="187413" name="Rectangle 21"/>
              <p:cNvSpPr>
                <a:spLocks noChangeArrowheads="1"/>
              </p:cNvSpPr>
              <p:nvPr/>
            </p:nvSpPr>
            <p:spPr bwMode="auto">
              <a:xfrm>
                <a:off x="1995" y="1992"/>
                <a:ext cx="93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600" b="1"/>
                  <a:t>　現在の姿</a:t>
                </a:r>
              </a:p>
            </p:txBody>
          </p:sp>
          <p:sp>
            <p:nvSpPr>
              <p:cNvPr id="187414" name="Rectangle 22"/>
              <p:cNvSpPr>
                <a:spLocks noChangeArrowheads="1"/>
              </p:cNvSpPr>
              <p:nvPr/>
            </p:nvSpPr>
            <p:spPr bwMode="auto">
              <a:xfrm>
                <a:off x="2928" y="1968"/>
                <a:ext cx="726" cy="33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600" b="1"/>
                  <a:t>　ギャップ</a:t>
                </a:r>
              </a:p>
            </p:txBody>
          </p:sp>
          <p:sp>
            <p:nvSpPr>
              <p:cNvPr id="187415" name="Rectangle 23"/>
              <p:cNvSpPr>
                <a:spLocks noChangeArrowheads="1"/>
              </p:cNvSpPr>
              <p:nvPr/>
            </p:nvSpPr>
            <p:spPr bwMode="auto">
              <a:xfrm>
                <a:off x="3654" y="1968"/>
                <a:ext cx="93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攻め所</a:t>
                </a:r>
              </a:p>
              <a:p>
                <a:r>
                  <a:rPr lang="ja-JP" altLang="en-US" b="1"/>
                  <a:t>（候補）</a:t>
                </a:r>
                <a:endParaRPr lang="ja-JP" altLang="en-US" sz="1600" b="1"/>
              </a:p>
            </p:txBody>
          </p:sp>
          <p:sp>
            <p:nvSpPr>
              <p:cNvPr id="187416" name="Rectangle 24"/>
              <p:cNvSpPr>
                <a:spLocks noChangeArrowheads="1"/>
              </p:cNvSpPr>
              <p:nvPr/>
            </p:nvSpPr>
            <p:spPr bwMode="auto">
              <a:xfrm>
                <a:off x="4587" y="1920"/>
                <a:ext cx="622" cy="1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評価項目</a:t>
                </a:r>
              </a:p>
            </p:txBody>
          </p:sp>
          <p:sp>
            <p:nvSpPr>
              <p:cNvPr id="187417" name="Rectangle 25"/>
              <p:cNvSpPr>
                <a:spLocks noChangeArrowheads="1"/>
              </p:cNvSpPr>
              <p:nvPr/>
            </p:nvSpPr>
            <p:spPr bwMode="auto">
              <a:xfrm>
                <a:off x="4587" y="2064"/>
                <a:ext cx="622" cy="2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期待効果</a:t>
                </a:r>
              </a:p>
            </p:txBody>
          </p:sp>
          <p:sp>
            <p:nvSpPr>
              <p:cNvPr id="187418" name="Rectangle 26"/>
              <p:cNvSpPr>
                <a:spLocks noChangeArrowheads="1"/>
              </p:cNvSpPr>
              <p:nvPr/>
            </p:nvSpPr>
            <p:spPr bwMode="auto">
              <a:xfrm>
                <a:off x="5209" y="1920"/>
                <a:ext cx="311" cy="3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採否</a:t>
                </a:r>
              </a:p>
            </p:txBody>
          </p:sp>
          <p:sp>
            <p:nvSpPr>
              <p:cNvPr id="187419" name="Rectangle 27"/>
              <p:cNvSpPr>
                <a:spLocks noChangeArrowheads="1"/>
              </p:cNvSpPr>
              <p:nvPr/>
            </p:nvSpPr>
            <p:spPr bwMode="auto">
              <a:xfrm>
                <a:off x="336" y="2278"/>
                <a:ext cx="726" cy="52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ja-JP" altLang="en-US" b="1">
                    <a:solidFill>
                      <a:srgbClr val="0000FF"/>
                    </a:solidFill>
                  </a:rPr>
                  <a:t>電子部品</a:t>
                </a:r>
                <a:r>
                  <a:rPr lang="en-US" altLang="ja-JP" b="1">
                    <a:solidFill>
                      <a:srgbClr val="0000FF"/>
                    </a:solidFill>
                  </a:rPr>
                  <a:t>1</a:t>
                </a:r>
                <a:r>
                  <a:rPr lang="ja-JP" altLang="en-US" b="1">
                    <a:solidFill>
                      <a:srgbClr val="0000FF"/>
                    </a:solidFill>
                  </a:rPr>
                  <a:t>台当たりの生産台数</a:t>
                </a:r>
              </a:p>
            </p:txBody>
          </p:sp>
          <p:sp>
            <p:nvSpPr>
              <p:cNvPr id="187420" name="Rectangle 28"/>
              <p:cNvSpPr>
                <a:spLocks noChangeArrowheads="1"/>
              </p:cNvSpPr>
              <p:nvPr/>
            </p:nvSpPr>
            <p:spPr bwMode="auto">
              <a:xfrm>
                <a:off x="699" y="2736"/>
                <a:ext cx="363" cy="4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b="1"/>
                  <a:t>作業者</a:t>
                </a:r>
              </a:p>
            </p:txBody>
          </p:sp>
          <p:sp>
            <p:nvSpPr>
              <p:cNvPr id="187421" name="Rectangle 29"/>
              <p:cNvSpPr>
                <a:spLocks noChangeArrowheads="1"/>
              </p:cNvSpPr>
              <p:nvPr/>
            </p:nvSpPr>
            <p:spPr bwMode="auto">
              <a:xfrm>
                <a:off x="699" y="3264"/>
                <a:ext cx="363" cy="5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b="1"/>
                  <a:t>作業方法</a:t>
                </a:r>
              </a:p>
            </p:txBody>
          </p:sp>
          <p:sp>
            <p:nvSpPr>
              <p:cNvPr id="187422" name="Rectangle 30"/>
              <p:cNvSpPr>
                <a:spLocks noChangeArrowheads="1"/>
              </p:cNvSpPr>
              <p:nvPr/>
            </p:nvSpPr>
            <p:spPr bwMode="auto">
              <a:xfrm>
                <a:off x="1062" y="2304"/>
                <a:ext cx="933"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solidFill>
                      <a:schemeClr val="accent2"/>
                    </a:solidFill>
                  </a:rPr>
                  <a:t>１台当たり生産時間を</a:t>
                </a:r>
                <a:r>
                  <a:rPr lang="en-US" altLang="ja-JP" b="1">
                    <a:solidFill>
                      <a:schemeClr val="accent2"/>
                    </a:solidFill>
                  </a:rPr>
                  <a:t>2</a:t>
                </a:r>
                <a:r>
                  <a:rPr lang="ja-JP" altLang="en-US" b="1">
                    <a:solidFill>
                      <a:schemeClr val="accent2"/>
                    </a:solidFill>
                  </a:rPr>
                  <a:t>．</a:t>
                </a:r>
                <a:r>
                  <a:rPr lang="en-US" altLang="ja-JP" b="1">
                    <a:solidFill>
                      <a:schemeClr val="accent2"/>
                    </a:solidFill>
                  </a:rPr>
                  <a:t>34H</a:t>
                </a:r>
                <a:r>
                  <a:rPr lang="ja-JP" altLang="en-US" b="1">
                    <a:solidFill>
                      <a:schemeClr val="accent2"/>
                    </a:solidFill>
                  </a:rPr>
                  <a:t>にする</a:t>
                </a:r>
              </a:p>
            </p:txBody>
          </p:sp>
          <p:sp>
            <p:nvSpPr>
              <p:cNvPr id="187423" name="Rectangle 31"/>
              <p:cNvSpPr>
                <a:spLocks noChangeArrowheads="1"/>
              </p:cNvSpPr>
              <p:nvPr/>
            </p:nvSpPr>
            <p:spPr bwMode="auto">
              <a:xfrm>
                <a:off x="1995" y="2304"/>
                <a:ext cx="933"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ja-JP" b="1">
                    <a:solidFill>
                      <a:schemeClr val="accent2"/>
                    </a:solidFill>
                  </a:rPr>
                  <a:t>1</a:t>
                </a:r>
                <a:r>
                  <a:rPr lang="ja-JP" altLang="en-US" b="1">
                    <a:solidFill>
                      <a:schemeClr val="accent2"/>
                    </a:solidFill>
                  </a:rPr>
                  <a:t>台当たり生産時間：</a:t>
                </a:r>
                <a:r>
                  <a:rPr lang="en-US" altLang="ja-JP" b="1">
                    <a:solidFill>
                      <a:schemeClr val="accent2"/>
                    </a:solidFill>
                  </a:rPr>
                  <a:t>3</a:t>
                </a:r>
                <a:r>
                  <a:rPr lang="ja-JP" altLang="en-US" b="1">
                    <a:solidFill>
                      <a:schemeClr val="accent2"/>
                    </a:solidFill>
                  </a:rPr>
                  <a:t>．</a:t>
                </a:r>
                <a:r>
                  <a:rPr lang="en-US" altLang="ja-JP" b="1">
                    <a:solidFill>
                      <a:schemeClr val="accent2"/>
                    </a:solidFill>
                  </a:rPr>
                  <a:t>0H</a:t>
                </a:r>
              </a:p>
            </p:txBody>
          </p:sp>
          <p:sp>
            <p:nvSpPr>
              <p:cNvPr id="187424" name="Rectangle 32"/>
              <p:cNvSpPr>
                <a:spLocks noChangeArrowheads="1"/>
              </p:cNvSpPr>
              <p:nvPr/>
            </p:nvSpPr>
            <p:spPr bwMode="auto">
              <a:xfrm>
                <a:off x="2928" y="2304"/>
                <a:ext cx="726"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b="1">
                    <a:solidFill>
                      <a:schemeClr val="accent2"/>
                    </a:solidFill>
                  </a:rPr>
                  <a:t>1</a:t>
                </a:r>
                <a:r>
                  <a:rPr lang="ja-JP" altLang="en-US" b="1">
                    <a:solidFill>
                      <a:schemeClr val="accent2"/>
                    </a:solidFill>
                  </a:rPr>
                  <a:t>台当たり生産時間：　　</a:t>
                </a:r>
                <a:r>
                  <a:rPr lang="en-US" altLang="ja-JP" b="1">
                    <a:solidFill>
                      <a:schemeClr val="accent2"/>
                    </a:solidFill>
                  </a:rPr>
                  <a:t>‐0</a:t>
                </a:r>
                <a:r>
                  <a:rPr lang="ja-JP" altLang="en-US" b="1">
                    <a:solidFill>
                      <a:schemeClr val="accent2"/>
                    </a:solidFill>
                  </a:rPr>
                  <a:t>．</a:t>
                </a:r>
                <a:r>
                  <a:rPr lang="en-US" altLang="ja-JP" b="1">
                    <a:solidFill>
                      <a:schemeClr val="accent2"/>
                    </a:solidFill>
                  </a:rPr>
                  <a:t>66H</a:t>
                </a:r>
              </a:p>
            </p:txBody>
          </p:sp>
          <p:sp>
            <p:nvSpPr>
              <p:cNvPr id="187425" name="Rectangle 33"/>
              <p:cNvSpPr>
                <a:spLocks noChangeArrowheads="1"/>
              </p:cNvSpPr>
              <p:nvPr/>
            </p:nvSpPr>
            <p:spPr bwMode="auto">
              <a:xfrm>
                <a:off x="3654" y="2304"/>
                <a:ext cx="933"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26" name="Rectangle 34"/>
              <p:cNvSpPr>
                <a:spLocks noChangeArrowheads="1"/>
              </p:cNvSpPr>
              <p:nvPr/>
            </p:nvSpPr>
            <p:spPr bwMode="auto">
              <a:xfrm>
                <a:off x="4587" y="2304"/>
                <a:ext cx="622"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27" name="Rectangle 35"/>
              <p:cNvSpPr>
                <a:spLocks noChangeArrowheads="1"/>
              </p:cNvSpPr>
              <p:nvPr/>
            </p:nvSpPr>
            <p:spPr bwMode="auto">
              <a:xfrm>
                <a:off x="5209" y="2304"/>
                <a:ext cx="311"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28" name="Rectangle 36"/>
              <p:cNvSpPr>
                <a:spLocks noChangeArrowheads="1"/>
              </p:cNvSpPr>
              <p:nvPr/>
            </p:nvSpPr>
            <p:spPr bwMode="auto">
              <a:xfrm>
                <a:off x="1062" y="2736"/>
                <a:ext cx="933" cy="4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現在の要員で</a:t>
                </a:r>
              </a:p>
              <a:p>
                <a:pPr algn="l"/>
                <a:r>
                  <a:rPr lang="ja-JP" altLang="en-US" b="1"/>
                  <a:t>達成できる</a:t>
                </a:r>
              </a:p>
            </p:txBody>
          </p:sp>
          <p:sp>
            <p:nvSpPr>
              <p:cNvPr id="187429" name="Rectangle 37"/>
              <p:cNvSpPr>
                <a:spLocks noChangeArrowheads="1"/>
              </p:cNvSpPr>
              <p:nvPr/>
            </p:nvSpPr>
            <p:spPr bwMode="auto">
              <a:xfrm>
                <a:off x="2016" y="2832"/>
                <a:ext cx="93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人員：１４人</a:t>
                </a:r>
              </a:p>
            </p:txBody>
          </p:sp>
          <p:sp>
            <p:nvSpPr>
              <p:cNvPr id="187430" name="Rectangle 38"/>
              <p:cNvSpPr>
                <a:spLocks noChangeArrowheads="1"/>
              </p:cNvSpPr>
              <p:nvPr/>
            </p:nvSpPr>
            <p:spPr bwMode="auto">
              <a:xfrm>
                <a:off x="2928" y="2880"/>
                <a:ext cx="726" cy="2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sz="1600" b="1"/>
                  <a:t>人員：　　　　　</a:t>
                </a:r>
                <a:r>
                  <a:rPr lang="en-US" altLang="ja-JP" sz="1600" b="1"/>
                  <a:t>‐3</a:t>
                </a:r>
                <a:r>
                  <a:rPr lang="ja-JP" altLang="en-US" sz="1600" b="1"/>
                  <a:t>人</a:t>
                </a:r>
                <a:endParaRPr lang="ja-JP" altLang="en-US" b="1"/>
              </a:p>
            </p:txBody>
          </p:sp>
          <p:sp>
            <p:nvSpPr>
              <p:cNvPr id="187431" name="Rectangle 39"/>
              <p:cNvSpPr>
                <a:spLocks noChangeArrowheads="1"/>
              </p:cNvSpPr>
              <p:nvPr/>
            </p:nvSpPr>
            <p:spPr bwMode="auto">
              <a:xfrm>
                <a:off x="3606" y="2784"/>
                <a:ext cx="1002" cy="33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（前提条件とする）</a:t>
                </a:r>
              </a:p>
            </p:txBody>
          </p:sp>
          <p:sp>
            <p:nvSpPr>
              <p:cNvPr id="187432" name="Rectangle 40"/>
              <p:cNvSpPr>
                <a:spLocks noChangeArrowheads="1"/>
              </p:cNvSpPr>
              <p:nvPr/>
            </p:nvSpPr>
            <p:spPr bwMode="auto">
              <a:xfrm>
                <a:off x="5209" y="2784"/>
                <a:ext cx="311" cy="4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sz="1600" b="1"/>
              </a:p>
            </p:txBody>
          </p:sp>
          <p:sp>
            <p:nvSpPr>
              <p:cNvPr id="187433" name="Rectangle 41"/>
              <p:cNvSpPr>
                <a:spLocks noChangeArrowheads="1"/>
              </p:cNvSpPr>
              <p:nvPr/>
            </p:nvSpPr>
            <p:spPr bwMode="auto">
              <a:xfrm>
                <a:off x="1062" y="3648"/>
                <a:ext cx="933" cy="33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製品がスムーズに流れる</a:t>
                </a:r>
              </a:p>
            </p:txBody>
          </p:sp>
          <p:sp>
            <p:nvSpPr>
              <p:cNvPr id="187434" name="Rectangle 42"/>
              <p:cNvSpPr>
                <a:spLocks noChangeArrowheads="1"/>
              </p:cNvSpPr>
              <p:nvPr/>
            </p:nvSpPr>
            <p:spPr bwMode="auto">
              <a:xfrm>
                <a:off x="1995" y="3696"/>
                <a:ext cx="933" cy="33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工程間の滞留が多い：　　　　      平均</a:t>
                </a:r>
                <a:r>
                  <a:rPr lang="en-US" altLang="ja-JP" b="1"/>
                  <a:t>0</a:t>
                </a:r>
                <a:r>
                  <a:rPr lang="ja-JP" altLang="en-US" b="1"/>
                  <a:t>．</a:t>
                </a:r>
                <a:r>
                  <a:rPr lang="en-US" altLang="ja-JP" b="1"/>
                  <a:t>3H</a:t>
                </a:r>
                <a:r>
                  <a:rPr lang="ja-JP" altLang="en-US" b="1"/>
                  <a:t>／台</a:t>
                </a:r>
              </a:p>
            </p:txBody>
          </p:sp>
          <p:sp>
            <p:nvSpPr>
              <p:cNvPr id="187435" name="Rectangle 43"/>
              <p:cNvSpPr>
                <a:spLocks noChangeArrowheads="1"/>
              </p:cNvSpPr>
              <p:nvPr/>
            </p:nvSpPr>
            <p:spPr bwMode="auto">
              <a:xfrm>
                <a:off x="2928" y="3648"/>
                <a:ext cx="726" cy="5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b="1"/>
                  <a:t>滞留時間：平均　　　　　　</a:t>
                </a:r>
                <a:r>
                  <a:rPr lang="en-US" altLang="ja-JP" b="1"/>
                  <a:t>0</a:t>
                </a:r>
                <a:r>
                  <a:rPr lang="ja-JP" altLang="en-US" b="1"/>
                  <a:t>．</a:t>
                </a:r>
                <a:r>
                  <a:rPr lang="en-US" altLang="ja-JP" b="1"/>
                  <a:t>3H</a:t>
                </a:r>
                <a:r>
                  <a:rPr lang="ja-JP" altLang="en-US" b="1"/>
                  <a:t>／台</a:t>
                </a:r>
              </a:p>
            </p:txBody>
          </p:sp>
          <p:sp>
            <p:nvSpPr>
              <p:cNvPr id="187436" name="Rectangle 44"/>
              <p:cNvSpPr>
                <a:spLocks noChangeArrowheads="1"/>
              </p:cNvSpPr>
              <p:nvPr/>
            </p:nvSpPr>
            <p:spPr bwMode="auto">
              <a:xfrm>
                <a:off x="3600" y="3744"/>
                <a:ext cx="93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2000" b="1"/>
                  <a:t>②</a:t>
                </a:r>
                <a:r>
                  <a:rPr lang="ja-JP" altLang="en-US" b="1"/>
                  <a:t>滞留時間</a:t>
                </a:r>
                <a:br>
                  <a:rPr lang="ja-JP" altLang="en-US" b="1"/>
                </a:br>
                <a:r>
                  <a:rPr lang="ja-JP" altLang="en-US" b="1"/>
                  <a:t>削減</a:t>
                </a:r>
              </a:p>
            </p:txBody>
          </p:sp>
          <p:sp>
            <p:nvSpPr>
              <p:cNvPr id="187437" name="Rectangle 45"/>
              <p:cNvSpPr>
                <a:spLocks noChangeArrowheads="1"/>
              </p:cNvSpPr>
              <p:nvPr/>
            </p:nvSpPr>
            <p:spPr bwMode="auto">
              <a:xfrm>
                <a:off x="4587" y="3696"/>
                <a:ext cx="622" cy="3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b="1"/>
                  <a:t>生産時間短縮化　→大</a:t>
                </a:r>
              </a:p>
            </p:txBody>
          </p:sp>
          <p:sp>
            <p:nvSpPr>
              <p:cNvPr id="187438" name="Rectangle 46"/>
              <p:cNvSpPr>
                <a:spLocks noChangeArrowheads="1"/>
              </p:cNvSpPr>
              <p:nvPr/>
            </p:nvSpPr>
            <p:spPr bwMode="auto">
              <a:xfrm>
                <a:off x="5209" y="3648"/>
                <a:ext cx="31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600" b="1"/>
                  <a:t>採</a:t>
                </a:r>
              </a:p>
            </p:txBody>
          </p:sp>
          <p:sp>
            <p:nvSpPr>
              <p:cNvPr id="187439" name="Rectangle 47"/>
              <p:cNvSpPr>
                <a:spLocks noChangeArrowheads="1"/>
              </p:cNvSpPr>
              <p:nvPr/>
            </p:nvSpPr>
            <p:spPr bwMode="auto">
              <a:xfrm>
                <a:off x="1062" y="3168"/>
                <a:ext cx="933" cy="48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作業に無駄な動きが無く楽に出来る</a:t>
                </a:r>
              </a:p>
            </p:txBody>
          </p:sp>
          <p:sp>
            <p:nvSpPr>
              <p:cNvPr id="187440" name="Rectangle 48"/>
              <p:cNvSpPr>
                <a:spLocks noChangeArrowheads="1"/>
              </p:cNvSpPr>
              <p:nvPr/>
            </p:nvSpPr>
            <p:spPr bwMode="auto">
              <a:xfrm>
                <a:off x="1995" y="3168"/>
                <a:ext cx="933" cy="3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b="1"/>
                  <a:t>人の移動距離が多く疲れる</a:t>
                </a:r>
              </a:p>
            </p:txBody>
          </p:sp>
          <p:sp>
            <p:nvSpPr>
              <p:cNvPr id="187441" name="Rectangle 49"/>
              <p:cNvSpPr>
                <a:spLocks noChangeArrowheads="1"/>
              </p:cNvSpPr>
              <p:nvPr/>
            </p:nvSpPr>
            <p:spPr bwMode="auto">
              <a:xfrm>
                <a:off x="2928" y="3168"/>
                <a:ext cx="726" cy="3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b="1"/>
                  <a:t>移動距離：</a:t>
                </a:r>
                <a:r>
                  <a:rPr lang="en-US" altLang="ja-JP" b="1"/>
                  <a:t>171</a:t>
                </a:r>
                <a:r>
                  <a:rPr lang="ja-JP" altLang="en-US" b="1"/>
                  <a:t>ｍ／台</a:t>
                </a:r>
              </a:p>
            </p:txBody>
          </p:sp>
          <p:sp>
            <p:nvSpPr>
              <p:cNvPr id="187442" name="Rectangle 50"/>
              <p:cNvSpPr>
                <a:spLocks noChangeArrowheads="1"/>
              </p:cNvSpPr>
              <p:nvPr/>
            </p:nvSpPr>
            <p:spPr bwMode="auto">
              <a:xfrm>
                <a:off x="3654" y="3168"/>
                <a:ext cx="933" cy="3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2000" b="1"/>
                  <a:t>①</a:t>
                </a:r>
                <a:r>
                  <a:rPr lang="ja-JP" altLang="en-US" b="1"/>
                  <a:t>人の移動距</a:t>
                </a:r>
                <a:br>
                  <a:rPr lang="ja-JP" altLang="en-US" b="1"/>
                </a:br>
                <a:r>
                  <a:rPr lang="ja-JP" altLang="en-US" b="1"/>
                  <a:t>　　離を短縮する</a:t>
                </a:r>
              </a:p>
            </p:txBody>
          </p:sp>
          <p:sp>
            <p:nvSpPr>
              <p:cNvPr id="187443" name="Rectangle 51"/>
              <p:cNvSpPr>
                <a:spLocks noChangeArrowheads="1"/>
              </p:cNvSpPr>
              <p:nvPr/>
            </p:nvSpPr>
            <p:spPr bwMode="auto">
              <a:xfrm>
                <a:off x="4587" y="3216"/>
                <a:ext cx="622" cy="4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b="1"/>
                  <a:t>生産時間短縮化　→大</a:t>
                </a:r>
              </a:p>
            </p:txBody>
          </p:sp>
          <p:sp>
            <p:nvSpPr>
              <p:cNvPr id="187444" name="Rectangle 52"/>
              <p:cNvSpPr>
                <a:spLocks noChangeArrowheads="1"/>
              </p:cNvSpPr>
              <p:nvPr/>
            </p:nvSpPr>
            <p:spPr bwMode="auto">
              <a:xfrm>
                <a:off x="5209" y="3216"/>
                <a:ext cx="311" cy="33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ja-JP" altLang="en-US" sz="1600" b="1"/>
                  <a:t>採</a:t>
                </a:r>
              </a:p>
            </p:txBody>
          </p:sp>
          <p:sp>
            <p:nvSpPr>
              <p:cNvPr id="187445" name="Line 53"/>
              <p:cNvSpPr>
                <a:spLocks noChangeShapeType="1"/>
              </p:cNvSpPr>
              <p:nvPr/>
            </p:nvSpPr>
            <p:spPr bwMode="auto">
              <a:xfrm>
                <a:off x="288" y="1920"/>
                <a:ext cx="52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46" name="Line 54"/>
              <p:cNvSpPr>
                <a:spLocks noChangeShapeType="1"/>
              </p:cNvSpPr>
              <p:nvPr/>
            </p:nvSpPr>
            <p:spPr bwMode="auto">
              <a:xfrm>
                <a:off x="288" y="2304"/>
                <a:ext cx="52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47" name="Line 55"/>
              <p:cNvSpPr>
                <a:spLocks noChangeShapeType="1"/>
              </p:cNvSpPr>
              <p:nvPr/>
            </p:nvSpPr>
            <p:spPr bwMode="auto">
              <a:xfrm>
                <a:off x="288" y="2784"/>
                <a:ext cx="52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48" name="Line 56"/>
              <p:cNvSpPr>
                <a:spLocks noChangeShapeType="1"/>
              </p:cNvSpPr>
              <p:nvPr/>
            </p:nvSpPr>
            <p:spPr bwMode="auto">
              <a:xfrm>
                <a:off x="288" y="1920"/>
                <a:ext cx="0" cy="22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49" name="Line 57"/>
              <p:cNvSpPr>
                <a:spLocks noChangeShapeType="1"/>
              </p:cNvSpPr>
              <p:nvPr/>
            </p:nvSpPr>
            <p:spPr bwMode="auto">
              <a:xfrm>
                <a:off x="1056" y="1920"/>
                <a:ext cx="0" cy="21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0" name="Line 58"/>
              <p:cNvSpPr>
                <a:spLocks noChangeShapeType="1"/>
              </p:cNvSpPr>
              <p:nvPr/>
            </p:nvSpPr>
            <p:spPr bwMode="auto">
              <a:xfrm>
                <a:off x="1920" y="1920"/>
                <a:ext cx="0" cy="21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1" name="Line 59"/>
              <p:cNvSpPr>
                <a:spLocks noChangeShapeType="1"/>
              </p:cNvSpPr>
              <p:nvPr/>
            </p:nvSpPr>
            <p:spPr bwMode="auto">
              <a:xfrm>
                <a:off x="2928" y="1920"/>
                <a:ext cx="0" cy="22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2" name="Line 60"/>
              <p:cNvSpPr>
                <a:spLocks noChangeShapeType="1"/>
              </p:cNvSpPr>
              <p:nvPr/>
            </p:nvSpPr>
            <p:spPr bwMode="auto">
              <a:xfrm>
                <a:off x="3648" y="1920"/>
                <a:ext cx="0" cy="22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3" name="Line 61"/>
              <p:cNvSpPr>
                <a:spLocks noChangeShapeType="1"/>
              </p:cNvSpPr>
              <p:nvPr/>
            </p:nvSpPr>
            <p:spPr bwMode="auto">
              <a:xfrm>
                <a:off x="4560" y="1920"/>
                <a:ext cx="0" cy="23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4" name="Line 62"/>
              <p:cNvSpPr>
                <a:spLocks noChangeShapeType="1"/>
              </p:cNvSpPr>
              <p:nvPr/>
            </p:nvSpPr>
            <p:spPr bwMode="auto">
              <a:xfrm>
                <a:off x="5184" y="1920"/>
                <a:ext cx="0" cy="21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5" name="Line 63"/>
              <p:cNvSpPr>
                <a:spLocks noChangeShapeType="1"/>
              </p:cNvSpPr>
              <p:nvPr/>
            </p:nvSpPr>
            <p:spPr bwMode="auto">
              <a:xfrm>
                <a:off x="5520" y="1920"/>
                <a:ext cx="0" cy="21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6" name="Line 64"/>
              <p:cNvSpPr>
                <a:spLocks noChangeShapeType="1"/>
              </p:cNvSpPr>
              <p:nvPr/>
            </p:nvSpPr>
            <p:spPr bwMode="auto">
              <a:xfrm>
                <a:off x="672" y="2784"/>
                <a:ext cx="0" cy="13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7" name="Line 65"/>
              <p:cNvSpPr>
                <a:spLocks noChangeShapeType="1"/>
              </p:cNvSpPr>
              <p:nvPr/>
            </p:nvSpPr>
            <p:spPr bwMode="auto">
              <a:xfrm>
                <a:off x="672" y="3168"/>
                <a:ext cx="48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58" name="Line 66"/>
              <p:cNvSpPr>
                <a:spLocks noChangeShapeType="1"/>
              </p:cNvSpPr>
              <p:nvPr/>
            </p:nvSpPr>
            <p:spPr bwMode="auto">
              <a:xfrm>
                <a:off x="1056" y="3648"/>
                <a:ext cx="44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87459" name="Group 67"/>
              <p:cNvGrpSpPr>
                <a:grpSpLocks/>
              </p:cNvGrpSpPr>
              <p:nvPr/>
            </p:nvGrpSpPr>
            <p:grpSpPr bwMode="auto">
              <a:xfrm>
                <a:off x="288" y="4032"/>
                <a:ext cx="5232" cy="288"/>
                <a:chOff x="288" y="4008"/>
                <a:chExt cx="5232" cy="288"/>
              </a:xfrm>
            </p:grpSpPr>
            <p:sp>
              <p:nvSpPr>
                <p:cNvPr id="187460" name="Freeform 68"/>
                <p:cNvSpPr>
                  <a:spLocks/>
                </p:cNvSpPr>
                <p:nvPr/>
              </p:nvSpPr>
              <p:spPr bwMode="auto">
                <a:xfrm>
                  <a:off x="288" y="4008"/>
                  <a:ext cx="5232" cy="264"/>
                </a:xfrm>
                <a:custGeom>
                  <a:avLst/>
                  <a:gdLst>
                    <a:gd name="T0" fmla="*/ 0 w 5232"/>
                    <a:gd name="T1" fmla="*/ 144 h 264"/>
                    <a:gd name="T2" fmla="*/ 1344 w 5232"/>
                    <a:gd name="T3" fmla="*/ 48 h 264"/>
                    <a:gd name="T4" fmla="*/ 2640 w 5232"/>
                    <a:gd name="T5" fmla="*/ 144 h 264"/>
                    <a:gd name="T6" fmla="*/ 3888 w 5232"/>
                    <a:gd name="T7" fmla="*/ 240 h 264"/>
                    <a:gd name="T8" fmla="*/ 5232 w 5232"/>
                    <a:gd name="T9" fmla="*/ 0 h 264"/>
                  </a:gdLst>
                  <a:ahLst/>
                  <a:cxnLst>
                    <a:cxn ang="0">
                      <a:pos x="T0" y="T1"/>
                    </a:cxn>
                    <a:cxn ang="0">
                      <a:pos x="T2" y="T3"/>
                    </a:cxn>
                    <a:cxn ang="0">
                      <a:pos x="T4" y="T5"/>
                    </a:cxn>
                    <a:cxn ang="0">
                      <a:pos x="T6" y="T7"/>
                    </a:cxn>
                    <a:cxn ang="0">
                      <a:pos x="T8" y="T9"/>
                    </a:cxn>
                  </a:cxnLst>
                  <a:rect l="0" t="0" r="r" b="b"/>
                  <a:pathLst>
                    <a:path w="5232" h="264">
                      <a:moveTo>
                        <a:pt x="0" y="144"/>
                      </a:moveTo>
                      <a:cubicBezTo>
                        <a:pt x="452" y="96"/>
                        <a:pt x="904" y="48"/>
                        <a:pt x="1344" y="48"/>
                      </a:cubicBezTo>
                      <a:cubicBezTo>
                        <a:pt x="1784" y="48"/>
                        <a:pt x="2216" y="112"/>
                        <a:pt x="2640" y="144"/>
                      </a:cubicBezTo>
                      <a:cubicBezTo>
                        <a:pt x="3064" y="176"/>
                        <a:pt x="3456" y="264"/>
                        <a:pt x="3888" y="240"/>
                      </a:cubicBezTo>
                      <a:cubicBezTo>
                        <a:pt x="4320" y="216"/>
                        <a:pt x="4776" y="108"/>
                        <a:pt x="5232" y="0"/>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61" name="Freeform 69"/>
                <p:cNvSpPr>
                  <a:spLocks/>
                </p:cNvSpPr>
                <p:nvPr/>
              </p:nvSpPr>
              <p:spPr bwMode="auto">
                <a:xfrm>
                  <a:off x="288" y="4032"/>
                  <a:ext cx="5232" cy="264"/>
                </a:xfrm>
                <a:custGeom>
                  <a:avLst/>
                  <a:gdLst>
                    <a:gd name="T0" fmla="*/ 0 w 5232"/>
                    <a:gd name="T1" fmla="*/ 144 h 264"/>
                    <a:gd name="T2" fmla="*/ 1344 w 5232"/>
                    <a:gd name="T3" fmla="*/ 48 h 264"/>
                    <a:gd name="T4" fmla="*/ 2640 w 5232"/>
                    <a:gd name="T5" fmla="*/ 144 h 264"/>
                    <a:gd name="T6" fmla="*/ 3888 w 5232"/>
                    <a:gd name="T7" fmla="*/ 240 h 264"/>
                    <a:gd name="T8" fmla="*/ 5232 w 5232"/>
                    <a:gd name="T9" fmla="*/ 0 h 264"/>
                  </a:gdLst>
                  <a:ahLst/>
                  <a:cxnLst>
                    <a:cxn ang="0">
                      <a:pos x="T0" y="T1"/>
                    </a:cxn>
                    <a:cxn ang="0">
                      <a:pos x="T2" y="T3"/>
                    </a:cxn>
                    <a:cxn ang="0">
                      <a:pos x="T4" y="T5"/>
                    </a:cxn>
                    <a:cxn ang="0">
                      <a:pos x="T6" y="T7"/>
                    </a:cxn>
                    <a:cxn ang="0">
                      <a:pos x="T8" y="T9"/>
                    </a:cxn>
                  </a:cxnLst>
                  <a:rect l="0" t="0" r="r" b="b"/>
                  <a:pathLst>
                    <a:path w="5232" h="264">
                      <a:moveTo>
                        <a:pt x="0" y="144"/>
                      </a:moveTo>
                      <a:cubicBezTo>
                        <a:pt x="452" y="96"/>
                        <a:pt x="904" y="48"/>
                        <a:pt x="1344" y="48"/>
                      </a:cubicBezTo>
                      <a:cubicBezTo>
                        <a:pt x="1784" y="48"/>
                        <a:pt x="2216" y="112"/>
                        <a:pt x="2640" y="144"/>
                      </a:cubicBezTo>
                      <a:cubicBezTo>
                        <a:pt x="3064" y="176"/>
                        <a:pt x="3456" y="264"/>
                        <a:pt x="3888" y="240"/>
                      </a:cubicBezTo>
                      <a:cubicBezTo>
                        <a:pt x="4320" y="216"/>
                        <a:pt x="4776" y="108"/>
                        <a:pt x="5232" y="0"/>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7462" name="Line 70"/>
              <p:cNvSpPr>
                <a:spLocks noChangeShapeType="1"/>
              </p:cNvSpPr>
              <p:nvPr/>
            </p:nvSpPr>
            <p:spPr bwMode="auto">
              <a:xfrm>
                <a:off x="3888" y="2544"/>
                <a:ext cx="43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63" name="Line 71"/>
              <p:cNvSpPr>
                <a:spLocks noChangeShapeType="1"/>
              </p:cNvSpPr>
              <p:nvPr/>
            </p:nvSpPr>
            <p:spPr bwMode="auto">
              <a:xfrm>
                <a:off x="4704" y="254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64" name="Line 72"/>
              <p:cNvSpPr>
                <a:spLocks noChangeShapeType="1"/>
              </p:cNvSpPr>
              <p:nvPr/>
            </p:nvSpPr>
            <p:spPr bwMode="auto">
              <a:xfrm>
                <a:off x="5280" y="2544"/>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65" name="Line 73"/>
              <p:cNvSpPr>
                <a:spLocks noChangeShapeType="1"/>
              </p:cNvSpPr>
              <p:nvPr/>
            </p:nvSpPr>
            <p:spPr bwMode="auto">
              <a:xfrm>
                <a:off x="4752" y="297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7466" name="Line 74"/>
              <p:cNvSpPr>
                <a:spLocks noChangeShapeType="1"/>
              </p:cNvSpPr>
              <p:nvPr/>
            </p:nvSpPr>
            <p:spPr bwMode="auto">
              <a:xfrm>
                <a:off x="5280" y="2976"/>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7467" name="Text Box 75"/>
            <p:cNvSpPr txBox="1">
              <a:spLocks noChangeArrowheads="1"/>
            </p:cNvSpPr>
            <p:nvPr/>
          </p:nvSpPr>
          <p:spPr bwMode="auto">
            <a:xfrm>
              <a:off x="298" y="1866"/>
              <a:ext cx="2390" cy="1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（前提条件）　人員計画：作業者は増員しない</a:t>
              </a:r>
            </a:p>
          </p:txBody>
        </p:sp>
      </p:grpSp>
      <p:sp>
        <p:nvSpPr>
          <p:cNvPr id="187468" name="Text Box 76"/>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7470"/>
                                        </p:tgtEl>
                                        <p:attrNameLst>
                                          <p:attrName>style.visibility</p:attrName>
                                        </p:attrNameLst>
                                      </p:cBhvr>
                                      <p:to>
                                        <p:strVal val="visible"/>
                                      </p:to>
                                    </p:set>
                                    <p:animEffect transition="in" filter="blinds(horizontal)">
                                      <p:cBhvr>
                                        <p:cTn id="7" dur="500"/>
                                        <p:tgtEl>
                                          <p:spTgt spid="187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8" name="Group 4"/>
          <p:cNvGrpSpPr>
            <a:grpSpLocks/>
          </p:cNvGrpSpPr>
          <p:nvPr/>
        </p:nvGrpSpPr>
        <p:grpSpPr bwMode="auto">
          <a:xfrm>
            <a:off x="4953000" y="3810000"/>
            <a:ext cx="3187700" cy="3048000"/>
            <a:chOff x="2785" y="2064"/>
            <a:chExt cx="2687" cy="2064"/>
          </a:xfrm>
        </p:grpSpPr>
        <p:sp>
          <p:nvSpPr>
            <p:cNvPr id="21509" name="Rectangle 5"/>
            <p:cNvSpPr>
              <a:spLocks noChangeArrowheads="1"/>
            </p:cNvSpPr>
            <p:nvPr/>
          </p:nvSpPr>
          <p:spPr bwMode="auto">
            <a:xfrm>
              <a:off x="3600" y="3216"/>
              <a:ext cx="240" cy="7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0" name="Rectangle 6"/>
            <p:cNvSpPr>
              <a:spLocks noChangeArrowheads="1"/>
            </p:cNvSpPr>
            <p:nvPr/>
          </p:nvSpPr>
          <p:spPr bwMode="auto">
            <a:xfrm>
              <a:off x="3553" y="3216"/>
              <a:ext cx="335" cy="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a:t>ありたい姿</a:t>
              </a:r>
            </a:p>
          </p:txBody>
        </p:sp>
        <p:sp>
          <p:nvSpPr>
            <p:cNvPr id="21511" name="Rectangle 7"/>
            <p:cNvSpPr>
              <a:spLocks noChangeArrowheads="1"/>
            </p:cNvSpPr>
            <p:nvPr/>
          </p:nvSpPr>
          <p:spPr bwMode="auto">
            <a:xfrm>
              <a:off x="2832" y="2256"/>
              <a:ext cx="240" cy="52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2" name="Rectangle 8"/>
            <p:cNvSpPr>
              <a:spLocks noChangeArrowheads="1"/>
            </p:cNvSpPr>
            <p:nvPr/>
          </p:nvSpPr>
          <p:spPr bwMode="auto">
            <a:xfrm>
              <a:off x="4464" y="3552"/>
              <a:ext cx="67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3" name="Rectangle 9"/>
            <p:cNvSpPr>
              <a:spLocks noChangeArrowheads="1"/>
            </p:cNvSpPr>
            <p:nvPr/>
          </p:nvSpPr>
          <p:spPr bwMode="auto">
            <a:xfrm>
              <a:off x="4368" y="3264"/>
              <a:ext cx="43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4" name="Rectangle 10"/>
            <p:cNvSpPr>
              <a:spLocks noChangeArrowheads="1"/>
            </p:cNvSpPr>
            <p:nvPr/>
          </p:nvSpPr>
          <p:spPr bwMode="auto">
            <a:xfrm>
              <a:off x="4848" y="3264"/>
              <a:ext cx="43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5" name="Rectangle 11"/>
            <p:cNvSpPr>
              <a:spLocks noChangeArrowheads="1"/>
            </p:cNvSpPr>
            <p:nvPr/>
          </p:nvSpPr>
          <p:spPr bwMode="auto">
            <a:xfrm>
              <a:off x="3984" y="3216"/>
              <a:ext cx="240" cy="7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6" name="Rectangle 12"/>
            <p:cNvSpPr>
              <a:spLocks noChangeArrowheads="1"/>
            </p:cNvSpPr>
            <p:nvPr/>
          </p:nvSpPr>
          <p:spPr bwMode="auto">
            <a:xfrm>
              <a:off x="3216" y="3216"/>
              <a:ext cx="240" cy="62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7" name="Rectangle 13"/>
            <p:cNvSpPr>
              <a:spLocks noChangeArrowheads="1"/>
            </p:cNvSpPr>
            <p:nvPr/>
          </p:nvSpPr>
          <p:spPr bwMode="auto">
            <a:xfrm>
              <a:off x="3170" y="3216"/>
              <a:ext cx="335"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a:t>現在の姿</a:t>
              </a:r>
            </a:p>
          </p:txBody>
        </p:sp>
        <p:sp>
          <p:nvSpPr>
            <p:cNvPr id="21518" name="Rectangle 14"/>
            <p:cNvSpPr>
              <a:spLocks noChangeArrowheads="1"/>
            </p:cNvSpPr>
            <p:nvPr/>
          </p:nvSpPr>
          <p:spPr bwMode="auto">
            <a:xfrm>
              <a:off x="4320" y="3264"/>
              <a:ext cx="1007"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200"/>
                <a:t>１年後   ２年後</a:t>
              </a:r>
            </a:p>
          </p:txBody>
        </p:sp>
        <p:sp>
          <p:nvSpPr>
            <p:cNvPr id="21519" name="Rectangle 15"/>
            <p:cNvSpPr>
              <a:spLocks noChangeArrowheads="1"/>
            </p:cNvSpPr>
            <p:nvPr/>
          </p:nvSpPr>
          <p:spPr bwMode="auto">
            <a:xfrm>
              <a:off x="4464" y="3552"/>
              <a:ext cx="815"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a:t>将来動向</a:t>
              </a:r>
            </a:p>
          </p:txBody>
        </p:sp>
        <p:sp>
          <p:nvSpPr>
            <p:cNvPr id="21520" name="Rectangle 16"/>
            <p:cNvSpPr>
              <a:spLocks noChangeArrowheads="1"/>
            </p:cNvSpPr>
            <p:nvPr/>
          </p:nvSpPr>
          <p:spPr bwMode="auto">
            <a:xfrm>
              <a:off x="3272" y="2984"/>
              <a:ext cx="176" cy="176"/>
            </a:xfrm>
            <a:prstGeom prst="rect">
              <a:avLst/>
            </a:prstGeom>
            <a:solidFill>
              <a:srgbClr val="66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1" name="Rectangle 17"/>
            <p:cNvSpPr>
              <a:spLocks noChangeArrowheads="1"/>
            </p:cNvSpPr>
            <p:nvPr/>
          </p:nvSpPr>
          <p:spPr bwMode="auto">
            <a:xfrm>
              <a:off x="3656" y="2792"/>
              <a:ext cx="176" cy="368"/>
            </a:xfrm>
            <a:prstGeom prst="rect">
              <a:avLst/>
            </a:prstGeom>
            <a:pattFill prst="wdUpDiag">
              <a:fgClr>
                <a:schemeClr val="bg1"/>
              </a:fgClr>
              <a:bgClr>
                <a:schemeClr val="bg2"/>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2" name="Rectangle 18"/>
            <p:cNvSpPr>
              <a:spLocks noChangeArrowheads="1"/>
            </p:cNvSpPr>
            <p:nvPr/>
          </p:nvSpPr>
          <p:spPr bwMode="auto">
            <a:xfrm>
              <a:off x="4136" y="2648"/>
              <a:ext cx="176" cy="512"/>
            </a:xfrm>
            <a:prstGeom prst="rect">
              <a:avLst/>
            </a:prstGeom>
            <a:pattFill prst="wdDnDiag">
              <a:fgClr>
                <a:srgbClr val="CC9900"/>
              </a:fgClr>
              <a:bgClr>
                <a:schemeClr val="bg1"/>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3" name="Rectangle 19"/>
            <p:cNvSpPr>
              <a:spLocks noChangeArrowheads="1"/>
            </p:cNvSpPr>
            <p:nvPr/>
          </p:nvSpPr>
          <p:spPr bwMode="auto">
            <a:xfrm>
              <a:off x="4040" y="2840"/>
              <a:ext cx="176" cy="320"/>
            </a:xfrm>
            <a:prstGeom prst="rect">
              <a:avLst/>
            </a:prstGeom>
            <a:pattFill prst="wdUpDiag">
              <a:fgClr>
                <a:srgbClr val="66CCFF"/>
              </a:fgClr>
              <a:bgClr>
                <a:schemeClr val="bg1"/>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4" name="Rectangle 20"/>
            <p:cNvSpPr>
              <a:spLocks noChangeArrowheads="1"/>
            </p:cNvSpPr>
            <p:nvPr/>
          </p:nvSpPr>
          <p:spPr bwMode="auto">
            <a:xfrm>
              <a:off x="4516" y="2548"/>
              <a:ext cx="184" cy="616"/>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5" name="Rectangle 21"/>
            <p:cNvSpPr>
              <a:spLocks noChangeArrowheads="1"/>
            </p:cNvSpPr>
            <p:nvPr/>
          </p:nvSpPr>
          <p:spPr bwMode="auto">
            <a:xfrm>
              <a:off x="4948" y="2404"/>
              <a:ext cx="184" cy="76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6" name="Line 22"/>
            <p:cNvSpPr>
              <a:spLocks noChangeShapeType="1"/>
            </p:cNvSpPr>
            <p:nvPr/>
          </p:nvSpPr>
          <p:spPr bwMode="auto">
            <a:xfrm flipV="1">
              <a:off x="4320" y="2352"/>
              <a:ext cx="960" cy="288"/>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1527" name="Group 23"/>
            <p:cNvGrpSpPr>
              <a:grpSpLocks/>
            </p:cNvGrpSpPr>
            <p:nvPr/>
          </p:nvGrpSpPr>
          <p:grpSpPr bwMode="auto">
            <a:xfrm>
              <a:off x="3120" y="2064"/>
              <a:ext cx="2352" cy="1104"/>
              <a:chOff x="3120" y="2064"/>
              <a:chExt cx="2352" cy="1104"/>
            </a:xfrm>
          </p:grpSpPr>
          <p:sp>
            <p:nvSpPr>
              <p:cNvPr id="21528" name="Line 24"/>
              <p:cNvSpPr>
                <a:spLocks noChangeShapeType="1"/>
              </p:cNvSpPr>
              <p:nvPr/>
            </p:nvSpPr>
            <p:spPr bwMode="auto">
              <a:xfrm flipV="1">
                <a:off x="3120" y="2064"/>
                <a:ext cx="0" cy="1104"/>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9" name="Line 25"/>
              <p:cNvSpPr>
                <a:spLocks noChangeShapeType="1"/>
              </p:cNvSpPr>
              <p:nvPr/>
            </p:nvSpPr>
            <p:spPr bwMode="auto">
              <a:xfrm>
                <a:off x="3120" y="3168"/>
                <a:ext cx="2352"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30" name="Line 26"/>
            <p:cNvSpPr>
              <a:spLocks noChangeShapeType="1"/>
            </p:cNvSpPr>
            <p:nvPr/>
          </p:nvSpPr>
          <p:spPr bwMode="auto">
            <a:xfrm flipV="1">
              <a:off x="3456" y="2784"/>
              <a:ext cx="192" cy="192"/>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1" name="Line 27"/>
            <p:cNvSpPr>
              <a:spLocks noChangeShapeType="1"/>
            </p:cNvSpPr>
            <p:nvPr/>
          </p:nvSpPr>
          <p:spPr bwMode="auto">
            <a:xfrm>
              <a:off x="3840" y="2784"/>
              <a:ext cx="192" cy="48"/>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2" name="Line 28"/>
            <p:cNvSpPr>
              <a:spLocks noChangeShapeType="1"/>
            </p:cNvSpPr>
            <p:nvPr/>
          </p:nvSpPr>
          <p:spPr bwMode="auto">
            <a:xfrm flipV="1">
              <a:off x="3840" y="2640"/>
              <a:ext cx="288"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1533" name="Picture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6" y="2982"/>
              <a:ext cx="175"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34" name="Picture 3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0" y="2982"/>
              <a:ext cx="175"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35" name="Rectangle 31"/>
            <p:cNvSpPr>
              <a:spLocks noChangeArrowheads="1"/>
            </p:cNvSpPr>
            <p:nvPr/>
          </p:nvSpPr>
          <p:spPr bwMode="auto">
            <a:xfrm>
              <a:off x="2785" y="2304"/>
              <a:ext cx="334"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a:t>レベル</a:t>
              </a:r>
            </a:p>
          </p:txBody>
        </p:sp>
        <p:sp>
          <p:nvSpPr>
            <p:cNvPr id="21536" name="Rectangle 32"/>
            <p:cNvSpPr>
              <a:spLocks noChangeArrowheads="1"/>
            </p:cNvSpPr>
            <p:nvPr/>
          </p:nvSpPr>
          <p:spPr bwMode="auto">
            <a:xfrm>
              <a:off x="3937" y="3216"/>
              <a:ext cx="335" cy="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b="1"/>
                <a:t>今回の目標</a:t>
              </a:r>
            </a:p>
          </p:txBody>
        </p:sp>
      </p:grpSp>
      <p:grpSp>
        <p:nvGrpSpPr>
          <p:cNvPr id="21581" name="Group 77"/>
          <p:cNvGrpSpPr>
            <a:grpSpLocks/>
          </p:cNvGrpSpPr>
          <p:nvPr/>
        </p:nvGrpSpPr>
        <p:grpSpPr bwMode="auto">
          <a:xfrm>
            <a:off x="304800" y="1066800"/>
            <a:ext cx="5321300" cy="1504950"/>
            <a:chOff x="192" y="672"/>
            <a:chExt cx="3352" cy="948"/>
          </a:xfrm>
        </p:grpSpPr>
        <p:sp>
          <p:nvSpPr>
            <p:cNvPr id="21538" name="AutoShape 34"/>
            <p:cNvSpPr>
              <a:spLocks noChangeArrowheads="1"/>
            </p:cNvSpPr>
            <p:nvPr/>
          </p:nvSpPr>
          <p:spPr bwMode="auto">
            <a:xfrm>
              <a:off x="192" y="860"/>
              <a:ext cx="3352" cy="760"/>
            </a:xfrm>
            <a:prstGeom prst="roundRect">
              <a:avLst>
                <a:gd name="adj" fmla="val 12495"/>
              </a:avLst>
            </a:prstGeom>
            <a:solidFill>
              <a:srgbClr val="CCFFCC"/>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1539" name="Group 35"/>
            <p:cNvGrpSpPr>
              <a:grpSpLocks/>
            </p:cNvGrpSpPr>
            <p:nvPr/>
          </p:nvGrpSpPr>
          <p:grpSpPr bwMode="auto">
            <a:xfrm>
              <a:off x="620" y="672"/>
              <a:ext cx="2064" cy="272"/>
              <a:chOff x="528" y="872"/>
              <a:chExt cx="2064" cy="272"/>
            </a:xfrm>
          </p:grpSpPr>
          <p:sp>
            <p:nvSpPr>
              <p:cNvPr id="21540" name="AutoShape 36"/>
              <p:cNvSpPr>
                <a:spLocks noChangeArrowheads="1"/>
              </p:cNvSpPr>
              <p:nvPr/>
            </p:nvSpPr>
            <p:spPr bwMode="auto">
              <a:xfrm>
                <a:off x="536" y="872"/>
                <a:ext cx="2000" cy="272"/>
              </a:xfrm>
              <a:prstGeom prst="roundRect">
                <a:avLst>
                  <a:gd name="adj" fmla="val 12495"/>
                </a:avLst>
              </a:prstGeom>
              <a:solidFill>
                <a:srgbClr val="FFFFCC"/>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1" name="Rectangle 37"/>
              <p:cNvSpPr>
                <a:spLocks noChangeArrowheads="1"/>
              </p:cNvSpPr>
              <p:nvPr/>
            </p:nvSpPr>
            <p:spPr bwMode="auto">
              <a:xfrm>
                <a:off x="528" y="912"/>
                <a:ext cx="20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1800" b="1"/>
                  <a:t>目標設定に当っての状況確認</a:t>
                </a:r>
              </a:p>
            </p:txBody>
          </p:sp>
        </p:grpSp>
        <p:sp>
          <p:nvSpPr>
            <p:cNvPr id="21542" name="AutoShape 38"/>
            <p:cNvSpPr>
              <a:spLocks noChangeArrowheads="1"/>
            </p:cNvSpPr>
            <p:nvPr/>
          </p:nvSpPr>
          <p:spPr bwMode="auto">
            <a:xfrm>
              <a:off x="1924" y="1104"/>
              <a:ext cx="752" cy="41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3" name="Rectangle 39"/>
            <p:cNvSpPr>
              <a:spLocks noChangeArrowheads="1"/>
            </p:cNvSpPr>
            <p:nvPr/>
          </p:nvSpPr>
          <p:spPr bwMode="auto">
            <a:xfrm>
              <a:off x="1964" y="1096"/>
              <a:ext cx="720"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10000"/>
                </a:spcBef>
              </a:pPr>
              <a:r>
                <a:rPr lang="ja-JP" altLang="en-US" sz="1800" b="1"/>
                <a:t>今後の</a:t>
              </a:r>
            </a:p>
            <a:p>
              <a:pPr algn="l">
                <a:spcBef>
                  <a:spcPct val="20000"/>
                </a:spcBef>
              </a:pPr>
              <a:r>
                <a:rPr lang="ja-JP" altLang="en-US" sz="1800" b="1"/>
                <a:t>環境変化</a:t>
              </a:r>
            </a:p>
          </p:txBody>
        </p:sp>
        <p:sp>
          <p:nvSpPr>
            <p:cNvPr id="21544" name="AutoShape 40"/>
            <p:cNvSpPr>
              <a:spLocks noChangeArrowheads="1"/>
            </p:cNvSpPr>
            <p:nvPr/>
          </p:nvSpPr>
          <p:spPr bwMode="auto">
            <a:xfrm>
              <a:off x="2740" y="1104"/>
              <a:ext cx="752" cy="41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5" name="Rectangle 41"/>
            <p:cNvSpPr>
              <a:spLocks noChangeArrowheads="1"/>
            </p:cNvSpPr>
            <p:nvPr/>
          </p:nvSpPr>
          <p:spPr bwMode="auto">
            <a:xfrm>
              <a:off x="2780" y="1096"/>
              <a:ext cx="720"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10000"/>
                </a:spcBef>
              </a:pPr>
              <a:r>
                <a:rPr lang="ja-JP" altLang="en-US" sz="1800" b="1"/>
                <a:t>サークル</a:t>
              </a:r>
            </a:p>
            <a:p>
              <a:pPr algn="l">
                <a:spcBef>
                  <a:spcPct val="20000"/>
                </a:spcBef>
              </a:pPr>
              <a:r>
                <a:rPr lang="ja-JP" altLang="en-US" sz="1800" b="1"/>
                <a:t>  の実力</a:t>
              </a:r>
            </a:p>
          </p:txBody>
        </p:sp>
        <p:sp>
          <p:nvSpPr>
            <p:cNvPr id="21546" name="AutoShape 42"/>
            <p:cNvSpPr>
              <a:spLocks noChangeArrowheads="1"/>
            </p:cNvSpPr>
            <p:nvPr/>
          </p:nvSpPr>
          <p:spPr bwMode="auto">
            <a:xfrm>
              <a:off x="1108" y="1104"/>
              <a:ext cx="752" cy="41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7" name="Rectangle 43"/>
            <p:cNvSpPr>
              <a:spLocks noChangeArrowheads="1"/>
            </p:cNvSpPr>
            <p:nvPr/>
          </p:nvSpPr>
          <p:spPr bwMode="auto">
            <a:xfrm>
              <a:off x="1196" y="1192"/>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10000"/>
                </a:spcBef>
              </a:pPr>
              <a:r>
                <a:rPr lang="ja-JP" altLang="en-US" sz="1800" b="1"/>
                <a:t>ギャップ</a:t>
              </a:r>
            </a:p>
          </p:txBody>
        </p:sp>
        <p:sp>
          <p:nvSpPr>
            <p:cNvPr id="21548" name="AutoShape 44"/>
            <p:cNvSpPr>
              <a:spLocks noChangeArrowheads="1"/>
            </p:cNvSpPr>
            <p:nvPr/>
          </p:nvSpPr>
          <p:spPr bwMode="auto">
            <a:xfrm>
              <a:off x="292" y="1104"/>
              <a:ext cx="752" cy="41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9" name="Rectangle 45"/>
            <p:cNvSpPr>
              <a:spLocks noChangeArrowheads="1"/>
            </p:cNvSpPr>
            <p:nvPr/>
          </p:nvSpPr>
          <p:spPr bwMode="auto">
            <a:xfrm>
              <a:off x="284" y="1192"/>
              <a:ext cx="8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10000"/>
                </a:spcBef>
              </a:pPr>
              <a:r>
                <a:rPr lang="ja-JP" altLang="en-US" sz="1800" b="1"/>
                <a:t>ありたい姿</a:t>
              </a:r>
            </a:p>
          </p:txBody>
        </p:sp>
      </p:grpSp>
      <p:pic>
        <p:nvPicPr>
          <p:cNvPr id="21564" name="Picture 60" descr="0400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743200"/>
            <a:ext cx="2301875" cy="1552575"/>
          </a:xfrm>
          <a:prstGeom prst="rect">
            <a:avLst/>
          </a:prstGeom>
          <a:noFill/>
          <a:extLst>
            <a:ext uri="{909E8E84-426E-40DD-AFC4-6F175D3DCCD1}">
              <a14:hiddenFill xmlns:a14="http://schemas.microsoft.com/office/drawing/2010/main">
                <a:solidFill>
                  <a:srgbClr val="FFFFFF"/>
                </a:solidFill>
              </a14:hiddenFill>
            </a:ext>
          </a:extLst>
        </p:spPr>
      </p:pic>
      <p:sp>
        <p:nvSpPr>
          <p:cNvPr id="21553" name="Rectangle 49"/>
          <p:cNvSpPr>
            <a:spLocks noChangeArrowheads="1"/>
          </p:cNvSpPr>
          <p:nvPr/>
        </p:nvSpPr>
        <p:spPr bwMode="auto">
          <a:xfrm>
            <a:off x="6019800" y="1219200"/>
            <a:ext cx="2819400" cy="121920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58" name="Rectangle 54"/>
          <p:cNvSpPr>
            <a:spLocks noChangeArrowheads="1"/>
          </p:cNvSpPr>
          <p:nvPr/>
        </p:nvSpPr>
        <p:spPr bwMode="auto">
          <a:xfrm>
            <a:off x="6019800" y="1371600"/>
            <a:ext cx="2819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t>★</a:t>
            </a:r>
            <a:r>
              <a:rPr lang="ja-JP" altLang="en-US" sz="1800" b="1"/>
              <a:t>何を           （目標項目</a:t>
            </a:r>
            <a:r>
              <a:rPr lang="en-US" altLang="ja-JP" sz="1800" b="1">
                <a:latin typeface="ＭＳ Ｐゴシック" pitchFamily="50" charset="-128"/>
              </a:rPr>
              <a:t>)</a:t>
            </a:r>
            <a:endParaRPr lang="en-US" altLang="ja-JP" sz="1800" b="1"/>
          </a:p>
          <a:p>
            <a:pPr algn="l"/>
            <a:r>
              <a:rPr lang="en-US" altLang="ja-JP" sz="1800" b="1"/>
              <a:t>★</a:t>
            </a:r>
            <a:r>
              <a:rPr lang="ja-JP" altLang="en-US" sz="1800" b="1"/>
              <a:t>どれだけ    （目 標 値）</a:t>
            </a:r>
          </a:p>
          <a:p>
            <a:pPr algn="l"/>
            <a:r>
              <a:rPr lang="ja-JP" altLang="en-US" sz="1800" b="1"/>
              <a:t>★いつまでに（達成期間）</a:t>
            </a:r>
          </a:p>
        </p:txBody>
      </p:sp>
      <p:sp>
        <p:nvSpPr>
          <p:cNvPr id="21570" name="Rectangle 66"/>
          <p:cNvSpPr>
            <a:spLocks noChangeArrowheads="1"/>
          </p:cNvSpPr>
          <p:nvPr/>
        </p:nvSpPr>
        <p:spPr bwMode="auto">
          <a:xfrm>
            <a:off x="6011863" y="744538"/>
            <a:ext cx="277495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kumimoji="1" sz="4400">
                <a:solidFill>
                  <a:schemeClr val="tx2"/>
                </a:solidFill>
                <a:latin typeface="Times New Roman" pitchFamily="18" charset="0"/>
                <a:ea typeface="ＭＳ Ｐゴシック" pitchFamily="50" charset="-128"/>
              </a:defRPr>
            </a:lvl1pPr>
            <a:lvl2pPr>
              <a:defRPr kumimoji="1" sz="4400">
                <a:solidFill>
                  <a:schemeClr val="tx2"/>
                </a:solidFill>
                <a:latin typeface="Times New Roman" pitchFamily="18" charset="0"/>
                <a:ea typeface="ＭＳ Ｐゴシック" pitchFamily="50" charset="-128"/>
              </a:defRPr>
            </a:lvl2pPr>
            <a:lvl3pPr>
              <a:defRPr kumimoji="1" sz="4400">
                <a:solidFill>
                  <a:schemeClr val="tx2"/>
                </a:solidFill>
                <a:latin typeface="Times New Roman" pitchFamily="18" charset="0"/>
                <a:ea typeface="ＭＳ Ｐゴシック" pitchFamily="50" charset="-128"/>
              </a:defRPr>
            </a:lvl3pPr>
            <a:lvl4pPr>
              <a:defRPr kumimoji="1" sz="4400">
                <a:solidFill>
                  <a:schemeClr val="tx2"/>
                </a:solidFill>
                <a:latin typeface="Times New Roman" pitchFamily="18" charset="0"/>
                <a:ea typeface="ＭＳ Ｐゴシック" pitchFamily="50" charset="-128"/>
              </a:defRPr>
            </a:lvl4pPr>
            <a:lvl5pPr>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1600" b="1"/>
              <a:t>目標の三要素</a:t>
            </a:r>
          </a:p>
        </p:txBody>
      </p:sp>
      <p:grpSp>
        <p:nvGrpSpPr>
          <p:cNvPr id="21580" name="Group 76"/>
          <p:cNvGrpSpPr>
            <a:grpSpLocks/>
          </p:cNvGrpSpPr>
          <p:nvPr/>
        </p:nvGrpSpPr>
        <p:grpSpPr bwMode="auto">
          <a:xfrm>
            <a:off x="323850" y="3552825"/>
            <a:ext cx="4343400" cy="2971800"/>
            <a:chOff x="192" y="2208"/>
            <a:chExt cx="2736" cy="1872"/>
          </a:xfrm>
        </p:grpSpPr>
        <p:sp>
          <p:nvSpPr>
            <p:cNvPr id="21576" name="AutoShape 72"/>
            <p:cNvSpPr>
              <a:spLocks noChangeArrowheads="1"/>
            </p:cNvSpPr>
            <p:nvPr/>
          </p:nvSpPr>
          <p:spPr bwMode="auto">
            <a:xfrm>
              <a:off x="192" y="2352"/>
              <a:ext cx="2736" cy="1728"/>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59" name="Rectangle 55"/>
            <p:cNvSpPr>
              <a:spLocks noChangeArrowheads="1"/>
            </p:cNvSpPr>
            <p:nvPr/>
          </p:nvSpPr>
          <p:spPr bwMode="auto">
            <a:xfrm>
              <a:off x="384" y="2496"/>
              <a:ext cx="2400" cy="1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10000"/>
                </a:spcBef>
              </a:pPr>
              <a:r>
                <a:rPr lang="en-US" altLang="ja-JP" sz="1800" b="1"/>
                <a:t>◆</a:t>
              </a:r>
              <a:r>
                <a:rPr lang="ja-JP" altLang="en-US" sz="1800" b="1"/>
                <a:t>挑戦意欲のわく目標に</a:t>
              </a:r>
            </a:p>
            <a:p>
              <a:pPr algn="l">
                <a:spcBef>
                  <a:spcPct val="10000"/>
                </a:spcBef>
              </a:pPr>
              <a:r>
                <a:rPr lang="ja-JP" altLang="en-US" sz="1800" b="1"/>
                <a:t>◆目標達成時の予想効果を明らかに</a:t>
              </a:r>
            </a:p>
            <a:p>
              <a:pPr algn="l">
                <a:spcBef>
                  <a:spcPct val="10000"/>
                </a:spcBef>
              </a:pPr>
              <a:r>
                <a:rPr lang="ja-JP" altLang="en-US" sz="1800" b="1"/>
                <a:t>◆攻め所や手段を目標に入れない</a:t>
              </a:r>
            </a:p>
            <a:p>
              <a:pPr algn="l">
                <a:spcBef>
                  <a:spcPct val="10000"/>
                </a:spcBef>
              </a:pPr>
              <a:r>
                <a:rPr lang="ja-JP" altLang="en-US" sz="1800" b="1"/>
                <a:t>◆数値で表しにくいときは</a:t>
              </a:r>
              <a:r>
                <a:rPr lang="ja-JP" altLang="en-US" sz="1800" b="1">
                  <a:solidFill>
                    <a:srgbClr val="FF3300"/>
                  </a:solidFill>
                </a:rPr>
                <a:t>代用特性</a:t>
              </a:r>
              <a:r>
                <a:rPr lang="ja-JP" altLang="en-US" sz="1800" b="1"/>
                <a:t>を</a:t>
              </a:r>
            </a:p>
            <a:p>
              <a:pPr algn="l">
                <a:spcBef>
                  <a:spcPct val="10000"/>
                </a:spcBef>
              </a:pPr>
              <a:r>
                <a:rPr lang="ja-JP" altLang="en-US" sz="1800" b="1"/>
                <a:t>　 見つけたり数値化の工夫をする</a:t>
              </a:r>
            </a:p>
            <a:p>
              <a:pPr algn="l">
                <a:spcBef>
                  <a:spcPct val="10000"/>
                </a:spcBef>
              </a:pPr>
              <a:r>
                <a:rPr lang="ja-JP" altLang="en-US" sz="1800" b="1"/>
                <a:t>◆期間が長くなるときは</a:t>
              </a:r>
              <a:r>
                <a:rPr lang="ja-JP" altLang="en-US" sz="1800" b="1">
                  <a:solidFill>
                    <a:srgbClr val="FF3300"/>
                  </a:solidFill>
                </a:rPr>
                <a:t>中間目標</a:t>
              </a:r>
              <a:r>
                <a:rPr lang="ja-JP" altLang="en-US" sz="1800" b="1"/>
                <a:t>を</a:t>
              </a:r>
            </a:p>
            <a:p>
              <a:pPr algn="l">
                <a:spcBef>
                  <a:spcPct val="10000"/>
                </a:spcBef>
              </a:pPr>
              <a:r>
                <a:rPr lang="ja-JP" altLang="en-US" sz="1800" b="1"/>
                <a:t>　　立てると良い</a:t>
              </a:r>
            </a:p>
          </p:txBody>
        </p:sp>
        <p:sp>
          <p:nvSpPr>
            <p:cNvPr id="21571" name="AutoShape 67"/>
            <p:cNvSpPr>
              <a:spLocks noChangeArrowheads="1"/>
            </p:cNvSpPr>
            <p:nvPr/>
          </p:nvSpPr>
          <p:spPr bwMode="auto">
            <a:xfrm>
              <a:off x="192" y="2208"/>
              <a:ext cx="2304"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t>　★ポイント</a:t>
              </a:r>
            </a:p>
          </p:txBody>
        </p:sp>
      </p:grpSp>
      <p:sp>
        <p:nvSpPr>
          <p:cNvPr id="21575" name="Rectangle 71"/>
          <p:cNvSpPr>
            <a:spLocks noChangeArrowheads="1"/>
          </p:cNvSpPr>
          <p:nvPr/>
        </p:nvSpPr>
        <p:spPr bwMode="auto">
          <a:xfrm>
            <a:off x="685800" y="228600"/>
            <a:ext cx="3505200" cy="609600"/>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eaLnBrk="0" hangingPunct="0"/>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目標の設定</a:t>
            </a:r>
          </a:p>
        </p:txBody>
      </p:sp>
      <p:grpSp>
        <p:nvGrpSpPr>
          <p:cNvPr id="21584" name="Group 80"/>
          <p:cNvGrpSpPr>
            <a:grpSpLocks/>
          </p:cNvGrpSpPr>
          <p:nvPr/>
        </p:nvGrpSpPr>
        <p:grpSpPr bwMode="auto">
          <a:xfrm>
            <a:off x="381000" y="101600"/>
            <a:ext cx="860425" cy="431800"/>
            <a:chOff x="2976" y="208"/>
            <a:chExt cx="542" cy="272"/>
          </a:xfrm>
        </p:grpSpPr>
        <p:sp>
          <p:nvSpPr>
            <p:cNvPr id="21578" name="Rectangle 74"/>
            <p:cNvSpPr>
              <a:spLocks noChangeArrowheads="1"/>
            </p:cNvSpPr>
            <p:nvPr/>
          </p:nvSpPr>
          <p:spPr bwMode="auto">
            <a:xfrm>
              <a:off x="2976" y="208"/>
              <a:ext cx="528" cy="272"/>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b="1">
                <a:solidFill>
                  <a:schemeClr val="bg1"/>
                </a:solidFill>
                <a:effectLst>
                  <a:outerShdw blurRad="38100" dist="38100" dir="2700000" algn="tl">
                    <a:srgbClr val="000000"/>
                  </a:outerShdw>
                </a:effectLst>
                <a:latin typeface="ＭＳ Ｐゴシック" pitchFamily="50" charset="-128"/>
              </a:endParaRPr>
            </a:p>
          </p:txBody>
        </p:sp>
        <p:sp>
          <p:nvSpPr>
            <p:cNvPr id="21579" name="Text Box 75"/>
            <p:cNvSpPr txBox="1">
              <a:spLocks noChangeArrowheads="1"/>
            </p:cNvSpPr>
            <p:nvPr/>
          </p:nvSpPr>
          <p:spPr bwMode="auto">
            <a:xfrm>
              <a:off x="3016" y="232"/>
              <a:ext cx="502"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800" b="1">
                  <a:effectLst>
                    <a:outerShdw blurRad="38100" dist="38100" dir="2700000" algn="tl">
                      <a:srgbClr val="C0C0C0"/>
                    </a:outerShdw>
                  </a:effectLst>
                  <a:latin typeface="ＭＳ Ｐゴシック" pitchFamily="50" charset="-128"/>
                </a:rPr>
                <a:t>2-</a:t>
              </a:r>
              <a:r>
                <a:rPr lang="ja-JP" altLang="en-US" sz="1800" b="1">
                  <a:effectLst>
                    <a:outerShdw blurRad="38100" dist="38100" dir="2700000" algn="tl">
                      <a:srgbClr val="C0C0C0"/>
                    </a:outerShdw>
                  </a:effectLst>
                  <a:latin typeface="ＭＳ Ｐゴシック" pitchFamily="50" charset="-128"/>
                </a:rPr>
                <a:t>（</a:t>
              </a:r>
              <a:r>
                <a:rPr lang="en-US" altLang="ja-JP" sz="1800" b="1">
                  <a:effectLst>
                    <a:outerShdw blurRad="38100" dist="38100" dir="2700000" algn="tl">
                      <a:srgbClr val="C0C0C0"/>
                    </a:outerShdw>
                  </a:effectLst>
                  <a:latin typeface="ＭＳ Ｐゴシック" pitchFamily="50" charset="-128"/>
                </a:rPr>
                <a:t>1</a:t>
              </a:r>
              <a:r>
                <a:rPr lang="ja-JP" altLang="en-US" sz="1800" b="1">
                  <a:effectLst>
                    <a:outerShdw blurRad="38100" dist="38100" dir="2700000" algn="tl">
                      <a:srgbClr val="C0C0C0"/>
                    </a:outerShdw>
                  </a:effectLst>
                  <a:latin typeface="ＭＳ Ｐゴシック" pitchFamily="50" charset="-128"/>
                </a:rPr>
                <a:t>）</a:t>
              </a:r>
            </a:p>
          </p:txBody>
        </p:sp>
      </p:grpSp>
      <p:sp>
        <p:nvSpPr>
          <p:cNvPr id="21586" name="AutoShape 82"/>
          <p:cNvSpPr>
            <a:spLocks noChangeArrowheads="1"/>
          </p:cNvSpPr>
          <p:nvPr/>
        </p:nvSpPr>
        <p:spPr bwMode="auto">
          <a:xfrm>
            <a:off x="2124075" y="2781300"/>
            <a:ext cx="649288" cy="504825"/>
          </a:xfrm>
          <a:prstGeom prst="downArrow">
            <a:avLst>
              <a:gd name="adj1" fmla="val 50000"/>
              <a:gd name="adj2" fmla="val 25000"/>
            </a:avLst>
          </a:prstGeom>
          <a:gradFill rotWithShape="0">
            <a:gsLst>
              <a:gs pos="0">
                <a:srgbClr val="CCFFFF"/>
              </a:gs>
              <a:gs pos="50000">
                <a:schemeClr val="bg1"/>
              </a:gs>
              <a:gs pos="100000">
                <a:srgbClr val="CCFFFF"/>
              </a:gs>
            </a:gsLst>
            <a:lin ang="0" scaled="1"/>
          </a:gra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87" name="Text Box 83"/>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３３</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6633" name="Group 201"/>
          <p:cNvGrpSpPr>
            <a:grpSpLocks/>
          </p:cNvGrpSpPr>
          <p:nvPr/>
        </p:nvGrpSpPr>
        <p:grpSpPr bwMode="auto">
          <a:xfrm>
            <a:off x="152400" y="0"/>
            <a:ext cx="5638800" cy="762000"/>
            <a:chOff x="96" y="0"/>
            <a:chExt cx="3264" cy="480"/>
          </a:xfrm>
        </p:grpSpPr>
        <p:sp>
          <p:nvSpPr>
            <p:cNvPr id="146632" name="Rectangle 200"/>
            <p:cNvSpPr>
              <a:spLocks noChangeArrowheads="1"/>
            </p:cNvSpPr>
            <p:nvPr/>
          </p:nvSpPr>
          <p:spPr bwMode="auto">
            <a:xfrm>
              <a:off x="96" y="48"/>
              <a:ext cx="3168" cy="432"/>
            </a:xfrm>
            <a:prstGeom prst="rect">
              <a:avLst/>
            </a:prstGeom>
            <a:solidFill>
              <a:srgbClr val="00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436" name="Text Box 4"/>
            <p:cNvSpPr txBox="1">
              <a:spLocks noChangeArrowheads="1"/>
            </p:cNvSpPr>
            <p:nvPr/>
          </p:nvSpPr>
          <p:spPr bwMode="auto">
            <a:xfrm>
              <a:off x="240" y="0"/>
              <a:ext cx="3120" cy="473"/>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lnSpc>
                  <a:spcPct val="120000"/>
                </a:lnSpc>
              </a:pPr>
              <a:r>
                <a:rPr lang="ja-JP" altLang="en-US" sz="2400">
                  <a:solidFill>
                    <a:schemeClr val="bg1"/>
                  </a:solidFill>
                  <a:ea typeface="HG創英角ﾎﾟｯﾌﾟ体" pitchFamily="49" charset="-128"/>
                </a:rPr>
                <a:t>ステップ</a:t>
              </a:r>
              <a:r>
                <a:rPr lang="ja-JP" altLang="en-US" sz="2800">
                  <a:solidFill>
                    <a:schemeClr val="bg1"/>
                  </a:solidFill>
                  <a:ea typeface="HG創英角ﾎﾟｯﾌﾟ体" pitchFamily="49" charset="-128"/>
                </a:rPr>
                <a:t>３．</a:t>
              </a:r>
              <a:r>
                <a:rPr lang="ja-JP" altLang="en-US" sz="3600">
                  <a:solidFill>
                    <a:schemeClr val="bg1"/>
                  </a:solidFill>
                  <a:ea typeface="HG創英角ﾎﾟｯﾌﾟ体" pitchFamily="49" charset="-128"/>
                </a:rPr>
                <a:t>方策の立案</a:t>
              </a:r>
              <a:endParaRPr lang="ja-JP" altLang="en-US" sz="2400">
                <a:ea typeface="HG創英角ﾎﾟｯﾌﾟ体" pitchFamily="49" charset="-128"/>
              </a:endParaRPr>
            </a:p>
          </p:txBody>
        </p:sp>
      </p:grpSp>
      <p:sp>
        <p:nvSpPr>
          <p:cNvPr id="146622" name="Text Box 190"/>
          <p:cNvSpPr txBox="1">
            <a:spLocks noChangeArrowheads="1"/>
          </p:cNvSpPr>
          <p:nvPr/>
        </p:nvSpPr>
        <p:spPr bwMode="auto">
          <a:xfrm>
            <a:off x="5867400" y="76200"/>
            <a:ext cx="2514600" cy="1096963"/>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a:t>
            </a:r>
            <a:r>
              <a:rPr lang="ja-JP" altLang="en-US" sz="1200">
                <a:solidFill>
                  <a:schemeClr val="bg1"/>
                </a:solidFill>
              </a:rPr>
              <a:t>系統図  </a:t>
            </a:r>
            <a:r>
              <a:rPr lang="ja-JP" altLang="en-US" sz="1200" b="1">
                <a:solidFill>
                  <a:schemeClr val="bg1"/>
                </a:solidFill>
              </a:rPr>
              <a:t>▼</a:t>
            </a:r>
            <a:r>
              <a:rPr lang="ja-JP" altLang="en-US" sz="1200">
                <a:solidFill>
                  <a:schemeClr val="bg1"/>
                </a:solidFill>
              </a:rPr>
              <a:t> ブレーンストーミング法</a:t>
            </a:r>
            <a:r>
              <a:rPr lang="ja-JP" altLang="en-US" sz="1200" b="1">
                <a:solidFill>
                  <a:schemeClr val="bg1"/>
                </a:solidFill>
              </a:rPr>
              <a:t>▼</a:t>
            </a:r>
            <a:r>
              <a:rPr lang="ja-JP" altLang="en-US" sz="1200">
                <a:solidFill>
                  <a:schemeClr val="bg1"/>
                </a:solidFill>
              </a:rPr>
              <a:t>特性要因図  </a:t>
            </a:r>
            <a:r>
              <a:rPr lang="ja-JP" altLang="en-US" sz="1200" b="1">
                <a:solidFill>
                  <a:schemeClr val="bg1"/>
                </a:solidFill>
              </a:rPr>
              <a:t>▼</a:t>
            </a:r>
            <a:r>
              <a:rPr lang="ja-JP" altLang="en-US" sz="1200">
                <a:solidFill>
                  <a:schemeClr val="bg1"/>
                </a:solidFill>
              </a:rPr>
              <a:t>親和図法　        　　</a:t>
            </a:r>
            <a:r>
              <a:rPr lang="ja-JP" altLang="en-US" sz="1200" b="1">
                <a:solidFill>
                  <a:schemeClr val="bg1"/>
                </a:solidFill>
              </a:rPr>
              <a:t>▼</a:t>
            </a:r>
            <a:r>
              <a:rPr lang="ja-JP" altLang="en-US" sz="1200">
                <a:solidFill>
                  <a:schemeClr val="bg1"/>
                </a:solidFill>
              </a:rPr>
              <a:t>チェックリスト法　　　　　　　　　　　</a:t>
            </a:r>
            <a:r>
              <a:rPr lang="ja-JP" altLang="en-US" sz="1200" b="1">
                <a:solidFill>
                  <a:schemeClr val="bg1"/>
                </a:solidFill>
              </a:rPr>
              <a:t>▼</a:t>
            </a:r>
            <a:r>
              <a:rPr lang="ja-JP" altLang="en-US" sz="1200">
                <a:solidFill>
                  <a:schemeClr val="bg1"/>
                </a:solidFill>
              </a:rPr>
              <a:t>連関図法</a:t>
            </a:r>
            <a:r>
              <a:rPr lang="ja-JP" altLang="en-US" sz="1200" b="1">
                <a:solidFill>
                  <a:schemeClr val="bg1"/>
                </a:solidFill>
              </a:rPr>
              <a:t>　　　　　　</a:t>
            </a:r>
            <a:r>
              <a:rPr lang="ja-JP" altLang="en-US" sz="1200">
                <a:solidFill>
                  <a:schemeClr val="bg1"/>
                </a:solidFill>
              </a:rPr>
              <a:t>等</a:t>
            </a:r>
          </a:p>
        </p:txBody>
      </p:sp>
      <p:grpSp>
        <p:nvGrpSpPr>
          <p:cNvPr id="146663" name="Group 231"/>
          <p:cNvGrpSpPr>
            <a:grpSpLocks/>
          </p:cNvGrpSpPr>
          <p:nvPr/>
        </p:nvGrpSpPr>
        <p:grpSpPr bwMode="auto">
          <a:xfrm>
            <a:off x="304800" y="914400"/>
            <a:ext cx="4267200" cy="5788025"/>
            <a:chOff x="192" y="576"/>
            <a:chExt cx="2688" cy="3646"/>
          </a:xfrm>
        </p:grpSpPr>
        <p:grpSp>
          <p:nvGrpSpPr>
            <p:cNvPr id="146659" name="Group 227"/>
            <p:cNvGrpSpPr>
              <a:grpSpLocks/>
            </p:cNvGrpSpPr>
            <p:nvPr/>
          </p:nvGrpSpPr>
          <p:grpSpPr bwMode="auto">
            <a:xfrm>
              <a:off x="192" y="1180"/>
              <a:ext cx="2688" cy="1124"/>
              <a:chOff x="192" y="1180"/>
              <a:chExt cx="2688" cy="1124"/>
            </a:xfrm>
          </p:grpSpPr>
          <p:sp>
            <p:nvSpPr>
              <p:cNvPr id="146653" name="AutoShape 221"/>
              <p:cNvSpPr>
                <a:spLocks noChangeArrowheads="1"/>
              </p:cNvSpPr>
              <p:nvPr/>
            </p:nvSpPr>
            <p:spPr bwMode="auto">
              <a:xfrm>
                <a:off x="192" y="1344"/>
                <a:ext cx="2592" cy="960"/>
              </a:xfrm>
              <a:prstGeom prst="wedgeRoundRectCallout">
                <a:avLst>
                  <a:gd name="adj1" fmla="val 30056"/>
                  <a:gd name="adj2" fmla="val 71667"/>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sp>
            <p:nvSpPr>
              <p:cNvPr id="146516" name="Text Box 84"/>
              <p:cNvSpPr txBox="1">
                <a:spLocks noChangeArrowheads="1"/>
              </p:cNvSpPr>
              <p:nvPr/>
            </p:nvSpPr>
            <p:spPr bwMode="auto">
              <a:xfrm>
                <a:off x="288" y="1440"/>
                <a:ext cx="2592"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a:t>
                </a:r>
                <a:r>
                  <a:rPr lang="ja-JP" altLang="en-US" sz="1600" b="1"/>
                  <a:t>採用した</a:t>
                </a:r>
                <a:r>
                  <a:rPr lang="ja-JP" altLang="en-US" sz="1600" b="1">
                    <a:solidFill>
                      <a:srgbClr val="FF3300"/>
                    </a:solidFill>
                  </a:rPr>
                  <a:t>すべての攻め所</a:t>
                </a:r>
                <a:r>
                  <a:rPr lang="ja-JP" altLang="en-US" sz="1600" b="1"/>
                  <a:t>について考える</a:t>
                </a:r>
              </a:p>
            </p:txBody>
          </p:sp>
          <p:sp>
            <p:nvSpPr>
              <p:cNvPr id="146518" name="Text Box 86"/>
              <p:cNvSpPr txBox="1">
                <a:spLocks noChangeArrowheads="1"/>
              </p:cNvSpPr>
              <p:nvPr/>
            </p:nvSpPr>
            <p:spPr bwMode="auto">
              <a:xfrm>
                <a:off x="288" y="1639"/>
                <a:ext cx="148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a:t>
                </a:r>
                <a:r>
                  <a:rPr lang="ja-JP" altLang="en-US" sz="1600" b="1"/>
                  <a:t>全員で</a:t>
                </a:r>
                <a:r>
                  <a:rPr lang="ja-JP" altLang="en-US" sz="1600" b="1">
                    <a:solidFill>
                      <a:srgbClr val="FF0000"/>
                    </a:solidFill>
                  </a:rPr>
                  <a:t>周知を結集</a:t>
                </a:r>
              </a:p>
            </p:txBody>
          </p:sp>
          <p:sp>
            <p:nvSpPr>
              <p:cNvPr id="146519" name="Text Box 87"/>
              <p:cNvSpPr txBox="1">
                <a:spLocks noChangeArrowheads="1"/>
              </p:cNvSpPr>
              <p:nvPr/>
            </p:nvSpPr>
            <p:spPr bwMode="auto">
              <a:xfrm>
                <a:off x="288" y="1838"/>
                <a:ext cx="244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従来のやり方にとらわれず発想転換</a:t>
                </a:r>
              </a:p>
            </p:txBody>
          </p:sp>
          <p:sp>
            <p:nvSpPr>
              <p:cNvPr id="146630" name="AutoShape 198"/>
              <p:cNvSpPr>
                <a:spLocks noChangeArrowheads="1"/>
              </p:cNvSpPr>
              <p:nvPr/>
            </p:nvSpPr>
            <p:spPr bwMode="auto">
              <a:xfrm>
                <a:off x="240" y="1180"/>
                <a:ext cx="1104"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t>　★ポイント</a:t>
                </a:r>
              </a:p>
            </p:txBody>
          </p:sp>
          <p:sp>
            <p:nvSpPr>
              <p:cNvPr id="146520" name="Text Box 88"/>
              <p:cNvSpPr txBox="1">
                <a:spLocks noChangeArrowheads="1"/>
              </p:cNvSpPr>
              <p:nvPr/>
            </p:nvSpPr>
            <p:spPr bwMode="auto">
              <a:xfrm>
                <a:off x="288" y="2036"/>
                <a:ext cx="148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solidFill>
                      <a:srgbClr val="FF3300"/>
                    </a:solidFill>
                  </a:rPr>
                  <a:t>ベンチマーク</a:t>
                </a:r>
              </a:p>
            </p:txBody>
          </p:sp>
        </p:grpSp>
        <p:grpSp>
          <p:nvGrpSpPr>
            <p:cNvPr id="146661" name="Group 229"/>
            <p:cNvGrpSpPr>
              <a:grpSpLocks/>
            </p:cNvGrpSpPr>
            <p:nvPr/>
          </p:nvGrpSpPr>
          <p:grpSpPr bwMode="auto">
            <a:xfrm>
              <a:off x="288" y="576"/>
              <a:ext cx="2208" cy="528"/>
              <a:chOff x="288" y="576"/>
              <a:chExt cx="2208" cy="528"/>
            </a:xfrm>
          </p:grpSpPr>
          <p:sp>
            <p:nvSpPr>
              <p:cNvPr id="146439" name="Rectangle 7"/>
              <p:cNvSpPr>
                <a:spLocks noChangeArrowheads="1"/>
              </p:cNvSpPr>
              <p:nvPr/>
            </p:nvSpPr>
            <p:spPr bwMode="auto">
              <a:xfrm>
                <a:off x="343" y="768"/>
                <a:ext cx="2105" cy="336"/>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endParaRPr lang="ja-JP" altLang="ja-JP" sz="2000" b="1">
                  <a:effectLst>
                    <a:outerShdw blurRad="38100" dist="38100" dir="2700000" algn="tl">
                      <a:srgbClr val="FFFFFF"/>
                    </a:outerShdw>
                  </a:effectLst>
                </a:endParaRPr>
              </a:p>
            </p:txBody>
          </p:sp>
          <p:sp>
            <p:nvSpPr>
              <p:cNvPr id="146515" name="Text Box 83"/>
              <p:cNvSpPr txBox="1">
                <a:spLocks noChangeArrowheads="1"/>
              </p:cNvSpPr>
              <p:nvPr/>
            </p:nvSpPr>
            <p:spPr bwMode="auto">
              <a:xfrm>
                <a:off x="399" y="816"/>
                <a:ext cx="2097" cy="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effectLst>
                      <a:outerShdw blurRad="38100" dist="38100" dir="2700000" algn="tl">
                        <a:srgbClr val="C0C0C0"/>
                      </a:outerShdw>
                    </a:effectLst>
                  </a:rPr>
                  <a:t>方策案（アイデア）の列挙</a:t>
                </a:r>
              </a:p>
            </p:txBody>
          </p:sp>
          <p:grpSp>
            <p:nvGrpSpPr>
              <p:cNvPr id="146647" name="Group 215"/>
              <p:cNvGrpSpPr>
                <a:grpSpLocks/>
              </p:cNvGrpSpPr>
              <p:nvPr/>
            </p:nvGrpSpPr>
            <p:grpSpPr bwMode="auto">
              <a:xfrm>
                <a:off x="288" y="576"/>
                <a:ext cx="528" cy="240"/>
                <a:chOff x="528" y="528"/>
                <a:chExt cx="1920" cy="336"/>
              </a:xfrm>
            </p:grpSpPr>
            <p:sp>
              <p:nvSpPr>
                <p:cNvPr id="146648" name="Rectangle 216"/>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6649" name="Text Box 217"/>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nvGrpSpPr>
            <p:cNvPr id="146658" name="Group 226"/>
            <p:cNvGrpSpPr>
              <a:grpSpLocks/>
            </p:cNvGrpSpPr>
            <p:nvPr/>
          </p:nvGrpSpPr>
          <p:grpSpPr bwMode="auto">
            <a:xfrm>
              <a:off x="709" y="2448"/>
              <a:ext cx="1914" cy="1774"/>
              <a:chOff x="709" y="2448"/>
              <a:chExt cx="1914" cy="1774"/>
            </a:xfrm>
          </p:grpSpPr>
          <p:grpSp>
            <p:nvGrpSpPr>
              <p:cNvPr id="146522" name="Group 90"/>
              <p:cNvGrpSpPr>
                <a:grpSpLocks/>
              </p:cNvGrpSpPr>
              <p:nvPr/>
            </p:nvGrpSpPr>
            <p:grpSpPr bwMode="auto">
              <a:xfrm>
                <a:off x="2156" y="2894"/>
                <a:ext cx="17" cy="145"/>
                <a:chOff x="2447" y="1888"/>
                <a:chExt cx="17" cy="177"/>
              </a:xfrm>
            </p:grpSpPr>
            <p:sp>
              <p:nvSpPr>
                <p:cNvPr id="146523" name="Freeform 91"/>
                <p:cNvSpPr>
                  <a:spLocks/>
                </p:cNvSpPr>
                <p:nvPr/>
              </p:nvSpPr>
              <p:spPr bwMode="auto">
                <a:xfrm>
                  <a:off x="2447" y="1888"/>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24" name="Freeform 92"/>
                <p:cNvSpPr>
                  <a:spLocks/>
                </p:cNvSpPr>
                <p:nvPr/>
              </p:nvSpPr>
              <p:spPr bwMode="auto">
                <a:xfrm>
                  <a:off x="2447" y="1927"/>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25" name="Freeform 93"/>
                <p:cNvSpPr>
                  <a:spLocks/>
                </p:cNvSpPr>
                <p:nvPr/>
              </p:nvSpPr>
              <p:spPr bwMode="auto">
                <a:xfrm>
                  <a:off x="2447" y="1966"/>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26" name="Freeform 94"/>
                <p:cNvSpPr>
                  <a:spLocks/>
                </p:cNvSpPr>
                <p:nvPr/>
              </p:nvSpPr>
              <p:spPr bwMode="auto">
                <a:xfrm>
                  <a:off x="2447" y="2005"/>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27" name="Freeform 95"/>
                <p:cNvSpPr>
                  <a:spLocks/>
                </p:cNvSpPr>
                <p:nvPr/>
              </p:nvSpPr>
              <p:spPr bwMode="auto">
                <a:xfrm>
                  <a:off x="2447" y="2044"/>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46528" name="Group 96"/>
              <p:cNvGrpSpPr>
                <a:grpSpLocks/>
              </p:cNvGrpSpPr>
              <p:nvPr/>
            </p:nvGrpSpPr>
            <p:grpSpPr bwMode="auto">
              <a:xfrm>
                <a:off x="1784" y="2448"/>
                <a:ext cx="839" cy="199"/>
                <a:chOff x="2064" y="1345"/>
                <a:chExt cx="864" cy="242"/>
              </a:xfrm>
            </p:grpSpPr>
            <p:sp>
              <p:nvSpPr>
                <p:cNvPr id="146529" name="AutoShape 97"/>
                <p:cNvSpPr>
                  <a:spLocks noChangeArrowheads="1"/>
                </p:cNvSpPr>
                <p:nvPr/>
              </p:nvSpPr>
              <p:spPr bwMode="auto">
                <a:xfrm>
                  <a:off x="2068" y="1348"/>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30" name="Rectangle 98"/>
                <p:cNvSpPr>
                  <a:spLocks noChangeArrowheads="1"/>
                </p:cNvSpPr>
                <p:nvPr/>
              </p:nvSpPr>
              <p:spPr bwMode="auto">
                <a:xfrm>
                  <a:off x="2064" y="1345"/>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方策Ａ １</a:t>
                  </a:r>
                </a:p>
              </p:txBody>
            </p:sp>
          </p:grpSp>
          <p:grpSp>
            <p:nvGrpSpPr>
              <p:cNvPr id="146533" name="Group 101"/>
              <p:cNvGrpSpPr>
                <a:grpSpLocks/>
              </p:cNvGrpSpPr>
              <p:nvPr/>
            </p:nvGrpSpPr>
            <p:grpSpPr bwMode="auto">
              <a:xfrm>
                <a:off x="1784" y="2683"/>
                <a:ext cx="839" cy="199"/>
                <a:chOff x="2064" y="1631"/>
                <a:chExt cx="864" cy="242"/>
              </a:xfrm>
            </p:grpSpPr>
            <p:sp>
              <p:nvSpPr>
                <p:cNvPr id="146534" name="AutoShape 102"/>
                <p:cNvSpPr>
                  <a:spLocks noChangeArrowheads="1"/>
                </p:cNvSpPr>
                <p:nvPr/>
              </p:nvSpPr>
              <p:spPr bwMode="auto">
                <a:xfrm>
                  <a:off x="2068" y="1636"/>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35" name="Rectangle 103"/>
                <p:cNvSpPr>
                  <a:spLocks noChangeArrowheads="1"/>
                </p:cNvSpPr>
                <p:nvPr/>
              </p:nvSpPr>
              <p:spPr bwMode="auto">
                <a:xfrm>
                  <a:off x="2064" y="1631"/>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方策Ａ ２</a:t>
                  </a:r>
                </a:p>
              </p:txBody>
            </p:sp>
          </p:grpSp>
          <p:grpSp>
            <p:nvGrpSpPr>
              <p:cNvPr id="146536" name="Group 104"/>
              <p:cNvGrpSpPr>
                <a:grpSpLocks/>
              </p:cNvGrpSpPr>
              <p:nvPr/>
            </p:nvGrpSpPr>
            <p:grpSpPr bwMode="auto">
              <a:xfrm>
                <a:off x="1784" y="2999"/>
                <a:ext cx="839" cy="199"/>
                <a:chOff x="2064" y="2016"/>
                <a:chExt cx="864" cy="242"/>
              </a:xfrm>
            </p:grpSpPr>
            <p:sp>
              <p:nvSpPr>
                <p:cNvPr id="146537" name="AutoShape 105"/>
                <p:cNvSpPr>
                  <a:spLocks noChangeArrowheads="1"/>
                </p:cNvSpPr>
                <p:nvPr/>
              </p:nvSpPr>
              <p:spPr bwMode="auto">
                <a:xfrm>
                  <a:off x="2068" y="2020"/>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38" name="Rectangle 106"/>
                <p:cNvSpPr>
                  <a:spLocks noChangeArrowheads="1"/>
                </p:cNvSpPr>
                <p:nvPr/>
              </p:nvSpPr>
              <p:spPr bwMode="auto">
                <a:xfrm>
                  <a:off x="2064" y="2016"/>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方策Ａ ｎ</a:t>
                  </a:r>
                </a:p>
              </p:txBody>
            </p:sp>
          </p:grpSp>
          <p:grpSp>
            <p:nvGrpSpPr>
              <p:cNvPr id="146539" name="Group 107"/>
              <p:cNvGrpSpPr>
                <a:grpSpLocks/>
              </p:cNvGrpSpPr>
              <p:nvPr/>
            </p:nvGrpSpPr>
            <p:grpSpPr bwMode="auto">
              <a:xfrm>
                <a:off x="1784" y="3237"/>
                <a:ext cx="839" cy="199"/>
                <a:chOff x="2064" y="2306"/>
                <a:chExt cx="864" cy="242"/>
              </a:xfrm>
            </p:grpSpPr>
            <p:sp>
              <p:nvSpPr>
                <p:cNvPr id="146540" name="AutoShape 108"/>
                <p:cNvSpPr>
                  <a:spLocks noChangeArrowheads="1"/>
                </p:cNvSpPr>
                <p:nvPr/>
              </p:nvSpPr>
              <p:spPr bwMode="auto">
                <a:xfrm>
                  <a:off x="2068" y="2308"/>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41" name="Rectangle 109"/>
                <p:cNvSpPr>
                  <a:spLocks noChangeArrowheads="1"/>
                </p:cNvSpPr>
                <p:nvPr/>
              </p:nvSpPr>
              <p:spPr bwMode="auto">
                <a:xfrm>
                  <a:off x="2064" y="2306"/>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方策ＡＢ１</a:t>
                  </a:r>
                </a:p>
              </p:txBody>
            </p:sp>
          </p:grpSp>
          <p:grpSp>
            <p:nvGrpSpPr>
              <p:cNvPr id="146542" name="Group 110"/>
              <p:cNvGrpSpPr>
                <a:grpSpLocks/>
              </p:cNvGrpSpPr>
              <p:nvPr/>
            </p:nvGrpSpPr>
            <p:grpSpPr bwMode="auto">
              <a:xfrm>
                <a:off x="2156" y="3919"/>
                <a:ext cx="17" cy="145"/>
                <a:chOff x="2447" y="3136"/>
                <a:chExt cx="17" cy="177"/>
              </a:xfrm>
            </p:grpSpPr>
            <p:sp>
              <p:nvSpPr>
                <p:cNvPr id="146543" name="Freeform 111"/>
                <p:cNvSpPr>
                  <a:spLocks/>
                </p:cNvSpPr>
                <p:nvPr/>
              </p:nvSpPr>
              <p:spPr bwMode="auto">
                <a:xfrm>
                  <a:off x="2447" y="3136"/>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44" name="Freeform 112"/>
                <p:cNvSpPr>
                  <a:spLocks/>
                </p:cNvSpPr>
                <p:nvPr/>
              </p:nvSpPr>
              <p:spPr bwMode="auto">
                <a:xfrm>
                  <a:off x="2447" y="3175"/>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45" name="Freeform 113"/>
                <p:cNvSpPr>
                  <a:spLocks/>
                </p:cNvSpPr>
                <p:nvPr/>
              </p:nvSpPr>
              <p:spPr bwMode="auto">
                <a:xfrm>
                  <a:off x="2447" y="3214"/>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46" name="Freeform 114"/>
                <p:cNvSpPr>
                  <a:spLocks/>
                </p:cNvSpPr>
                <p:nvPr/>
              </p:nvSpPr>
              <p:spPr bwMode="auto">
                <a:xfrm>
                  <a:off x="2447" y="3253"/>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47" name="Freeform 115"/>
                <p:cNvSpPr>
                  <a:spLocks/>
                </p:cNvSpPr>
                <p:nvPr/>
              </p:nvSpPr>
              <p:spPr bwMode="auto">
                <a:xfrm>
                  <a:off x="2447" y="3292"/>
                  <a:ext cx="17" cy="21"/>
                </a:xfrm>
                <a:custGeom>
                  <a:avLst/>
                  <a:gdLst>
                    <a:gd name="T0" fmla="*/ 16 w 17"/>
                    <a:gd name="T1" fmla="*/ 0 h 21"/>
                    <a:gd name="T2" fmla="*/ 0 w 17"/>
                    <a:gd name="T3" fmla="*/ 0 h 21"/>
                    <a:gd name="T4" fmla="*/ 0 w 17"/>
                    <a:gd name="T5" fmla="*/ 20 h 21"/>
                    <a:gd name="T6" fmla="*/ 16 w 17"/>
                    <a:gd name="T7" fmla="*/ 20 h 21"/>
                    <a:gd name="T8" fmla="*/ 16 w 17"/>
                    <a:gd name="T9" fmla="*/ 0 h 21"/>
                  </a:gdLst>
                  <a:ahLst/>
                  <a:cxnLst>
                    <a:cxn ang="0">
                      <a:pos x="T0" y="T1"/>
                    </a:cxn>
                    <a:cxn ang="0">
                      <a:pos x="T2" y="T3"/>
                    </a:cxn>
                    <a:cxn ang="0">
                      <a:pos x="T4" y="T5"/>
                    </a:cxn>
                    <a:cxn ang="0">
                      <a:pos x="T6" y="T7"/>
                    </a:cxn>
                    <a:cxn ang="0">
                      <a:pos x="T8" y="T9"/>
                    </a:cxn>
                  </a:cxnLst>
                  <a:rect l="0" t="0" r="r" b="b"/>
                  <a:pathLst>
                    <a:path w="17" h="21">
                      <a:moveTo>
                        <a:pt x="16" y="0"/>
                      </a:moveTo>
                      <a:lnTo>
                        <a:pt x="0" y="0"/>
                      </a:lnTo>
                      <a:lnTo>
                        <a:pt x="0" y="20"/>
                      </a:lnTo>
                      <a:lnTo>
                        <a:pt x="16" y="20"/>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46548" name="Group 116"/>
              <p:cNvGrpSpPr>
                <a:grpSpLocks/>
              </p:cNvGrpSpPr>
              <p:nvPr/>
            </p:nvGrpSpPr>
            <p:grpSpPr bwMode="auto">
              <a:xfrm>
                <a:off x="1773" y="3466"/>
                <a:ext cx="840" cy="199"/>
                <a:chOff x="2064" y="2591"/>
                <a:chExt cx="864" cy="242"/>
              </a:xfrm>
            </p:grpSpPr>
            <p:sp>
              <p:nvSpPr>
                <p:cNvPr id="146549" name="AutoShape 117"/>
                <p:cNvSpPr>
                  <a:spLocks noChangeArrowheads="1"/>
                </p:cNvSpPr>
                <p:nvPr/>
              </p:nvSpPr>
              <p:spPr bwMode="auto">
                <a:xfrm>
                  <a:off x="2068" y="2596"/>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50" name="Rectangle 118"/>
                <p:cNvSpPr>
                  <a:spLocks noChangeArrowheads="1"/>
                </p:cNvSpPr>
                <p:nvPr/>
              </p:nvSpPr>
              <p:spPr bwMode="auto">
                <a:xfrm>
                  <a:off x="2064" y="2591"/>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方策Ｂ１</a:t>
                  </a:r>
                </a:p>
              </p:txBody>
            </p:sp>
          </p:grpSp>
          <p:grpSp>
            <p:nvGrpSpPr>
              <p:cNvPr id="146551" name="Group 119"/>
              <p:cNvGrpSpPr>
                <a:grpSpLocks/>
              </p:cNvGrpSpPr>
              <p:nvPr/>
            </p:nvGrpSpPr>
            <p:grpSpPr bwMode="auto">
              <a:xfrm>
                <a:off x="1784" y="3709"/>
                <a:ext cx="839" cy="199"/>
                <a:chOff x="2064" y="2881"/>
                <a:chExt cx="864" cy="242"/>
              </a:xfrm>
            </p:grpSpPr>
            <p:sp>
              <p:nvSpPr>
                <p:cNvPr id="146552" name="AutoShape 120"/>
                <p:cNvSpPr>
                  <a:spLocks noChangeArrowheads="1"/>
                </p:cNvSpPr>
                <p:nvPr/>
              </p:nvSpPr>
              <p:spPr bwMode="auto">
                <a:xfrm>
                  <a:off x="2068" y="2884"/>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53" name="Rectangle 121"/>
                <p:cNvSpPr>
                  <a:spLocks noChangeArrowheads="1"/>
                </p:cNvSpPr>
                <p:nvPr/>
              </p:nvSpPr>
              <p:spPr bwMode="auto">
                <a:xfrm>
                  <a:off x="2064" y="2881"/>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方策Ｂ ２</a:t>
                  </a:r>
                </a:p>
              </p:txBody>
            </p:sp>
          </p:grpSp>
          <p:grpSp>
            <p:nvGrpSpPr>
              <p:cNvPr id="146554" name="Group 122"/>
              <p:cNvGrpSpPr>
                <a:grpSpLocks/>
              </p:cNvGrpSpPr>
              <p:nvPr/>
            </p:nvGrpSpPr>
            <p:grpSpPr bwMode="auto">
              <a:xfrm>
                <a:off x="1784" y="4023"/>
                <a:ext cx="839" cy="199"/>
                <a:chOff x="2064" y="3263"/>
                <a:chExt cx="864" cy="242"/>
              </a:xfrm>
            </p:grpSpPr>
            <p:sp>
              <p:nvSpPr>
                <p:cNvPr id="146555" name="AutoShape 123"/>
                <p:cNvSpPr>
                  <a:spLocks noChangeArrowheads="1"/>
                </p:cNvSpPr>
                <p:nvPr/>
              </p:nvSpPr>
              <p:spPr bwMode="auto">
                <a:xfrm>
                  <a:off x="2068" y="3268"/>
                  <a:ext cx="760" cy="232"/>
                </a:xfrm>
                <a:prstGeom prst="roundRect">
                  <a:avLst>
                    <a:gd name="adj" fmla="val 12495"/>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56" name="Rectangle 124"/>
                <p:cNvSpPr>
                  <a:spLocks noChangeArrowheads="1"/>
                </p:cNvSpPr>
                <p:nvPr/>
              </p:nvSpPr>
              <p:spPr bwMode="auto">
                <a:xfrm>
                  <a:off x="2064" y="3263"/>
                  <a:ext cx="86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05000"/>
                    </a:lnSpc>
                  </a:pPr>
                  <a:r>
                    <a:rPr lang="ja-JP" altLang="en-US" b="1"/>
                    <a:t>方策Ｂ ｎ</a:t>
                  </a:r>
                </a:p>
              </p:txBody>
            </p:sp>
          </p:grpSp>
          <p:grpSp>
            <p:nvGrpSpPr>
              <p:cNvPr id="146656" name="Group 224"/>
              <p:cNvGrpSpPr>
                <a:grpSpLocks/>
              </p:cNvGrpSpPr>
              <p:nvPr/>
            </p:nvGrpSpPr>
            <p:grpSpPr bwMode="auto">
              <a:xfrm>
                <a:off x="719" y="3676"/>
                <a:ext cx="754" cy="318"/>
                <a:chOff x="719" y="3676"/>
                <a:chExt cx="754" cy="318"/>
              </a:xfrm>
            </p:grpSpPr>
            <p:sp>
              <p:nvSpPr>
                <p:cNvPr id="146557" name="AutoShape 125"/>
                <p:cNvSpPr>
                  <a:spLocks noChangeArrowheads="1"/>
                </p:cNvSpPr>
                <p:nvPr/>
              </p:nvSpPr>
              <p:spPr bwMode="auto">
                <a:xfrm>
                  <a:off x="719" y="3676"/>
                  <a:ext cx="731" cy="31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58" name="Rectangle 126"/>
                <p:cNvSpPr>
                  <a:spLocks noChangeArrowheads="1"/>
                </p:cNvSpPr>
                <p:nvPr/>
              </p:nvSpPr>
              <p:spPr bwMode="auto">
                <a:xfrm>
                  <a:off x="768" y="3749"/>
                  <a:ext cx="705"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90000"/>
                    </a:lnSpc>
                  </a:pPr>
                  <a:r>
                    <a:rPr lang="ja-JP" altLang="en-US" sz="1600" b="1"/>
                    <a:t>攻め所Ｂ</a:t>
                  </a:r>
                </a:p>
              </p:txBody>
            </p:sp>
          </p:grpSp>
          <p:sp>
            <p:nvSpPr>
              <p:cNvPr id="146559" name="Freeform 127"/>
              <p:cNvSpPr>
                <a:spLocks/>
              </p:cNvSpPr>
              <p:nvPr/>
            </p:nvSpPr>
            <p:spPr bwMode="auto">
              <a:xfrm>
                <a:off x="1598" y="2566"/>
                <a:ext cx="187" cy="749"/>
              </a:xfrm>
              <a:custGeom>
                <a:avLst/>
                <a:gdLst>
                  <a:gd name="T0" fmla="*/ 192 w 193"/>
                  <a:gd name="T1" fmla="*/ 0 h 913"/>
                  <a:gd name="T2" fmla="*/ 0 w 193"/>
                  <a:gd name="T3" fmla="*/ 0 h 913"/>
                  <a:gd name="T4" fmla="*/ 0 w 193"/>
                  <a:gd name="T5" fmla="*/ 912 h 913"/>
                  <a:gd name="T6" fmla="*/ 192 w 193"/>
                  <a:gd name="T7" fmla="*/ 912 h 913"/>
                </a:gdLst>
                <a:ahLst/>
                <a:cxnLst>
                  <a:cxn ang="0">
                    <a:pos x="T0" y="T1"/>
                  </a:cxn>
                  <a:cxn ang="0">
                    <a:pos x="T2" y="T3"/>
                  </a:cxn>
                  <a:cxn ang="0">
                    <a:pos x="T4" y="T5"/>
                  </a:cxn>
                  <a:cxn ang="0">
                    <a:pos x="T6" y="T7"/>
                  </a:cxn>
                </a:cxnLst>
                <a:rect l="0" t="0" r="r" b="b"/>
                <a:pathLst>
                  <a:path w="193" h="913">
                    <a:moveTo>
                      <a:pt x="192" y="0"/>
                    </a:moveTo>
                    <a:lnTo>
                      <a:pt x="0" y="0"/>
                    </a:lnTo>
                    <a:lnTo>
                      <a:pt x="0" y="912"/>
                    </a:lnTo>
                    <a:lnTo>
                      <a:pt x="192" y="91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0" name="Line 128"/>
              <p:cNvSpPr>
                <a:spLocks noChangeShapeType="1"/>
              </p:cNvSpPr>
              <p:nvPr/>
            </p:nvSpPr>
            <p:spPr bwMode="auto">
              <a:xfrm>
                <a:off x="1411" y="2802"/>
                <a:ext cx="37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1" name="Line 129"/>
              <p:cNvSpPr>
                <a:spLocks noChangeShapeType="1"/>
              </p:cNvSpPr>
              <p:nvPr/>
            </p:nvSpPr>
            <p:spPr bwMode="auto">
              <a:xfrm>
                <a:off x="1598" y="3117"/>
                <a:ext cx="18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2" name="Line 130"/>
              <p:cNvSpPr>
                <a:spLocks noChangeShapeType="1"/>
              </p:cNvSpPr>
              <p:nvPr/>
            </p:nvSpPr>
            <p:spPr bwMode="auto">
              <a:xfrm>
                <a:off x="1457" y="3827"/>
                <a:ext cx="32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3" name="Freeform 131"/>
              <p:cNvSpPr>
                <a:spLocks/>
              </p:cNvSpPr>
              <p:nvPr/>
            </p:nvSpPr>
            <p:spPr bwMode="auto">
              <a:xfrm>
                <a:off x="1598" y="3354"/>
                <a:ext cx="187" cy="789"/>
              </a:xfrm>
              <a:custGeom>
                <a:avLst/>
                <a:gdLst>
                  <a:gd name="T0" fmla="*/ 192 w 193"/>
                  <a:gd name="T1" fmla="*/ 0 h 961"/>
                  <a:gd name="T2" fmla="*/ 0 w 193"/>
                  <a:gd name="T3" fmla="*/ 0 h 961"/>
                  <a:gd name="T4" fmla="*/ 0 w 193"/>
                  <a:gd name="T5" fmla="*/ 960 h 961"/>
                  <a:gd name="T6" fmla="*/ 26 w 193"/>
                  <a:gd name="T7" fmla="*/ 959 h 961"/>
                  <a:gd name="T8" fmla="*/ 192 w 193"/>
                  <a:gd name="T9" fmla="*/ 960 h 961"/>
                </a:gdLst>
                <a:ahLst/>
                <a:cxnLst>
                  <a:cxn ang="0">
                    <a:pos x="T0" y="T1"/>
                  </a:cxn>
                  <a:cxn ang="0">
                    <a:pos x="T2" y="T3"/>
                  </a:cxn>
                  <a:cxn ang="0">
                    <a:pos x="T4" y="T5"/>
                  </a:cxn>
                  <a:cxn ang="0">
                    <a:pos x="T6" y="T7"/>
                  </a:cxn>
                  <a:cxn ang="0">
                    <a:pos x="T8" y="T9"/>
                  </a:cxn>
                </a:cxnLst>
                <a:rect l="0" t="0" r="r" b="b"/>
                <a:pathLst>
                  <a:path w="193" h="961">
                    <a:moveTo>
                      <a:pt x="192" y="0"/>
                    </a:moveTo>
                    <a:lnTo>
                      <a:pt x="0" y="0"/>
                    </a:lnTo>
                    <a:lnTo>
                      <a:pt x="0" y="960"/>
                    </a:lnTo>
                    <a:lnTo>
                      <a:pt x="26" y="959"/>
                    </a:lnTo>
                    <a:lnTo>
                      <a:pt x="192" y="96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4" name="Line 132"/>
              <p:cNvSpPr>
                <a:spLocks noChangeShapeType="1"/>
              </p:cNvSpPr>
              <p:nvPr/>
            </p:nvSpPr>
            <p:spPr bwMode="auto">
              <a:xfrm>
                <a:off x="1598" y="3590"/>
                <a:ext cx="18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46655" name="Group 223"/>
              <p:cNvGrpSpPr>
                <a:grpSpLocks/>
              </p:cNvGrpSpPr>
              <p:nvPr/>
            </p:nvGrpSpPr>
            <p:grpSpPr bwMode="auto">
              <a:xfrm>
                <a:off x="709" y="2650"/>
                <a:ext cx="731" cy="336"/>
                <a:chOff x="709" y="2650"/>
                <a:chExt cx="731" cy="336"/>
              </a:xfrm>
            </p:grpSpPr>
            <p:sp>
              <p:nvSpPr>
                <p:cNvPr id="146531" name="AutoShape 99"/>
                <p:cNvSpPr>
                  <a:spLocks noChangeArrowheads="1"/>
                </p:cNvSpPr>
                <p:nvPr/>
              </p:nvSpPr>
              <p:spPr bwMode="auto">
                <a:xfrm>
                  <a:off x="709" y="2650"/>
                  <a:ext cx="731" cy="336"/>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32" name="Rectangle 100"/>
                <p:cNvSpPr>
                  <a:spLocks noChangeArrowheads="1"/>
                </p:cNvSpPr>
                <p:nvPr/>
              </p:nvSpPr>
              <p:spPr bwMode="auto">
                <a:xfrm>
                  <a:off x="758" y="2700"/>
                  <a:ext cx="63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90000"/>
                    </a:lnSpc>
                  </a:pPr>
                  <a:r>
                    <a:rPr lang="ja-JP" altLang="en-US" sz="1600" b="1"/>
                    <a:t>攻め所Ａ</a:t>
                  </a:r>
                </a:p>
              </p:txBody>
            </p:sp>
          </p:grpSp>
        </p:grpSp>
      </p:grpSp>
      <p:pic>
        <p:nvPicPr>
          <p:cNvPr id="146657" name="Picture 2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572000"/>
            <a:ext cx="1816100" cy="12080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6666" name="Group 234"/>
          <p:cNvGrpSpPr>
            <a:grpSpLocks/>
          </p:cNvGrpSpPr>
          <p:nvPr/>
        </p:nvGrpSpPr>
        <p:grpSpPr bwMode="auto">
          <a:xfrm>
            <a:off x="3995738" y="836613"/>
            <a:ext cx="4953000" cy="5892800"/>
            <a:chOff x="2496" y="528"/>
            <a:chExt cx="3120" cy="3712"/>
          </a:xfrm>
        </p:grpSpPr>
        <p:grpSp>
          <p:nvGrpSpPr>
            <p:cNvPr id="146644" name="Group 212"/>
            <p:cNvGrpSpPr>
              <a:grpSpLocks/>
            </p:cNvGrpSpPr>
            <p:nvPr/>
          </p:nvGrpSpPr>
          <p:grpSpPr bwMode="auto">
            <a:xfrm>
              <a:off x="2496" y="2406"/>
              <a:ext cx="2880" cy="1834"/>
              <a:chOff x="2913" y="2400"/>
              <a:chExt cx="2607" cy="1834"/>
            </a:xfrm>
          </p:grpSpPr>
          <p:grpSp>
            <p:nvGrpSpPr>
              <p:cNvPr id="146618" name="Group 186"/>
              <p:cNvGrpSpPr>
                <a:grpSpLocks/>
              </p:cNvGrpSpPr>
              <p:nvPr/>
            </p:nvGrpSpPr>
            <p:grpSpPr bwMode="auto">
              <a:xfrm>
                <a:off x="4128" y="2400"/>
                <a:ext cx="1392" cy="1834"/>
                <a:chOff x="4128" y="2400"/>
                <a:chExt cx="1392" cy="1834"/>
              </a:xfrm>
            </p:grpSpPr>
            <p:sp>
              <p:nvSpPr>
                <p:cNvPr id="146586" name="AutoShape 154"/>
                <p:cNvSpPr>
                  <a:spLocks noChangeArrowheads="1"/>
                </p:cNvSpPr>
                <p:nvPr/>
              </p:nvSpPr>
              <p:spPr bwMode="auto">
                <a:xfrm>
                  <a:off x="4656" y="2400"/>
                  <a:ext cx="378" cy="1799"/>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87" name="Rectangle 155"/>
                <p:cNvSpPr>
                  <a:spLocks noChangeArrowheads="1"/>
                </p:cNvSpPr>
                <p:nvPr/>
              </p:nvSpPr>
              <p:spPr bwMode="auto">
                <a:xfrm>
                  <a:off x="4748" y="2432"/>
                  <a:ext cx="244" cy="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1600" b="1"/>
                    <a:t>期待効果の大きい順位を決定</a:t>
                  </a:r>
                </a:p>
              </p:txBody>
            </p:sp>
            <p:sp>
              <p:nvSpPr>
                <p:cNvPr id="146598" name="Line 166"/>
                <p:cNvSpPr>
                  <a:spLocks noChangeShapeType="1"/>
                </p:cNvSpPr>
                <p:nvPr/>
              </p:nvSpPr>
              <p:spPr bwMode="auto">
                <a:xfrm>
                  <a:off x="4128" y="3318"/>
                  <a:ext cx="283"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9" name="Line 167"/>
                <p:cNvSpPr>
                  <a:spLocks noChangeShapeType="1"/>
                </p:cNvSpPr>
                <p:nvPr/>
              </p:nvSpPr>
              <p:spPr bwMode="auto">
                <a:xfrm>
                  <a:off x="4128" y="4106"/>
                  <a:ext cx="283"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600" name="Line 168"/>
                <p:cNvSpPr>
                  <a:spLocks noChangeShapeType="1"/>
                </p:cNvSpPr>
                <p:nvPr/>
              </p:nvSpPr>
              <p:spPr bwMode="auto">
                <a:xfrm>
                  <a:off x="4128" y="2530"/>
                  <a:ext cx="283"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601" name="Line 169"/>
                <p:cNvSpPr>
                  <a:spLocks noChangeShapeType="1"/>
                </p:cNvSpPr>
                <p:nvPr/>
              </p:nvSpPr>
              <p:spPr bwMode="auto">
                <a:xfrm>
                  <a:off x="4128" y="3554"/>
                  <a:ext cx="283"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46602" name="Group 170"/>
                <p:cNvGrpSpPr>
                  <a:grpSpLocks/>
                </p:cNvGrpSpPr>
                <p:nvPr/>
              </p:nvGrpSpPr>
              <p:grpSpPr bwMode="auto">
                <a:xfrm>
                  <a:off x="5124" y="2411"/>
                  <a:ext cx="396" cy="1813"/>
                  <a:chOff x="4896" y="1344"/>
                  <a:chExt cx="336" cy="2208"/>
                </a:xfrm>
              </p:grpSpPr>
              <p:sp>
                <p:nvSpPr>
                  <p:cNvPr id="146603" name="AutoShape 171"/>
                  <p:cNvSpPr>
                    <a:spLocks noChangeArrowheads="1"/>
                  </p:cNvSpPr>
                  <p:nvPr/>
                </p:nvSpPr>
                <p:spPr bwMode="auto">
                  <a:xfrm>
                    <a:off x="4896" y="1344"/>
                    <a:ext cx="336" cy="2208"/>
                  </a:xfrm>
                  <a:prstGeom prst="roundRect">
                    <a:avLst>
                      <a:gd name="adj" fmla="val 12495"/>
                    </a:avLst>
                  </a:prstGeom>
                  <a:solidFill>
                    <a:srgbClr val="FFFF99"/>
                  </a:solidFill>
                  <a:ln w="254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604" name="Rectangle 172"/>
                  <p:cNvSpPr>
                    <a:spLocks noChangeArrowheads="1"/>
                  </p:cNvSpPr>
                  <p:nvPr/>
                </p:nvSpPr>
                <p:spPr bwMode="auto">
                  <a:xfrm>
                    <a:off x="5010" y="1391"/>
                    <a:ext cx="192" cy="212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en-US" altLang="ja-JP" b="1">
                        <a:solidFill>
                          <a:srgbClr val="FF0000"/>
                        </a:solidFill>
                      </a:rPr>
                      <a:t>※</a:t>
                    </a:r>
                    <a:r>
                      <a:rPr lang="ja-JP" altLang="en-US" b="1">
                        <a:solidFill>
                          <a:srgbClr val="FF0000"/>
                        </a:solidFill>
                      </a:rPr>
                      <a:t>期待効果・目標達成の適合度合</a:t>
                    </a:r>
                  </a:p>
                </p:txBody>
              </p:sp>
            </p:grpSp>
            <p:sp>
              <p:nvSpPr>
                <p:cNvPr id="146612" name="Text Box 180"/>
                <p:cNvSpPr txBox="1">
                  <a:spLocks noChangeArrowheads="1"/>
                </p:cNvSpPr>
                <p:nvPr/>
              </p:nvSpPr>
              <p:spPr bwMode="auto">
                <a:xfrm>
                  <a:off x="4368" y="2400"/>
                  <a:ext cx="240" cy="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ffectLst>
                        <a:outerShdw blurRad="38100" dist="38100" dir="2700000" algn="tl">
                          <a:srgbClr val="C0C0C0"/>
                        </a:outerShdw>
                      </a:effectLst>
                    </a:rPr>
                    <a:t>②</a:t>
                  </a:r>
                </a:p>
              </p:txBody>
            </p:sp>
            <p:sp>
              <p:nvSpPr>
                <p:cNvPr id="146613" name="Text Box 181"/>
                <p:cNvSpPr txBox="1">
                  <a:spLocks noChangeArrowheads="1"/>
                </p:cNvSpPr>
                <p:nvPr/>
              </p:nvSpPr>
              <p:spPr bwMode="auto">
                <a:xfrm>
                  <a:off x="4368" y="3168"/>
                  <a:ext cx="240" cy="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ffectLst>
                        <a:outerShdw blurRad="38100" dist="38100" dir="2700000" algn="tl">
                          <a:srgbClr val="C0C0C0"/>
                        </a:outerShdw>
                      </a:effectLst>
                    </a:rPr>
                    <a:t>①</a:t>
                  </a:r>
                </a:p>
              </p:txBody>
            </p:sp>
            <p:sp>
              <p:nvSpPr>
                <p:cNvPr id="146614" name="Text Box 182"/>
                <p:cNvSpPr txBox="1">
                  <a:spLocks noChangeArrowheads="1"/>
                </p:cNvSpPr>
                <p:nvPr/>
              </p:nvSpPr>
              <p:spPr bwMode="auto">
                <a:xfrm>
                  <a:off x="4368" y="3408"/>
                  <a:ext cx="240" cy="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ffectLst>
                        <a:outerShdw blurRad="38100" dist="38100" dir="2700000" algn="tl">
                          <a:srgbClr val="C0C0C0"/>
                        </a:outerShdw>
                      </a:effectLst>
                    </a:rPr>
                    <a:t>②</a:t>
                  </a:r>
                </a:p>
              </p:txBody>
            </p:sp>
            <p:sp>
              <p:nvSpPr>
                <p:cNvPr id="146615" name="Text Box 183"/>
                <p:cNvSpPr txBox="1">
                  <a:spLocks noChangeArrowheads="1"/>
                </p:cNvSpPr>
                <p:nvPr/>
              </p:nvSpPr>
              <p:spPr bwMode="auto">
                <a:xfrm>
                  <a:off x="4368" y="3984"/>
                  <a:ext cx="240" cy="2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effectLst>
                        <a:outerShdw blurRad="38100" dist="38100" dir="2700000" algn="tl">
                          <a:srgbClr val="C0C0C0"/>
                        </a:outerShdw>
                      </a:effectLst>
                    </a:rPr>
                    <a:t>①</a:t>
                  </a:r>
                </a:p>
              </p:txBody>
            </p:sp>
          </p:grpSp>
          <p:grpSp>
            <p:nvGrpSpPr>
              <p:cNvPr id="146565" name="Group 133"/>
              <p:cNvGrpSpPr>
                <a:grpSpLocks/>
              </p:cNvGrpSpPr>
              <p:nvPr/>
            </p:nvGrpSpPr>
            <p:grpSpPr bwMode="auto">
              <a:xfrm>
                <a:off x="3756" y="2400"/>
                <a:ext cx="207" cy="1740"/>
                <a:chOff x="3977" y="1329"/>
                <a:chExt cx="279" cy="2155"/>
              </a:xfrm>
            </p:grpSpPr>
            <p:grpSp>
              <p:nvGrpSpPr>
                <p:cNvPr id="146566" name="Group 134"/>
                <p:cNvGrpSpPr>
                  <a:grpSpLocks/>
                </p:cNvGrpSpPr>
                <p:nvPr/>
              </p:nvGrpSpPr>
              <p:grpSpPr bwMode="auto">
                <a:xfrm>
                  <a:off x="4141" y="1885"/>
                  <a:ext cx="25" cy="217"/>
                  <a:chOff x="4141" y="1885"/>
                  <a:chExt cx="25" cy="217"/>
                </a:xfrm>
              </p:grpSpPr>
              <p:sp>
                <p:nvSpPr>
                  <p:cNvPr id="146567" name="Freeform 135"/>
                  <p:cNvSpPr>
                    <a:spLocks/>
                  </p:cNvSpPr>
                  <p:nvPr/>
                </p:nvSpPr>
                <p:spPr bwMode="auto">
                  <a:xfrm>
                    <a:off x="4141" y="1885"/>
                    <a:ext cx="25" cy="25"/>
                  </a:xfrm>
                  <a:custGeom>
                    <a:avLst/>
                    <a:gdLst>
                      <a:gd name="T0" fmla="*/ 24 w 25"/>
                      <a:gd name="T1" fmla="*/ 0 h 25"/>
                      <a:gd name="T2" fmla="*/ 0 w 25"/>
                      <a:gd name="T3" fmla="*/ 0 h 25"/>
                      <a:gd name="T4" fmla="*/ 0 w 25"/>
                      <a:gd name="T5" fmla="*/ 24 h 25"/>
                      <a:gd name="T6" fmla="*/ 24 w 25"/>
                      <a:gd name="T7" fmla="*/ 24 h 25"/>
                      <a:gd name="T8" fmla="*/ 24 w 25"/>
                      <a:gd name="T9" fmla="*/ 0 h 25"/>
                    </a:gdLst>
                    <a:ahLst/>
                    <a:cxnLst>
                      <a:cxn ang="0">
                        <a:pos x="T0" y="T1"/>
                      </a:cxn>
                      <a:cxn ang="0">
                        <a:pos x="T2" y="T3"/>
                      </a:cxn>
                      <a:cxn ang="0">
                        <a:pos x="T4" y="T5"/>
                      </a:cxn>
                      <a:cxn ang="0">
                        <a:pos x="T6" y="T7"/>
                      </a:cxn>
                      <a:cxn ang="0">
                        <a:pos x="T8" y="T9"/>
                      </a:cxn>
                    </a:cxnLst>
                    <a:rect l="0" t="0" r="r" b="b"/>
                    <a:pathLst>
                      <a:path w="25" h="25">
                        <a:moveTo>
                          <a:pt x="24" y="0"/>
                        </a:moveTo>
                        <a:lnTo>
                          <a:pt x="0" y="0"/>
                        </a:lnTo>
                        <a:lnTo>
                          <a:pt x="0" y="24"/>
                        </a:lnTo>
                        <a:lnTo>
                          <a:pt x="24" y="24"/>
                        </a:lnTo>
                        <a:lnTo>
                          <a:pt x="24"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8" name="Freeform 136"/>
                  <p:cNvSpPr>
                    <a:spLocks/>
                  </p:cNvSpPr>
                  <p:nvPr/>
                </p:nvSpPr>
                <p:spPr bwMode="auto">
                  <a:xfrm>
                    <a:off x="4141" y="1933"/>
                    <a:ext cx="25" cy="25"/>
                  </a:xfrm>
                  <a:custGeom>
                    <a:avLst/>
                    <a:gdLst>
                      <a:gd name="T0" fmla="*/ 24 w 25"/>
                      <a:gd name="T1" fmla="*/ 0 h 25"/>
                      <a:gd name="T2" fmla="*/ 0 w 25"/>
                      <a:gd name="T3" fmla="*/ 0 h 25"/>
                      <a:gd name="T4" fmla="*/ 0 w 25"/>
                      <a:gd name="T5" fmla="*/ 24 h 25"/>
                      <a:gd name="T6" fmla="*/ 24 w 25"/>
                      <a:gd name="T7" fmla="*/ 24 h 25"/>
                      <a:gd name="T8" fmla="*/ 24 w 25"/>
                      <a:gd name="T9" fmla="*/ 0 h 25"/>
                    </a:gdLst>
                    <a:ahLst/>
                    <a:cxnLst>
                      <a:cxn ang="0">
                        <a:pos x="T0" y="T1"/>
                      </a:cxn>
                      <a:cxn ang="0">
                        <a:pos x="T2" y="T3"/>
                      </a:cxn>
                      <a:cxn ang="0">
                        <a:pos x="T4" y="T5"/>
                      </a:cxn>
                      <a:cxn ang="0">
                        <a:pos x="T6" y="T7"/>
                      </a:cxn>
                      <a:cxn ang="0">
                        <a:pos x="T8" y="T9"/>
                      </a:cxn>
                    </a:cxnLst>
                    <a:rect l="0" t="0" r="r" b="b"/>
                    <a:pathLst>
                      <a:path w="25" h="25">
                        <a:moveTo>
                          <a:pt x="24" y="0"/>
                        </a:moveTo>
                        <a:lnTo>
                          <a:pt x="0" y="0"/>
                        </a:lnTo>
                        <a:lnTo>
                          <a:pt x="0" y="24"/>
                        </a:lnTo>
                        <a:lnTo>
                          <a:pt x="24" y="24"/>
                        </a:lnTo>
                        <a:lnTo>
                          <a:pt x="24"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69" name="Freeform 137"/>
                  <p:cNvSpPr>
                    <a:spLocks/>
                  </p:cNvSpPr>
                  <p:nvPr/>
                </p:nvSpPr>
                <p:spPr bwMode="auto">
                  <a:xfrm>
                    <a:off x="4141" y="1981"/>
                    <a:ext cx="25" cy="25"/>
                  </a:xfrm>
                  <a:custGeom>
                    <a:avLst/>
                    <a:gdLst>
                      <a:gd name="T0" fmla="*/ 24 w 25"/>
                      <a:gd name="T1" fmla="*/ 0 h 25"/>
                      <a:gd name="T2" fmla="*/ 0 w 25"/>
                      <a:gd name="T3" fmla="*/ 0 h 25"/>
                      <a:gd name="T4" fmla="*/ 0 w 25"/>
                      <a:gd name="T5" fmla="*/ 24 h 25"/>
                      <a:gd name="T6" fmla="*/ 24 w 25"/>
                      <a:gd name="T7" fmla="*/ 24 h 25"/>
                      <a:gd name="T8" fmla="*/ 24 w 25"/>
                      <a:gd name="T9" fmla="*/ 0 h 25"/>
                    </a:gdLst>
                    <a:ahLst/>
                    <a:cxnLst>
                      <a:cxn ang="0">
                        <a:pos x="T0" y="T1"/>
                      </a:cxn>
                      <a:cxn ang="0">
                        <a:pos x="T2" y="T3"/>
                      </a:cxn>
                      <a:cxn ang="0">
                        <a:pos x="T4" y="T5"/>
                      </a:cxn>
                      <a:cxn ang="0">
                        <a:pos x="T6" y="T7"/>
                      </a:cxn>
                      <a:cxn ang="0">
                        <a:pos x="T8" y="T9"/>
                      </a:cxn>
                    </a:cxnLst>
                    <a:rect l="0" t="0" r="r" b="b"/>
                    <a:pathLst>
                      <a:path w="25" h="25">
                        <a:moveTo>
                          <a:pt x="24" y="0"/>
                        </a:moveTo>
                        <a:lnTo>
                          <a:pt x="0" y="0"/>
                        </a:lnTo>
                        <a:lnTo>
                          <a:pt x="0" y="24"/>
                        </a:lnTo>
                        <a:lnTo>
                          <a:pt x="24" y="24"/>
                        </a:lnTo>
                        <a:lnTo>
                          <a:pt x="24"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70" name="Freeform 138"/>
                  <p:cNvSpPr>
                    <a:spLocks/>
                  </p:cNvSpPr>
                  <p:nvPr/>
                </p:nvSpPr>
                <p:spPr bwMode="auto">
                  <a:xfrm>
                    <a:off x="4141" y="2029"/>
                    <a:ext cx="25" cy="25"/>
                  </a:xfrm>
                  <a:custGeom>
                    <a:avLst/>
                    <a:gdLst>
                      <a:gd name="T0" fmla="*/ 24 w 25"/>
                      <a:gd name="T1" fmla="*/ 0 h 25"/>
                      <a:gd name="T2" fmla="*/ 0 w 25"/>
                      <a:gd name="T3" fmla="*/ 0 h 25"/>
                      <a:gd name="T4" fmla="*/ 0 w 25"/>
                      <a:gd name="T5" fmla="*/ 24 h 25"/>
                      <a:gd name="T6" fmla="*/ 24 w 25"/>
                      <a:gd name="T7" fmla="*/ 24 h 25"/>
                      <a:gd name="T8" fmla="*/ 24 w 25"/>
                      <a:gd name="T9" fmla="*/ 0 h 25"/>
                    </a:gdLst>
                    <a:ahLst/>
                    <a:cxnLst>
                      <a:cxn ang="0">
                        <a:pos x="T0" y="T1"/>
                      </a:cxn>
                      <a:cxn ang="0">
                        <a:pos x="T2" y="T3"/>
                      </a:cxn>
                      <a:cxn ang="0">
                        <a:pos x="T4" y="T5"/>
                      </a:cxn>
                      <a:cxn ang="0">
                        <a:pos x="T6" y="T7"/>
                      </a:cxn>
                      <a:cxn ang="0">
                        <a:pos x="T8" y="T9"/>
                      </a:cxn>
                    </a:cxnLst>
                    <a:rect l="0" t="0" r="r" b="b"/>
                    <a:pathLst>
                      <a:path w="25" h="25">
                        <a:moveTo>
                          <a:pt x="24" y="0"/>
                        </a:moveTo>
                        <a:lnTo>
                          <a:pt x="0" y="0"/>
                        </a:lnTo>
                        <a:lnTo>
                          <a:pt x="0" y="24"/>
                        </a:lnTo>
                        <a:lnTo>
                          <a:pt x="24" y="24"/>
                        </a:lnTo>
                        <a:lnTo>
                          <a:pt x="24"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71" name="Freeform 139"/>
                  <p:cNvSpPr>
                    <a:spLocks/>
                  </p:cNvSpPr>
                  <p:nvPr/>
                </p:nvSpPr>
                <p:spPr bwMode="auto">
                  <a:xfrm>
                    <a:off x="4141" y="2077"/>
                    <a:ext cx="25" cy="25"/>
                  </a:xfrm>
                  <a:custGeom>
                    <a:avLst/>
                    <a:gdLst>
                      <a:gd name="T0" fmla="*/ 24 w 25"/>
                      <a:gd name="T1" fmla="*/ 0 h 25"/>
                      <a:gd name="T2" fmla="*/ 0 w 25"/>
                      <a:gd name="T3" fmla="*/ 0 h 25"/>
                      <a:gd name="T4" fmla="*/ 0 w 25"/>
                      <a:gd name="T5" fmla="*/ 24 h 25"/>
                      <a:gd name="T6" fmla="*/ 24 w 25"/>
                      <a:gd name="T7" fmla="*/ 24 h 25"/>
                      <a:gd name="T8" fmla="*/ 24 w 25"/>
                      <a:gd name="T9" fmla="*/ 0 h 25"/>
                    </a:gdLst>
                    <a:ahLst/>
                    <a:cxnLst>
                      <a:cxn ang="0">
                        <a:pos x="T0" y="T1"/>
                      </a:cxn>
                      <a:cxn ang="0">
                        <a:pos x="T2" y="T3"/>
                      </a:cxn>
                      <a:cxn ang="0">
                        <a:pos x="T4" y="T5"/>
                      </a:cxn>
                      <a:cxn ang="0">
                        <a:pos x="T6" y="T7"/>
                      </a:cxn>
                      <a:cxn ang="0">
                        <a:pos x="T8" y="T9"/>
                      </a:cxn>
                    </a:cxnLst>
                    <a:rect l="0" t="0" r="r" b="b"/>
                    <a:pathLst>
                      <a:path w="25" h="25">
                        <a:moveTo>
                          <a:pt x="24" y="0"/>
                        </a:moveTo>
                        <a:lnTo>
                          <a:pt x="0" y="0"/>
                        </a:lnTo>
                        <a:lnTo>
                          <a:pt x="0" y="24"/>
                        </a:lnTo>
                        <a:lnTo>
                          <a:pt x="24" y="24"/>
                        </a:lnTo>
                        <a:lnTo>
                          <a:pt x="24"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46572" name="Rectangle 140"/>
                <p:cNvSpPr>
                  <a:spLocks noChangeArrowheads="1"/>
                </p:cNvSpPr>
                <p:nvPr/>
              </p:nvSpPr>
              <p:spPr bwMode="auto">
                <a:xfrm>
                  <a:off x="3978" y="1329"/>
                  <a:ext cx="278"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sp>
              <p:nvSpPr>
                <p:cNvPr id="146573" name="Rectangle 141"/>
                <p:cNvSpPr>
                  <a:spLocks noChangeArrowheads="1"/>
                </p:cNvSpPr>
                <p:nvPr/>
              </p:nvSpPr>
              <p:spPr bwMode="auto">
                <a:xfrm>
                  <a:off x="3978" y="1634"/>
                  <a:ext cx="278" cy="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sp>
              <p:nvSpPr>
                <p:cNvPr id="146574" name="Rectangle 142"/>
                <p:cNvSpPr>
                  <a:spLocks noChangeArrowheads="1"/>
                </p:cNvSpPr>
                <p:nvPr/>
              </p:nvSpPr>
              <p:spPr bwMode="auto">
                <a:xfrm>
                  <a:off x="3978" y="2015"/>
                  <a:ext cx="278"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sp>
              <p:nvSpPr>
                <p:cNvPr id="146575" name="Rectangle 143"/>
                <p:cNvSpPr>
                  <a:spLocks noChangeArrowheads="1"/>
                </p:cNvSpPr>
                <p:nvPr/>
              </p:nvSpPr>
              <p:spPr bwMode="auto">
                <a:xfrm>
                  <a:off x="3978" y="2317"/>
                  <a:ext cx="278"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sp>
              <p:nvSpPr>
                <p:cNvPr id="146576" name="Rectangle 144"/>
                <p:cNvSpPr>
                  <a:spLocks noChangeArrowheads="1"/>
                </p:cNvSpPr>
                <p:nvPr/>
              </p:nvSpPr>
              <p:spPr bwMode="auto">
                <a:xfrm>
                  <a:off x="3978" y="2575"/>
                  <a:ext cx="278"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sp>
              <p:nvSpPr>
                <p:cNvPr id="146577" name="Rectangle 145"/>
                <p:cNvSpPr>
                  <a:spLocks noChangeArrowheads="1"/>
                </p:cNvSpPr>
                <p:nvPr/>
              </p:nvSpPr>
              <p:spPr bwMode="auto">
                <a:xfrm>
                  <a:off x="3978" y="2877"/>
                  <a:ext cx="278"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sp>
              <p:nvSpPr>
                <p:cNvPr id="146578" name="Rectangle 146"/>
                <p:cNvSpPr>
                  <a:spLocks noChangeArrowheads="1"/>
                </p:cNvSpPr>
                <p:nvPr/>
              </p:nvSpPr>
              <p:spPr bwMode="auto">
                <a:xfrm>
                  <a:off x="3977" y="3246"/>
                  <a:ext cx="278"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b="1">
                      <a:solidFill>
                        <a:srgbClr val="000000"/>
                      </a:solidFill>
                      <a:latin typeface="ＭＳ Ｐゴシック" pitchFamily="50" charset="-128"/>
                    </a:rPr>
                    <a:t>◎</a:t>
                  </a:r>
                </a:p>
              </p:txBody>
            </p:sp>
            <p:grpSp>
              <p:nvGrpSpPr>
                <p:cNvPr id="146579" name="Group 147"/>
                <p:cNvGrpSpPr>
                  <a:grpSpLocks/>
                </p:cNvGrpSpPr>
                <p:nvPr/>
              </p:nvGrpSpPr>
              <p:grpSpPr bwMode="auto">
                <a:xfrm>
                  <a:off x="4136" y="3107"/>
                  <a:ext cx="17" cy="158"/>
                  <a:chOff x="4136" y="3107"/>
                  <a:chExt cx="17" cy="158"/>
                </a:xfrm>
              </p:grpSpPr>
              <p:sp>
                <p:nvSpPr>
                  <p:cNvPr id="146580" name="Freeform 148"/>
                  <p:cNvSpPr>
                    <a:spLocks/>
                  </p:cNvSpPr>
                  <p:nvPr/>
                </p:nvSpPr>
                <p:spPr bwMode="auto">
                  <a:xfrm>
                    <a:off x="4136" y="3107"/>
                    <a:ext cx="17" cy="19"/>
                  </a:xfrm>
                  <a:custGeom>
                    <a:avLst/>
                    <a:gdLst>
                      <a:gd name="T0" fmla="*/ 16 w 17"/>
                      <a:gd name="T1" fmla="*/ 0 h 19"/>
                      <a:gd name="T2" fmla="*/ 0 w 17"/>
                      <a:gd name="T3" fmla="*/ 0 h 19"/>
                      <a:gd name="T4" fmla="*/ 0 w 17"/>
                      <a:gd name="T5" fmla="*/ 18 h 19"/>
                      <a:gd name="T6" fmla="*/ 16 w 17"/>
                      <a:gd name="T7" fmla="*/ 18 h 19"/>
                      <a:gd name="T8" fmla="*/ 16 w 17"/>
                      <a:gd name="T9" fmla="*/ 0 h 19"/>
                    </a:gdLst>
                    <a:ahLst/>
                    <a:cxnLst>
                      <a:cxn ang="0">
                        <a:pos x="T0" y="T1"/>
                      </a:cxn>
                      <a:cxn ang="0">
                        <a:pos x="T2" y="T3"/>
                      </a:cxn>
                      <a:cxn ang="0">
                        <a:pos x="T4" y="T5"/>
                      </a:cxn>
                      <a:cxn ang="0">
                        <a:pos x="T6" y="T7"/>
                      </a:cxn>
                      <a:cxn ang="0">
                        <a:pos x="T8" y="T9"/>
                      </a:cxn>
                    </a:cxnLst>
                    <a:rect l="0" t="0" r="r" b="b"/>
                    <a:pathLst>
                      <a:path w="17" h="19">
                        <a:moveTo>
                          <a:pt x="16" y="0"/>
                        </a:moveTo>
                        <a:lnTo>
                          <a:pt x="0" y="0"/>
                        </a:lnTo>
                        <a:lnTo>
                          <a:pt x="0" y="18"/>
                        </a:lnTo>
                        <a:lnTo>
                          <a:pt x="16" y="18"/>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81" name="Freeform 149"/>
                  <p:cNvSpPr>
                    <a:spLocks/>
                  </p:cNvSpPr>
                  <p:nvPr/>
                </p:nvSpPr>
                <p:spPr bwMode="auto">
                  <a:xfrm>
                    <a:off x="4136" y="3142"/>
                    <a:ext cx="17" cy="19"/>
                  </a:xfrm>
                  <a:custGeom>
                    <a:avLst/>
                    <a:gdLst>
                      <a:gd name="T0" fmla="*/ 16 w 17"/>
                      <a:gd name="T1" fmla="*/ 0 h 19"/>
                      <a:gd name="T2" fmla="*/ 0 w 17"/>
                      <a:gd name="T3" fmla="*/ 0 h 19"/>
                      <a:gd name="T4" fmla="*/ 0 w 17"/>
                      <a:gd name="T5" fmla="*/ 18 h 19"/>
                      <a:gd name="T6" fmla="*/ 16 w 17"/>
                      <a:gd name="T7" fmla="*/ 18 h 19"/>
                      <a:gd name="T8" fmla="*/ 16 w 17"/>
                      <a:gd name="T9" fmla="*/ 0 h 19"/>
                    </a:gdLst>
                    <a:ahLst/>
                    <a:cxnLst>
                      <a:cxn ang="0">
                        <a:pos x="T0" y="T1"/>
                      </a:cxn>
                      <a:cxn ang="0">
                        <a:pos x="T2" y="T3"/>
                      </a:cxn>
                      <a:cxn ang="0">
                        <a:pos x="T4" y="T5"/>
                      </a:cxn>
                      <a:cxn ang="0">
                        <a:pos x="T6" y="T7"/>
                      </a:cxn>
                      <a:cxn ang="0">
                        <a:pos x="T8" y="T9"/>
                      </a:cxn>
                    </a:cxnLst>
                    <a:rect l="0" t="0" r="r" b="b"/>
                    <a:pathLst>
                      <a:path w="17" h="19">
                        <a:moveTo>
                          <a:pt x="16" y="0"/>
                        </a:moveTo>
                        <a:lnTo>
                          <a:pt x="0" y="0"/>
                        </a:lnTo>
                        <a:lnTo>
                          <a:pt x="0" y="18"/>
                        </a:lnTo>
                        <a:lnTo>
                          <a:pt x="16" y="18"/>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82" name="Freeform 150"/>
                  <p:cNvSpPr>
                    <a:spLocks/>
                  </p:cNvSpPr>
                  <p:nvPr/>
                </p:nvSpPr>
                <p:spPr bwMode="auto">
                  <a:xfrm>
                    <a:off x="4136" y="3177"/>
                    <a:ext cx="17" cy="18"/>
                  </a:xfrm>
                  <a:custGeom>
                    <a:avLst/>
                    <a:gdLst>
                      <a:gd name="T0" fmla="*/ 16 w 17"/>
                      <a:gd name="T1" fmla="*/ 0 h 18"/>
                      <a:gd name="T2" fmla="*/ 0 w 17"/>
                      <a:gd name="T3" fmla="*/ 0 h 18"/>
                      <a:gd name="T4" fmla="*/ 0 w 17"/>
                      <a:gd name="T5" fmla="*/ 17 h 18"/>
                      <a:gd name="T6" fmla="*/ 16 w 17"/>
                      <a:gd name="T7" fmla="*/ 17 h 18"/>
                      <a:gd name="T8" fmla="*/ 16 w 17"/>
                      <a:gd name="T9" fmla="*/ 0 h 18"/>
                    </a:gdLst>
                    <a:ahLst/>
                    <a:cxnLst>
                      <a:cxn ang="0">
                        <a:pos x="T0" y="T1"/>
                      </a:cxn>
                      <a:cxn ang="0">
                        <a:pos x="T2" y="T3"/>
                      </a:cxn>
                      <a:cxn ang="0">
                        <a:pos x="T4" y="T5"/>
                      </a:cxn>
                      <a:cxn ang="0">
                        <a:pos x="T6" y="T7"/>
                      </a:cxn>
                      <a:cxn ang="0">
                        <a:pos x="T8" y="T9"/>
                      </a:cxn>
                    </a:cxnLst>
                    <a:rect l="0" t="0" r="r" b="b"/>
                    <a:pathLst>
                      <a:path w="17" h="18">
                        <a:moveTo>
                          <a:pt x="16" y="0"/>
                        </a:moveTo>
                        <a:lnTo>
                          <a:pt x="0" y="0"/>
                        </a:lnTo>
                        <a:lnTo>
                          <a:pt x="0" y="17"/>
                        </a:lnTo>
                        <a:lnTo>
                          <a:pt x="16" y="17"/>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83" name="Freeform 151"/>
                  <p:cNvSpPr>
                    <a:spLocks/>
                  </p:cNvSpPr>
                  <p:nvPr/>
                </p:nvSpPr>
                <p:spPr bwMode="auto">
                  <a:xfrm>
                    <a:off x="4136" y="3212"/>
                    <a:ext cx="17" cy="18"/>
                  </a:xfrm>
                  <a:custGeom>
                    <a:avLst/>
                    <a:gdLst>
                      <a:gd name="T0" fmla="*/ 16 w 17"/>
                      <a:gd name="T1" fmla="*/ 0 h 18"/>
                      <a:gd name="T2" fmla="*/ 0 w 17"/>
                      <a:gd name="T3" fmla="*/ 0 h 18"/>
                      <a:gd name="T4" fmla="*/ 0 w 17"/>
                      <a:gd name="T5" fmla="*/ 17 h 18"/>
                      <a:gd name="T6" fmla="*/ 16 w 17"/>
                      <a:gd name="T7" fmla="*/ 17 h 18"/>
                      <a:gd name="T8" fmla="*/ 16 w 17"/>
                      <a:gd name="T9" fmla="*/ 0 h 18"/>
                    </a:gdLst>
                    <a:ahLst/>
                    <a:cxnLst>
                      <a:cxn ang="0">
                        <a:pos x="T0" y="T1"/>
                      </a:cxn>
                      <a:cxn ang="0">
                        <a:pos x="T2" y="T3"/>
                      </a:cxn>
                      <a:cxn ang="0">
                        <a:pos x="T4" y="T5"/>
                      </a:cxn>
                      <a:cxn ang="0">
                        <a:pos x="T6" y="T7"/>
                      </a:cxn>
                      <a:cxn ang="0">
                        <a:pos x="T8" y="T9"/>
                      </a:cxn>
                    </a:cxnLst>
                    <a:rect l="0" t="0" r="r" b="b"/>
                    <a:pathLst>
                      <a:path w="17" h="18">
                        <a:moveTo>
                          <a:pt x="16" y="0"/>
                        </a:moveTo>
                        <a:lnTo>
                          <a:pt x="0" y="0"/>
                        </a:lnTo>
                        <a:lnTo>
                          <a:pt x="0" y="17"/>
                        </a:lnTo>
                        <a:lnTo>
                          <a:pt x="16" y="17"/>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84" name="Freeform 152"/>
                  <p:cNvSpPr>
                    <a:spLocks/>
                  </p:cNvSpPr>
                  <p:nvPr/>
                </p:nvSpPr>
                <p:spPr bwMode="auto">
                  <a:xfrm>
                    <a:off x="4136" y="3246"/>
                    <a:ext cx="17" cy="19"/>
                  </a:xfrm>
                  <a:custGeom>
                    <a:avLst/>
                    <a:gdLst>
                      <a:gd name="T0" fmla="*/ 16 w 17"/>
                      <a:gd name="T1" fmla="*/ 0 h 19"/>
                      <a:gd name="T2" fmla="*/ 0 w 17"/>
                      <a:gd name="T3" fmla="*/ 0 h 19"/>
                      <a:gd name="T4" fmla="*/ 0 w 17"/>
                      <a:gd name="T5" fmla="*/ 18 h 19"/>
                      <a:gd name="T6" fmla="*/ 16 w 17"/>
                      <a:gd name="T7" fmla="*/ 18 h 19"/>
                      <a:gd name="T8" fmla="*/ 16 w 17"/>
                      <a:gd name="T9" fmla="*/ 0 h 19"/>
                    </a:gdLst>
                    <a:ahLst/>
                    <a:cxnLst>
                      <a:cxn ang="0">
                        <a:pos x="T0" y="T1"/>
                      </a:cxn>
                      <a:cxn ang="0">
                        <a:pos x="T2" y="T3"/>
                      </a:cxn>
                      <a:cxn ang="0">
                        <a:pos x="T4" y="T5"/>
                      </a:cxn>
                      <a:cxn ang="0">
                        <a:pos x="T6" y="T7"/>
                      </a:cxn>
                      <a:cxn ang="0">
                        <a:pos x="T8" y="T9"/>
                      </a:cxn>
                    </a:cxnLst>
                    <a:rect l="0" t="0" r="r" b="b"/>
                    <a:pathLst>
                      <a:path w="17" h="19">
                        <a:moveTo>
                          <a:pt x="16" y="0"/>
                        </a:moveTo>
                        <a:lnTo>
                          <a:pt x="0" y="0"/>
                        </a:lnTo>
                        <a:lnTo>
                          <a:pt x="0" y="18"/>
                        </a:lnTo>
                        <a:lnTo>
                          <a:pt x="16" y="18"/>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146588" name="Line 156"/>
              <p:cNvSpPr>
                <a:spLocks noChangeShapeType="1"/>
              </p:cNvSpPr>
              <p:nvPr/>
            </p:nvSpPr>
            <p:spPr bwMode="auto">
              <a:xfrm>
                <a:off x="2928" y="2544"/>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89" name="Line 157"/>
              <p:cNvSpPr>
                <a:spLocks noChangeShapeType="1"/>
              </p:cNvSpPr>
              <p:nvPr/>
            </p:nvSpPr>
            <p:spPr bwMode="auto">
              <a:xfrm>
                <a:off x="2913" y="2761"/>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0" name="Line 158"/>
              <p:cNvSpPr>
                <a:spLocks noChangeShapeType="1"/>
              </p:cNvSpPr>
              <p:nvPr/>
            </p:nvSpPr>
            <p:spPr bwMode="auto">
              <a:xfrm>
                <a:off x="2913" y="3071"/>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1" name="Line 159"/>
              <p:cNvSpPr>
                <a:spLocks noChangeShapeType="1"/>
              </p:cNvSpPr>
              <p:nvPr/>
            </p:nvSpPr>
            <p:spPr bwMode="auto">
              <a:xfrm>
                <a:off x="2913" y="3304"/>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2" name="Line 160"/>
              <p:cNvSpPr>
                <a:spLocks noChangeShapeType="1"/>
              </p:cNvSpPr>
              <p:nvPr/>
            </p:nvSpPr>
            <p:spPr bwMode="auto">
              <a:xfrm>
                <a:off x="2913" y="3536"/>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3" name="Line 161"/>
              <p:cNvSpPr>
                <a:spLocks noChangeShapeType="1"/>
              </p:cNvSpPr>
              <p:nvPr/>
            </p:nvSpPr>
            <p:spPr bwMode="auto">
              <a:xfrm>
                <a:off x="2913" y="3769"/>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4" name="Line 162"/>
              <p:cNvSpPr>
                <a:spLocks noChangeShapeType="1"/>
              </p:cNvSpPr>
              <p:nvPr/>
            </p:nvSpPr>
            <p:spPr bwMode="auto">
              <a:xfrm>
                <a:off x="2913" y="4079"/>
                <a:ext cx="884" cy="0"/>
              </a:xfrm>
              <a:prstGeom prst="line">
                <a:avLst/>
              </a:prstGeom>
              <a:noFill/>
              <a:ln w="254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596" name="AutoShape 164"/>
              <p:cNvSpPr>
                <a:spLocks noChangeArrowheads="1"/>
              </p:cNvSpPr>
              <p:nvPr/>
            </p:nvSpPr>
            <p:spPr bwMode="auto">
              <a:xfrm>
                <a:off x="3240" y="2400"/>
                <a:ext cx="312" cy="1770"/>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6597" name="Rectangle 165"/>
              <p:cNvSpPr>
                <a:spLocks noChangeArrowheads="1"/>
              </p:cNvSpPr>
              <p:nvPr/>
            </p:nvSpPr>
            <p:spPr bwMode="auto">
              <a:xfrm>
                <a:off x="3290" y="2544"/>
                <a:ext cx="244" cy="1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1600" b="1"/>
                  <a:t>期待効果の大きさで評価</a:t>
                </a:r>
              </a:p>
            </p:txBody>
          </p:sp>
        </p:grpSp>
        <p:grpSp>
          <p:nvGrpSpPr>
            <p:cNvPr id="146662" name="Group 230"/>
            <p:cNvGrpSpPr>
              <a:grpSpLocks/>
            </p:cNvGrpSpPr>
            <p:nvPr/>
          </p:nvGrpSpPr>
          <p:grpSpPr bwMode="auto">
            <a:xfrm>
              <a:off x="2616" y="528"/>
              <a:ext cx="1656" cy="576"/>
              <a:chOff x="2616" y="528"/>
              <a:chExt cx="1656" cy="576"/>
            </a:xfrm>
          </p:grpSpPr>
          <p:sp>
            <p:nvSpPr>
              <p:cNvPr id="146619" name="AutoShape 187"/>
              <p:cNvSpPr>
                <a:spLocks noChangeArrowheads="1"/>
              </p:cNvSpPr>
              <p:nvPr/>
            </p:nvSpPr>
            <p:spPr bwMode="auto">
              <a:xfrm rot="5570323" flipV="1">
                <a:off x="2568" y="888"/>
                <a:ext cx="240" cy="144"/>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46442" name="Rectangle 10"/>
              <p:cNvSpPr>
                <a:spLocks noChangeArrowheads="1"/>
              </p:cNvSpPr>
              <p:nvPr/>
            </p:nvSpPr>
            <p:spPr bwMode="auto">
              <a:xfrm>
                <a:off x="2880" y="768"/>
                <a:ext cx="1392" cy="336"/>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effectLst>
                      <a:outerShdw blurRad="38100" dist="38100" dir="2700000" algn="tl">
                        <a:srgbClr val="FFFFFF"/>
                      </a:outerShdw>
                    </a:effectLst>
                  </a:rPr>
                  <a:t>方策案の絞込み</a:t>
                </a:r>
              </a:p>
            </p:txBody>
          </p:sp>
          <p:grpSp>
            <p:nvGrpSpPr>
              <p:cNvPr id="146650" name="Group 218"/>
              <p:cNvGrpSpPr>
                <a:grpSpLocks/>
              </p:cNvGrpSpPr>
              <p:nvPr/>
            </p:nvGrpSpPr>
            <p:grpSpPr bwMode="auto">
              <a:xfrm>
                <a:off x="2832" y="528"/>
                <a:ext cx="576" cy="240"/>
                <a:chOff x="528" y="528"/>
                <a:chExt cx="1920" cy="336"/>
              </a:xfrm>
            </p:grpSpPr>
            <p:sp>
              <p:nvSpPr>
                <p:cNvPr id="146651" name="Rectangle 219"/>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6652" name="Text Box 220"/>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２</a:t>
                  </a:r>
                </a:p>
              </p:txBody>
            </p:sp>
          </p:grpSp>
        </p:grpSp>
        <p:grpSp>
          <p:nvGrpSpPr>
            <p:cNvPr id="146665" name="Group 233"/>
            <p:cNvGrpSpPr>
              <a:grpSpLocks/>
            </p:cNvGrpSpPr>
            <p:nvPr/>
          </p:nvGrpSpPr>
          <p:grpSpPr bwMode="auto">
            <a:xfrm>
              <a:off x="2910" y="1267"/>
              <a:ext cx="2706" cy="989"/>
              <a:chOff x="2910" y="1267"/>
              <a:chExt cx="2706" cy="989"/>
            </a:xfrm>
          </p:grpSpPr>
          <p:sp>
            <p:nvSpPr>
              <p:cNvPr id="146654" name="AutoShape 222"/>
              <p:cNvSpPr>
                <a:spLocks noChangeArrowheads="1"/>
              </p:cNvSpPr>
              <p:nvPr/>
            </p:nvSpPr>
            <p:spPr bwMode="auto">
              <a:xfrm>
                <a:off x="2910" y="1392"/>
                <a:ext cx="2544" cy="864"/>
              </a:xfrm>
              <a:prstGeom prst="wedgeRoundRectCallout">
                <a:avLst>
                  <a:gd name="adj1" fmla="val -20361"/>
                  <a:gd name="adj2" fmla="val 70370"/>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sp>
            <p:nvSpPr>
              <p:cNvPr id="146605" name="AutoShape 173"/>
              <p:cNvSpPr>
                <a:spLocks noChangeArrowheads="1"/>
              </p:cNvSpPr>
              <p:nvPr/>
            </p:nvSpPr>
            <p:spPr bwMode="auto">
              <a:xfrm>
                <a:off x="3168" y="1267"/>
                <a:ext cx="1104"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000" b="1"/>
                  <a:t>　★ポイント</a:t>
                </a:r>
              </a:p>
            </p:txBody>
          </p:sp>
          <p:sp>
            <p:nvSpPr>
              <p:cNvPr id="146606" name="Text Box 174"/>
              <p:cNvSpPr txBox="1">
                <a:spLocks noChangeArrowheads="1"/>
              </p:cNvSpPr>
              <p:nvPr/>
            </p:nvSpPr>
            <p:spPr bwMode="auto">
              <a:xfrm>
                <a:off x="3024" y="1603"/>
                <a:ext cx="2400"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1600"/>
              </a:p>
            </p:txBody>
          </p:sp>
          <p:sp>
            <p:nvSpPr>
              <p:cNvPr id="146607" name="Text Box 175"/>
              <p:cNvSpPr txBox="1">
                <a:spLocks noChangeArrowheads="1"/>
              </p:cNvSpPr>
              <p:nvPr/>
            </p:nvSpPr>
            <p:spPr bwMode="auto">
              <a:xfrm>
                <a:off x="3120" y="1555"/>
                <a:ext cx="2352"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この時点では</a:t>
                </a:r>
                <a:r>
                  <a:rPr lang="ja-JP" altLang="en-US" sz="1600" b="1">
                    <a:solidFill>
                      <a:srgbClr val="FF0000"/>
                    </a:solidFill>
                  </a:rPr>
                  <a:t>実現性は評価しない</a:t>
                </a:r>
              </a:p>
            </p:txBody>
          </p:sp>
          <p:sp>
            <p:nvSpPr>
              <p:cNvPr id="146629" name="Text Box 197"/>
              <p:cNvSpPr txBox="1">
                <a:spLocks noChangeArrowheads="1"/>
              </p:cNvSpPr>
              <p:nvPr/>
            </p:nvSpPr>
            <p:spPr bwMode="auto">
              <a:xfrm>
                <a:off x="3120" y="1948"/>
                <a:ext cx="2142"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t>一目ぼれに注意！</a:t>
                </a:r>
              </a:p>
            </p:txBody>
          </p:sp>
          <p:sp>
            <p:nvSpPr>
              <p:cNvPr id="146608" name="Text Box 176"/>
              <p:cNvSpPr txBox="1">
                <a:spLocks noChangeArrowheads="1"/>
              </p:cNvSpPr>
              <p:nvPr/>
            </p:nvSpPr>
            <p:spPr bwMode="auto">
              <a:xfrm>
                <a:off x="3120" y="1756"/>
                <a:ext cx="2496"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a:t>
                </a:r>
                <a:r>
                  <a:rPr lang="ja-JP" altLang="en-US" sz="1600" b="1">
                    <a:solidFill>
                      <a:srgbClr val="FF3300"/>
                    </a:solidFill>
                  </a:rPr>
                  <a:t>攻め所の区分ごと</a:t>
                </a:r>
                <a:r>
                  <a:rPr lang="ja-JP" altLang="en-US" sz="1600" b="1"/>
                  <a:t>に評価、順位付け</a:t>
                </a:r>
              </a:p>
            </p:txBody>
          </p:sp>
        </p:grpSp>
      </p:grpSp>
      <p:sp>
        <p:nvSpPr>
          <p:cNvPr id="146667" name="Text Box 23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6663"/>
                                        </p:tgtEl>
                                        <p:attrNameLst>
                                          <p:attrName>style.visibility</p:attrName>
                                        </p:attrNameLst>
                                      </p:cBhvr>
                                      <p:to>
                                        <p:strVal val="visible"/>
                                      </p:to>
                                    </p:set>
                                    <p:animEffect transition="in" filter="blinds(horizontal)">
                                      <p:cBhvr>
                                        <p:cTn id="7" dur="500"/>
                                        <p:tgtEl>
                                          <p:spTgt spid="1466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6666"/>
                                        </p:tgtEl>
                                        <p:attrNameLst>
                                          <p:attrName>style.visibility</p:attrName>
                                        </p:attrNameLst>
                                      </p:cBhvr>
                                      <p:to>
                                        <p:strVal val="visible"/>
                                      </p:to>
                                    </p:set>
                                    <p:animEffect transition="in" filter="blinds(horizontal)">
                                      <p:cBhvr>
                                        <p:cTn id="12" dur="500"/>
                                        <p:tgtEl>
                                          <p:spTgt spid="1466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88" name="Group 68"/>
          <p:cNvGrpSpPr>
            <a:grpSpLocks/>
          </p:cNvGrpSpPr>
          <p:nvPr/>
        </p:nvGrpSpPr>
        <p:grpSpPr bwMode="auto">
          <a:xfrm>
            <a:off x="381000" y="1125538"/>
            <a:ext cx="8459788" cy="4513262"/>
            <a:chOff x="240" y="709"/>
            <a:chExt cx="5329" cy="2843"/>
          </a:xfrm>
        </p:grpSpPr>
        <p:grpSp>
          <p:nvGrpSpPr>
            <p:cNvPr id="184387" name="Group 67"/>
            <p:cNvGrpSpPr>
              <a:grpSpLocks/>
            </p:cNvGrpSpPr>
            <p:nvPr/>
          </p:nvGrpSpPr>
          <p:grpSpPr bwMode="auto">
            <a:xfrm>
              <a:off x="3024" y="709"/>
              <a:ext cx="2197" cy="288"/>
              <a:chOff x="3024" y="709"/>
              <a:chExt cx="2197" cy="288"/>
            </a:xfrm>
          </p:grpSpPr>
          <p:sp>
            <p:nvSpPr>
              <p:cNvPr id="184385" name="Rectangle 65"/>
              <p:cNvSpPr>
                <a:spLocks noChangeArrowheads="1"/>
              </p:cNvSpPr>
              <p:nvPr/>
            </p:nvSpPr>
            <p:spPr bwMode="auto">
              <a:xfrm>
                <a:off x="3061" y="709"/>
                <a:ext cx="2160" cy="288"/>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40" name="Text Box 20"/>
              <p:cNvSpPr txBox="1">
                <a:spLocks noChangeArrowheads="1"/>
              </p:cNvSpPr>
              <p:nvPr/>
            </p:nvSpPr>
            <p:spPr bwMode="auto">
              <a:xfrm>
                <a:off x="3024" y="714"/>
                <a:ext cx="2160" cy="2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t>（表</a:t>
                </a:r>
                <a:r>
                  <a:rPr lang="en-US" altLang="ja-JP" sz="1800"/>
                  <a:t>‐</a:t>
                </a:r>
                <a:r>
                  <a:rPr lang="ja-JP" altLang="en-US" sz="1800"/>
                  <a:t>５）方策案の検討シート</a:t>
                </a:r>
              </a:p>
            </p:txBody>
          </p:sp>
        </p:grpSp>
        <p:sp>
          <p:nvSpPr>
            <p:cNvPr id="184379" name="Rectangle 59"/>
            <p:cNvSpPr>
              <a:spLocks noChangeArrowheads="1"/>
            </p:cNvSpPr>
            <p:nvPr/>
          </p:nvSpPr>
          <p:spPr bwMode="auto">
            <a:xfrm>
              <a:off x="240" y="1056"/>
              <a:ext cx="5328" cy="23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26" name="Line 6"/>
            <p:cNvSpPr>
              <a:spLocks noChangeShapeType="1"/>
            </p:cNvSpPr>
            <p:nvPr/>
          </p:nvSpPr>
          <p:spPr bwMode="auto">
            <a:xfrm>
              <a:off x="240" y="1056"/>
              <a:ext cx="5328" cy="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27" name="Line 7"/>
            <p:cNvSpPr>
              <a:spLocks noChangeShapeType="1"/>
            </p:cNvSpPr>
            <p:nvPr/>
          </p:nvSpPr>
          <p:spPr bwMode="auto">
            <a:xfrm>
              <a:off x="240" y="1056"/>
              <a:ext cx="1" cy="225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28" name="Line 8"/>
            <p:cNvSpPr>
              <a:spLocks noChangeShapeType="1"/>
            </p:cNvSpPr>
            <p:nvPr/>
          </p:nvSpPr>
          <p:spPr bwMode="auto">
            <a:xfrm>
              <a:off x="1242" y="1056"/>
              <a:ext cx="1" cy="23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29" name="Line 9"/>
            <p:cNvSpPr>
              <a:spLocks noChangeShapeType="1"/>
            </p:cNvSpPr>
            <p:nvPr/>
          </p:nvSpPr>
          <p:spPr bwMode="auto">
            <a:xfrm>
              <a:off x="3024" y="1056"/>
              <a:ext cx="1" cy="21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0" name="Line 10"/>
            <p:cNvSpPr>
              <a:spLocks noChangeShapeType="1"/>
            </p:cNvSpPr>
            <p:nvPr/>
          </p:nvSpPr>
          <p:spPr bwMode="auto">
            <a:xfrm>
              <a:off x="4038" y="1056"/>
              <a:ext cx="1" cy="22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1" name="Line 11"/>
            <p:cNvSpPr>
              <a:spLocks noChangeShapeType="1"/>
            </p:cNvSpPr>
            <p:nvPr/>
          </p:nvSpPr>
          <p:spPr bwMode="auto">
            <a:xfrm>
              <a:off x="4416" y="1056"/>
              <a:ext cx="1" cy="23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2" name="Line 12"/>
            <p:cNvSpPr>
              <a:spLocks noChangeShapeType="1"/>
            </p:cNvSpPr>
            <p:nvPr/>
          </p:nvSpPr>
          <p:spPr bwMode="auto">
            <a:xfrm>
              <a:off x="5040" y="1056"/>
              <a:ext cx="1" cy="22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3" name="Line 13"/>
            <p:cNvSpPr>
              <a:spLocks noChangeShapeType="1"/>
            </p:cNvSpPr>
            <p:nvPr/>
          </p:nvSpPr>
          <p:spPr bwMode="auto">
            <a:xfrm>
              <a:off x="5568" y="1056"/>
              <a:ext cx="1" cy="211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4" name="Line 14"/>
            <p:cNvSpPr>
              <a:spLocks noChangeShapeType="1"/>
            </p:cNvSpPr>
            <p:nvPr/>
          </p:nvSpPr>
          <p:spPr bwMode="auto">
            <a:xfrm>
              <a:off x="240" y="1440"/>
              <a:ext cx="5328" cy="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5" name="Line 15"/>
            <p:cNvSpPr>
              <a:spLocks noChangeShapeType="1"/>
            </p:cNvSpPr>
            <p:nvPr/>
          </p:nvSpPr>
          <p:spPr bwMode="auto">
            <a:xfrm>
              <a:off x="1242" y="1824"/>
              <a:ext cx="4326"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6" name="Line 16"/>
            <p:cNvSpPr>
              <a:spLocks noChangeShapeType="1"/>
            </p:cNvSpPr>
            <p:nvPr/>
          </p:nvSpPr>
          <p:spPr bwMode="auto">
            <a:xfrm>
              <a:off x="1242" y="2208"/>
              <a:ext cx="4326"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7" name="Line 17"/>
            <p:cNvSpPr>
              <a:spLocks noChangeShapeType="1"/>
            </p:cNvSpPr>
            <p:nvPr/>
          </p:nvSpPr>
          <p:spPr bwMode="auto">
            <a:xfrm>
              <a:off x="240" y="2592"/>
              <a:ext cx="5328"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38" name="Line 18"/>
            <p:cNvSpPr>
              <a:spLocks noChangeShapeType="1"/>
            </p:cNvSpPr>
            <p:nvPr/>
          </p:nvSpPr>
          <p:spPr bwMode="auto">
            <a:xfrm>
              <a:off x="1242" y="2976"/>
              <a:ext cx="4326"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41" name="Text Box 21"/>
            <p:cNvSpPr txBox="1">
              <a:spLocks noChangeArrowheads="1"/>
            </p:cNvSpPr>
            <p:nvPr/>
          </p:nvSpPr>
          <p:spPr bwMode="auto">
            <a:xfrm>
              <a:off x="336" y="1152"/>
              <a:ext cx="791"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攻め所</a:t>
              </a:r>
            </a:p>
          </p:txBody>
        </p:sp>
        <p:sp>
          <p:nvSpPr>
            <p:cNvPr id="184342" name="Text Box 22"/>
            <p:cNvSpPr txBox="1">
              <a:spLocks noChangeArrowheads="1"/>
            </p:cNvSpPr>
            <p:nvPr/>
          </p:nvSpPr>
          <p:spPr bwMode="auto">
            <a:xfrm>
              <a:off x="1440" y="1152"/>
              <a:ext cx="1266"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方策案</a:t>
              </a:r>
            </a:p>
          </p:txBody>
        </p:sp>
        <p:sp>
          <p:nvSpPr>
            <p:cNvPr id="184343" name="Text Box 23"/>
            <p:cNvSpPr txBox="1">
              <a:spLocks noChangeArrowheads="1"/>
            </p:cNvSpPr>
            <p:nvPr/>
          </p:nvSpPr>
          <p:spPr bwMode="auto">
            <a:xfrm>
              <a:off x="3022" y="1152"/>
              <a:ext cx="962"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期待効果</a:t>
              </a:r>
            </a:p>
          </p:txBody>
        </p:sp>
        <p:sp>
          <p:nvSpPr>
            <p:cNvPr id="184344" name="Text Box 24"/>
            <p:cNvSpPr txBox="1">
              <a:spLocks noChangeArrowheads="1"/>
            </p:cNvSpPr>
            <p:nvPr/>
          </p:nvSpPr>
          <p:spPr bwMode="auto">
            <a:xfrm>
              <a:off x="4056" y="1104"/>
              <a:ext cx="336"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評点</a:t>
              </a:r>
            </a:p>
          </p:txBody>
        </p:sp>
        <p:sp>
          <p:nvSpPr>
            <p:cNvPr id="184345" name="Text Box 25"/>
            <p:cNvSpPr txBox="1">
              <a:spLocks noChangeArrowheads="1"/>
            </p:cNvSpPr>
            <p:nvPr/>
          </p:nvSpPr>
          <p:spPr bwMode="auto">
            <a:xfrm>
              <a:off x="4464" y="1152"/>
              <a:ext cx="52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採否</a:t>
              </a:r>
            </a:p>
          </p:txBody>
        </p:sp>
        <p:sp>
          <p:nvSpPr>
            <p:cNvPr id="184346" name="Text Box 26"/>
            <p:cNvSpPr txBox="1">
              <a:spLocks noChangeArrowheads="1"/>
            </p:cNvSpPr>
            <p:nvPr/>
          </p:nvSpPr>
          <p:spPr bwMode="auto">
            <a:xfrm>
              <a:off x="5088" y="1152"/>
              <a:ext cx="384"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順位</a:t>
              </a:r>
            </a:p>
          </p:txBody>
        </p:sp>
        <p:sp>
          <p:nvSpPr>
            <p:cNvPr id="184348" name="Text Box 28"/>
            <p:cNvSpPr txBox="1">
              <a:spLocks noChangeArrowheads="1"/>
            </p:cNvSpPr>
            <p:nvPr/>
          </p:nvSpPr>
          <p:spPr bwMode="auto">
            <a:xfrm>
              <a:off x="288" y="1488"/>
              <a:ext cx="912" cy="34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①</a:t>
              </a:r>
              <a:r>
                <a:rPr lang="ja-JP" altLang="en-US" b="1"/>
                <a:t>人の移動距</a:t>
              </a:r>
              <a:br>
                <a:rPr lang="ja-JP" altLang="en-US" b="1"/>
              </a:br>
              <a:r>
                <a:rPr lang="ja-JP" altLang="en-US" b="1"/>
                <a:t>     離を短縮する</a:t>
              </a:r>
            </a:p>
          </p:txBody>
        </p:sp>
        <p:sp>
          <p:nvSpPr>
            <p:cNvPr id="184349" name="Text Box 29"/>
            <p:cNvSpPr txBox="1">
              <a:spLocks noChangeArrowheads="1"/>
            </p:cNvSpPr>
            <p:nvPr/>
          </p:nvSpPr>
          <p:spPr bwMode="auto">
            <a:xfrm>
              <a:off x="480" y="2640"/>
              <a:ext cx="576"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b="1"/>
            </a:p>
          </p:txBody>
        </p:sp>
        <p:sp>
          <p:nvSpPr>
            <p:cNvPr id="184350" name="Text Box 30"/>
            <p:cNvSpPr txBox="1">
              <a:spLocks noChangeArrowheads="1"/>
            </p:cNvSpPr>
            <p:nvPr/>
          </p:nvSpPr>
          <p:spPr bwMode="auto">
            <a:xfrm>
              <a:off x="288" y="2746"/>
              <a:ext cx="960" cy="34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②</a:t>
              </a:r>
              <a:r>
                <a:rPr lang="ja-JP" altLang="en-US" b="1"/>
                <a:t>滞留期間を削</a:t>
              </a:r>
              <a:br>
                <a:rPr lang="ja-JP" altLang="en-US" b="1"/>
              </a:br>
              <a:r>
                <a:rPr lang="ja-JP" altLang="en-US" b="1"/>
                <a:t> 　減する　　　　</a:t>
              </a:r>
            </a:p>
          </p:txBody>
        </p:sp>
        <p:sp>
          <p:nvSpPr>
            <p:cNvPr id="184351" name="Text Box 31"/>
            <p:cNvSpPr txBox="1">
              <a:spLocks noChangeArrowheads="1"/>
            </p:cNvSpPr>
            <p:nvPr/>
          </p:nvSpPr>
          <p:spPr bwMode="auto">
            <a:xfrm>
              <a:off x="1248" y="1536"/>
              <a:ext cx="158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１）離れ小島の工程をなくす</a:t>
              </a:r>
            </a:p>
          </p:txBody>
        </p:sp>
        <p:sp>
          <p:nvSpPr>
            <p:cNvPr id="184352" name="Text Box 32"/>
            <p:cNvSpPr txBox="1">
              <a:spLocks noChangeArrowheads="1"/>
            </p:cNvSpPr>
            <p:nvPr/>
          </p:nvSpPr>
          <p:spPr bwMode="auto">
            <a:xfrm>
              <a:off x="1248" y="1920"/>
              <a:ext cx="158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２）工程の間隔をつめる</a:t>
              </a:r>
            </a:p>
          </p:txBody>
        </p:sp>
        <p:sp>
          <p:nvSpPr>
            <p:cNvPr id="184353" name="Text Box 33"/>
            <p:cNvSpPr txBox="1">
              <a:spLocks noChangeArrowheads="1"/>
            </p:cNvSpPr>
            <p:nvPr/>
          </p:nvSpPr>
          <p:spPr bwMode="auto">
            <a:xfrm>
              <a:off x="1248" y="2304"/>
              <a:ext cx="1392"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３）自動搬送機を導入する</a:t>
              </a:r>
            </a:p>
          </p:txBody>
        </p:sp>
        <p:sp>
          <p:nvSpPr>
            <p:cNvPr id="184354" name="Text Box 34"/>
            <p:cNvSpPr txBox="1">
              <a:spLocks noChangeArrowheads="1"/>
            </p:cNvSpPr>
            <p:nvPr/>
          </p:nvSpPr>
          <p:spPr bwMode="auto">
            <a:xfrm>
              <a:off x="1248" y="2688"/>
              <a:ext cx="158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１）工程の作業バランスをとる</a:t>
              </a:r>
            </a:p>
          </p:txBody>
        </p:sp>
        <p:sp>
          <p:nvSpPr>
            <p:cNvPr id="184355" name="Text Box 35"/>
            <p:cNvSpPr txBox="1">
              <a:spLocks noChangeArrowheads="1"/>
            </p:cNvSpPr>
            <p:nvPr/>
          </p:nvSpPr>
          <p:spPr bwMode="auto">
            <a:xfrm>
              <a:off x="1248" y="2976"/>
              <a:ext cx="1584"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２）工程の範囲を長くして滞留</a:t>
              </a:r>
              <a:br>
                <a:rPr lang="ja-JP" altLang="en-US" b="1"/>
              </a:br>
              <a:r>
                <a:rPr lang="ja-JP" altLang="en-US" b="1"/>
                <a:t>　　箇所を低減する</a:t>
              </a:r>
            </a:p>
          </p:txBody>
        </p:sp>
        <p:sp>
          <p:nvSpPr>
            <p:cNvPr id="184356" name="Text Box 36"/>
            <p:cNvSpPr txBox="1">
              <a:spLocks noChangeArrowheads="1"/>
            </p:cNvSpPr>
            <p:nvPr/>
          </p:nvSpPr>
          <p:spPr bwMode="auto">
            <a:xfrm>
              <a:off x="3072" y="1536"/>
              <a:ext cx="96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０．０５</a:t>
              </a:r>
              <a:r>
                <a:rPr lang="en-US" altLang="ja-JP" b="1"/>
                <a:t>H</a:t>
              </a:r>
              <a:r>
                <a:rPr lang="ja-JP" altLang="en-US" b="1"/>
                <a:t>／台</a:t>
              </a:r>
            </a:p>
          </p:txBody>
        </p:sp>
        <p:sp>
          <p:nvSpPr>
            <p:cNvPr id="184357" name="Text Box 37"/>
            <p:cNvSpPr txBox="1">
              <a:spLocks noChangeArrowheads="1"/>
            </p:cNvSpPr>
            <p:nvPr/>
          </p:nvSpPr>
          <p:spPr bwMode="auto">
            <a:xfrm>
              <a:off x="3072" y="1920"/>
              <a:ext cx="96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０．３０</a:t>
              </a:r>
              <a:r>
                <a:rPr lang="en-US" altLang="ja-JP" b="1"/>
                <a:t>H</a:t>
              </a:r>
              <a:r>
                <a:rPr lang="ja-JP" altLang="en-US" b="1"/>
                <a:t>／台</a:t>
              </a:r>
            </a:p>
          </p:txBody>
        </p:sp>
        <p:sp>
          <p:nvSpPr>
            <p:cNvPr id="184358" name="Text Box 38"/>
            <p:cNvSpPr txBox="1">
              <a:spLocks noChangeArrowheads="1"/>
            </p:cNvSpPr>
            <p:nvPr/>
          </p:nvSpPr>
          <p:spPr bwMode="auto">
            <a:xfrm>
              <a:off x="3072" y="2688"/>
              <a:ext cx="96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０．１０</a:t>
              </a:r>
              <a:r>
                <a:rPr lang="en-US" altLang="ja-JP" b="1"/>
                <a:t>H</a:t>
              </a:r>
              <a:r>
                <a:rPr lang="ja-JP" altLang="en-US" b="1"/>
                <a:t>／台</a:t>
              </a:r>
            </a:p>
          </p:txBody>
        </p:sp>
        <p:sp>
          <p:nvSpPr>
            <p:cNvPr id="184359" name="Text Box 39"/>
            <p:cNvSpPr txBox="1">
              <a:spLocks noChangeArrowheads="1"/>
            </p:cNvSpPr>
            <p:nvPr/>
          </p:nvSpPr>
          <p:spPr bwMode="auto">
            <a:xfrm>
              <a:off x="3072" y="3072"/>
              <a:ext cx="96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０．１５</a:t>
              </a:r>
              <a:r>
                <a:rPr lang="en-US" altLang="ja-JP" b="1"/>
                <a:t>H</a:t>
              </a:r>
              <a:r>
                <a:rPr lang="ja-JP" altLang="en-US" b="1"/>
                <a:t>／台</a:t>
              </a:r>
            </a:p>
          </p:txBody>
        </p:sp>
        <p:sp>
          <p:nvSpPr>
            <p:cNvPr id="184360" name="Text Box 40"/>
            <p:cNvSpPr txBox="1">
              <a:spLocks noChangeArrowheads="1"/>
            </p:cNvSpPr>
            <p:nvPr/>
          </p:nvSpPr>
          <p:spPr bwMode="auto">
            <a:xfrm>
              <a:off x="3072" y="2304"/>
              <a:ext cx="96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効果：小</a:t>
              </a:r>
            </a:p>
          </p:txBody>
        </p:sp>
        <p:sp>
          <p:nvSpPr>
            <p:cNvPr id="184361" name="Text Box 41"/>
            <p:cNvSpPr txBox="1">
              <a:spLocks noChangeArrowheads="1"/>
            </p:cNvSpPr>
            <p:nvPr/>
          </p:nvSpPr>
          <p:spPr bwMode="auto">
            <a:xfrm>
              <a:off x="4112" y="1536"/>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１</a:t>
              </a:r>
            </a:p>
          </p:txBody>
        </p:sp>
        <p:sp>
          <p:nvSpPr>
            <p:cNvPr id="184362" name="Text Box 42"/>
            <p:cNvSpPr txBox="1">
              <a:spLocks noChangeArrowheads="1"/>
            </p:cNvSpPr>
            <p:nvPr/>
          </p:nvSpPr>
          <p:spPr bwMode="auto">
            <a:xfrm>
              <a:off x="4112" y="1920"/>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５</a:t>
              </a:r>
            </a:p>
          </p:txBody>
        </p:sp>
        <p:sp>
          <p:nvSpPr>
            <p:cNvPr id="184363" name="Text Box 43"/>
            <p:cNvSpPr txBox="1">
              <a:spLocks noChangeArrowheads="1"/>
            </p:cNvSpPr>
            <p:nvPr/>
          </p:nvSpPr>
          <p:spPr bwMode="auto">
            <a:xfrm>
              <a:off x="4464" y="1488"/>
              <a:ext cx="52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採用</a:t>
              </a:r>
            </a:p>
          </p:txBody>
        </p:sp>
        <p:sp>
          <p:nvSpPr>
            <p:cNvPr id="184364" name="Text Box 44"/>
            <p:cNvSpPr txBox="1">
              <a:spLocks noChangeArrowheads="1"/>
            </p:cNvSpPr>
            <p:nvPr/>
          </p:nvSpPr>
          <p:spPr bwMode="auto">
            <a:xfrm>
              <a:off x="4112" y="2256"/>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３</a:t>
              </a:r>
            </a:p>
          </p:txBody>
        </p:sp>
        <p:sp>
          <p:nvSpPr>
            <p:cNvPr id="184365" name="Text Box 45"/>
            <p:cNvSpPr txBox="1">
              <a:spLocks noChangeArrowheads="1"/>
            </p:cNvSpPr>
            <p:nvPr/>
          </p:nvSpPr>
          <p:spPr bwMode="auto">
            <a:xfrm>
              <a:off x="4112" y="3120"/>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４</a:t>
              </a:r>
            </a:p>
          </p:txBody>
        </p:sp>
        <p:sp>
          <p:nvSpPr>
            <p:cNvPr id="184366" name="Text Box 46"/>
            <p:cNvSpPr txBox="1">
              <a:spLocks noChangeArrowheads="1"/>
            </p:cNvSpPr>
            <p:nvPr/>
          </p:nvSpPr>
          <p:spPr bwMode="auto">
            <a:xfrm>
              <a:off x="4112" y="2688"/>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４</a:t>
              </a:r>
            </a:p>
          </p:txBody>
        </p:sp>
        <p:sp>
          <p:nvSpPr>
            <p:cNvPr id="184367" name="Text Box 47"/>
            <p:cNvSpPr txBox="1">
              <a:spLocks noChangeArrowheads="1"/>
            </p:cNvSpPr>
            <p:nvPr/>
          </p:nvSpPr>
          <p:spPr bwMode="auto">
            <a:xfrm>
              <a:off x="4464" y="2352"/>
              <a:ext cx="52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不採用</a:t>
              </a:r>
            </a:p>
          </p:txBody>
        </p:sp>
        <p:sp>
          <p:nvSpPr>
            <p:cNvPr id="184368" name="Text Box 48"/>
            <p:cNvSpPr txBox="1">
              <a:spLocks noChangeArrowheads="1"/>
            </p:cNvSpPr>
            <p:nvPr/>
          </p:nvSpPr>
          <p:spPr bwMode="auto">
            <a:xfrm>
              <a:off x="4464" y="1920"/>
              <a:ext cx="406"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採用</a:t>
              </a:r>
            </a:p>
          </p:txBody>
        </p:sp>
        <p:sp>
          <p:nvSpPr>
            <p:cNvPr id="184369" name="Text Box 49"/>
            <p:cNvSpPr txBox="1">
              <a:spLocks noChangeArrowheads="1"/>
            </p:cNvSpPr>
            <p:nvPr/>
          </p:nvSpPr>
          <p:spPr bwMode="auto">
            <a:xfrm>
              <a:off x="4464" y="2688"/>
              <a:ext cx="406"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採用</a:t>
              </a:r>
            </a:p>
          </p:txBody>
        </p:sp>
        <p:sp>
          <p:nvSpPr>
            <p:cNvPr id="184370" name="Text Box 50"/>
            <p:cNvSpPr txBox="1">
              <a:spLocks noChangeArrowheads="1"/>
            </p:cNvSpPr>
            <p:nvPr/>
          </p:nvSpPr>
          <p:spPr bwMode="auto">
            <a:xfrm>
              <a:off x="4464" y="3120"/>
              <a:ext cx="406"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採用</a:t>
              </a:r>
            </a:p>
          </p:txBody>
        </p:sp>
        <p:sp>
          <p:nvSpPr>
            <p:cNvPr id="184371" name="Text Box 51"/>
            <p:cNvSpPr txBox="1">
              <a:spLocks noChangeArrowheads="1"/>
            </p:cNvSpPr>
            <p:nvPr/>
          </p:nvSpPr>
          <p:spPr bwMode="auto">
            <a:xfrm>
              <a:off x="5184" y="1536"/>
              <a:ext cx="28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２</a:t>
              </a:r>
            </a:p>
          </p:txBody>
        </p:sp>
        <p:sp>
          <p:nvSpPr>
            <p:cNvPr id="184372" name="Text Box 52"/>
            <p:cNvSpPr txBox="1">
              <a:spLocks noChangeArrowheads="1"/>
            </p:cNvSpPr>
            <p:nvPr/>
          </p:nvSpPr>
          <p:spPr bwMode="auto">
            <a:xfrm>
              <a:off x="5184" y="1920"/>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a:t>
              </a:r>
            </a:p>
          </p:txBody>
        </p:sp>
        <p:sp>
          <p:nvSpPr>
            <p:cNvPr id="184373" name="Text Box 53"/>
            <p:cNvSpPr txBox="1">
              <a:spLocks noChangeArrowheads="1"/>
            </p:cNvSpPr>
            <p:nvPr/>
          </p:nvSpPr>
          <p:spPr bwMode="auto">
            <a:xfrm>
              <a:off x="5184" y="2688"/>
              <a:ext cx="336"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２</a:t>
              </a:r>
            </a:p>
          </p:txBody>
        </p:sp>
        <p:sp>
          <p:nvSpPr>
            <p:cNvPr id="184374" name="Text Box 54"/>
            <p:cNvSpPr txBox="1">
              <a:spLocks noChangeArrowheads="1"/>
            </p:cNvSpPr>
            <p:nvPr/>
          </p:nvSpPr>
          <p:spPr bwMode="auto">
            <a:xfrm>
              <a:off x="5184" y="3072"/>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a:t>
              </a:r>
            </a:p>
          </p:txBody>
        </p:sp>
        <p:sp>
          <p:nvSpPr>
            <p:cNvPr id="184376" name="Freeform 56"/>
            <p:cNvSpPr>
              <a:spLocks/>
            </p:cNvSpPr>
            <p:nvPr/>
          </p:nvSpPr>
          <p:spPr bwMode="auto">
            <a:xfrm>
              <a:off x="240" y="3168"/>
              <a:ext cx="5328" cy="256"/>
            </a:xfrm>
            <a:custGeom>
              <a:avLst/>
              <a:gdLst>
                <a:gd name="T0" fmla="*/ 0 w 5328"/>
                <a:gd name="T1" fmla="*/ 144 h 256"/>
                <a:gd name="T2" fmla="*/ 1680 w 5328"/>
                <a:gd name="T3" fmla="*/ 240 h 256"/>
                <a:gd name="T4" fmla="*/ 2832 w 5328"/>
                <a:gd name="T5" fmla="*/ 48 h 256"/>
                <a:gd name="T6" fmla="*/ 4416 w 5328"/>
                <a:gd name="T7" fmla="*/ 240 h 256"/>
                <a:gd name="T8" fmla="*/ 5328 w 5328"/>
                <a:gd name="T9" fmla="*/ 0 h 256"/>
              </a:gdLst>
              <a:ahLst/>
              <a:cxnLst>
                <a:cxn ang="0">
                  <a:pos x="T0" y="T1"/>
                </a:cxn>
                <a:cxn ang="0">
                  <a:pos x="T2" y="T3"/>
                </a:cxn>
                <a:cxn ang="0">
                  <a:pos x="T4" y="T5"/>
                </a:cxn>
                <a:cxn ang="0">
                  <a:pos x="T6" y="T7"/>
                </a:cxn>
                <a:cxn ang="0">
                  <a:pos x="T8" y="T9"/>
                </a:cxn>
              </a:cxnLst>
              <a:rect l="0" t="0" r="r" b="b"/>
              <a:pathLst>
                <a:path w="5328" h="256">
                  <a:moveTo>
                    <a:pt x="0" y="144"/>
                  </a:moveTo>
                  <a:cubicBezTo>
                    <a:pt x="604" y="200"/>
                    <a:pt x="1208" y="256"/>
                    <a:pt x="1680" y="240"/>
                  </a:cubicBezTo>
                  <a:cubicBezTo>
                    <a:pt x="2152" y="224"/>
                    <a:pt x="2376" y="48"/>
                    <a:pt x="2832" y="48"/>
                  </a:cubicBezTo>
                  <a:cubicBezTo>
                    <a:pt x="3288" y="48"/>
                    <a:pt x="4000" y="248"/>
                    <a:pt x="4416" y="240"/>
                  </a:cubicBezTo>
                  <a:cubicBezTo>
                    <a:pt x="4832" y="232"/>
                    <a:pt x="5176" y="40"/>
                    <a:pt x="5328" y="0"/>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77" name="Freeform 57"/>
            <p:cNvSpPr>
              <a:spLocks/>
            </p:cNvSpPr>
            <p:nvPr/>
          </p:nvSpPr>
          <p:spPr bwMode="auto">
            <a:xfrm>
              <a:off x="240" y="3208"/>
              <a:ext cx="5328" cy="256"/>
            </a:xfrm>
            <a:custGeom>
              <a:avLst/>
              <a:gdLst>
                <a:gd name="T0" fmla="*/ 0 w 5328"/>
                <a:gd name="T1" fmla="*/ 144 h 256"/>
                <a:gd name="T2" fmla="*/ 1680 w 5328"/>
                <a:gd name="T3" fmla="*/ 240 h 256"/>
                <a:gd name="T4" fmla="*/ 2832 w 5328"/>
                <a:gd name="T5" fmla="*/ 48 h 256"/>
                <a:gd name="T6" fmla="*/ 4416 w 5328"/>
                <a:gd name="T7" fmla="*/ 240 h 256"/>
                <a:gd name="T8" fmla="*/ 5328 w 5328"/>
                <a:gd name="T9" fmla="*/ 0 h 256"/>
              </a:gdLst>
              <a:ahLst/>
              <a:cxnLst>
                <a:cxn ang="0">
                  <a:pos x="T0" y="T1"/>
                </a:cxn>
                <a:cxn ang="0">
                  <a:pos x="T2" y="T3"/>
                </a:cxn>
                <a:cxn ang="0">
                  <a:pos x="T4" y="T5"/>
                </a:cxn>
                <a:cxn ang="0">
                  <a:pos x="T6" y="T7"/>
                </a:cxn>
                <a:cxn ang="0">
                  <a:pos x="T8" y="T9"/>
                </a:cxn>
              </a:cxnLst>
              <a:rect l="0" t="0" r="r" b="b"/>
              <a:pathLst>
                <a:path w="5328" h="256">
                  <a:moveTo>
                    <a:pt x="0" y="144"/>
                  </a:moveTo>
                  <a:cubicBezTo>
                    <a:pt x="604" y="200"/>
                    <a:pt x="1208" y="256"/>
                    <a:pt x="1680" y="240"/>
                  </a:cubicBezTo>
                  <a:cubicBezTo>
                    <a:pt x="2152" y="224"/>
                    <a:pt x="2376" y="48"/>
                    <a:pt x="2832" y="48"/>
                  </a:cubicBezTo>
                  <a:cubicBezTo>
                    <a:pt x="3288" y="48"/>
                    <a:pt x="4000" y="248"/>
                    <a:pt x="4416" y="240"/>
                  </a:cubicBezTo>
                  <a:cubicBezTo>
                    <a:pt x="4832" y="232"/>
                    <a:pt x="5176" y="40"/>
                    <a:pt x="5328" y="0"/>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80" name="Oval 60"/>
            <p:cNvSpPr>
              <a:spLocks noChangeArrowheads="1"/>
            </p:cNvSpPr>
            <p:nvPr/>
          </p:nvSpPr>
          <p:spPr bwMode="auto">
            <a:xfrm>
              <a:off x="2544" y="3264"/>
              <a:ext cx="1104" cy="28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81" name="AutoShape 61"/>
            <p:cNvSpPr>
              <a:spLocks noChangeArrowheads="1"/>
            </p:cNvSpPr>
            <p:nvPr/>
          </p:nvSpPr>
          <p:spPr bwMode="auto">
            <a:xfrm rot="149630" flipH="1">
              <a:off x="5232" y="3216"/>
              <a:ext cx="337" cy="148"/>
            </a:xfrm>
            <a:prstGeom prst="rtTriangle">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84" name="Line 64"/>
            <p:cNvSpPr>
              <a:spLocks noChangeShapeType="1"/>
            </p:cNvSpPr>
            <p:nvPr/>
          </p:nvSpPr>
          <p:spPr bwMode="auto">
            <a:xfrm>
              <a:off x="5184" y="2400"/>
              <a:ext cx="240"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386" name="Text Box 66"/>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３５</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03" name="AutoShape 27"/>
          <p:cNvSpPr>
            <a:spLocks noChangeArrowheads="1"/>
          </p:cNvSpPr>
          <p:nvPr/>
        </p:nvSpPr>
        <p:spPr bwMode="auto">
          <a:xfrm>
            <a:off x="304800" y="609600"/>
            <a:ext cx="8534400" cy="60960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78" name="Rectangle 2"/>
          <p:cNvSpPr>
            <a:spLocks noChangeArrowheads="1"/>
          </p:cNvSpPr>
          <p:nvPr/>
        </p:nvSpPr>
        <p:spPr bwMode="auto">
          <a:xfrm>
            <a:off x="1447800" y="457200"/>
            <a:ext cx="3581400" cy="381000"/>
          </a:xfrm>
          <a:prstGeom prst="rect">
            <a:avLst/>
          </a:prstGeom>
          <a:solidFill>
            <a:srgbClr val="FFFF00"/>
          </a:solidFill>
          <a:ln w="12700">
            <a:solidFill>
              <a:schemeClr val="tx1"/>
            </a:solidFill>
            <a:miter lim="800000"/>
            <a:headEnd/>
            <a:tailEnd/>
          </a:ln>
          <a:effectLst>
            <a:outerShdw dist="107763" dir="2700000" algn="ctr" rotWithShape="0">
              <a:schemeClr val="bg2"/>
            </a:outerShdw>
          </a:effectLst>
        </p:spPr>
        <p:txBody>
          <a:bodyPr wrap="none" anchor="ctr"/>
          <a:lstStyle/>
          <a:p>
            <a:r>
              <a:rPr lang="en-US" altLang="ja-JP" sz="2000" b="1"/>
              <a:t>★</a:t>
            </a:r>
            <a:r>
              <a:rPr lang="ja-JP" altLang="en-US" sz="2000" b="1"/>
              <a:t>アイデア出しのポイント</a:t>
            </a:r>
          </a:p>
        </p:txBody>
      </p:sp>
      <p:grpSp>
        <p:nvGrpSpPr>
          <p:cNvPr id="24605" name="Group 29"/>
          <p:cNvGrpSpPr>
            <a:grpSpLocks/>
          </p:cNvGrpSpPr>
          <p:nvPr/>
        </p:nvGrpSpPr>
        <p:grpSpPr bwMode="auto">
          <a:xfrm>
            <a:off x="692150" y="2257425"/>
            <a:ext cx="5708650" cy="866775"/>
            <a:chOff x="436" y="1422"/>
            <a:chExt cx="3596" cy="546"/>
          </a:xfrm>
        </p:grpSpPr>
        <p:sp>
          <p:nvSpPr>
            <p:cNvPr id="24583" name="Rectangle 7"/>
            <p:cNvSpPr>
              <a:spLocks noChangeArrowheads="1"/>
            </p:cNvSpPr>
            <p:nvPr/>
          </p:nvSpPr>
          <p:spPr bwMode="auto">
            <a:xfrm>
              <a:off x="436" y="1422"/>
              <a:ext cx="3160"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② </a:t>
              </a:r>
              <a:r>
                <a:rPr lang="ja-JP" altLang="en-US" sz="2000" b="1"/>
                <a:t>自分達が持っている </a:t>
              </a:r>
              <a:r>
                <a:rPr lang="ja-JP" altLang="en-US" sz="2000" b="1">
                  <a:solidFill>
                    <a:srgbClr val="FF0000"/>
                  </a:solidFill>
                </a:rPr>
                <a:t>固有技術を活かす</a:t>
              </a:r>
            </a:p>
          </p:txBody>
        </p:sp>
        <p:sp>
          <p:nvSpPr>
            <p:cNvPr id="24588" name="Rectangle 12"/>
            <p:cNvSpPr>
              <a:spLocks noChangeArrowheads="1"/>
            </p:cNvSpPr>
            <p:nvPr/>
          </p:nvSpPr>
          <p:spPr bwMode="auto">
            <a:xfrm>
              <a:off x="624" y="1737"/>
              <a:ext cx="34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a:t>◆</a:t>
              </a:r>
              <a:r>
                <a:rPr lang="ja-JP" altLang="en-US" sz="1800"/>
                <a:t>固有技術のレベルアップと知識の拡大を。</a:t>
              </a:r>
            </a:p>
          </p:txBody>
        </p:sp>
      </p:grpSp>
      <p:grpSp>
        <p:nvGrpSpPr>
          <p:cNvPr id="24606" name="Group 30"/>
          <p:cNvGrpSpPr>
            <a:grpSpLocks/>
          </p:cNvGrpSpPr>
          <p:nvPr/>
        </p:nvGrpSpPr>
        <p:grpSpPr bwMode="auto">
          <a:xfrm>
            <a:off x="692150" y="3171825"/>
            <a:ext cx="6311900" cy="866775"/>
            <a:chOff x="436" y="1998"/>
            <a:chExt cx="3976" cy="546"/>
          </a:xfrm>
        </p:grpSpPr>
        <p:sp>
          <p:nvSpPr>
            <p:cNvPr id="24584" name="Rectangle 8"/>
            <p:cNvSpPr>
              <a:spLocks noChangeArrowheads="1"/>
            </p:cNvSpPr>
            <p:nvPr/>
          </p:nvSpPr>
          <p:spPr bwMode="auto">
            <a:xfrm>
              <a:off x="436" y="1998"/>
              <a:ext cx="3976"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③ </a:t>
              </a:r>
              <a:r>
                <a:rPr lang="ja-JP" altLang="en-US" sz="2000" b="1"/>
                <a:t>他職場・他社・他業種などの</a:t>
              </a:r>
              <a:r>
                <a:rPr lang="ja-JP" altLang="en-US" sz="2000" b="1">
                  <a:solidFill>
                    <a:srgbClr val="FF0000"/>
                  </a:solidFill>
                </a:rPr>
                <a:t>情報を収集</a:t>
              </a:r>
              <a:r>
                <a:rPr lang="ja-JP" altLang="en-US" sz="2000" b="1"/>
                <a:t>して活かす</a:t>
              </a:r>
            </a:p>
          </p:txBody>
        </p:sp>
        <p:sp>
          <p:nvSpPr>
            <p:cNvPr id="24589" name="Rectangle 13"/>
            <p:cNvSpPr>
              <a:spLocks noChangeArrowheads="1"/>
            </p:cNvSpPr>
            <p:nvPr/>
          </p:nvSpPr>
          <p:spPr bwMode="auto">
            <a:xfrm>
              <a:off x="624" y="2313"/>
              <a:ext cx="34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a:t>◆</a:t>
              </a:r>
              <a:r>
                <a:rPr lang="ja-JP" altLang="en-US" sz="1800"/>
                <a:t>上司や関係部門・専門部門などから。</a:t>
              </a:r>
            </a:p>
          </p:txBody>
        </p:sp>
      </p:grpSp>
      <p:grpSp>
        <p:nvGrpSpPr>
          <p:cNvPr id="24607" name="Group 31"/>
          <p:cNvGrpSpPr>
            <a:grpSpLocks/>
          </p:cNvGrpSpPr>
          <p:nvPr/>
        </p:nvGrpSpPr>
        <p:grpSpPr bwMode="auto">
          <a:xfrm>
            <a:off x="692150" y="4086225"/>
            <a:ext cx="7150100" cy="1095375"/>
            <a:chOff x="436" y="2574"/>
            <a:chExt cx="4504" cy="690"/>
          </a:xfrm>
        </p:grpSpPr>
        <p:sp>
          <p:nvSpPr>
            <p:cNvPr id="24585" name="Rectangle 9"/>
            <p:cNvSpPr>
              <a:spLocks noChangeArrowheads="1"/>
            </p:cNvSpPr>
            <p:nvPr/>
          </p:nvSpPr>
          <p:spPr bwMode="auto">
            <a:xfrm>
              <a:off x="436" y="2574"/>
              <a:ext cx="4504"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④ </a:t>
              </a:r>
              <a:r>
                <a:rPr lang="ja-JP" altLang="en-US" sz="2000" b="1"/>
                <a:t>従来の考えにとらわれず、</a:t>
              </a:r>
              <a:r>
                <a:rPr lang="ja-JP" altLang="en-US" sz="2000" b="1">
                  <a:solidFill>
                    <a:srgbClr val="FF0000"/>
                  </a:solidFill>
                </a:rPr>
                <a:t>発想を転換</a:t>
              </a:r>
              <a:r>
                <a:rPr lang="ja-JP" altLang="en-US" sz="2000" b="1"/>
                <a:t>して自由奔放に考える</a:t>
              </a:r>
            </a:p>
          </p:txBody>
        </p:sp>
        <p:sp>
          <p:nvSpPr>
            <p:cNvPr id="24590" name="Rectangle 14"/>
            <p:cNvSpPr>
              <a:spLocks noChangeArrowheads="1"/>
            </p:cNvSpPr>
            <p:nvPr/>
          </p:nvSpPr>
          <p:spPr bwMode="auto">
            <a:xfrm>
              <a:off x="624" y="2860"/>
              <a:ext cx="369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a:t>◆</a:t>
              </a:r>
              <a:r>
                <a:rPr lang="ja-JP" altLang="en-US" sz="1800"/>
                <a:t>いろいろな角度から考えて。</a:t>
              </a:r>
            </a:p>
            <a:p>
              <a:pPr algn="l"/>
              <a:r>
                <a:rPr lang="ja-JP" altLang="en-US" sz="1800"/>
                <a:t>◆枠にとらわれずに。</a:t>
              </a:r>
            </a:p>
          </p:txBody>
        </p:sp>
      </p:grpSp>
      <p:grpSp>
        <p:nvGrpSpPr>
          <p:cNvPr id="24608" name="Group 32"/>
          <p:cNvGrpSpPr>
            <a:grpSpLocks/>
          </p:cNvGrpSpPr>
          <p:nvPr/>
        </p:nvGrpSpPr>
        <p:grpSpPr bwMode="auto">
          <a:xfrm>
            <a:off x="692150" y="5229225"/>
            <a:ext cx="5708650" cy="866775"/>
            <a:chOff x="436" y="3294"/>
            <a:chExt cx="3596" cy="546"/>
          </a:xfrm>
        </p:grpSpPr>
        <p:sp>
          <p:nvSpPr>
            <p:cNvPr id="24586" name="Rectangle 10"/>
            <p:cNvSpPr>
              <a:spLocks noChangeArrowheads="1"/>
            </p:cNvSpPr>
            <p:nvPr/>
          </p:nvSpPr>
          <p:spPr bwMode="auto">
            <a:xfrm>
              <a:off x="436" y="3294"/>
              <a:ext cx="3404"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⑤ </a:t>
              </a:r>
              <a:r>
                <a:rPr lang="ja-JP" altLang="en-US" sz="2000" b="1"/>
                <a:t>アイデア発想に役立つ</a:t>
              </a:r>
              <a:r>
                <a:rPr lang="ja-JP" altLang="en-US" sz="2000" b="1">
                  <a:solidFill>
                    <a:srgbClr val="FF0000"/>
                  </a:solidFill>
                </a:rPr>
                <a:t>手法を活用</a:t>
              </a:r>
              <a:r>
                <a:rPr lang="ja-JP" altLang="en-US" sz="2000" b="1"/>
                <a:t>する</a:t>
              </a:r>
            </a:p>
          </p:txBody>
        </p:sp>
        <p:sp>
          <p:nvSpPr>
            <p:cNvPr id="24591" name="Rectangle 15"/>
            <p:cNvSpPr>
              <a:spLocks noChangeArrowheads="1"/>
            </p:cNvSpPr>
            <p:nvPr/>
          </p:nvSpPr>
          <p:spPr bwMode="auto">
            <a:xfrm>
              <a:off x="624" y="3609"/>
              <a:ext cx="34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a:t>◆</a:t>
              </a:r>
              <a:r>
                <a:rPr lang="ja-JP" altLang="en-US" sz="1800"/>
                <a:t>良いアイデアを効率的に出すには手法の活用を。</a:t>
              </a:r>
            </a:p>
          </p:txBody>
        </p:sp>
      </p:grpSp>
      <p:pic>
        <p:nvPicPr>
          <p:cNvPr id="24597"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4724400"/>
            <a:ext cx="1752600" cy="14033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609" name="Group 33"/>
          <p:cNvGrpSpPr>
            <a:grpSpLocks/>
          </p:cNvGrpSpPr>
          <p:nvPr/>
        </p:nvGrpSpPr>
        <p:grpSpPr bwMode="auto">
          <a:xfrm>
            <a:off x="698500" y="228600"/>
            <a:ext cx="7669213" cy="2362200"/>
            <a:chOff x="440" y="144"/>
            <a:chExt cx="4831" cy="1488"/>
          </a:xfrm>
        </p:grpSpPr>
        <p:grpSp>
          <p:nvGrpSpPr>
            <p:cNvPr id="24604" name="Group 28"/>
            <p:cNvGrpSpPr>
              <a:grpSpLocks/>
            </p:cNvGrpSpPr>
            <p:nvPr/>
          </p:nvGrpSpPr>
          <p:grpSpPr bwMode="auto">
            <a:xfrm>
              <a:off x="440" y="702"/>
              <a:ext cx="3448" cy="690"/>
              <a:chOff x="440" y="702"/>
              <a:chExt cx="3448" cy="690"/>
            </a:xfrm>
          </p:grpSpPr>
          <p:sp>
            <p:nvSpPr>
              <p:cNvPr id="24582" name="Rectangle 6"/>
              <p:cNvSpPr>
                <a:spLocks noChangeArrowheads="1"/>
              </p:cNvSpPr>
              <p:nvPr/>
            </p:nvSpPr>
            <p:spPr bwMode="auto">
              <a:xfrm>
                <a:off x="440" y="702"/>
                <a:ext cx="2776"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① </a:t>
                </a:r>
                <a:r>
                  <a:rPr lang="ja-JP" altLang="en-US" sz="2000" b="1"/>
                  <a:t>メンバー全員で    </a:t>
                </a:r>
                <a:r>
                  <a:rPr lang="ja-JP" altLang="en-US" sz="2000" b="1">
                    <a:solidFill>
                      <a:srgbClr val="FF0000"/>
                    </a:solidFill>
                  </a:rPr>
                  <a:t>衆知を結集</a:t>
                </a:r>
                <a:r>
                  <a:rPr lang="ja-JP" altLang="en-US" sz="2000" b="1"/>
                  <a:t>する</a:t>
                </a:r>
              </a:p>
            </p:txBody>
          </p:sp>
          <p:sp>
            <p:nvSpPr>
              <p:cNvPr id="24587" name="Rectangle 11"/>
              <p:cNvSpPr>
                <a:spLocks noChangeArrowheads="1"/>
              </p:cNvSpPr>
              <p:nvPr/>
            </p:nvSpPr>
            <p:spPr bwMode="auto">
              <a:xfrm>
                <a:off x="624" y="988"/>
                <a:ext cx="326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a:t>◆</a:t>
                </a:r>
                <a:r>
                  <a:rPr lang="ja-JP" altLang="en-US" sz="1800">
                    <a:solidFill>
                      <a:srgbClr val="FF0000"/>
                    </a:solidFill>
                  </a:rPr>
                  <a:t>ブレーンストーミング</a:t>
                </a:r>
                <a:r>
                  <a:rPr lang="ja-JP" altLang="en-US" sz="1800"/>
                  <a:t>の原則、ルールで。</a:t>
                </a:r>
              </a:p>
              <a:p>
                <a:pPr algn="l"/>
                <a:r>
                  <a:rPr lang="ja-JP" altLang="en-US" sz="1800"/>
                  <a:t>◆普段から自由に発言できるチームワーク作りを。</a:t>
                </a:r>
              </a:p>
            </p:txBody>
          </p:sp>
        </p:grpSp>
        <p:pic>
          <p:nvPicPr>
            <p:cNvPr id="24598"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6" y="144"/>
              <a:ext cx="1095" cy="14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4610" name="Text Box 34"/>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609"/>
                                        </p:tgtEl>
                                        <p:attrNameLst>
                                          <p:attrName>style.visibility</p:attrName>
                                        </p:attrNameLst>
                                      </p:cBhvr>
                                      <p:to>
                                        <p:strVal val="visible"/>
                                      </p:to>
                                    </p:set>
                                    <p:animEffect transition="in" filter="blinds(horizontal)">
                                      <p:cBhvr>
                                        <p:cTn id="7" dur="500"/>
                                        <p:tgtEl>
                                          <p:spTgt spid="246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605"/>
                                        </p:tgtEl>
                                        <p:attrNameLst>
                                          <p:attrName>style.visibility</p:attrName>
                                        </p:attrNameLst>
                                      </p:cBhvr>
                                      <p:to>
                                        <p:strVal val="visible"/>
                                      </p:to>
                                    </p:set>
                                    <p:animEffect transition="in" filter="blinds(horizontal)">
                                      <p:cBhvr>
                                        <p:cTn id="12" dur="500"/>
                                        <p:tgtEl>
                                          <p:spTgt spid="2460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4606"/>
                                        </p:tgtEl>
                                        <p:attrNameLst>
                                          <p:attrName>style.visibility</p:attrName>
                                        </p:attrNameLst>
                                      </p:cBhvr>
                                      <p:to>
                                        <p:strVal val="visible"/>
                                      </p:to>
                                    </p:set>
                                    <p:animEffect transition="in" filter="blinds(horizontal)">
                                      <p:cBhvr>
                                        <p:cTn id="17" dur="500"/>
                                        <p:tgtEl>
                                          <p:spTgt spid="246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4607"/>
                                        </p:tgtEl>
                                        <p:attrNameLst>
                                          <p:attrName>style.visibility</p:attrName>
                                        </p:attrNameLst>
                                      </p:cBhvr>
                                      <p:to>
                                        <p:strVal val="visible"/>
                                      </p:to>
                                    </p:set>
                                    <p:animEffect transition="in" filter="blinds(horizontal)">
                                      <p:cBhvr>
                                        <p:cTn id="22" dur="500"/>
                                        <p:tgtEl>
                                          <p:spTgt spid="2460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4608"/>
                                        </p:tgtEl>
                                        <p:attrNameLst>
                                          <p:attrName>style.visibility</p:attrName>
                                        </p:attrNameLst>
                                      </p:cBhvr>
                                      <p:to>
                                        <p:strVal val="visible"/>
                                      </p:to>
                                    </p:set>
                                    <p:animEffect transition="in" filter="blinds(horizontal)">
                                      <p:cBhvr>
                                        <p:cTn id="27" dur="500"/>
                                        <p:tgtEl>
                                          <p:spTgt spid="24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83" name="AutoShape 31"/>
          <p:cNvSpPr>
            <a:spLocks noChangeArrowheads="1"/>
          </p:cNvSpPr>
          <p:nvPr/>
        </p:nvSpPr>
        <p:spPr bwMode="auto">
          <a:xfrm>
            <a:off x="304800" y="685800"/>
            <a:ext cx="8610600" cy="59436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51579" name="Group 27"/>
          <p:cNvGrpSpPr>
            <a:grpSpLocks/>
          </p:cNvGrpSpPr>
          <p:nvPr/>
        </p:nvGrpSpPr>
        <p:grpSpPr bwMode="auto">
          <a:xfrm>
            <a:off x="1371600" y="381000"/>
            <a:ext cx="4724400" cy="533400"/>
            <a:chOff x="960" y="392"/>
            <a:chExt cx="4032" cy="376"/>
          </a:xfrm>
        </p:grpSpPr>
        <p:sp>
          <p:nvSpPr>
            <p:cNvPr id="151555" name="Rectangle 3"/>
            <p:cNvSpPr>
              <a:spLocks noChangeArrowheads="1"/>
            </p:cNvSpPr>
            <p:nvPr/>
          </p:nvSpPr>
          <p:spPr bwMode="auto">
            <a:xfrm>
              <a:off x="960" y="392"/>
              <a:ext cx="3548" cy="376"/>
            </a:xfrm>
            <a:prstGeom prst="rect">
              <a:avLst/>
            </a:prstGeom>
            <a:solidFill>
              <a:srgbClr val="FFFF00"/>
            </a:solidFill>
            <a:ln w="12700">
              <a:solidFill>
                <a:schemeClr val="tx1"/>
              </a:solidFill>
              <a:miter lim="800000"/>
              <a:headEnd/>
              <a:tailEnd/>
            </a:ln>
            <a:effectLst>
              <a:outerShdw dist="107763" dir="2700000" algn="ctr" rotWithShape="0">
                <a:schemeClr val="bg2"/>
              </a:outerShdw>
            </a:effectLst>
          </p:spPr>
          <p:txBody>
            <a:bodyPr wrap="none" anchor="ctr"/>
            <a:lstStyle/>
            <a:p>
              <a:endParaRPr lang="ja-JP" altLang="en-US"/>
            </a:p>
          </p:txBody>
        </p:sp>
        <p:sp>
          <p:nvSpPr>
            <p:cNvPr id="151556" name="Rectangle 4"/>
            <p:cNvSpPr>
              <a:spLocks noChangeArrowheads="1"/>
            </p:cNvSpPr>
            <p:nvPr/>
          </p:nvSpPr>
          <p:spPr bwMode="auto">
            <a:xfrm>
              <a:off x="960" y="432"/>
              <a:ext cx="4032"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en-US" altLang="ja-JP" sz="2000" b="1"/>
                <a:t> ★</a:t>
              </a:r>
              <a:r>
                <a:rPr lang="ja-JP" altLang="en-US" sz="2000" b="1"/>
                <a:t>アイデア発想法の上手な使い方</a:t>
              </a:r>
            </a:p>
          </p:txBody>
        </p:sp>
      </p:grpSp>
      <p:sp>
        <p:nvSpPr>
          <p:cNvPr id="151558" name="Rectangle 6"/>
          <p:cNvSpPr>
            <a:spLocks noChangeArrowheads="1"/>
          </p:cNvSpPr>
          <p:nvPr/>
        </p:nvSpPr>
        <p:spPr bwMode="auto">
          <a:xfrm>
            <a:off x="692150" y="1219200"/>
            <a:ext cx="4406900" cy="409575"/>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① </a:t>
            </a:r>
            <a:r>
              <a:rPr lang="ja-JP" altLang="en-US" sz="2000" b="1"/>
              <a:t>手法は選んで使う</a:t>
            </a:r>
          </a:p>
        </p:txBody>
      </p:sp>
      <p:grpSp>
        <p:nvGrpSpPr>
          <p:cNvPr id="151595" name="Group 43"/>
          <p:cNvGrpSpPr>
            <a:grpSpLocks/>
          </p:cNvGrpSpPr>
          <p:nvPr/>
        </p:nvGrpSpPr>
        <p:grpSpPr bwMode="auto">
          <a:xfrm>
            <a:off x="692150" y="4205288"/>
            <a:ext cx="4794250" cy="900112"/>
            <a:chOff x="436" y="2649"/>
            <a:chExt cx="3020" cy="567"/>
          </a:xfrm>
        </p:grpSpPr>
        <p:sp>
          <p:nvSpPr>
            <p:cNvPr id="151560" name="Rectangle 8"/>
            <p:cNvSpPr>
              <a:spLocks noChangeArrowheads="1"/>
            </p:cNvSpPr>
            <p:nvPr/>
          </p:nvSpPr>
          <p:spPr bwMode="auto">
            <a:xfrm>
              <a:off x="436" y="2649"/>
              <a:ext cx="2924"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②</a:t>
              </a:r>
              <a:r>
                <a:rPr lang="ja-JP" altLang="en-US" sz="2000" b="1"/>
                <a:t>組み合わせの効果を利用する</a:t>
              </a:r>
            </a:p>
          </p:txBody>
        </p:sp>
        <p:sp>
          <p:nvSpPr>
            <p:cNvPr id="151565" name="Rectangle 13"/>
            <p:cNvSpPr>
              <a:spLocks noChangeArrowheads="1"/>
            </p:cNvSpPr>
            <p:nvPr/>
          </p:nvSpPr>
          <p:spPr bwMode="auto">
            <a:xfrm>
              <a:off x="624" y="2985"/>
              <a:ext cx="28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t>◆</a:t>
              </a:r>
              <a:r>
                <a:rPr lang="ja-JP" altLang="en-US" sz="1800"/>
                <a:t>アイデア発想法を組み合わせて活用する</a:t>
              </a:r>
            </a:p>
          </p:txBody>
        </p:sp>
      </p:grpSp>
      <p:grpSp>
        <p:nvGrpSpPr>
          <p:cNvPr id="151596" name="Group 44"/>
          <p:cNvGrpSpPr>
            <a:grpSpLocks/>
          </p:cNvGrpSpPr>
          <p:nvPr/>
        </p:nvGrpSpPr>
        <p:grpSpPr bwMode="auto">
          <a:xfrm>
            <a:off x="692150" y="5378450"/>
            <a:ext cx="5099050" cy="900113"/>
            <a:chOff x="436" y="3388"/>
            <a:chExt cx="3212" cy="567"/>
          </a:xfrm>
        </p:grpSpPr>
        <p:sp>
          <p:nvSpPr>
            <p:cNvPr id="151561" name="Rectangle 9"/>
            <p:cNvSpPr>
              <a:spLocks noChangeArrowheads="1"/>
            </p:cNvSpPr>
            <p:nvPr/>
          </p:nvSpPr>
          <p:spPr bwMode="auto">
            <a:xfrm>
              <a:off x="436" y="3388"/>
              <a:ext cx="2924" cy="258"/>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lIns="92075" tIns="46038" rIns="92075" bIns="46038">
              <a:spAutoFit/>
            </a:bodyPr>
            <a:lstStyle/>
            <a:p>
              <a:pPr algn="l"/>
              <a:r>
                <a:rPr lang="en-US" altLang="ja-JP" sz="2000" b="1"/>
                <a:t>③ </a:t>
              </a:r>
              <a:r>
                <a:rPr lang="ja-JP" altLang="en-US" sz="2000" b="1"/>
                <a:t>テーマの表現を工夫する</a:t>
              </a:r>
            </a:p>
          </p:txBody>
        </p:sp>
        <p:sp>
          <p:nvSpPr>
            <p:cNvPr id="151566" name="Rectangle 14"/>
            <p:cNvSpPr>
              <a:spLocks noChangeArrowheads="1"/>
            </p:cNvSpPr>
            <p:nvPr/>
          </p:nvSpPr>
          <p:spPr bwMode="auto">
            <a:xfrm>
              <a:off x="624" y="3724"/>
              <a:ext cx="30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t>◆</a:t>
              </a:r>
              <a:r>
                <a:rPr lang="ja-JP" altLang="en-US" sz="1800"/>
                <a:t>「攻め所」をテーマにアイデアだしをする</a:t>
              </a:r>
            </a:p>
          </p:txBody>
        </p:sp>
      </p:grpSp>
      <p:pic>
        <p:nvPicPr>
          <p:cNvPr id="151586"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114800"/>
            <a:ext cx="2444750" cy="2093913"/>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1597" name="Group 45"/>
          <p:cNvGrpSpPr>
            <a:grpSpLocks/>
          </p:cNvGrpSpPr>
          <p:nvPr/>
        </p:nvGrpSpPr>
        <p:grpSpPr bwMode="auto">
          <a:xfrm>
            <a:off x="990600" y="1752600"/>
            <a:ext cx="7162800" cy="757238"/>
            <a:chOff x="624" y="1104"/>
            <a:chExt cx="4512" cy="477"/>
          </a:xfrm>
        </p:grpSpPr>
        <p:grpSp>
          <p:nvGrpSpPr>
            <p:cNvPr id="151592" name="Group 40"/>
            <p:cNvGrpSpPr>
              <a:grpSpLocks/>
            </p:cNvGrpSpPr>
            <p:nvPr/>
          </p:nvGrpSpPr>
          <p:grpSpPr bwMode="auto">
            <a:xfrm>
              <a:off x="624" y="1104"/>
              <a:ext cx="4512" cy="477"/>
              <a:chOff x="624" y="1104"/>
              <a:chExt cx="4512" cy="477"/>
            </a:xfrm>
          </p:grpSpPr>
          <p:sp>
            <p:nvSpPr>
              <p:cNvPr id="151573" name="Text Box 21"/>
              <p:cNvSpPr txBox="1">
                <a:spLocks noChangeArrowheads="1"/>
              </p:cNvSpPr>
              <p:nvPr/>
            </p:nvSpPr>
            <p:spPr bwMode="auto">
              <a:xfrm>
                <a:off x="624" y="1104"/>
                <a:ext cx="3744" cy="23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800" b="1"/>
                  <a:t>◆</a:t>
                </a:r>
                <a:r>
                  <a:rPr lang="ja-JP" altLang="en-US" sz="1800"/>
                  <a:t>アイデアを出すときのヒントを提供する</a:t>
                </a:r>
                <a:r>
                  <a:rPr lang="ja-JP" altLang="en-US" sz="1800" b="1"/>
                  <a:t>　　　　</a:t>
                </a:r>
                <a:r>
                  <a:rPr lang="ja-JP" altLang="en-US" sz="1800" b="1">
                    <a:solidFill>
                      <a:srgbClr val="FF3300"/>
                    </a:solidFill>
                  </a:rPr>
                  <a:t>誘導型</a:t>
                </a:r>
                <a:r>
                  <a:rPr lang="ja-JP" altLang="en-US" sz="1800" b="1"/>
                  <a:t>　</a:t>
                </a:r>
                <a:endParaRPr lang="ja-JP" altLang="en-US" sz="2400"/>
              </a:p>
            </p:txBody>
          </p:sp>
          <p:sp>
            <p:nvSpPr>
              <p:cNvPr id="151575" name="Text Box 23"/>
              <p:cNvSpPr txBox="1">
                <a:spLocks noChangeArrowheads="1"/>
              </p:cNvSpPr>
              <p:nvPr/>
            </p:nvSpPr>
            <p:spPr bwMode="auto">
              <a:xfrm>
                <a:off x="1104" y="1344"/>
                <a:ext cx="4032" cy="237"/>
              </a:xfrm>
              <a:prstGeom prst="rect">
                <a:avLst/>
              </a:prstGeom>
              <a:solidFill>
                <a:srgbClr val="008000"/>
              </a:soli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800" b="1"/>
                  <a:t>　　</a:t>
                </a:r>
                <a:r>
                  <a:rPr lang="ja-JP" altLang="en-US" sz="1800" b="1">
                    <a:solidFill>
                      <a:schemeClr val="bg1"/>
                    </a:solidFill>
                  </a:rPr>
                  <a:t>チェックリスト法　　　　特性列挙法　　　特性要因図　等</a:t>
                </a:r>
                <a:endParaRPr lang="ja-JP" altLang="en-US" sz="2400">
                  <a:solidFill>
                    <a:schemeClr val="bg1"/>
                  </a:solidFill>
                </a:endParaRPr>
              </a:p>
            </p:txBody>
          </p:sp>
          <p:sp>
            <p:nvSpPr>
              <p:cNvPr id="151582" name="AutoShape 30"/>
              <p:cNvSpPr>
                <a:spLocks noChangeArrowheads="1"/>
              </p:cNvSpPr>
              <p:nvPr/>
            </p:nvSpPr>
            <p:spPr bwMode="auto">
              <a:xfrm>
                <a:off x="3216" y="1136"/>
                <a:ext cx="240" cy="192"/>
              </a:xfrm>
              <a:prstGeom prst="rightArrow">
                <a:avLst>
                  <a:gd name="adj1" fmla="val 50000"/>
                  <a:gd name="adj2" fmla="val 31250"/>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1589" name="Text Box 37">
              <a:hlinkClick r:id="rId4"/>
            </p:cNvPr>
            <p:cNvSpPr txBox="1">
              <a:spLocks noChangeArrowheads="1"/>
            </p:cNvSpPr>
            <p:nvPr/>
          </p:nvSpPr>
          <p:spPr bwMode="auto">
            <a:xfrm>
              <a:off x="2256" y="1376"/>
              <a:ext cx="28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solidFill>
                  <a:srgbClr val="FF99FF"/>
                </a:solidFill>
              </a:endParaRPr>
            </a:p>
          </p:txBody>
        </p:sp>
      </p:grpSp>
      <p:grpSp>
        <p:nvGrpSpPr>
          <p:cNvPr id="151598" name="Group 46"/>
          <p:cNvGrpSpPr>
            <a:grpSpLocks/>
          </p:cNvGrpSpPr>
          <p:nvPr/>
        </p:nvGrpSpPr>
        <p:grpSpPr bwMode="auto">
          <a:xfrm>
            <a:off x="990600" y="2514600"/>
            <a:ext cx="6781800" cy="747713"/>
            <a:chOff x="624" y="1584"/>
            <a:chExt cx="4272" cy="471"/>
          </a:xfrm>
        </p:grpSpPr>
        <p:grpSp>
          <p:nvGrpSpPr>
            <p:cNvPr id="151593" name="Group 41"/>
            <p:cNvGrpSpPr>
              <a:grpSpLocks/>
            </p:cNvGrpSpPr>
            <p:nvPr/>
          </p:nvGrpSpPr>
          <p:grpSpPr bwMode="auto">
            <a:xfrm>
              <a:off x="624" y="1584"/>
              <a:ext cx="4272" cy="471"/>
              <a:chOff x="624" y="1584"/>
              <a:chExt cx="4272" cy="471"/>
            </a:xfrm>
          </p:grpSpPr>
          <p:sp>
            <p:nvSpPr>
              <p:cNvPr id="151574" name="Text Box 22"/>
              <p:cNvSpPr txBox="1">
                <a:spLocks noChangeArrowheads="1"/>
              </p:cNvSpPr>
              <p:nvPr/>
            </p:nvSpPr>
            <p:spPr bwMode="auto">
              <a:xfrm>
                <a:off x="624" y="1584"/>
                <a:ext cx="4224" cy="23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a:t>アイデアを膨らませ数多く出す　</a:t>
                </a:r>
                <a:r>
                  <a:rPr lang="ja-JP" altLang="en-US" sz="1800" b="1"/>
                  <a:t>　　　　　</a:t>
                </a:r>
                <a:r>
                  <a:rPr lang="ja-JP" altLang="en-US" sz="1800" b="1">
                    <a:solidFill>
                      <a:srgbClr val="FF3300"/>
                    </a:solidFill>
                  </a:rPr>
                  <a:t>着想型</a:t>
                </a:r>
              </a:p>
            </p:txBody>
          </p:sp>
          <p:sp>
            <p:nvSpPr>
              <p:cNvPr id="151578" name="Text Box 26"/>
              <p:cNvSpPr txBox="1">
                <a:spLocks noChangeArrowheads="1"/>
              </p:cNvSpPr>
              <p:nvPr/>
            </p:nvSpPr>
            <p:spPr bwMode="auto">
              <a:xfrm>
                <a:off x="1104" y="1824"/>
                <a:ext cx="3792" cy="231"/>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bg1"/>
                    </a:solidFill>
                  </a:rPr>
                  <a:t>　　　ブレーンストーミング法　　　　形態分析法　　等</a:t>
                </a:r>
                <a:endParaRPr lang="ja-JP" altLang="en-US" sz="2400">
                  <a:solidFill>
                    <a:schemeClr val="bg1"/>
                  </a:solidFill>
                </a:endParaRPr>
              </a:p>
            </p:txBody>
          </p:sp>
          <p:sp>
            <p:nvSpPr>
              <p:cNvPr id="151581" name="AutoShape 29"/>
              <p:cNvSpPr>
                <a:spLocks noChangeArrowheads="1"/>
              </p:cNvSpPr>
              <p:nvPr/>
            </p:nvSpPr>
            <p:spPr bwMode="auto">
              <a:xfrm>
                <a:off x="2880" y="1616"/>
                <a:ext cx="240" cy="192"/>
              </a:xfrm>
              <a:prstGeom prst="rightArrow">
                <a:avLst>
                  <a:gd name="adj1" fmla="val 50000"/>
                  <a:gd name="adj2" fmla="val 31250"/>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1590" name="Text Box 38">
              <a:hlinkClick r:id="rId5"/>
            </p:cNvPr>
            <p:cNvSpPr txBox="1">
              <a:spLocks noChangeArrowheads="1"/>
            </p:cNvSpPr>
            <p:nvPr/>
          </p:nvSpPr>
          <p:spPr bwMode="auto">
            <a:xfrm>
              <a:off x="2784" y="1856"/>
              <a:ext cx="28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solidFill>
                  <a:srgbClr val="FF99FF"/>
                </a:solidFill>
              </a:endParaRPr>
            </a:p>
          </p:txBody>
        </p:sp>
      </p:grpSp>
      <p:grpSp>
        <p:nvGrpSpPr>
          <p:cNvPr id="151602" name="Group 50"/>
          <p:cNvGrpSpPr>
            <a:grpSpLocks/>
          </p:cNvGrpSpPr>
          <p:nvPr/>
        </p:nvGrpSpPr>
        <p:grpSpPr bwMode="auto">
          <a:xfrm>
            <a:off x="990600" y="3276600"/>
            <a:ext cx="7620000" cy="747713"/>
            <a:chOff x="624" y="2064"/>
            <a:chExt cx="4800" cy="471"/>
          </a:xfrm>
        </p:grpSpPr>
        <p:sp>
          <p:nvSpPr>
            <p:cNvPr id="151563" name="Rectangle 11"/>
            <p:cNvSpPr>
              <a:spLocks noChangeArrowheads="1"/>
            </p:cNvSpPr>
            <p:nvPr/>
          </p:nvSpPr>
          <p:spPr bwMode="auto">
            <a:xfrm>
              <a:off x="624" y="2064"/>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t>◆</a:t>
              </a:r>
              <a:r>
                <a:rPr lang="ja-JP" altLang="en-US" sz="1800"/>
                <a:t>より具体化の方向へ絞り込む</a:t>
              </a:r>
              <a:r>
                <a:rPr lang="ja-JP" altLang="en-US" sz="1800" b="1"/>
                <a:t>　　　　　　　</a:t>
              </a:r>
              <a:r>
                <a:rPr lang="ja-JP" altLang="en-US" sz="1800" b="1">
                  <a:solidFill>
                    <a:srgbClr val="FF3300"/>
                  </a:solidFill>
                </a:rPr>
                <a:t>発想型</a:t>
              </a:r>
            </a:p>
          </p:txBody>
        </p:sp>
        <p:sp>
          <p:nvSpPr>
            <p:cNvPr id="151577" name="Text Box 25"/>
            <p:cNvSpPr txBox="1">
              <a:spLocks noChangeArrowheads="1"/>
            </p:cNvSpPr>
            <p:nvPr/>
          </p:nvSpPr>
          <p:spPr bwMode="auto">
            <a:xfrm>
              <a:off x="1104" y="2304"/>
              <a:ext cx="4320" cy="231"/>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solidFill>
                    <a:schemeClr val="bg1"/>
                  </a:solidFill>
                </a:rPr>
                <a:t>　　親和図法　　　　特性要因図　　　連関図法　リスト法　　等</a:t>
              </a:r>
            </a:p>
          </p:txBody>
        </p:sp>
        <p:sp>
          <p:nvSpPr>
            <p:cNvPr id="151580" name="AutoShape 28"/>
            <p:cNvSpPr>
              <a:spLocks noChangeArrowheads="1"/>
            </p:cNvSpPr>
            <p:nvPr/>
          </p:nvSpPr>
          <p:spPr bwMode="auto">
            <a:xfrm>
              <a:off x="2880" y="2096"/>
              <a:ext cx="240" cy="192"/>
            </a:xfrm>
            <a:prstGeom prst="rightArrow">
              <a:avLst>
                <a:gd name="adj1" fmla="val 50000"/>
                <a:gd name="adj2" fmla="val 31250"/>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1588" name="Text Box 36">
              <a:hlinkClick r:id="rId6"/>
            </p:cNvPr>
            <p:cNvSpPr txBox="1">
              <a:spLocks noChangeArrowheads="1"/>
            </p:cNvSpPr>
            <p:nvPr/>
          </p:nvSpPr>
          <p:spPr bwMode="auto">
            <a:xfrm>
              <a:off x="3862" y="2337"/>
              <a:ext cx="28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solidFill>
                  <a:srgbClr val="FF99FF"/>
                </a:solidFill>
              </a:endParaRPr>
            </a:p>
          </p:txBody>
        </p:sp>
        <p:sp>
          <p:nvSpPr>
            <p:cNvPr id="151599" name="Text Box 47">
              <a:hlinkClick r:id="rId7"/>
            </p:cNvPr>
            <p:cNvSpPr txBox="1">
              <a:spLocks noChangeArrowheads="1"/>
            </p:cNvSpPr>
            <p:nvPr/>
          </p:nvSpPr>
          <p:spPr bwMode="auto">
            <a:xfrm>
              <a:off x="1884" y="2331"/>
              <a:ext cx="28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solidFill>
                  <a:srgbClr val="FF99FF"/>
                </a:solidFill>
              </a:endParaRPr>
            </a:p>
          </p:txBody>
        </p:sp>
      </p:grpSp>
      <p:sp>
        <p:nvSpPr>
          <p:cNvPr id="151601" name="Text Box 49"/>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1558"/>
                                        </p:tgtEl>
                                        <p:attrNameLst>
                                          <p:attrName>style.visibility</p:attrName>
                                        </p:attrNameLst>
                                      </p:cBhvr>
                                      <p:to>
                                        <p:strVal val="visible"/>
                                      </p:to>
                                    </p:set>
                                    <p:animEffect transition="in" filter="blinds(horizontal)">
                                      <p:cBhvr>
                                        <p:cTn id="7" dur="500"/>
                                        <p:tgtEl>
                                          <p:spTgt spid="1515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1597"/>
                                        </p:tgtEl>
                                        <p:attrNameLst>
                                          <p:attrName>style.visibility</p:attrName>
                                        </p:attrNameLst>
                                      </p:cBhvr>
                                      <p:to>
                                        <p:strVal val="visible"/>
                                      </p:to>
                                    </p:set>
                                    <p:animEffect transition="in" filter="blinds(horizontal)">
                                      <p:cBhvr>
                                        <p:cTn id="12" dur="500"/>
                                        <p:tgtEl>
                                          <p:spTgt spid="1515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1598"/>
                                        </p:tgtEl>
                                        <p:attrNameLst>
                                          <p:attrName>style.visibility</p:attrName>
                                        </p:attrNameLst>
                                      </p:cBhvr>
                                      <p:to>
                                        <p:strVal val="visible"/>
                                      </p:to>
                                    </p:set>
                                    <p:animEffect transition="in" filter="blinds(horizontal)">
                                      <p:cBhvr>
                                        <p:cTn id="17" dur="500"/>
                                        <p:tgtEl>
                                          <p:spTgt spid="15159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1602"/>
                                        </p:tgtEl>
                                        <p:attrNameLst>
                                          <p:attrName>style.visibility</p:attrName>
                                        </p:attrNameLst>
                                      </p:cBhvr>
                                      <p:to>
                                        <p:strVal val="visible"/>
                                      </p:to>
                                    </p:set>
                                    <p:animEffect transition="in" filter="blinds(horizontal)">
                                      <p:cBhvr>
                                        <p:cTn id="22" dur="500"/>
                                        <p:tgtEl>
                                          <p:spTgt spid="15160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51595"/>
                                        </p:tgtEl>
                                        <p:attrNameLst>
                                          <p:attrName>style.visibility</p:attrName>
                                        </p:attrNameLst>
                                      </p:cBhvr>
                                      <p:to>
                                        <p:strVal val="visible"/>
                                      </p:to>
                                    </p:set>
                                    <p:animEffect transition="in" filter="blinds(horizontal)">
                                      <p:cBhvr>
                                        <p:cTn id="27" dur="500"/>
                                        <p:tgtEl>
                                          <p:spTgt spid="15159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51596"/>
                                        </p:tgtEl>
                                        <p:attrNameLst>
                                          <p:attrName>style.visibility</p:attrName>
                                        </p:attrNameLst>
                                      </p:cBhvr>
                                      <p:to>
                                        <p:strVal val="visible"/>
                                      </p:to>
                                    </p:set>
                                    <p:animEffect transition="in" filter="blinds(horizontal)">
                                      <p:cBhvr>
                                        <p:cTn id="32" dur="500"/>
                                        <p:tgtEl>
                                          <p:spTgt spid="151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8"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14" name="Rectangle 34"/>
          <p:cNvSpPr>
            <a:spLocks noChangeArrowheads="1"/>
          </p:cNvSpPr>
          <p:nvPr/>
        </p:nvSpPr>
        <p:spPr bwMode="auto">
          <a:xfrm>
            <a:off x="76200" y="228600"/>
            <a:ext cx="6629400" cy="685800"/>
          </a:xfrm>
          <a:prstGeom prst="rect">
            <a:avLst/>
          </a:prstGeom>
          <a:solidFill>
            <a:srgbClr val="00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800">
                <a:solidFill>
                  <a:schemeClr val="bg1"/>
                </a:solidFill>
                <a:latin typeface="HGP創英角ﾎﾟｯﾌﾟ体" pitchFamily="50" charset="-128"/>
                <a:ea typeface="HGP創英角ﾎﾟｯﾌﾟ体" pitchFamily="50" charset="-128"/>
              </a:rPr>
              <a:t>　</a:t>
            </a:r>
            <a:r>
              <a:rPr lang="ja-JP" altLang="en-US" sz="2400">
                <a:solidFill>
                  <a:schemeClr val="bg1"/>
                </a:solidFill>
                <a:latin typeface="HGP創英角ﾎﾟｯﾌﾟ体" pitchFamily="50" charset="-128"/>
                <a:ea typeface="HGP創英角ﾎﾟｯﾌﾟ体" pitchFamily="50" charset="-128"/>
              </a:rPr>
              <a:t>ステップ</a:t>
            </a:r>
            <a:r>
              <a:rPr lang="ja-JP" altLang="en-US" sz="2800">
                <a:solidFill>
                  <a:schemeClr val="bg1"/>
                </a:solidFill>
                <a:latin typeface="HGP創英角ﾎﾟｯﾌﾟ体" pitchFamily="50" charset="-128"/>
                <a:ea typeface="HGP創英角ﾎﾟｯﾌﾟ体" pitchFamily="50" charset="-128"/>
              </a:rPr>
              <a:t>　４．</a:t>
            </a:r>
            <a:r>
              <a:rPr lang="ja-JP" altLang="en-US" sz="3600">
                <a:solidFill>
                  <a:schemeClr val="bg1"/>
                </a:solidFill>
                <a:latin typeface="HGP創英角ﾎﾟｯﾌﾟ体" pitchFamily="50" charset="-128"/>
                <a:ea typeface="HGP創英角ﾎﾟｯﾌﾟ体" pitchFamily="50" charset="-128"/>
              </a:rPr>
              <a:t> 成功シナリオの追究</a:t>
            </a:r>
          </a:p>
        </p:txBody>
      </p:sp>
      <p:sp>
        <p:nvSpPr>
          <p:cNvPr id="148541" name="Text Box 61"/>
          <p:cNvSpPr txBox="1">
            <a:spLocks noChangeArrowheads="1"/>
          </p:cNvSpPr>
          <p:nvPr/>
        </p:nvSpPr>
        <p:spPr bwMode="auto">
          <a:xfrm>
            <a:off x="6781800" y="309563"/>
            <a:ext cx="2209800" cy="95885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a:solidFill>
                  <a:schemeClr val="bg1"/>
                </a:solidFill>
              </a:rPr>
              <a:t>▼系統図法　</a:t>
            </a:r>
            <a:r>
              <a:rPr lang="ja-JP" altLang="en-US" sz="1200" b="1">
                <a:solidFill>
                  <a:schemeClr val="bg1"/>
                </a:solidFill>
              </a:rPr>
              <a:t>▼</a:t>
            </a:r>
            <a:r>
              <a:rPr lang="ja-JP" altLang="en-US" sz="1200">
                <a:solidFill>
                  <a:schemeClr val="bg1"/>
                </a:solidFill>
              </a:rPr>
              <a:t>ＰＤＰＣ法　　　　</a:t>
            </a:r>
            <a:r>
              <a:rPr lang="ja-JP" altLang="en-US"/>
              <a:t> </a:t>
            </a:r>
            <a:r>
              <a:rPr lang="ja-JP" altLang="en-US" sz="1200" b="1">
                <a:solidFill>
                  <a:schemeClr val="bg1"/>
                </a:solidFill>
              </a:rPr>
              <a:t>▼</a:t>
            </a:r>
            <a:r>
              <a:rPr lang="ja-JP" altLang="en-US" sz="1200">
                <a:solidFill>
                  <a:schemeClr val="bg1"/>
                </a:solidFill>
              </a:rPr>
              <a:t>アローダイアグラム法</a:t>
            </a:r>
            <a:br>
              <a:rPr lang="ja-JP" altLang="en-US" sz="1200">
                <a:solidFill>
                  <a:schemeClr val="bg1"/>
                </a:solidFill>
              </a:rPr>
            </a:br>
            <a:r>
              <a:rPr lang="ja-JP" altLang="en-US" sz="1200" b="1">
                <a:solidFill>
                  <a:schemeClr val="bg1"/>
                </a:solidFill>
              </a:rPr>
              <a:t>▼</a:t>
            </a:r>
            <a:r>
              <a:rPr lang="ja-JP" altLang="en-US" sz="1200">
                <a:solidFill>
                  <a:schemeClr val="bg1"/>
                </a:solidFill>
              </a:rPr>
              <a:t>障害・副作用排除検討表　等</a:t>
            </a:r>
          </a:p>
        </p:txBody>
      </p:sp>
      <p:grpSp>
        <p:nvGrpSpPr>
          <p:cNvPr id="148587" name="Group 107"/>
          <p:cNvGrpSpPr>
            <a:grpSpLocks/>
          </p:cNvGrpSpPr>
          <p:nvPr/>
        </p:nvGrpSpPr>
        <p:grpSpPr bwMode="auto">
          <a:xfrm>
            <a:off x="609600" y="1268413"/>
            <a:ext cx="8534400" cy="1371600"/>
            <a:chOff x="288" y="816"/>
            <a:chExt cx="5376" cy="864"/>
          </a:xfrm>
        </p:grpSpPr>
        <p:sp>
          <p:nvSpPr>
            <p:cNvPr id="148583" name="AutoShape 103"/>
            <p:cNvSpPr>
              <a:spLocks noChangeArrowheads="1"/>
            </p:cNvSpPr>
            <p:nvPr/>
          </p:nvSpPr>
          <p:spPr bwMode="auto">
            <a:xfrm>
              <a:off x="2064" y="1056"/>
              <a:ext cx="1440" cy="62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34" name="AutoShape 54"/>
            <p:cNvSpPr>
              <a:spLocks noChangeArrowheads="1"/>
            </p:cNvSpPr>
            <p:nvPr/>
          </p:nvSpPr>
          <p:spPr bwMode="auto">
            <a:xfrm>
              <a:off x="3552" y="1056"/>
              <a:ext cx="2112" cy="62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28" name="Text Box 48"/>
            <p:cNvSpPr txBox="1">
              <a:spLocks noChangeArrowheads="1"/>
            </p:cNvSpPr>
            <p:nvPr/>
          </p:nvSpPr>
          <p:spPr bwMode="auto">
            <a:xfrm>
              <a:off x="2112" y="1112"/>
              <a:ext cx="1440" cy="52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latin typeface="ＭＳ ゴシック" pitchFamily="49" charset="-128"/>
                  <a:ea typeface="ＭＳ ゴシック" pitchFamily="49" charset="-128"/>
                </a:rPr>
                <a:t>*</a:t>
              </a:r>
              <a:r>
                <a:rPr lang="ja-JP" altLang="en-US" sz="1600" b="1"/>
                <a:t>期待効果の高いと、思</a:t>
              </a:r>
              <a:br>
                <a:rPr lang="ja-JP" altLang="en-US" sz="1600" b="1"/>
              </a:br>
              <a:r>
                <a:rPr lang="ja-JP" altLang="en-US" sz="1600" b="1"/>
                <a:t>  われる方策を実現する</a:t>
              </a:r>
              <a:br>
                <a:rPr lang="ja-JP" altLang="en-US" sz="1600" b="1"/>
              </a:br>
              <a:r>
                <a:rPr lang="ja-JP" altLang="en-US" sz="1600" b="1"/>
                <a:t>  シナリオを</a:t>
              </a:r>
              <a:r>
                <a:rPr lang="ja-JP" altLang="en-US" sz="1600" b="1">
                  <a:solidFill>
                    <a:srgbClr val="FF3300"/>
                  </a:solidFill>
                </a:rPr>
                <a:t>具体的</a:t>
              </a:r>
              <a:r>
                <a:rPr lang="ja-JP" altLang="en-US" sz="1600" b="1"/>
                <a:t>に。</a:t>
              </a:r>
            </a:p>
          </p:txBody>
        </p:sp>
        <p:sp>
          <p:nvSpPr>
            <p:cNvPr id="148532" name="AutoShape 52"/>
            <p:cNvSpPr>
              <a:spLocks noChangeArrowheads="1"/>
            </p:cNvSpPr>
            <p:nvPr/>
          </p:nvSpPr>
          <p:spPr bwMode="auto">
            <a:xfrm>
              <a:off x="3504" y="816"/>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sp>
          <p:nvSpPr>
            <p:cNvPr id="148533" name="Rectangle 53"/>
            <p:cNvSpPr>
              <a:spLocks noChangeArrowheads="1"/>
            </p:cNvSpPr>
            <p:nvPr/>
          </p:nvSpPr>
          <p:spPr bwMode="auto">
            <a:xfrm>
              <a:off x="3552" y="1083"/>
              <a:ext cx="2112" cy="57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600" b="1">
                  <a:solidFill>
                    <a:srgbClr val="FF0000"/>
                  </a:solidFill>
                  <a:latin typeface="ＭＳ ゴシック" pitchFamily="49" charset="-128"/>
                  <a:ea typeface="ＭＳ ゴシック" pitchFamily="49" charset="-128"/>
                </a:rPr>
                <a:t>期待効果</a:t>
              </a:r>
              <a:r>
                <a:rPr lang="ja-JP" altLang="en-US" sz="1600" b="1">
                  <a:solidFill>
                    <a:srgbClr val="000000"/>
                  </a:solidFill>
                  <a:latin typeface="ＭＳ ゴシック" pitchFamily="49" charset="-128"/>
                  <a:ea typeface="ＭＳ ゴシック" pitchFamily="49" charset="-128"/>
                </a:rPr>
                <a:t>の大きい順位決め</a:t>
              </a:r>
              <a:br>
                <a:rPr lang="ja-JP" altLang="en-US" sz="1600" b="1">
                  <a:solidFill>
                    <a:srgbClr val="000000"/>
                  </a:solidFill>
                  <a:latin typeface="ＭＳ ゴシック" pitchFamily="49" charset="-128"/>
                  <a:ea typeface="ＭＳ ゴシック" pitchFamily="49" charset="-128"/>
                </a:rPr>
              </a:br>
              <a:r>
                <a:rPr lang="ja-JP" altLang="en-US" sz="1800" b="1"/>
                <a:t>◆</a:t>
              </a:r>
              <a:r>
                <a:rPr lang="ja-JP" altLang="en-US" sz="1600" b="1">
                  <a:solidFill>
                    <a:srgbClr val="000000"/>
                  </a:solidFill>
                  <a:latin typeface="ＭＳ ゴシック" pitchFamily="49" charset="-128"/>
                  <a:ea typeface="ＭＳ ゴシック" pitchFamily="49" charset="-128"/>
                </a:rPr>
                <a:t>前提条件を考慮</a:t>
              </a:r>
              <a:br>
                <a:rPr lang="ja-JP" altLang="en-US" sz="1600" b="1">
                  <a:solidFill>
                    <a:srgbClr val="000000"/>
                  </a:solidFill>
                  <a:latin typeface="ＭＳ ゴシック" pitchFamily="49" charset="-128"/>
                  <a:ea typeface="ＭＳ ゴシック" pitchFamily="49" charset="-128"/>
                </a:rPr>
              </a:br>
              <a:r>
                <a:rPr lang="ja-JP" altLang="en-US" sz="1800" b="1"/>
                <a:t>◆</a:t>
              </a:r>
              <a:r>
                <a:rPr lang="ja-JP" altLang="en-US" sz="1600" b="1">
                  <a:solidFill>
                    <a:srgbClr val="000000"/>
                  </a:solidFill>
                  <a:latin typeface="ＭＳ ゴシック" pitchFamily="49" charset="-128"/>
                  <a:ea typeface="ＭＳ ゴシック" pitchFamily="49" charset="-128"/>
                </a:rPr>
                <a:t>上司・スタッフの巻き込み</a:t>
              </a:r>
            </a:p>
          </p:txBody>
        </p:sp>
        <p:sp>
          <p:nvSpPr>
            <p:cNvPr id="148515" name="Rectangle 35"/>
            <p:cNvSpPr>
              <a:spLocks noChangeArrowheads="1"/>
            </p:cNvSpPr>
            <p:nvPr/>
          </p:nvSpPr>
          <p:spPr bwMode="auto">
            <a:xfrm>
              <a:off x="454" y="1104"/>
              <a:ext cx="1562"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シナリオの</a:t>
              </a:r>
            </a:p>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検討</a:t>
              </a:r>
            </a:p>
          </p:txBody>
        </p:sp>
        <p:grpSp>
          <p:nvGrpSpPr>
            <p:cNvPr id="148571" name="Group 91"/>
            <p:cNvGrpSpPr>
              <a:grpSpLocks/>
            </p:cNvGrpSpPr>
            <p:nvPr/>
          </p:nvGrpSpPr>
          <p:grpSpPr bwMode="auto">
            <a:xfrm>
              <a:off x="288" y="912"/>
              <a:ext cx="528" cy="240"/>
              <a:chOff x="528" y="528"/>
              <a:chExt cx="1920" cy="336"/>
            </a:xfrm>
          </p:grpSpPr>
          <p:sp>
            <p:nvSpPr>
              <p:cNvPr id="148572" name="Rectangle 92"/>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8573" name="Text Box 93"/>
              <p:cNvSpPr txBox="1">
                <a:spLocks noChangeArrowheads="1"/>
              </p:cNvSpPr>
              <p:nvPr/>
            </p:nvSpPr>
            <p:spPr bwMode="auto">
              <a:xfrm>
                <a:off x="528" y="576"/>
                <a:ext cx="1824"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nvGrpSpPr>
          <p:cNvPr id="148588" name="Group 108"/>
          <p:cNvGrpSpPr>
            <a:grpSpLocks/>
          </p:cNvGrpSpPr>
          <p:nvPr/>
        </p:nvGrpSpPr>
        <p:grpSpPr bwMode="auto">
          <a:xfrm>
            <a:off x="457200" y="2717800"/>
            <a:ext cx="8534400" cy="1333500"/>
            <a:chOff x="288" y="1712"/>
            <a:chExt cx="5376" cy="840"/>
          </a:xfrm>
        </p:grpSpPr>
        <p:sp>
          <p:nvSpPr>
            <p:cNvPr id="148584" name="AutoShape 104"/>
            <p:cNvSpPr>
              <a:spLocks noChangeArrowheads="1"/>
            </p:cNvSpPr>
            <p:nvPr/>
          </p:nvSpPr>
          <p:spPr bwMode="auto">
            <a:xfrm>
              <a:off x="2112" y="1928"/>
              <a:ext cx="1392" cy="62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29" name="Text Box 49"/>
            <p:cNvSpPr txBox="1">
              <a:spLocks noChangeArrowheads="1"/>
            </p:cNvSpPr>
            <p:nvPr/>
          </p:nvSpPr>
          <p:spPr bwMode="auto">
            <a:xfrm>
              <a:off x="2176" y="1976"/>
              <a:ext cx="1440" cy="52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latin typeface="ＭＳ ゴシック" pitchFamily="49" charset="-128"/>
                  <a:ea typeface="ＭＳ ゴシック" pitchFamily="49" charset="-128"/>
                </a:rPr>
                <a:t>*</a:t>
              </a:r>
              <a:r>
                <a:rPr lang="ja-JP" altLang="en-US" sz="1600" b="1"/>
                <a:t>各々の具体的な</a:t>
              </a:r>
              <a:br>
                <a:rPr lang="ja-JP" altLang="en-US" sz="1600" b="1"/>
              </a:br>
              <a:r>
                <a:rPr lang="ja-JP" altLang="en-US" sz="1600" b="1"/>
                <a:t>   シナリオについて</a:t>
              </a:r>
              <a:br>
                <a:rPr lang="ja-JP" altLang="en-US" sz="1600" b="1"/>
              </a:br>
              <a:r>
                <a:rPr lang="ja-JP" altLang="en-US" sz="1600" b="1"/>
                <a:t>  期待効果を予測する。</a:t>
              </a:r>
            </a:p>
          </p:txBody>
        </p:sp>
        <p:sp>
          <p:nvSpPr>
            <p:cNvPr id="148535" name="AutoShape 55"/>
            <p:cNvSpPr>
              <a:spLocks noChangeArrowheads="1"/>
            </p:cNvSpPr>
            <p:nvPr/>
          </p:nvSpPr>
          <p:spPr bwMode="auto">
            <a:xfrm>
              <a:off x="3552" y="1920"/>
              <a:ext cx="2112" cy="62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36" name="Rectangle 56"/>
            <p:cNvSpPr>
              <a:spLocks noChangeArrowheads="1"/>
            </p:cNvSpPr>
            <p:nvPr/>
          </p:nvSpPr>
          <p:spPr bwMode="auto">
            <a:xfrm>
              <a:off x="3552" y="1947"/>
              <a:ext cx="2112" cy="57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solidFill>
                    <a:srgbClr val="FF0000"/>
                  </a:solidFill>
                  <a:latin typeface="ＭＳ ゴシック" pitchFamily="49" charset="-128"/>
                  <a:ea typeface="ＭＳ ゴシック" pitchFamily="49" charset="-128"/>
                </a:rPr>
                <a:t>数値</a:t>
              </a:r>
              <a:r>
                <a:rPr lang="en-US" altLang="ja-JP" sz="1800" b="1">
                  <a:solidFill>
                    <a:srgbClr val="000000"/>
                  </a:solidFill>
                  <a:latin typeface="ＭＳ ゴシック" pitchFamily="49" charset="-128"/>
                  <a:ea typeface="ＭＳ ゴシック" pitchFamily="49" charset="-128"/>
                </a:rPr>
                <a:t>(</a:t>
              </a:r>
              <a:r>
                <a:rPr lang="ja-JP" altLang="en-US" sz="1800" b="1">
                  <a:solidFill>
                    <a:srgbClr val="000000"/>
                  </a:solidFill>
                  <a:latin typeface="ＭＳ ゴシック" pitchFamily="49" charset="-128"/>
                  <a:ea typeface="ＭＳ ゴシック" pitchFamily="49" charset="-128"/>
                </a:rPr>
                <a:t>定量的</a:t>
              </a:r>
              <a:r>
                <a:rPr lang="en-US" altLang="ja-JP" sz="1800" b="1">
                  <a:solidFill>
                    <a:srgbClr val="000000"/>
                  </a:solidFill>
                  <a:latin typeface="ＭＳ ゴシック" pitchFamily="49" charset="-128"/>
                  <a:ea typeface="ＭＳ ゴシック" pitchFamily="49" charset="-128"/>
                </a:rPr>
                <a:t>)</a:t>
              </a:r>
              <a:r>
                <a:rPr lang="ja-JP" altLang="en-US" sz="1800" b="1">
                  <a:solidFill>
                    <a:srgbClr val="000000"/>
                  </a:solidFill>
                  <a:latin typeface="ＭＳ ゴシック" pitchFamily="49" charset="-128"/>
                  <a:ea typeface="ＭＳ ゴシック" pitchFamily="49" charset="-128"/>
                </a:rPr>
                <a:t>で予測する</a:t>
              </a:r>
              <a:r>
                <a:rPr lang="ja-JP" altLang="en-US" sz="1600" b="1">
                  <a:solidFill>
                    <a:srgbClr val="000000"/>
                  </a:solidFill>
                  <a:latin typeface="ＭＳ ゴシック" pitchFamily="49" charset="-128"/>
                  <a:ea typeface="ＭＳ ゴシック" pitchFamily="49" charset="-128"/>
                </a:rPr>
                <a:t/>
              </a:r>
              <a:br>
                <a:rPr lang="ja-JP" altLang="en-US" sz="1600" b="1">
                  <a:solidFill>
                    <a:srgbClr val="000000"/>
                  </a:solidFill>
                  <a:latin typeface="ＭＳ ゴシック" pitchFamily="49" charset="-128"/>
                  <a:ea typeface="ＭＳ ゴシック" pitchFamily="49" charset="-128"/>
                </a:rPr>
              </a:br>
              <a:r>
                <a:rPr lang="ja-JP" altLang="en-US" sz="1800" b="1"/>
                <a:t>◆</a:t>
              </a:r>
              <a:r>
                <a:rPr lang="ja-JP" altLang="en-US" sz="1800" b="1">
                  <a:solidFill>
                    <a:srgbClr val="000000"/>
                  </a:solidFill>
                  <a:latin typeface="ＭＳ ゴシック" pitchFamily="49" charset="-128"/>
                  <a:ea typeface="ＭＳ ゴシック" pitchFamily="49" charset="-128"/>
                </a:rPr>
                <a:t>シミュレーションの実施</a:t>
              </a:r>
              <a:r>
                <a:rPr lang="ja-JP" altLang="en-US" sz="1600" b="1">
                  <a:solidFill>
                    <a:srgbClr val="000000"/>
                  </a:solidFill>
                  <a:latin typeface="ＭＳ ゴシック" pitchFamily="49" charset="-128"/>
                  <a:ea typeface="ＭＳ ゴシック" pitchFamily="49" charset="-128"/>
                </a:rPr>
                <a:t/>
              </a:r>
              <a:br>
                <a:rPr lang="ja-JP" altLang="en-US" sz="1600" b="1">
                  <a:solidFill>
                    <a:srgbClr val="000000"/>
                  </a:solidFill>
                  <a:latin typeface="ＭＳ ゴシック" pitchFamily="49" charset="-128"/>
                  <a:ea typeface="ＭＳ ゴシック" pitchFamily="49" charset="-128"/>
                </a:rPr>
              </a:br>
              <a:r>
                <a:rPr lang="ja-JP" altLang="en-US" sz="1800" b="1"/>
                <a:t>◆</a:t>
              </a:r>
              <a:r>
                <a:rPr lang="ja-JP" altLang="en-US" sz="1800" b="1">
                  <a:solidFill>
                    <a:srgbClr val="000000"/>
                  </a:solidFill>
                  <a:latin typeface="ＭＳ ゴシック" pitchFamily="49" charset="-128"/>
                  <a:ea typeface="ＭＳ ゴシック" pitchFamily="49" charset="-128"/>
                </a:rPr>
                <a:t>目標値と比較</a:t>
              </a:r>
            </a:p>
          </p:txBody>
        </p:sp>
        <p:sp>
          <p:nvSpPr>
            <p:cNvPr id="148499" name="AutoShape 19"/>
            <p:cNvSpPr>
              <a:spLocks noChangeArrowheads="1"/>
            </p:cNvSpPr>
            <p:nvPr/>
          </p:nvSpPr>
          <p:spPr bwMode="auto">
            <a:xfrm>
              <a:off x="1120" y="1728"/>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48516" name="Rectangle 36"/>
            <p:cNvSpPr>
              <a:spLocks noChangeArrowheads="1"/>
            </p:cNvSpPr>
            <p:nvPr/>
          </p:nvSpPr>
          <p:spPr bwMode="auto">
            <a:xfrm>
              <a:off x="528" y="1920"/>
              <a:ext cx="1488" cy="576"/>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effectLst>
                    <a:outerShdw blurRad="38100" dist="38100" dir="2700000" algn="tl">
                      <a:srgbClr val="FFFFFF"/>
                    </a:outerShdw>
                  </a:effectLst>
                  <a:latin typeface="ＭＳ ゴシック" pitchFamily="49" charset="-128"/>
                  <a:ea typeface="ＭＳ ゴシック" pitchFamily="49" charset="-128"/>
                </a:rPr>
                <a:t>　期待効果の</a:t>
              </a:r>
            </a:p>
            <a:p>
              <a:pPr algn="l"/>
              <a:r>
                <a:rPr lang="ja-JP" altLang="en-US" sz="2000" b="1">
                  <a:effectLst>
                    <a:outerShdw blurRad="38100" dist="38100" dir="2700000" algn="tl">
                      <a:srgbClr val="FFFFFF"/>
                    </a:outerShdw>
                  </a:effectLst>
                  <a:latin typeface="ＭＳ ゴシック" pitchFamily="49" charset="-128"/>
                  <a:ea typeface="ＭＳ ゴシック" pitchFamily="49" charset="-128"/>
                </a:rPr>
                <a:t>       予測</a:t>
              </a:r>
            </a:p>
          </p:txBody>
        </p:sp>
        <p:grpSp>
          <p:nvGrpSpPr>
            <p:cNvPr id="148574" name="Group 94"/>
            <p:cNvGrpSpPr>
              <a:grpSpLocks/>
            </p:cNvGrpSpPr>
            <p:nvPr/>
          </p:nvGrpSpPr>
          <p:grpSpPr bwMode="auto">
            <a:xfrm>
              <a:off x="288" y="1712"/>
              <a:ext cx="528" cy="240"/>
              <a:chOff x="528" y="528"/>
              <a:chExt cx="1920" cy="336"/>
            </a:xfrm>
          </p:grpSpPr>
          <p:sp>
            <p:nvSpPr>
              <p:cNvPr id="148575" name="Rectangle 95"/>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8576" name="Text Box 96"/>
              <p:cNvSpPr txBox="1">
                <a:spLocks noChangeArrowheads="1"/>
              </p:cNvSpPr>
              <p:nvPr/>
            </p:nvSpPr>
            <p:spPr bwMode="auto">
              <a:xfrm>
                <a:off x="528" y="576"/>
                <a:ext cx="1824"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２</a:t>
                </a:r>
              </a:p>
            </p:txBody>
          </p:sp>
        </p:grpSp>
      </p:grpSp>
      <p:grpSp>
        <p:nvGrpSpPr>
          <p:cNvPr id="148589" name="Group 109"/>
          <p:cNvGrpSpPr>
            <a:grpSpLocks/>
          </p:cNvGrpSpPr>
          <p:nvPr/>
        </p:nvGrpSpPr>
        <p:grpSpPr bwMode="auto">
          <a:xfrm>
            <a:off x="457200" y="4076700"/>
            <a:ext cx="8534400" cy="1333500"/>
            <a:chOff x="288" y="2568"/>
            <a:chExt cx="5376" cy="840"/>
          </a:xfrm>
        </p:grpSpPr>
        <p:sp>
          <p:nvSpPr>
            <p:cNvPr id="148585" name="AutoShape 105"/>
            <p:cNvSpPr>
              <a:spLocks noChangeArrowheads="1"/>
            </p:cNvSpPr>
            <p:nvPr/>
          </p:nvSpPr>
          <p:spPr bwMode="auto">
            <a:xfrm>
              <a:off x="2112" y="2776"/>
              <a:ext cx="1392" cy="62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30" name="Text Box 50"/>
            <p:cNvSpPr txBox="1">
              <a:spLocks noChangeArrowheads="1"/>
            </p:cNvSpPr>
            <p:nvPr/>
          </p:nvSpPr>
          <p:spPr bwMode="auto">
            <a:xfrm>
              <a:off x="2112" y="2848"/>
              <a:ext cx="1440" cy="52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latin typeface="ＭＳ ゴシック" pitchFamily="49" charset="-128"/>
                  <a:ea typeface="ＭＳ ゴシック" pitchFamily="49" charset="-128"/>
                </a:rPr>
                <a:t>*</a:t>
              </a:r>
              <a:r>
                <a:rPr lang="ja-JP" altLang="en-US" sz="1600" b="1"/>
                <a:t>実施上の障害や悪影</a:t>
              </a:r>
              <a:br>
                <a:rPr lang="ja-JP" altLang="en-US" sz="1600" b="1"/>
              </a:br>
              <a:r>
                <a:rPr lang="ja-JP" altLang="en-US" sz="1600" b="1"/>
                <a:t>  響を予測しその</a:t>
              </a:r>
              <a:r>
                <a:rPr lang="ja-JP" altLang="en-US" sz="1600" b="1">
                  <a:solidFill>
                    <a:srgbClr val="FF0000"/>
                  </a:solidFill>
                </a:rPr>
                <a:t>回避策</a:t>
              </a:r>
              <a:br>
                <a:rPr lang="ja-JP" altLang="en-US" sz="1600" b="1">
                  <a:solidFill>
                    <a:srgbClr val="FF0000"/>
                  </a:solidFill>
                </a:rPr>
              </a:br>
              <a:r>
                <a:rPr lang="ja-JP" altLang="en-US" sz="1600" b="1">
                  <a:solidFill>
                    <a:srgbClr val="FF0000"/>
                  </a:solidFill>
                </a:rPr>
                <a:t>  </a:t>
              </a:r>
              <a:r>
                <a:rPr lang="ja-JP" altLang="en-US" sz="1600" b="1"/>
                <a:t>や</a:t>
              </a:r>
              <a:r>
                <a:rPr lang="ja-JP" altLang="en-US" sz="1600" b="1">
                  <a:solidFill>
                    <a:srgbClr val="FF0000"/>
                  </a:solidFill>
                </a:rPr>
                <a:t>事前防止策</a:t>
              </a:r>
              <a:r>
                <a:rPr lang="ja-JP" altLang="en-US" sz="1600" b="1"/>
                <a:t>を検討。</a:t>
              </a:r>
            </a:p>
          </p:txBody>
        </p:sp>
        <p:sp>
          <p:nvSpPr>
            <p:cNvPr id="148537" name="AutoShape 57"/>
            <p:cNvSpPr>
              <a:spLocks noChangeArrowheads="1"/>
            </p:cNvSpPr>
            <p:nvPr/>
          </p:nvSpPr>
          <p:spPr bwMode="auto">
            <a:xfrm>
              <a:off x="3552" y="2784"/>
              <a:ext cx="2112" cy="62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38" name="Rectangle 58"/>
            <p:cNvSpPr>
              <a:spLocks noChangeArrowheads="1"/>
            </p:cNvSpPr>
            <p:nvPr/>
          </p:nvSpPr>
          <p:spPr bwMode="auto">
            <a:xfrm>
              <a:off x="3552" y="2811"/>
              <a:ext cx="2112" cy="57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solidFill>
                    <a:srgbClr val="000000"/>
                  </a:solidFill>
                  <a:latin typeface="ＭＳ ゴシック" pitchFamily="49" charset="-128"/>
                  <a:ea typeface="ＭＳ ゴシック" pitchFamily="49" charset="-128"/>
                </a:rPr>
                <a:t>安全・品質・原価等を観点</a:t>
              </a:r>
              <a:br>
                <a:rPr lang="ja-JP" altLang="en-US" sz="1800" b="1">
                  <a:solidFill>
                    <a:srgbClr val="000000"/>
                  </a:solidFill>
                  <a:latin typeface="ＭＳ ゴシック" pitchFamily="49" charset="-128"/>
                  <a:ea typeface="ＭＳ ゴシック" pitchFamily="49" charset="-128"/>
                </a:rPr>
              </a:br>
              <a:r>
                <a:rPr lang="ja-JP" altLang="en-US" sz="1800" b="1">
                  <a:solidFill>
                    <a:srgbClr val="000000"/>
                  </a:solidFill>
                  <a:latin typeface="ＭＳ ゴシック" pitchFamily="49" charset="-128"/>
                  <a:ea typeface="ＭＳ ゴシック" pitchFamily="49" charset="-128"/>
                </a:rPr>
                <a:t>　に確認</a:t>
              </a:r>
              <a:br>
                <a:rPr lang="ja-JP" altLang="en-US" sz="1800" b="1">
                  <a:solidFill>
                    <a:srgbClr val="000000"/>
                  </a:solidFill>
                  <a:latin typeface="ＭＳ ゴシック" pitchFamily="49" charset="-128"/>
                  <a:ea typeface="ＭＳ ゴシック" pitchFamily="49" charset="-128"/>
                </a:rPr>
              </a:br>
              <a:r>
                <a:rPr lang="ja-JP" altLang="en-US" sz="1800" b="1"/>
                <a:t>◆策が無い場合は次順位へ</a:t>
              </a:r>
              <a:endParaRPr lang="ja-JP" altLang="en-US" sz="1600" b="1">
                <a:solidFill>
                  <a:srgbClr val="000000"/>
                </a:solidFill>
                <a:latin typeface="ＭＳ ゴシック" pitchFamily="49" charset="-128"/>
                <a:ea typeface="ＭＳ ゴシック" pitchFamily="49" charset="-128"/>
              </a:endParaRPr>
            </a:p>
          </p:txBody>
        </p:sp>
        <p:sp>
          <p:nvSpPr>
            <p:cNvPr id="148517" name="Rectangle 37"/>
            <p:cNvSpPr>
              <a:spLocks noChangeArrowheads="1"/>
            </p:cNvSpPr>
            <p:nvPr/>
          </p:nvSpPr>
          <p:spPr bwMode="auto">
            <a:xfrm>
              <a:off x="528" y="2784"/>
              <a:ext cx="1488"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r>
                <a:rPr lang="en-US" altLang="ja-JP"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a:t>
              </a:r>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障害・副作用の</a:t>
              </a:r>
              <a:b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br>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予測と排除</a:t>
              </a:r>
            </a:p>
          </p:txBody>
        </p:sp>
        <p:sp>
          <p:nvSpPr>
            <p:cNvPr id="148525" name="AutoShape 45"/>
            <p:cNvSpPr>
              <a:spLocks noChangeArrowheads="1"/>
            </p:cNvSpPr>
            <p:nvPr/>
          </p:nvSpPr>
          <p:spPr bwMode="auto">
            <a:xfrm>
              <a:off x="1120" y="2592"/>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48577" name="Group 97"/>
            <p:cNvGrpSpPr>
              <a:grpSpLocks/>
            </p:cNvGrpSpPr>
            <p:nvPr/>
          </p:nvGrpSpPr>
          <p:grpSpPr bwMode="auto">
            <a:xfrm>
              <a:off x="288" y="2568"/>
              <a:ext cx="528" cy="240"/>
              <a:chOff x="528" y="528"/>
              <a:chExt cx="1920" cy="336"/>
            </a:xfrm>
          </p:grpSpPr>
          <p:sp>
            <p:nvSpPr>
              <p:cNvPr id="148578" name="Rectangle 98"/>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8579" name="Text Box 99"/>
              <p:cNvSpPr txBox="1">
                <a:spLocks noChangeArrowheads="1"/>
              </p:cNvSpPr>
              <p:nvPr/>
            </p:nvSpPr>
            <p:spPr bwMode="auto">
              <a:xfrm>
                <a:off x="528" y="576"/>
                <a:ext cx="1824"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３</a:t>
                </a:r>
              </a:p>
            </p:txBody>
          </p:sp>
        </p:grpSp>
      </p:grpSp>
      <p:grpSp>
        <p:nvGrpSpPr>
          <p:cNvPr id="148590" name="Group 110"/>
          <p:cNvGrpSpPr>
            <a:grpSpLocks/>
          </p:cNvGrpSpPr>
          <p:nvPr/>
        </p:nvGrpSpPr>
        <p:grpSpPr bwMode="auto">
          <a:xfrm>
            <a:off x="457200" y="5384800"/>
            <a:ext cx="8534400" cy="1295400"/>
            <a:chOff x="288" y="3392"/>
            <a:chExt cx="5376" cy="816"/>
          </a:xfrm>
        </p:grpSpPr>
        <p:sp>
          <p:nvSpPr>
            <p:cNvPr id="148586" name="AutoShape 106"/>
            <p:cNvSpPr>
              <a:spLocks noChangeArrowheads="1"/>
            </p:cNvSpPr>
            <p:nvPr/>
          </p:nvSpPr>
          <p:spPr bwMode="auto">
            <a:xfrm>
              <a:off x="2112" y="3584"/>
              <a:ext cx="1392" cy="62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31" name="Text Box 51"/>
            <p:cNvSpPr txBox="1">
              <a:spLocks noChangeArrowheads="1"/>
            </p:cNvSpPr>
            <p:nvPr/>
          </p:nvSpPr>
          <p:spPr bwMode="auto">
            <a:xfrm>
              <a:off x="2136" y="3664"/>
              <a:ext cx="1440" cy="52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latin typeface="ＭＳ ゴシック" pitchFamily="49" charset="-128"/>
                  <a:ea typeface="ＭＳ ゴシック" pitchFamily="49" charset="-128"/>
                </a:rPr>
                <a:t>*</a:t>
              </a:r>
              <a:r>
                <a:rPr lang="ja-JP" altLang="en-US" sz="1600" b="1"/>
                <a:t>利害損失などを総合</a:t>
              </a:r>
              <a:br>
                <a:rPr lang="ja-JP" altLang="en-US" sz="1600" b="1"/>
              </a:br>
              <a:r>
                <a:rPr lang="ja-JP" altLang="en-US" sz="1600" b="1"/>
                <a:t>  的に評価し、具体的な</a:t>
              </a:r>
              <a:br>
                <a:rPr lang="ja-JP" altLang="en-US" sz="1600" b="1"/>
              </a:br>
              <a:r>
                <a:rPr lang="ja-JP" altLang="en-US" sz="1600" b="1"/>
                <a:t>  シナリオを選定する。</a:t>
              </a:r>
            </a:p>
          </p:txBody>
        </p:sp>
        <p:sp>
          <p:nvSpPr>
            <p:cNvPr id="148539" name="AutoShape 59"/>
            <p:cNvSpPr>
              <a:spLocks noChangeArrowheads="1"/>
            </p:cNvSpPr>
            <p:nvPr/>
          </p:nvSpPr>
          <p:spPr bwMode="auto">
            <a:xfrm>
              <a:off x="3552" y="3552"/>
              <a:ext cx="2112" cy="624"/>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540" name="Rectangle 60"/>
            <p:cNvSpPr>
              <a:spLocks noChangeArrowheads="1"/>
            </p:cNvSpPr>
            <p:nvPr/>
          </p:nvSpPr>
          <p:spPr bwMode="auto">
            <a:xfrm>
              <a:off x="3552" y="3579"/>
              <a:ext cx="2112" cy="55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t>◆</a:t>
              </a:r>
              <a:r>
                <a:rPr lang="ja-JP" altLang="en-US" sz="1800" b="1">
                  <a:latin typeface="ＭＳ ゴシック" pitchFamily="49" charset="-128"/>
                  <a:ea typeface="ＭＳ ゴシック" pitchFamily="49" charset="-128"/>
                </a:rPr>
                <a:t>前提条件を含め、問題は</a:t>
              </a:r>
              <a:br>
                <a:rPr lang="ja-JP" altLang="en-US" sz="1800" b="1">
                  <a:latin typeface="ＭＳ ゴシック" pitchFamily="49" charset="-128"/>
                  <a:ea typeface="ＭＳ ゴシック" pitchFamily="49" charset="-128"/>
                </a:rPr>
              </a:br>
              <a:r>
                <a:rPr lang="ja-JP" altLang="en-US" sz="1800" b="1">
                  <a:latin typeface="ＭＳ ゴシック" pitchFamily="49" charset="-128"/>
                  <a:ea typeface="ＭＳ ゴシック" pitchFamily="49" charset="-128"/>
                </a:rPr>
                <a:t>　無いか</a:t>
              </a:r>
              <a:r>
                <a:rPr lang="ja-JP" altLang="en-US" sz="1800" b="1">
                  <a:solidFill>
                    <a:srgbClr val="FF0000"/>
                  </a:solidFill>
                  <a:latin typeface="ＭＳ ゴシック" pitchFamily="49" charset="-128"/>
                  <a:ea typeface="ＭＳ ゴシック" pitchFamily="49" charset="-128"/>
                </a:rPr>
                <a:t>総合的に判断</a:t>
              </a:r>
              <a:r>
                <a:rPr lang="ja-JP" altLang="en-US" sz="1600" b="1">
                  <a:solidFill>
                    <a:srgbClr val="000000"/>
                  </a:solidFill>
                  <a:latin typeface="ＭＳ ゴシック" pitchFamily="49" charset="-128"/>
                  <a:ea typeface="ＭＳ ゴシック" pitchFamily="49" charset="-128"/>
                </a:rPr>
                <a:t/>
              </a:r>
              <a:br>
                <a:rPr lang="ja-JP" altLang="en-US" sz="1600" b="1">
                  <a:solidFill>
                    <a:srgbClr val="000000"/>
                  </a:solidFill>
                  <a:latin typeface="ＭＳ ゴシック" pitchFamily="49" charset="-128"/>
                  <a:ea typeface="ＭＳ ゴシック" pitchFamily="49" charset="-128"/>
                </a:rPr>
              </a:br>
              <a:endParaRPr lang="ja-JP" altLang="en-US" sz="1600" b="1">
                <a:solidFill>
                  <a:srgbClr val="000000"/>
                </a:solidFill>
                <a:latin typeface="ＭＳ ゴシック" pitchFamily="49" charset="-128"/>
                <a:ea typeface="ＭＳ ゴシック" pitchFamily="49" charset="-128"/>
              </a:endParaRPr>
            </a:p>
          </p:txBody>
        </p:sp>
        <p:sp>
          <p:nvSpPr>
            <p:cNvPr id="148523" name="Rectangle 43"/>
            <p:cNvSpPr>
              <a:spLocks noChangeArrowheads="1"/>
            </p:cNvSpPr>
            <p:nvPr/>
          </p:nvSpPr>
          <p:spPr bwMode="auto">
            <a:xfrm>
              <a:off x="528" y="3600"/>
              <a:ext cx="1488" cy="528"/>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成功シナリオ</a:t>
              </a:r>
            </a:p>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の選定</a:t>
              </a:r>
            </a:p>
          </p:txBody>
        </p:sp>
        <p:sp>
          <p:nvSpPr>
            <p:cNvPr id="148526" name="AutoShape 46"/>
            <p:cNvSpPr>
              <a:spLocks noChangeArrowheads="1"/>
            </p:cNvSpPr>
            <p:nvPr/>
          </p:nvSpPr>
          <p:spPr bwMode="auto">
            <a:xfrm>
              <a:off x="1120" y="3424"/>
              <a:ext cx="272" cy="12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48580" name="Group 100"/>
            <p:cNvGrpSpPr>
              <a:grpSpLocks/>
            </p:cNvGrpSpPr>
            <p:nvPr/>
          </p:nvGrpSpPr>
          <p:grpSpPr bwMode="auto">
            <a:xfrm>
              <a:off x="288" y="3392"/>
              <a:ext cx="528" cy="240"/>
              <a:chOff x="528" y="528"/>
              <a:chExt cx="1920" cy="336"/>
            </a:xfrm>
          </p:grpSpPr>
          <p:sp>
            <p:nvSpPr>
              <p:cNvPr id="148581" name="Rectangle 101"/>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8582" name="Text Box 102"/>
              <p:cNvSpPr txBox="1">
                <a:spLocks noChangeArrowheads="1"/>
              </p:cNvSpPr>
              <p:nvPr/>
            </p:nvSpPr>
            <p:spPr bwMode="auto">
              <a:xfrm>
                <a:off x="528" y="576"/>
                <a:ext cx="1824"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４</a:t>
                </a:r>
              </a:p>
            </p:txBody>
          </p:sp>
        </p:grpSp>
      </p:grpSp>
      <p:sp>
        <p:nvSpPr>
          <p:cNvPr id="148591" name="Text Box 111"/>
          <p:cNvSpPr txBox="1">
            <a:spLocks noChangeArrowheads="1"/>
          </p:cNvSpPr>
          <p:nvPr/>
        </p:nvSpPr>
        <p:spPr bwMode="auto">
          <a:xfrm>
            <a:off x="8602663" y="44450"/>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8587"/>
                                        </p:tgtEl>
                                        <p:attrNameLst>
                                          <p:attrName>style.visibility</p:attrName>
                                        </p:attrNameLst>
                                      </p:cBhvr>
                                      <p:to>
                                        <p:strVal val="visible"/>
                                      </p:to>
                                    </p:set>
                                    <p:animEffect transition="in" filter="blinds(horizontal)">
                                      <p:cBhvr>
                                        <p:cTn id="7" dur="500"/>
                                        <p:tgtEl>
                                          <p:spTgt spid="1485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8588"/>
                                        </p:tgtEl>
                                        <p:attrNameLst>
                                          <p:attrName>style.visibility</p:attrName>
                                        </p:attrNameLst>
                                      </p:cBhvr>
                                      <p:to>
                                        <p:strVal val="visible"/>
                                      </p:to>
                                    </p:set>
                                    <p:animEffect transition="in" filter="blinds(horizontal)">
                                      <p:cBhvr>
                                        <p:cTn id="12" dur="500"/>
                                        <p:tgtEl>
                                          <p:spTgt spid="1485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48589"/>
                                        </p:tgtEl>
                                        <p:attrNameLst>
                                          <p:attrName>style.visibility</p:attrName>
                                        </p:attrNameLst>
                                      </p:cBhvr>
                                      <p:to>
                                        <p:strVal val="visible"/>
                                      </p:to>
                                    </p:set>
                                    <p:animEffect transition="in" filter="blinds(horizontal)">
                                      <p:cBhvr>
                                        <p:cTn id="17" dur="500"/>
                                        <p:tgtEl>
                                          <p:spTgt spid="14858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48590"/>
                                        </p:tgtEl>
                                        <p:attrNameLst>
                                          <p:attrName>style.visibility</p:attrName>
                                        </p:attrNameLst>
                                      </p:cBhvr>
                                      <p:to>
                                        <p:strVal val="visible"/>
                                      </p:to>
                                    </p:set>
                                    <p:animEffect transition="in" filter="blinds(horizontal)">
                                      <p:cBhvr>
                                        <p:cTn id="22" dur="500"/>
                                        <p:tgtEl>
                                          <p:spTgt spid="1485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Line 5"/>
          <p:cNvSpPr>
            <a:spLocks noChangeShapeType="1"/>
          </p:cNvSpPr>
          <p:nvPr/>
        </p:nvSpPr>
        <p:spPr bwMode="auto">
          <a:xfrm>
            <a:off x="533400" y="990600"/>
            <a:ext cx="62484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5029" name="Rectangle 37"/>
          <p:cNvSpPr>
            <a:spLocks noChangeArrowheads="1"/>
          </p:cNvSpPr>
          <p:nvPr/>
        </p:nvSpPr>
        <p:spPr bwMode="auto">
          <a:xfrm>
            <a:off x="533400" y="304800"/>
            <a:ext cx="6781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800">
                <a:solidFill>
                  <a:schemeClr val="tx2"/>
                </a:solidFill>
                <a:ea typeface="HG創英角ﾎﾟｯﾌﾟ体" pitchFamily="49" charset="-128"/>
              </a:rPr>
              <a:t>２</a:t>
            </a:r>
            <a:r>
              <a:rPr lang="en-US" altLang="ja-JP" sz="2800">
                <a:solidFill>
                  <a:schemeClr val="tx2"/>
                </a:solidFill>
                <a:ea typeface="HG創英角ﾎﾟｯﾌﾟ体" pitchFamily="49" charset="-128"/>
              </a:rPr>
              <a:t>-</a:t>
            </a:r>
            <a:r>
              <a:rPr lang="ja-JP" altLang="en-US" sz="2000">
                <a:solidFill>
                  <a:schemeClr val="tx2"/>
                </a:solidFill>
                <a:ea typeface="HG創英角ﾎﾟｯﾌﾟ体" pitchFamily="49" charset="-128"/>
              </a:rPr>
              <a:t>１</a:t>
            </a:r>
            <a:r>
              <a:rPr lang="ja-JP" altLang="en-US" sz="2800">
                <a:solidFill>
                  <a:schemeClr val="tx2"/>
                </a:solidFill>
                <a:ea typeface="HG創英角ﾎﾟｯﾌﾟ体" pitchFamily="49" charset="-128"/>
              </a:rPr>
              <a:t> ．</a:t>
            </a:r>
            <a:r>
              <a:rPr lang="ja-JP" altLang="en-US" sz="3200">
                <a:solidFill>
                  <a:schemeClr val="tx2"/>
                </a:solidFill>
                <a:ea typeface="HG創英角ﾎﾟｯﾌﾟ体" pitchFamily="49" charset="-128"/>
              </a:rPr>
              <a:t>問題解決と課題達成の違い</a:t>
            </a:r>
          </a:p>
        </p:txBody>
      </p:sp>
      <p:pic>
        <p:nvPicPr>
          <p:cNvPr id="85644" name="Picture 65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1905000"/>
            <a:ext cx="1676400" cy="125412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5721" name="Group 729"/>
          <p:cNvGrpSpPr>
            <a:grpSpLocks/>
          </p:cNvGrpSpPr>
          <p:nvPr/>
        </p:nvGrpSpPr>
        <p:grpSpPr bwMode="auto">
          <a:xfrm>
            <a:off x="762000" y="1295400"/>
            <a:ext cx="6629400" cy="457200"/>
            <a:chOff x="480" y="864"/>
            <a:chExt cx="4176" cy="288"/>
          </a:xfrm>
        </p:grpSpPr>
        <p:sp>
          <p:nvSpPr>
            <p:cNvPr id="85640" name="Line 648"/>
            <p:cNvSpPr>
              <a:spLocks noChangeShapeType="1"/>
            </p:cNvSpPr>
            <p:nvPr/>
          </p:nvSpPr>
          <p:spPr bwMode="auto">
            <a:xfrm>
              <a:off x="1536" y="1008"/>
              <a:ext cx="43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41" name="Line 649"/>
            <p:cNvSpPr>
              <a:spLocks noChangeShapeType="1"/>
            </p:cNvSpPr>
            <p:nvPr/>
          </p:nvSpPr>
          <p:spPr bwMode="auto">
            <a:xfrm>
              <a:off x="3216" y="1008"/>
              <a:ext cx="3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5696" name="Group 704"/>
            <p:cNvGrpSpPr>
              <a:grpSpLocks/>
            </p:cNvGrpSpPr>
            <p:nvPr/>
          </p:nvGrpSpPr>
          <p:grpSpPr bwMode="auto">
            <a:xfrm>
              <a:off x="1824" y="864"/>
              <a:ext cx="1460" cy="288"/>
              <a:chOff x="1824" y="864"/>
              <a:chExt cx="1460" cy="288"/>
            </a:xfrm>
          </p:grpSpPr>
          <p:sp>
            <p:nvSpPr>
              <p:cNvPr id="85286" name="Rectangle 294"/>
              <p:cNvSpPr>
                <a:spLocks noChangeArrowheads="1"/>
              </p:cNvSpPr>
              <p:nvPr/>
            </p:nvSpPr>
            <p:spPr bwMode="auto">
              <a:xfrm>
                <a:off x="1824" y="864"/>
                <a:ext cx="1460" cy="288"/>
              </a:xfrm>
              <a:prstGeom prst="rect">
                <a:avLst/>
              </a:prstGeom>
              <a:gradFill rotWithShape="0">
                <a:gsLst>
                  <a:gs pos="0">
                    <a:srgbClr val="CCFFFF"/>
                  </a:gs>
                  <a:gs pos="100000">
                    <a:srgbClr val="33CC33"/>
                  </a:gs>
                </a:gsLst>
                <a:lin ang="0" scaled="1"/>
              </a:gradFill>
              <a:ln w="8001">
                <a:solidFill>
                  <a:srgbClr val="000000"/>
                </a:solidFill>
                <a:miter lim="800000"/>
                <a:headEnd/>
                <a:tailEnd/>
              </a:ln>
            </p:spPr>
            <p:txBody>
              <a:bodyPr/>
              <a:lstStyle/>
              <a:p>
                <a:endParaRPr lang="ja-JP" altLang="en-US"/>
              </a:p>
            </p:txBody>
          </p:sp>
          <p:sp>
            <p:nvSpPr>
              <p:cNvPr id="85287" name="Rectangle 295"/>
              <p:cNvSpPr>
                <a:spLocks noChangeArrowheads="1"/>
              </p:cNvSpPr>
              <p:nvPr/>
            </p:nvSpPr>
            <p:spPr bwMode="auto">
              <a:xfrm>
                <a:off x="2112" y="904"/>
                <a:ext cx="879" cy="211"/>
              </a:xfrm>
              <a:prstGeom prst="rect">
                <a:avLst/>
              </a:prstGeom>
              <a:noFill/>
              <a:ln>
                <a:noFill/>
              </a:ln>
              <a:extLst>
                <a:ext uri="{909E8E84-426E-40DD-AFC4-6F175D3DCCD1}">
                  <a14:hiddenFill xmlns:a14="http://schemas.microsoft.com/office/drawing/2010/main">
                    <a:gradFill rotWithShape="0">
                      <a:gsLst>
                        <a:gs pos="0">
                          <a:srgbClr val="CCFFFF"/>
                        </a:gs>
                        <a:gs pos="100000">
                          <a:srgbClr val="CCFFFF">
                            <a:gamma/>
                            <a:shade val="46275"/>
                            <a:invGamma/>
                          </a:srgbClr>
                        </a:gs>
                      </a:gsLst>
                      <a:lin ang="0" scaled="1"/>
                    </a:gra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200" b="1">
                    <a:latin typeface="ＭＳ Ｐゴシック" pitchFamily="50" charset="-128"/>
                  </a:rPr>
                  <a:t>現在</a:t>
                </a:r>
                <a:endParaRPr lang="ja-JP" altLang="en-US" sz="2400"/>
              </a:p>
            </p:txBody>
          </p:sp>
        </p:grpSp>
        <p:grpSp>
          <p:nvGrpSpPr>
            <p:cNvPr id="85678" name="Group 686"/>
            <p:cNvGrpSpPr>
              <a:grpSpLocks/>
            </p:cNvGrpSpPr>
            <p:nvPr/>
          </p:nvGrpSpPr>
          <p:grpSpPr bwMode="auto">
            <a:xfrm>
              <a:off x="480" y="864"/>
              <a:ext cx="1056" cy="288"/>
              <a:chOff x="480" y="864"/>
              <a:chExt cx="1200" cy="288"/>
            </a:xfrm>
          </p:grpSpPr>
          <p:sp>
            <p:nvSpPr>
              <p:cNvPr id="85631" name="Rectangle 639"/>
              <p:cNvSpPr>
                <a:spLocks noChangeArrowheads="1"/>
              </p:cNvSpPr>
              <p:nvPr/>
            </p:nvSpPr>
            <p:spPr bwMode="auto">
              <a:xfrm>
                <a:off x="480" y="864"/>
                <a:ext cx="1200" cy="288"/>
              </a:xfrm>
              <a:prstGeom prst="rect">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284" name="Rectangle 292"/>
              <p:cNvSpPr>
                <a:spLocks noChangeArrowheads="1"/>
              </p:cNvSpPr>
              <p:nvPr/>
            </p:nvSpPr>
            <p:spPr bwMode="auto">
              <a:xfrm>
                <a:off x="720" y="912"/>
                <a:ext cx="720" cy="211"/>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p>
                <a:r>
                  <a:rPr lang="ja-JP" altLang="en-US" sz="2200" b="1">
                    <a:solidFill>
                      <a:srgbClr val="000000"/>
                    </a:solidFill>
                    <a:latin typeface="ＭＳ Ｐゴシック" pitchFamily="50" charset="-128"/>
                  </a:rPr>
                  <a:t>過去</a:t>
                </a:r>
                <a:endParaRPr lang="ja-JP" altLang="en-US" sz="2400"/>
              </a:p>
            </p:txBody>
          </p:sp>
        </p:grpSp>
        <p:grpSp>
          <p:nvGrpSpPr>
            <p:cNvPr id="85707" name="Group 715"/>
            <p:cNvGrpSpPr>
              <a:grpSpLocks/>
            </p:cNvGrpSpPr>
            <p:nvPr/>
          </p:nvGrpSpPr>
          <p:grpSpPr bwMode="auto">
            <a:xfrm>
              <a:off x="3552" y="864"/>
              <a:ext cx="1104" cy="288"/>
              <a:chOff x="3552" y="864"/>
              <a:chExt cx="1104" cy="288"/>
            </a:xfrm>
          </p:grpSpPr>
          <p:sp>
            <p:nvSpPr>
              <p:cNvPr id="85629" name="Rectangle 637"/>
              <p:cNvSpPr>
                <a:spLocks noChangeArrowheads="1"/>
              </p:cNvSpPr>
              <p:nvPr/>
            </p:nvSpPr>
            <p:spPr bwMode="auto">
              <a:xfrm>
                <a:off x="3552" y="864"/>
                <a:ext cx="1104" cy="288"/>
              </a:xfrm>
              <a:prstGeom prst="rect">
                <a:avLst/>
              </a:prstGeom>
              <a:gradFill rotWithShape="0">
                <a:gsLst>
                  <a:gs pos="0">
                    <a:srgbClr val="00FF00"/>
                  </a:gs>
                  <a:gs pos="100000">
                    <a:srgbClr val="00FF00">
                      <a:gamma/>
                      <a:shade val="48627"/>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30" name="Text Box 638"/>
              <p:cNvSpPr txBox="1">
                <a:spLocks noChangeArrowheads="1"/>
              </p:cNvSpPr>
              <p:nvPr/>
            </p:nvSpPr>
            <p:spPr bwMode="auto">
              <a:xfrm>
                <a:off x="3696" y="864"/>
                <a:ext cx="768"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将来</a:t>
                </a:r>
              </a:p>
            </p:txBody>
          </p:sp>
        </p:grpSp>
      </p:grpSp>
      <p:grpSp>
        <p:nvGrpSpPr>
          <p:cNvPr id="85720" name="Group 728"/>
          <p:cNvGrpSpPr>
            <a:grpSpLocks/>
          </p:cNvGrpSpPr>
          <p:nvPr/>
        </p:nvGrpSpPr>
        <p:grpSpPr bwMode="auto">
          <a:xfrm>
            <a:off x="533400" y="1981200"/>
            <a:ext cx="7239000" cy="1524000"/>
            <a:chOff x="336" y="1248"/>
            <a:chExt cx="4560" cy="960"/>
          </a:xfrm>
        </p:grpSpPr>
        <p:sp>
          <p:nvSpPr>
            <p:cNvPr id="85665" name="Line 673"/>
            <p:cNvSpPr>
              <a:spLocks noChangeShapeType="1"/>
            </p:cNvSpPr>
            <p:nvPr/>
          </p:nvSpPr>
          <p:spPr bwMode="auto">
            <a:xfrm flipV="1">
              <a:off x="336" y="1296"/>
              <a:ext cx="4080" cy="9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5699" name="Group 707"/>
            <p:cNvGrpSpPr>
              <a:grpSpLocks/>
            </p:cNvGrpSpPr>
            <p:nvPr/>
          </p:nvGrpSpPr>
          <p:grpSpPr bwMode="auto">
            <a:xfrm>
              <a:off x="576" y="1776"/>
              <a:ext cx="1872" cy="384"/>
              <a:chOff x="576" y="1776"/>
              <a:chExt cx="1872" cy="384"/>
            </a:xfrm>
          </p:grpSpPr>
          <p:sp>
            <p:nvSpPr>
              <p:cNvPr id="85649" name="Oval 657"/>
              <p:cNvSpPr>
                <a:spLocks noChangeArrowheads="1"/>
              </p:cNvSpPr>
              <p:nvPr/>
            </p:nvSpPr>
            <p:spPr bwMode="auto">
              <a:xfrm>
                <a:off x="576" y="1776"/>
                <a:ext cx="1872" cy="384"/>
              </a:xfrm>
              <a:prstGeom prst="ellipse">
                <a:avLst/>
              </a:prstGeom>
              <a:gradFill rotWithShape="0">
                <a:gsLst>
                  <a:gs pos="0">
                    <a:srgbClr val="CCFFFF"/>
                  </a:gs>
                  <a:gs pos="50000">
                    <a:schemeClr val="bg1"/>
                  </a:gs>
                  <a:gs pos="100000">
                    <a:srgbClr val="CCFF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50" name="Rectangle 658"/>
              <p:cNvSpPr>
                <a:spLocks noChangeArrowheads="1"/>
              </p:cNvSpPr>
              <p:nvPr/>
            </p:nvSpPr>
            <p:spPr bwMode="auto">
              <a:xfrm>
                <a:off x="1056" y="1872"/>
                <a:ext cx="80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0" b="1">
                    <a:solidFill>
                      <a:srgbClr val="FF3300"/>
                    </a:solidFill>
                    <a:latin typeface="ＭＳ Ｐゴシック" pitchFamily="50" charset="-128"/>
                  </a:rPr>
                  <a:t>発生型問題</a:t>
                </a:r>
                <a:endParaRPr lang="ja-JP" altLang="en-US" sz="2000">
                  <a:solidFill>
                    <a:srgbClr val="FF3300"/>
                  </a:solidFill>
                </a:endParaRPr>
              </a:p>
            </p:txBody>
          </p:sp>
        </p:grpSp>
        <p:grpSp>
          <p:nvGrpSpPr>
            <p:cNvPr id="85700" name="Group 708"/>
            <p:cNvGrpSpPr>
              <a:grpSpLocks/>
            </p:cNvGrpSpPr>
            <p:nvPr/>
          </p:nvGrpSpPr>
          <p:grpSpPr bwMode="auto">
            <a:xfrm>
              <a:off x="1979" y="1472"/>
              <a:ext cx="1392" cy="336"/>
              <a:chOff x="1979" y="1472"/>
              <a:chExt cx="1392" cy="336"/>
            </a:xfrm>
          </p:grpSpPr>
          <p:sp>
            <p:nvSpPr>
              <p:cNvPr id="85652" name="Oval 660"/>
              <p:cNvSpPr>
                <a:spLocks noChangeArrowheads="1"/>
              </p:cNvSpPr>
              <p:nvPr/>
            </p:nvSpPr>
            <p:spPr bwMode="auto">
              <a:xfrm>
                <a:off x="1979" y="1472"/>
                <a:ext cx="1392" cy="336"/>
              </a:xfrm>
              <a:prstGeom prst="ellipse">
                <a:avLst/>
              </a:prstGeom>
              <a:gradFill rotWithShape="0">
                <a:gsLst>
                  <a:gs pos="0">
                    <a:srgbClr val="66FF99"/>
                  </a:gs>
                  <a:gs pos="50000">
                    <a:srgbClr val="66FF99">
                      <a:gamma/>
                      <a:shade val="48627"/>
                      <a:invGamma/>
                    </a:srgbClr>
                  </a:gs>
                  <a:gs pos="100000">
                    <a:srgbClr val="66FF99"/>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53" name="Rectangle 661"/>
              <p:cNvSpPr>
                <a:spLocks noChangeArrowheads="1"/>
              </p:cNvSpPr>
              <p:nvPr/>
            </p:nvSpPr>
            <p:spPr bwMode="auto">
              <a:xfrm>
                <a:off x="2398" y="1574"/>
                <a:ext cx="645" cy="154"/>
              </a:xfrm>
              <a:prstGeom prst="rect">
                <a:avLst/>
              </a:prstGeom>
              <a:noFill/>
              <a:ln>
                <a:noFill/>
              </a:ln>
              <a:extLst>
                <a:ext uri="{909E8E84-426E-40DD-AFC4-6F175D3DCCD1}">
                  <a14:hiddenFill xmlns:a14="http://schemas.microsoft.com/office/drawing/2010/main">
                    <a:gradFill rotWithShape="0">
                      <a:gsLst>
                        <a:gs pos="0">
                          <a:srgbClr val="66FF99"/>
                        </a:gs>
                        <a:gs pos="50000">
                          <a:srgbClr val="66FF99">
                            <a:gamma/>
                            <a:shade val="48627"/>
                            <a:invGamma/>
                          </a:srgbClr>
                        </a:gs>
                        <a:gs pos="100000">
                          <a:srgbClr val="66FF99"/>
                        </a:gs>
                      </a:gsLst>
                      <a:lin ang="189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1"/>
                    </a:solidFill>
                    <a:latin typeface="ＭＳ Ｐゴシック" pitchFamily="50" charset="-128"/>
                  </a:rPr>
                  <a:t>探索型問題</a:t>
                </a:r>
                <a:endParaRPr lang="ja-JP" altLang="en-US" sz="1600">
                  <a:solidFill>
                    <a:schemeClr val="bg1"/>
                  </a:solidFill>
                </a:endParaRPr>
              </a:p>
            </p:txBody>
          </p:sp>
        </p:grpSp>
        <p:grpSp>
          <p:nvGrpSpPr>
            <p:cNvPr id="85701" name="Group 709"/>
            <p:cNvGrpSpPr>
              <a:grpSpLocks/>
            </p:cNvGrpSpPr>
            <p:nvPr/>
          </p:nvGrpSpPr>
          <p:grpSpPr bwMode="auto">
            <a:xfrm>
              <a:off x="3408" y="1248"/>
              <a:ext cx="1488" cy="336"/>
              <a:chOff x="3360" y="1248"/>
              <a:chExt cx="1488" cy="336"/>
            </a:xfrm>
          </p:grpSpPr>
          <p:sp>
            <p:nvSpPr>
              <p:cNvPr id="85655" name="Oval 663"/>
              <p:cNvSpPr>
                <a:spLocks noChangeArrowheads="1"/>
              </p:cNvSpPr>
              <p:nvPr/>
            </p:nvSpPr>
            <p:spPr bwMode="auto">
              <a:xfrm>
                <a:off x="3360" y="1248"/>
                <a:ext cx="1488" cy="336"/>
              </a:xfrm>
              <a:prstGeom prst="ellipse">
                <a:avLst/>
              </a:prstGeom>
              <a:gradFill rotWithShape="0">
                <a:gsLst>
                  <a:gs pos="0">
                    <a:srgbClr val="33CC33"/>
                  </a:gs>
                  <a:gs pos="100000">
                    <a:srgbClr val="0099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56" name="Rectangle 664"/>
              <p:cNvSpPr>
                <a:spLocks noChangeArrowheads="1"/>
              </p:cNvSpPr>
              <p:nvPr/>
            </p:nvSpPr>
            <p:spPr bwMode="auto">
              <a:xfrm>
                <a:off x="3822" y="1344"/>
                <a:ext cx="645" cy="154"/>
              </a:xfrm>
              <a:prstGeom prst="rect">
                <a:avLst/>
              </a:prstGeom>
              <a:noFill/>
              <a:ln>
                <a:noFill/>
              </a:ln>
              <a:extLst>
                <a:ext uri="{909E8E84-426E-40DD-AFC4-6F175D3DCCD1}">
                  <a14:hiddenFill xmlns:a14="http://schemas.microsoft.com/office/drawing/2010/main">
                    <a:gradFill rotWithShape="0">
                      <a:gsLst>
                        <a:gs pos="0">
                          <a:srgbClr val="66FF99">
                            <a:gamma/>
                            <a:shade val="46275"/>
                            <a:invGamma/>
                          </a:srgbClr>
                        </a:gs>
                        <a:gs pos="100000">
                          <a:srgbClr val="66FF99"/>
                        </a:gs>
                      </a:gsLst>
                      <a:lin ang="189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chemeClr val="bg1"/>
                    </a:solidFill>
                    <a:latin typeface="ＭＳ Ｐゴシック" pitchFamily="50" charset="-128"/>
                  </a:rPr>
                  <a:t>設定型問題</a:t>
                </a:r>
                <a:endParaRPr lang="ja-JP" altLang="en-US" sz="1600">
                  <a:solidFill>
                    <a:schemeClr val="bg1"/>
                  </a:solidFill>
                </a:endParaRPr>
              </a:p>
            </p:txBody>
          </p:sp>
        </p:grpSp>
      </p:grpSp>
      <p:pic>
        <p:nvPicPr>
          <p:cNvPr id="85677" name="Picture 68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8563" y="762000"/>
            <a:ext cx="1519237" cy="1447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5733" name="Group 741"/>
          <p:cNvGrpSpPr>
            <a:grpSpLocks/>
          </p:cNvGrpSpPr>
          <p:nvPr/>
        </p:nvGrpSpPr>
        <p:grpSpPr bwMode="auto">
          <a:xfrm>
            <a:off x="4859338" y="5013325"/>
            <a:ext cx="4038600" cy="1660525"/>
            <a:chOff x="3072" y="3178"/>
            <a:chExt cx="2544" cy="1046"/>
          </a:xfrm>
        </p:grpSpPr>
        <p:sp>
          <p:nvSpPr>
            <p:cNvPr id="85669" name="AutoShape 677"/>
            <p:cNvSpPr>
              <a:spLocks noChangeArrowheads="1"/>
            </p:cNvSpPr>
            <p:nvPr/>
          </p:nvSpPr>
          <p:spPr bwMode="auto">
            <a:xfrm>
              <a:off x="3072" y="3456"/>
              <a:ext cx="2544" cy="768"/>
            </a:xfrm>
            <a:prstGeom prst="roundRect">
              <a:avLst>
                <a:gd name="adj" fmla="val 16667"/>
              </a:avLst>
            </a:prstGeom>
            <a:gradFill rotWithShape="1">
              <a:gsLst>
                <a:gs pos="0">
                  <a:srgbClr val="33CC33"/>
                </a:gs>
                <a:gs pos="100000">
                  <a:srgbClr val="0080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19" name="Rectangle 627"/>
            <p:cNvSpPr>
              <a:spLocks noChangeArrowheads="1"/>
            </p:cNvSpPr>
            <p:nvPr/>
          </p:nvSpPr>
          <p:spPr bwMode="auto">
            <a:xfrm>
              <a:off x="3216" y="3561"/>
              <a:ext cx="2256" cy="519"/>
            </a:xfrm>
            <a:prstGeom prst="rect">
              <a:avLst/>
            </a:prstGeom>
            <a:noFill/>
            <a:ln>
              <a:noFill/>
            </a:ln>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800" b="1">
                  <a:solidFill>
                    <a:schemeClr val="bg1"/>
                  </a:solidFill>
                  <a:latin typeface="ＭＳ Ｐゴシック" pitchFamily="50" charset="-128"/>
                </a:rPr>
                <a:t>現状のやり方を前提とせず、</a:t>
              </a:r>
              <a:r>
                <a:rPr lang="ja-JP" altLang="en-US" sz="1800" b="1" u="sng">
                  <a:solidFill>
                    <a:schemeClr val="bg1"/>
                  </a:solidFill>
                  <a:latin typeface="ＭＳ Ｐゴシック" pitchFamily="50" charset="-128"/>
                </a:rPr>
                <a:t>ありたい姿</a:t>
              </a:r>
              <a:r>
                <a:rPr lang="ja-JP" altLang="en-US" sz="1800" b="1">
                  <a:solidFill>
                    <a:schemeClr val="bg1"/>
                  </a:solidFill>
                  <a:latin typeface="ＭＳ Ｐゴシック" pitchFamily="50" charset="-128"/>
                </a:rPr>
                <a:t>に向かって、新たなやり方を創り出そうとする活動。</a:t>
              </a:r>
            </a:p>
          </p:txBody>
        </p:sp>
        <p:sp>
          <p:nvSpPr>
            <p:cNvPr id="85498" name="Rectangle 506"/>
            <p:cNvSpPr>
              <a:spLocks noChangeArrowheads="1"/>
            </p:cNvSpPr>
            <p:nvPr/>
          </p:nvSpPr>
          <p:spPr bwMode="auto">
            <a:xfrm>
              <a:off x="3456" y="3178"/>
              <a:ext cx="1536" cy="230"/>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b="1">
                  <a:solidFill>
                    <a:schemeClr val="bg1"/>
                  </a:solidFill>
                  <a:latin typeface="ＭＳ Ｐゴシック" pitchFamily="50" charset="-128"/>
                </a:rPr>
                <a:t>課題達成型</a:t>
              </a:r>
              <a:endParaRPr lang="ja-JP" altLang="en-US" sz="2400">
                <a:solidFill>
                  <a:schemeClr val="bg1"/>
                </a:solidFill>
              </a:endParaRPr>
            </a:p>
          </p:txBody>
        </p:sp>
      </p:grpSp>
      <p:grpSp>
        <p:nvGrpSpPr>
          <p:cNvPr id="85728" name="Group 736"/>
          <p:cNvGrpSpPr>
            <a:grpSpLocks/>
          </p:cNvGrpSpPr>
          <p:nvPr/>
        </p:nvGrpSpPr>
        <p:grpSpPr bwMode="auto">
          <a:xfrm>
            <a:off x="4572000" y="2205038"/>
            <a:ext cx="4343400" cy="1828800"/>
            <a:chOff x="2976" y="1392"/>
            <a:chExt cx="2736" cy="1152"/>
          </a:xfrm>
        </p:grpSpPr>
        <p:sp>
          <p:nvSpPr>
            <p:cNvPr id="85481" name="Rectangle 489"/>
            <p:cNvSpPr>
              <a:spLocks noChangeArrowheads="1"/>
            </p:cNvSpPr>
            <p:nvPr/>
          </p:nvSpPr>
          <p:spPr bwMode="auto">
            <a:xfrm>
              <a:off x="4482" y="1392"/>
              <a:ext cx="908" cy="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484" name="Rectangle 492"/>
            <p:cNvSpPr>
              <a:spLocks noChangeArrowheads="1"/>
            </p:cNvSpPr>
            <p:nvPr/>
          </p:nvSpPr>
          <p:spPr bwMode="auto">
            <a:xfrm>
              <a:off x="4652" y="2020"/>
              <a:ext cx="832"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486" name="Rectangle 494"/>
            <p:cNvSpPr>
              <a:spLocks noChangeArrowheads="1"/>
            </p:cNvSpPr>
            <p:nvPr/>
          </p:nvSpPr>
          <p:spPr bwMode="auto">
            <a:xfrm>
              <a:off x="4416" y="1973"/>
              <a:ext cx="1104" cy="2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800" b="1">
                  <a:solidFill>
                    <a:srgbClr val="FF3300"/>
                  </a:solidFill>
                  <a:latin typeface="ＭＳ Ｐゴシック" pitchFamily="50" charset="-128"/>
                </a:rPr>
                <a:t>ギャップ</a:t>
              </a:r>
              <a:r>
                <a:rPr lang="ja-JP" altLang="en-US" sz="2000" b="1">
                  <a:solidFill>
                    <a:srgbClr val="FF3300"/>
                  </a:solidFill>
                  <a:latin typeface="ＭＳ Ｐゴシック" pitchFamily="50" charset="-128"/>
                </a:rPr>
                <a:t>：</a:t>
              </a:r>
              <a:r>
                <a:rPr lang="ja-JP" altLang="en-US" sz="2400" b="1">
                  <a:solidFill>
                    <a:srgbClr val="FF3300"/>
                  </a:solidFill>
                  <a:latin typeface="ＭＳ Ｐゴシック" pitchFamily="50" charset="-128"/>
                </a:rPr>
                <a:t>課題</a:t>
              </a:r>
              <a:endParaRPr lang="ja-JP" altLang="en-US" sz="2400">
                <a:solidFill>
                  <a:srgbClr val="FF3300"/>
                </a:solidFill>
              </a:endParaRPr>
            </a:p>
          </p:txBody>
        </p:sp>
        <p:sp>
          <p:nvSpPr>
            <p:cNvPr id="85488" name="Rectangle 496"/>
            <p:cNvSpPr>
              <a:spLocks noChangeArrowheads="1"/>
            </p:cNvSpPr>
            <p:nvPr/>
          </p:nvSpPr>
          <p:spPr bwMode="auto">
            <a:xfrm>
              <a:off x="4784" y="2198"/>
              <a:ext cx="61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rPr>
                <a:t>（良さ加減）</a:t>
              </a:r>
              <a:endParaRPr lang="ja-JP" altLang="en-US" sz="2400"/>
            </a:p>
          </p:txBody>
        </p:sp>
        <p:sp>
          <p:nvSpPr>
            <p:cNvPr id="85638" name="AutoShape 646"/>
            <p:cNvSpPr>
              <a:spLocks noChangeArrowheads="1"/>
            </p:cNvSpPr>
            <p:nvPr/>
          </p:nvSpPr>
          <p:spPr bwMode="auto">
            <a:xfrm rot="-2343113">
              <a:off x="3408" y="2016"/>
              <a:ext cx="690" cy="131"/>
            </a:xfrm>
            <a:prstGeom prst="rightArrow">
              <a:avLst>
                <a:gd name="adj1" fmla="val 50000"/>
                <a:gd name="adj2" fmla="val 131679"/>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39" name="Rectangle 647"/>
            <p:cNvSpPr>
              <a:spLocks noChangeArrowheads="1"/>
            </p:cNvSpPr>
            <p:nvPr/>
          </p:nvSpPr>
          <p:spPr bwMode="auto">
            <a:xfrm flipV="1">
              <a:off x="3696" y="1728"/>
              <a:ext cx="960" cy="96"/>
            </a:xfrm>
            <a:prstGeom prst="rect">
              <a:avLst/>
            </a:prstGeom>
            <a:solidFill>
              <a:srgbClr val="008000">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668" name="AutoShape 676"/>
            <p:cNvSpPr>
              <a:spLocks noChangeArrowheads="1"/>
            </p:cNvSpPr>
            <p:nvPr/>
          </p:nvSpPr>
          <p:spPr bwMode="auto">
            <a:xfrm>
              <a:off x="4272" y="1824"/>
              <a:ext cx="96" cy="576"/>
            </a:xfrm>
            <a:prstGeom prst="upDownArrow">
              <a:avLst>
                <a:gd name="adj1" fmla="val 50000"/>
                <a:gd name="adj2" fmla="val 120000"/>
              </a:avLst>
            </a:prstGeom>
            <a:gradFill rotWithShape="0">
              <a:gsLst>
                <a:gs pos="0">
                  <a:srgbClr val="CCFFFF"/>
                </a:gs>
                <a:gs pos="50000">
                  <a:schemeClr val="bg1"/>
                </a:gs>
                <a:gs pos="100000">
                  <a:srgbClr val="CCFFFF"/>
                </a:gs>
              </a:gsLst>
              <a:lin ang="0" scaled="1"/>
            </a:gradFill>
            <a:ln w="952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5715" name="Group 723"/>
            <p:cNvGrpSpPr>
              <a:grpSpLocks/>
            </p:cNvGrpSpPr>
            <p:nvPr/>
          </p:nvGrpSpPr>
          <p:grpSpPr bwMode="auto">
            <a:xfrm>
              <a:off x="4512" y="1536"/>
              <a:ext cx="1200" cy="288"/>
              <a:chOff x="4512" y="1536"/>
              <a:chExt cx="1200" cy="288"/>
            </a:xfrm>
          </p:grpSpPr>
          <p:sp>
            <p:nvSpPr>
              <p:cNvPr id="85713" name="Rectangle 721"/>
              <p:cNvSpPr>
                <a:spLocks noChangeArrowheads="1"/>
              </p:cNvSpPr>
              <p:nvPr/>
            </p:nvSpPr>
            <p:spPr bwMode="auto">
              <a:xfrm>
                <a:off x="4560" y="1584"/>
                <a:ext cx="1152" cy="24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482" name="Rectangle 490"/>
              <p:cNvSpPr>
                <a:spLocks noChangeArrowheads="1"/>
              </p:cNvSpPr>
              <p:nvPr/>
            </p:nvSpPr>
            <p:spPr bwMode="auto">
              <a:xfrm>
                <a:off x="4512" y="1536"/>
                <a:ext cx="1152" cy="2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b="1">
                    <a:solidFill>
                      <a:srgbClr val="000000"/>
                    </a:solidFill>
                    <a:effectLst>
                      <a:outerShdw blurRad="38100" dist="38100" dir="2700000" algn="tl">
                        <a:srgbClr val="C0C0C0"/>
                      </a:outerShdw>
                    </a:effectLst>
                    <a:latin typeface="ＭＳ Ｐゴシック" pitchFamily="50" charset="-128"/>
                    <a:ea typeface="HGP創英角ﾎﾟｯﾌﾟ体" pitchFamily="50" charset="-128"/>
                  </a:rPr>
                  <a:t>ありたい姿</a:t>
                </a:r>
                <a:endParaRPr lang="ja-JP" altLang="en-US" sz="2400">
                  <a:effectLst>
                    <a:outerShdw blurRad="38100" dist="38100" dir="2700000" algn="tl">
                      <a:srgbClr val="C0C0C0"/>
                    </a:outerShdw>
                  </a:effectLst>
                  <a:ea typeface="HGP創英角ﾎﾟｯﾌﾟ体" pitchFamily="50" charset="-128"/>
                </a:endParaRPr>
              </a:p>
            </p:txBody>
          </p:sp>
        </p:grpSp>
        <p:sp>
          <p:nvSpPr>
            <p:cNvPr id="85483" name="Rectangle 491"/>
            <p:cNvSpPr>
              <a:spLocks noChangeArrowheads="1"/>
            </p:cNvSpPr>
            <p:nvPr/>
          </p:nvSpPr>
          <p:spPr bwMode="auto">
            <a:xfrm>
              <a:off x="2976" y="1968"/>
              <a:ext cx="70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rPr>
                <a:t>（変革・革新）</a:t>
              </a:r>
              <a:endParaRPr lang="ja-JP" altLang="en-US" sz="2400"/>
            </a:p>
          </p:txBody>
        </p:sp>
        <p:sp>
          <p:nvSpPr>
            <p:cNvPr id="85710" name="Line 718"/>
            <p:cNvSpPr>
              <a:spLocks noChangeShapeType="1"/>
            </p:cNvSpPr>
            <p:nvPr/>
          </p:nvSpPr>
          <p:spPr bwMode="auto">
            <a:xfrm>
              <a:off x="3744" y="2448"/>
              <a:ext cx="1152" cy="0"/>
            </a:xfrm>
            <a:prstGeom prst="line">
              <a:avLst/>
            </a:prstGeom>
            <a:noFill/>
            <a:ln w="222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723" name="Text Box 731"/>
            <p:cNvSpPr txBox="1">
              <a:spLocks noChangeArrowheads="1"/>
            </p:cNvSpPr>
            <p:nvPr/>
          </p:nvSpPr>
          <p:spPr bwMode="auto">
            <a:xfrm>
              <a:off x="3216" y="2352"/>
              <a:ext cx="62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solidFill>
                    <a:srgbClr val="008000"/>
                  </a:solidFill>
                </a:rPr>
                <a:t>現状</a:t>
              </a:r>
            </a:p>
          </p:txBody>
        </p:sp>
      </p:grpSp>
      <p:grpSp>
        <p:nvGrpSpPr>
          <p:cNvPr id="85732" name="Group 740"/>
          <p:cNvGrpSpPr>
            <a:grpSpLocks/>
          </p:cNvGrpSpPr>
          <p:nvPr/>
        </p:nvGrpSpPr>
        <p:grpSpPr bwMode="auto">
          <a:xfrm>
            <a:off x="609600" y="5029200"/>
            <a:ext cx="4114800" cy="1676400"/>
            <a:chOff x="384" y="3168"/>
            <a:chExt cx="2592" cy="1056"/>
          </a:xfrm>
        </p:grpSpPr>
        <p:sp>
          <p:nvSpPr>
            <p:cNvPr id="85670" name="AutoShape 678"/>
            <p:cNvSpPr>
              <a:spLocks noChangeArrowheads="1"/>
            </p:cNvSpPr>
            <p:nvPr/>
          </p:nvSpPr>
          <p:spPr bwMode="auto">
            <a:xfrm>
              <a:off x="384" y="3456"/>
              <a:ext cx="2592" cy="768"/>
            </a:xfrm>
            <a:prstGeom prst="roundRect">
              <a:avLst>
                <a:gd name="adj" fmla="val 16667"/>
              </a:avLst>
            </a:prstGeom>
            <a:gradFill rotWithShape="0">
              <a:gsLst>
                <a:gs pos="0">
                  <a:srgbClr val="CCFFFF"/>
                </a:gs>
                <a:gs pos="100000">
                  <a:srgbClr val="33CC33"/>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12" name="Rectangle 620"/>
            <p:cNvSpPr>
              <a:spLocks noChangeArrowheads="1"/>
            </p:cNvSpPr>
            <p:nvPr/>
          </p:nvSpPr>
          <p:spPr bwMode="auto">
            <a:xfrm>
              <a:off x="528" y="3552"/>
              <a:ext cx="2339"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800" b="1" u="sng">
                  <a:latin typeface="ＭＳ Ｐゴシック" pitchFamily="50" charset="-128"/>
                </a:rPr>
                <a:t>あるべき姿</a:t>
              </a:r>
              <a:r>
                <a:rPr lang="ja-JP" altLang="en-US" sz="1800" b="1">
                  <a:latin typeface="ＭＳ Ｐゴシック" pitchFamily="50" charset="-128"/>
                </a:rPr>
                <a:t>に向け、既存のやり方での問題発生原因を追求し</a:t>
              </a:r>
              <a:r>
                <a:rPr lang="en-US" altLang="ja-JP" sz="1800" b="1">
                  <a:latin typeface="ＭＳ Ｐゴシック" pitchFamily="50" charset="-128"/>
                </a:rPr>
                <a:t>､</a:t>
              </a:r>
              <a:r>
                <a:rPr lang="ja-JP" altLang="en-US" sz="1800" b="1">
                  <a:latin typeface="ＭＳ Ｐゴシック" pitchFamily="50" charset="-128"/>
                </a:rPr>
                <a:t>やり方の一部を変更して解決しようとする活動。</a:t>
              </a:r>
            </a:p>
          </p:txBody>
        </p:sp>
        <p:sp>
          <p:nvSpPr>
            <p:cNvPr id="85661" name="Rectangle 669"/>
            <p:cNvSpPr>
              <a:spLocks noChangeArrowheads="1"/>
            </p:cNvSpPr>
            <p:nvPr/>
          </p:nvSpPr>
          <p:spPr bwMode="auto">
            <a:xfrm>
              <a:off x="1008" y="3168"/>
              <a:ext cx="1377" cy="236"/>
            </a:xfrm>
            <a:prstGeom prst="rect">
              <a:avLst/>
            </a:prstGeom>
            <a:solidFill>
              <a:schemeClr val="bg1"/>
            </a:solidFill>
            <a:ln w="9525">
              <a:solidFill>
                <a:schemeClr val="tx1"/>
              </a:solidFill>
              <a:miter lim="800000"/>
              <a:headEnd/>
              <a:tailEnd/>
            </a:ln>
          </p:spPr>
          <p:txBody>
            <a:bodyPr lIns="0" tIns="0" rIns="0" bIns="0">
              <a:spAutoFit/>
            </a:bodyPr>
            <a:lstStyle/>
            <a:p>
              <a:r>
                <a:rPr lang="ja-JP" altLang="en-US" sz="2400" b="1">
                  <a:latin typeface="ＭＳ Ｐゴシック" pitchFamily="50" charset="-128"/>
                </a:rPr>
                <a:t>問題解決型</a:t>
              </a:r>
              <a:endParaRPr lang="ja-JP" altLang="en-US" sz="2400"/>
            </a:p>
          </p:txBody>
        </p:sp>
      </p:grpSp>
      <p:grpSp>
        <p:nvGrpSpPr>
          <p:cNvPr id="85731" name="Group 739"/>
          <p:cNvGrpSpPr>
            <a:grpSpLocks/>
          </p:cNvGrpSpPr>
          <p:nvPr/>
        </p:nvGrpSpPr>
        <p:grpSpPr bwMode="auto">
          <a:xfrm>
            <a:off x="457200" y="3581400"/>
            <a:ext cx="6024563" cy="1371600"/>
            <a:chOff x="288" y="2256"/>
            <a:chExt cx="3795" cy="864"/>
          </a:xfrm>
        </p:grpSpPr>
        <p:grpSp>
          <p:nvGrpSpPr>
            <p:cNvPr id="85727" name="Group 735"/>
            <p:cNvGrpSpPr>
              <a:grpSpLocks/>
            </p:cNvGrpSpPr>
            <p:nvPr/>
          </p:nvGrpSpPr>
          <p:grpSpPr bwMode="auto">
            <a:xfrm>
              <a:off x="627" y="2256"/>
              <a:ext cx="2736" cy="288"/>
              <a:chOff x="627" y="2256"/>
              <a:chExt cx="2736" cy="288"/>
            </a:xfrm>
          </p:grpSpPr>
          <p:sp>
            <p:nvSpPr>
              <p:cNvPr id="85133" name="Rectangle 141"/>
              <p:cNvSpPr>
                <a:spLocks noChangeArrowheads="1"/>
              </p:cNvSpPr>
              <p:nvPr/>
            </p:nvSpPr>
            <p:spPr bwMode="auto">
              <a:xfrm>
                <a:off x="1203" y="2352"/>
                <a:ext cx="2160" cy="192"/>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85712" name="Group 720"/>
              <p:cNvGrpSpPr>
                <a:grpSpLocks/>
              </p:cNvGrpSpPr>
              <p:nvPr/>
            </p:nvGrpSpPr>
            <p:grpSpPr bwMode="auto">
              <a:xfrm>
                <a:off x="627" y="2256"/>
                <a:ext cx="1200" cy="288"/>
                <a:chOff x="624" y="2256"/>
                <a:chExt cx="1200" cy="288"/>
              </a:xfrm>
            </p:grpSpPr>
            <p:sp>
              <p:nvSpPr>
                <p:cNvPr id="85711" name="Rectangle 719"/>
                <p:cNvSpPr>
                  <a:spLocks noChangeArrowheads="1"/>
                </p:cNvSpPr>
                <p:nvPr/>
              </p:nvSpPr>
              <p:spPr bwMode="auto">
                <a:xfrm>
                  <a:off x="672" y="2304"/>
                  <a:ext cx="1152" cy="24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09" name="Rectangle 617"/>
                <p:cNvSpPr>
                  <a:spLocks noChangeArrowheads="1"/>
                </p:cNvSpPr>
                <p:nvPr/>
              </p:nvSpPr>
              <p:spPr bwMode="auto">
                <a:xfrm>
                  <a:off x="624" y="2256"/>
                  <a:ext cx="1152" cy="2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b="1">
                      <a:effectLst>
                        <a:outerShdw blurRad="38100" dist="38100" dir="2700000" algn="tl">
                          <a:srgbClr val="C0C0C0"/>
                        </a:outerShdw>
                      </a:effectLst>
                      <a:latin typeface="ＭＳ Ｐゴシック" pitchFamily="50" charset="-128"/>
                      <a:ea typeface="HGP創英角ﾎﾟｯﾌﾟ体" pitchFamily="50" charset="-128"/>
                    </a:rPr>
                    <a:t>あるべき姿</a:t>
                  </a:r>
                  <a:endParaRPr lang="ja-JP" altLang="en-US" b="1">
                    <a:effectLst>
                      <a:outerShdw blurRad="38100" dist="38100" dir="2700000" algn="tl">
                        <a:srgbClr val="C0C0C0"/>
                      </a:outerShdw>
                    </a:effectLst>
                    <a:ea typeface="HGP創英角ﾎﾟｯﾌﾟ体" pitchFamily="50" charset="-128"/>
                  </a:endParaRPr>
                </a:p>
              </p:txBody>
            </p:sp>
          </p:grpSp>
          <p:sp>
            <p:nvSpPr>
              <p:cNvPr id="85709" name="Text Box 717"/>
              <p:cNvSpPr txBox="1">
                <a:spLocks noChangeArrowheads="1"/>
              </p:cNvSpPr>
              <p:nvPr/>
            </p:nvSpPr>
            <p:spPr bwMode="auto">
              <a:xfrm>
                <a:off x="1827" y="2352"/>
                <a:ext cx="110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ffectLst>
                      <a:outerShdw blurRad="38100" dist="38100" dir="2700000" algn="tl">
                        <a:srgbClr val="C0C0C0"/>
                      </a:outerShdw>
                    </a:effectLst>
                    <a:latin typeface="ＭＳ Ｐゴシック" pitchFamily="50" charset="-128"/>
                    <a:ea typeface="HGP創英角ﾎﾟｯﾌﾟ体" pitchFamily="50" charset="-128"/>
                  </a:rPr>
                  <a:t>（管理基準・目標）</a:t>
                </a:r>
                <a:endParaRPr lang="ja-JP" altLang="en-US"/>
              </a:p>
            </p:txBody>
          </p:sp>
        </p:grpSp>
        <p:grpSp>
          <p:nvGrpSpPr>
            <p:cNvPr id="85726" name="Group 734"/>
            <p:cNvGrpSpPr>
              <a:grpSpLocks/>
            </p:cNvGrpSpPr>
            <p:nvPr/>
          </p:nvGrpSpPr>
          <p:grpSpPr bwMode="auto">
            <a:xfrm>
              <a:off x="288" y="2544"/>
              <a:ext cx="3795" cy="576"/>
              <a:chOff x="288" y="2544"/>
              <a:chExt cx="3795" cy="576"/>
            </a:xfrm>
          </p:grpSpPr>
          <p:sp>
            <p:nvSpPr>
              <p:cNvPr id="85610" name="Rectangle 618"/>
              <p:cNvSpPr>
                <a:spLocks noChangeArrowheads="1"/>
              </p:cNvSpPr>
              <p:nvPr/>
            </p:nvSpPr>
            <p:spPr bwMode="auto">
              <a:xfrm>
                <a:off x="1359" y="2592"/>
                <a:ext cx="704" cy="15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rPr>
                  <a:t>（維持・改善）</a:t>
                </a:r>
                <a:endParaRPr lang="ja-JP" altLang="en-US" sz="2400"/>
              </a:p>
            </p:txBody>
          </p:sp>
          <p:sp>
            <p:nvSpPr>
              <p:cNvPr id="85632" name="AutoShape 640"/>
              <p:cNvSpPr>
                <a:spLocks noChangeArrowheads="1"/>
              </p:cNvSpPr>
              <p:nvPr/>
            </p:nvSpPr>
            <p:spPr bwMode="auto">
              <a:xfrm rot="-1845100">
                <a:off x="1721" y="2701"/>
                <a:ext cx="687" cy="131"/>
              </a:xfrm>
              <a:prstGeom prst="rightArrow">
                <a:avLst>
                  <a:gd name="adj1" fmla="val 50000"/>
                  <a:gd name="adj2" fmla="val 131107"/>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5702" name="Group 710"/>
              <p:cNvGrpSpPr>
                <a:grpSpLocks/>
              </p:cNvGrpSpPr>
              <p:nvPr/>
            </p:nvGrpSpPr>
            <p:grpSpPr bwMode="auto">
              <a:xfrm>
                <a:off x="2691" y="2544"/>
                <a:ext cx="1392" cy="432"/>
                <a:chOff x="2688" y="2544"/>
                <a:chExt cx="1392" cy="432"/>
              </a:xfrm>
            </p:grpSpPr>
            <p:sp>
              <p:nvSpPr>
                <p:cNvPr id="85491" name="Rectangle 499"/>
                <p:cNvSpPr>
                  <a:spLocks noChangeArrowheads="1"/>
                </p:cNvSpPr>
                <p:nvPr/>
              </p:nvSpPr>
              <p:spPr bwMode="auto">
                <a:xfrm>
                  <a:off x="2784" y="2592"/>
                  <a:ext cx="1296" cy="2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800" b="1">
                      <a:solidFill>
                        <a:srgbClr val="FF3300"/>
                      </a:solidFill>
                      <a:latin typeface="ＭＳ Ｐゴシック" pitchFamily="50" charset="-128"/>
                    </a:rPr>
                    <a:t>ギャップ</a:t>
                  </a:r>
                  <a:r>
                    <a:rPr lang="ja-JP" altLang="en-US" sz="2400" b="1">
                      <a:solidFill>
                        <a:srgbClr val="FF3300"/>
                      </a:solidFill>
                      <a:latin typeface="ＭＳ Ｐゴシック" pitchFamily="50" charset="-128"/>
                    </a:rPr>
                    <a:t>：問題</a:t>
                  </a:r>
                  <a:endParaRPr lang="ja-JP" altLang="en-US" sz="2400">
                    <a:solidFill>
                      <a:srgbClr val="FF3300"/>
                    </a:solidFill>
                  </a:endParaRPr>
                </a:p>
              </p:txBody>
            </p:sp>
            <p:sp>
              <p:nvSpPr>
                <p:cNvPr id="85493" name="Rectangle 501"/>
                <p:cNvSpPr>
                  <a:spLocks noChangeArrowheads="1"/>
                </p:cNvSpPr>
                <p:nvPr/>
              </p:nvSpPr>
              <p:spPr bwMode="auto">
                <a:xfrm>
                  <a:off x="2976" y="2822"/>
                  <a:ext cx="76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600" b="1">
                      <a:solidFill>
                        <a:srgbClr val="000000"/>
                      </a:solidFill>
                      <a:latin typeface="ＭＳ Ｐゴシック" pitchFamily="50" charset="-128"/>
                    </a:rPr>
                    <a:t>（悪さ加減）</a:t>
                  </a:r>
                  <a:endParaRPr lang="ja-JP" altLang="en-US" sz="2400"/>
                </a:p>
              </p:txBody>
            </p:sp>
            <p:sp>
              <p:nvSpPr>
                <p:cNvPr id="85667" name="AutoShape 675"/>
                <p:cNvSpPr>
                  <a:spLocks noChangeArrowheads="1"/>
                </p:cNvSpPr>
                <p:nvPr/>
              </p:nvSpPr>
              <p:spPr bwMode="auto">
                <a:xfrm>
                  <a:off x="2688" y="2544"/>
                  <a:ext cx="96" cy="432"/>
                </a:xfrm>
                <a:prstGeom prst="upDownArrow">
                  <a:avLst>
                    <a:gd name="adj1" fmla="val 50000"/>
                    <a:gd name="adj2" fmla="val 90000"/>
                  </a:avLst>
                </a:prstGeom>
                <a:gradFill rotWithShape="0">
                  <a:gsLst>
                    <a:gs pos="0">
                      <a:srgbClr val="CCFFFF"/>
                    </a:gs>
                    <a:gs pos="50000">
                      <a:schemeClr val="bg1"/>
                    </a:gs>
                    <a:gs pos="100000">
                      <a:srgbClr val="CCFFFF"/>
                    </a:gs>
                  </a:gsLst>
                  <a:lin ang="0" scaled="1"/>
                </a:gra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5674" name="AutoShape 682"/>
              <p:cNvSpPr>
                <a:spLocks noChangeArrowheads="1"/>
              </p:cNvSpPr>
              <p:nvPr/>
            </p:nvSpPr>
            <p:spPr bwMode="auto">
              <a:xfrm rot="1072570">
                <a:off x="384" y="2688"/>
                <a:ext cx="864" cy="144"/>
              </a:xfrm>
              <a:prstGeom prst="rightArrow">
                <a:avLst>
                  <a:gd name="adj1" fmla="val 50000"/>
                  <a:gd name="adj2" fmla="val 150000"/>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624" name="Rectangle 632"/>
              <p:cNvSpPr>
                <a:spLocks noChangeArrowheads="1"/>
              </p:cNvSpPr>
              <p:nvPr/>
            </p:nvSpPr>
            <p:spPr bwMode="auto">
              <a:xfrm>
                <a:off x="771" y="2976"/>
                <a:ext cx="2042" cy="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5724" name="Text Box 732"/>
              <p:cNvSpPr txBox="1">
                <a:spLocks noChangeArrowheads="1"/>
              </p:cNvSpPr>
              <p:nvPr/>
            </p:nvSpPr>
            <p:spPr bwMode="auto">
              <a:xfrm>
                <a:off x="288" y="2928"/>
                <a:ext cx="62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現状</a:t>
                </a:r>
              </a:p>
            </p:txBody>
          </p:sp>
        </p:grpSp>
      </p:grpSp>
      <p:sp>
        <p:nvSpPr>
          <p:cNvPr id="85734" name="Text Box 742"/>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5731"/>
                                        </p:tgtEl>
                                        <p:attrNameLst>
                                          <p:attrName>style.visibility</p:attrName>
                                        </p:attrNameLst>
                                      </p:cBhvr>
                                      <p:to>
                                        <p:strVal val="visible"/>
                                      </p:to>
                                    </p:set>
                                    <p:animEffect transition="in" filter="blinds(horizontal)">
                                      <p:cBhvr>
                                        <p:cTn id="7" dur="500"/>
                                        <p:tgtEl>
                                          <p:spTgt spid="857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5728"/>
                                        </p:tgtEl>
                                        <p:attrNameLst>
                                          <p:attrName>style.visibility</p:attrName>
                                        </p:attrNameLst>
                                      </p:cBhvr>
                                      <p:to>
                                        <p:strVal val="visible"/>
                                      </p:to>
                                    </p:set>
                                    <p:animEffect transition="in" filter="blinds(horizontal)">
                                      <p:cBhvr>
                                        <p:cTn id="12" dur="500"/>
                                        <p:tgtEl>
                                          <p:spTgt spid="8572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5720"/>
                                        </p:tgtEl>
                                        <p:attrNameLst>
                                          <p:attrName>style.visibility</p:attrName>
                                        </p:attrNameLst>
                                      </p:cBhvr>
                                      <p:to>
                                        <p:strVal val="visible"/>
                                      </p:to>
                                    </p:set>
                                    <p:animEffect transition="in" filter="blinds(horizontal)">
                                      <p:cBhvr>
                                        <p:cTn id="17" dur="500"/>
                                        <p:tgtEl>
                                          <p:spTgt spid="857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5732"/>
                                        </p:tgtEl>
                                        <p:attrNameLst>
                                          <p:attrName>style.visibility</p:attrName>
                                        </p:attrNameLst>
                                      </p:cBhvr>
                                      <p:to>
                                        <p:strVal val="visible"/>
                                      </p:to>
                                    </p:set>
                                    <p:animEffect transition="in" filter="blinds(horizontal)">
                                      <p:cBhvr>
                                        <p:cTn id="22" dur="500"/>
                                        <p:tgtEl>
                                          <p:spTgt spid="8573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5733"/>
                                        </p:tgtEl>
                                        <p:attrNameLst>
                                          <p:attrName>style.visibility</p:attrName>
                                        </p:attrNameLst>
                                      </p:cBhvr>
                                      <p:to>
                                        <p:strVal val="visible"/>
                                      </p:to>
                                    </p:set>
                                    <p:animEffect transition="in" filter="blinds(horizontal)">
                                      <p:cBhvr>
                                        <p:cTn id="27" dur="500"/>
                                        <p:tgtEl>
                                          <p:spTgt spid="85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14" name="Text Box 10"/>
          <p:cNvSpPr txBox="1">
            <a:spLocks noChangeArrowheads="1"/>
          </p:cNvSpPr>
          <p:nvPr/>
        </p:nvSpPr>
        <p:spPr bwMode="auto">
          <a:xfrm>
            <a:off x="2971800" y="6324600"/>
            <a:ext cx="3276600" cy="37623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1600"/>
              <a:t>　</a:t>
            </a:r>
            <a:r>
              <a:rPr lang="ja-JP" altLang="en-US" sz="1800"/>
              <a:t>（図</a:t>
            </a:r>
            <a:r>
              <a:rPr lang="en-US" altLang="ja-JP" sz="1800"/>
              <a:t>‐</a:t>
            </a:r>
            <a:r>
              <a:rPr lang="ja-JP" altLang="en-US" sz="1800"/>
              <a:t>４）成功シナリオの追究例</a:t>
            </a:r>
          </a:p>
        </p:txBody>
      </p:sp>
      <p:sp>
        <p:nvSpPr>
          <p:cNvPr id="175138" name="Rectangle 34"/>
          <p:cNvSpPr>
            <a:spLocks noChangeArrowheads="1"/>
          </p:cNvSpPr>
          <p:nvPr/>
        </p:nvSpPr>
        <p:spPr bwMode="auto">
          <a:xfrm>
            <a:off x="304800" y="914400"/>
            <a:ext cx="8229600" cy="51435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07" name="Line 3"/>
          <p:cNvSpPr>
            <a:spLocks noChangeShapeType="1"/>
          </p:cNvSpPr>
          <p:nvPr/>
        </p:nvSpPr>
        <p:spPr bwMode="auto">
          <a:xfrm>
            <a:off x="304800" y="1271588"/>
            <a:ext cx="822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09" name="Line 5"/>
          <p:cNvSpPr>
            <a:spLocks noChangeShapeType="1"/>
          </p:cNvSpPr>
          <p:nvPr/>
        </p:nvSpPr>
        <p:spPr bwMode="auto">
          <a:xfrm>
            <a:off x="7391400" y="914400"/>
            <a:ext cx="0" cy="5072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10" name="Text Box 6"/>
          <p:cNvSpPr txBox="1">
            <a:spLocks noChangeArrowheads="1"/>
          </p:cNvSpPr>
          <p:nvPr/>
        </p:nvSpPr>
        <p:spPr bwMode="auto">
          <a:xfrm>
            <a:off x="609600" y="950913"/>
            <a:ext cx="8382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方策</a:t>
            </a:r>
          </a:p>
        </p:txBody>
      </p:sp>
      <p:sp>
        <p:nvSpPr>
          <p:cNvPr id="175112" name="Text Box 8"/>
          <p:cNvSpPr txBox="1">
            <a:spLocks noChangeArrowheads="1"/>
          </p:cNvSpPr>
          <p:nvPr/>
        </p:nvSpPr>
        <p:spPr bwMode="auto">
          <a:xfrm>
            <a:off x="3708400" y="962025"/>
            <a:ext cx="15240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effectLst>
                  <a:outerShdw blurRad="38100" dist="38100" dir="2700000" algn="tl">
                    <a:srgbClr val="C0C0C0"/>
                  </a:outerShdw>
                </a:effectLst>
              </a:rPr>
              <a:t>シナリオ案</a:t>
            </a:r>
          </a:p>
        </p:txBody>
      </p:sp>
      <p:sp>
        <p:nvSpPr>
          <p:cNvPr id="175113" name="Text Box 9"/>
          <p:cNvSpPr txBox="1">
            <a:spLocks noChangeArrowheads="1"/>
          </p:cNvSpPr>
          <p:nvPr/>
        </p:nvSpPr>
        <p:spPr bwMode="auto">
          <a:xfrm>
            <a:off x="7315200" y="939800"/>
            <a:ext cx="12954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期待効果</a:t>
            </a:r>
          </a:p>
        </p:txBody>
      </p:sp>
      <p:sp>
        <p:nvSpPr>
          <p:cNvPr id="175115" name="Text Box 11"/>
          <p:cNvSpPr txBox="1">
            <a:spLocks noChangeArrowheads="1"/>
          </p:cNvSpPr>
          <p:nvPr/>
        </p:nvSpPr>
        <p:spPr bwMode="auto">
          <a:xfrm>
            <a:off x="381000" y="1404938"/>
            <a:ext cx="1371600" cy="542925"/>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１）離れ小島</a:t>
            </a:r>
            <a:br>
              <a:rPr lang="ja-JP" altLang="en-US" b="1"/>
            </a:br>
            <a:r>
              <a:rPr lang="ja-JP" altLang="en-US" b="1"/>
              <a:t>    工程をなくす</a:t>
            </a:r>
          </a:p>
        </p:txBody>
      </p:sp>
      <p:sp>
        <p:nvSpPr>
          <p:cNvPr id="175116" name="Text Box 12"/>
          <p:cNvSpPr txBox="1">
            <a:spLocks noChangeArrowheads="1"/>
          </p:cNvSpPr>
          <p:nvPr/>
        </p:nvSpPr>
        <p:spPr bwMode="auto">
          <a:xfrm>
            <a:off x="381000" y="2262188"/>
            <a:ext cx="1371600" cy="75565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２）作業場所の</a:t>
            </a:r>
            <a:br>
              <a:rPr lang="ja-JP" altLang="en-US" b="1"/>
            </a:br>
            <a:r>
              <a:rPr lang="ja-JP" altLang="en-US" b="1"/>
              <a:t>　  間隔をつ</a:t>
            </a:r>
            <a:br>
              <a:rPr lang="ja-JP" altLang="en-US" b="1"/>
            </a:br>
            <a:r>
              <a:rPr lang="ja-JP" altLang="en-US" b="1"/>
              <a:t>     める</a:t>
            </a:r>
          </a:p>
        </p:txBody>
      </p:sp>
      <p:sp>
        <p:nvSpPr>
          <p:cNvPr id="175117" name="Text Box 13"/>
          <p:cNvSpPr txBox="1">
            <a:spLocks noChangeArrowheads="1"/>
          </p:cNvSpPr>
          <p:nvPr/>
        </p:nvSpPr>
        <p:spPr bwMode="auto">
          <a:xfrm>
            <a:off x="381000" y="3128963"/>
            <a:ext cx="1371600" cy="755650"/>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３）工程の作業</a:t>
            </a:r>
            <a:br>
              <a:rPr lang="ja-JP" altLang="en-US" b="1"/>
            </a:br>
            <a:r>
              <a:rPr lang="ja-JP" altLang="en-US" b="1"/>
              <a:t>　  バランスを</a:t>
            </a:r>
            <a:br>
              <a:rPr lang="ja-JP" altLang="en-US" b="1"/>
            </a:br>
            <a:r>
              <a:rPr lang="ja-JP" altLang="en-US" b="1"/>
              <a:t>     取る</a:t>
            </a:r>
          </a:p>
        </p:txBody>
      </p:sp>
      <p:sp>
        <p:nvSpPr>
          <p:cNvPr id="175118" name="Text Box 14"/>
          <p:cNvSpPr txBox="1">
            <a:spLocks noChangeArrowheads="1"/>
          </p:cNvSpPr>
          <p:nvPr/>
        </p:nvSpPr>
        <p:spPr bwMode="auto">
          <a:xfrm>
            <a:off x="5410200" y="1404938"/>
            <a:ext cx="1828800" cy="330200"/>
          </a:xfrm>
          <a:prstGeom prst="rect">
            <a:avLst/>
          </a:prstGeom>
          <a:solidFill>
            <a:srgbClr val="FF99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a) </a:t>
            </a:r>
            <a:r>
              <a:rPr lang="ja-JP" altLang="en-US" b="1"/>
              <a:t>レイアウトを変更</a:t>
            </a:r>
          </a:p>
        </p:txBody>
      </p:sp>
      <p:sp>
        <p:nvSpPr>
          <p:cNvPr id="175119" name="Text Box 15"/>
          <p:cNvSpPr txBox="1">
            <a:spLocks noChangeArrowheads="1"/>
          </p:cNvSpPr>
          <p:nvPr/>
        </p:nvSpPr>
        <p:spPr bwMode="auto">
          <a:xfrm>
            <a:off x="2133600" y="1404938"/>
            <a:ext cx="1295400" cy="7397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ユニット部品組み立て工程を移動</a:t>
            </a:r>
          </a:p>
        </p:txBody>
      </p:sp>
      <p:sp>
        <p:nvSpPr>
          <p:cNvPr id="175121" name="Line 17"/>
          <p:cNvSpPr>
            <a:spLocks noChangeShapeType="1"/>
          </p:cNvSpPr>
          <p:nvPr/>
        </p:nvSpPr>
        <p:spPr bwMode="auto">
          <a:xfrm>
            <a:off x="8534400" y="914400"/>
            <a:ext cx="0" cy="5143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22" name="Line 18"/>
          <p:cNvSpPr>
            <a:spLocks noChangeShapeType="1"/>
          </p:cNvSpPr>
          <p:nvPr/>
        </p:nvSpPr>
        <p:spPr bwMode="auto">
          <a:xfrm>
            <a:off x="304800" y="914400"/>
            <a:ext cx="0" cy="5214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23" name="Line 19"/>
          <p:cNvSpPr>
            <a:spLocks noChangeShapeType="1"/>
          </p:cNvSpPr>
          <p:nvPr/>
        </p:nvSpPr>
        <p:spPr bwMode="auto">
          <a:xfrm>
            <a:off x="304800" y="914400"/>
            <a:ext cx="822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24" name="Text Box 20"/>
          <p:cNvSpPr txBox="1">
            <a:spLocks noChangeArrowheads="1"/>
          </p:cNvSpPr>
          <p:nvPr/>
        </p:nvSpPr>
        <p:spPr bwMode="auto">
          <a:xfrm>
            <a:off x="2133600" y="2262188"/>
            <a:ext cx="1295400" cy="7397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設備の設置間隔をつめコンベアを撤去</a:t>
            </a:r>
          </a:p>
        </p:txBody>
      </p:sp>
      <p:sp>
        <p:nvSpPr>
          <p:cNvPr id="175125" name="Text Box 21"/>
          <p:cNvSpPr txBox="1">
            <a:spLocks noChangeArrowheads="1"/>
          </p:cNvSpPr>
          <p:nvPr/>
        </p:nvSpPr>
        <p:spPr bwMode="auto">
          <a:xfrm>
            <a:off x="5410200" y="2262188"/>
            <a:ext cx="1828800" cy="330200"/>
          </a:xfrm>
          <a:prstGeom prst="rect">
            <a:avLst/>
          </a:prstGeom>
          <a:solidFill>
            <a:srgbClr val="FF99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b) </a:t>
            </a:r>
            <a:r>
              <a:rPr lang="ja-JP" altLang="en-US" b="1"/>
              <a:t>レイアウトを変更</a:t>
            </a:r>
          </a:p>
        </p:txBody>
      </p:sp>
      <p:sp>
        <p:nvSpPr>
          <p:cNvPr id="175126" name="Text Box 22"/>
          <p:cNvSpPr txBox="1">
            <a:spLocks noChangeArrowheads="1"/>
          </p:cNvSpPr>
          <p:nvPr/>
        </p:nvSpPr>
        <p:spPr bwMode="auto">
          <a:xfrm>
            <a:off x="2133600" y="3128963"/>
            <a:ext cx="1295400" cy="7397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各人の作業担当範囲を変える</a:t>
            </a:r>
          </a:p>
        </p:txBody>
      </p:sp>
      <p:sp>
        <p:nvSpPr>
          <p:cNvPr id="175127" name="Text Box 23"/>
          <p:cNvSpPr txBox="1">
            <a:spLocks noChangeArrowheads="1"/>
          </p:cNvSpPr>
          <p:nvPr/>
        </p:nvSpPr>
        <p:spPr bwMode="auto">
          <a:xfrm>
            <a:off x="3810000" y="3128963"/>
            <a:ext cx="1219200" cy="7397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作業担当場所の間隔をつめる</a:t>
            </a:r>
          </a:p>
        </p:txBody>
      </p:sp>
      <p:sp>
        <p:nvSpPr>
          <p:cNvPr id="175128" name="Text Box 24"/>
          <p:cNvSpPr txBox="1">
            <a:spLocks noChangeArrowheads="1"/>
          </p:cNvSpPr>
          <p:nvPr/>
        </p:nvSpPr>
        <p:spPr bwMode="auto">
          <a:xfrm>
            <a:off x="3810000" y="40576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多能工化する</a:t>
            </a:r>
          </a:p>
        </p:txBody>
      </p:sp>
      <p:sp>
        <p:nvSpPr>
          <p:cNvPr id="175129" name="Text Box 25"/>
          <p:cNvSpPr txBox="1">
            <a:spLocks noChangeArrowheads="1"/>
          </p:cNvSpPr>
          <p:nvPr/>
        </p:nvSpPr>
        <p:spPr bwMode="auto">
          <a:xfrm>
            <a:off x="3810000" y="5078413"/>
            <a:ext cx="1295400" cy="7397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工程作業時間の測定・見直</a:t>
            </a:r>
            <a:br>
              <a:rPr lang="ja-JP" altLang="en-US" b="1"/>
            </a:br>
            <a:r>
              <a:rPr lang="ja-JP" altLang="en-US" b="1"/>
              <a:t> し</a:t>
            </a:r>
          </a:p>
        </p:txBody>
      </p:sp>
      <p:sp>
        <p:nvSpPr>
          <p:cNvPr id="175130" name="Text Box 26"/>
          <p:cNvSpPr txBox="1">
            <a:spLocks noChangeArrowheads="1"/>
          </p:cNvSpPr>
          <p:nvPr/>
        </p:nvSpPr>
        <p:spPr bwMode="auto">
          <a:xfrm>
            <a:off x="5410200" y="3128963"/>
            <a:ext cx="1828800" cy="755650"/>
          </a:xfrm>
          <a:prstGeom prst="rect">
            <a:avLst/>
          </a:prstGeom>
          <a:solidFill>
            <a:srgbClr val="FF99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c)</a:t>
            </a:r>
            <a:r>
              <a:rPr lang="ja-JP" altLang="en-US" b="1"/>
              <a:t>椅子に座っての作  </a:t>
            </a:r>
            <a:br>
              <a:rPr lang="ja-JP" altLang="en-US" b="1"/>
            </a:br>
            <a:r>
              <a:rPr lang="ja-JP" altLang="en-US" b="1"/>
              <a:t>  業を立ち作業に変</a:t>
            </a:r>
            <a:br>
              <a:rPr lang="ja-JP" altLang="en-US" b="1"/>
            </a:br>
            <a:r>
              <a:rPr lang="ja-JP" altLang="en-US" b="1"/>
              <a:t>  える</a:t>
            </a:r>
          </a:p>
        </p:txBody>
      </p:sp>
      <p:sp>
        <p:nvSpPr>
          <p:cNvPr id="175131" name="Text Box 27"/>
          <p:cNvSpPr txBox="1">
            <a:spLocks noChangeArrowheads="1"/>
          </p:cNvSpPr>
          <p:nvPr/>
        </p:nvSpPr>
        <p:spPr bwMode="auto">
          <a:xfrm>
            <a:off x="5410200" y="4057650"/>
            <a:ext cx="1828800" cy="755650"/>
          </a:xfrm>
          <a:prstGeom prst="rect">
            <a:avLst/>
          </a:prstGeom>
          <a:solidFill>
            <a:srgbClr val="FF99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d)</a:t>
            </a:r>
            <a:r>
              <a:rPr lang="ja-JP" altLang="en-US" b="1"/>
              <a:t>全員の実行可能技 </a:t>
            </a:r>
            <a:br>
              <a:rPr lang="ja-JP" altLang="en-US" b="1"/>
            </a:br>
            <a:r>
              <a:rPr lang="ja-JP" altLang="en-US" b="1"/>
              <a:t>   術状況を調べ不足</a:t>
            </a:r>
            <a:br>
              <a:rPr lang="ja-JP" altLang="en-US" b="1"/>
            </a:br>
            <a:r>
              <a:rPr lang="ja-JP" altLang="en-US" b="1"/>
              <a:t>   技術を教育する</a:t>
            </a:r>
          </a:p>
        </p:txBody>
      </p:sp>
      <p:sp>
        <p:nvSpPr>
          <p:cNvPr id="175132" name="Text Box 28"/>
          <p:cNvSpPr txBox="1">
            <a:spLocks noChangeArrowheads="1"/>
          </p:cNvSpPr>
          <p:nvPr/>
        </p:nvSpPr>
        <p:spPr bwMode="auto">
          <a:xfrm>
            <a:off x="5410200" y="5057775"/>
            <a:ext cx="1752600" cy="755650"/>
          </a:xfrm>
          <a:prstGeom prst="rect">
            <a:avLst/>
          </a:prstGeom>
          <a:solidFill>
            <a:srgbClr val="FF99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e)</a:t>
            </a:r>
            <a:r>
              <a:rPr lang="ja-JP" altLang="en-US" b="1"/>
              <a:t>新レイアウト案に</a:t>
            </a:r>
            <a:br>
              <a:rPr lang="ja-JP" altLang="en-US" b="1"/>
            </a:br>
            <a:r>
              <a:rPr lang="ja-JP" altLang="en-US" b="1"/>
              <a:t>   基づき作業バラン</a:t>
            </a:r>
            <a:br>
              <a:rPr lang="ja-JP" altLang="en-US" b="1"/>
            </a:br>
            <a:r>
              <a:rPr lang="ja-JP" altLang="en-US" b="1"/>
              <a:t>   スを設定する</a:t>
            </a:r>
          </a:p>
        </p:txBody>
      </p:sp>
      <p:sp>
        <p:nvSpPr>
          <p:cNvPr id="175134" name="Text Box 30"/>
          <p:cNvSpPr txBox="1">
            <a:spLocks noChangeArrowheads="1"/>
          </p:cNvSpPr>
          <p:nvPr/>
        </p:nvSpPr>
        <p:spPr bwMode="auto">
          <a:xfrm>
            <a:off x="7467600" y="2563813"/>
            <a:ext cx="9906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１台当たり</a:t>
            </a:r>
            <a:br>
              <a:rPr lang="ja-JP" altLang="en-US" b="1"/>
            </a:br>
            <a:r>
              <a:rPr lang="ja-JP" altLang="en-US" b="1"/>
              <a:t>０．３時間</a:t>
            </a:r>
          </a:p>
        </p:txBody>
      </p:sp>
      <p:sp>
        <p:nvSpPr>
          <p:cNvPr id="175135" name="Text Box 31"/>
          <p:cNvSpPr txBox="1">
            <a:spLocks noChangeArrowheads="1"/>
          </p:cNvSpPr>
          <p:nvPr/>
        </p:nvSpPr>
        <p:spPr bwMode="auto">
          <a:xfrm>
            <a:off x="7467600" y="4564063"/>
            <a:ext cx="9906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１台当たり</a:t>
            </a:r>
            <a:br>
              <a:rPr lang="ja-JP" altLang="en-US" b="1"/>
            </a:br>
            <a:r>
              <a:rPr lang="ja-JP" altLang="en-US" b="1"/>
              <a:t>０．２時間</a:t>
            </a:r>
          </a:p>
        </p:txBody>
      </p:sp>
      <p:sp>
        <p:nvSpPr>
          <p:cNvPr id="175136" name="Line 32"/>
          <p:cNvSpPr>
            <a:spLocks noChangeShapeType="1"/>
          </p:cNvSpPr>
          <p:nvPr/>
        </p:nvSpPr>
        <p:spPr bwMode="auto">
          <a:xfrm>
            <a:off x="7391400" y="3843338"/>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39" name="Line 35"/>
          <p:cNvSpPr>
            <a:spLocks noChangeShapeType="1"/>
          </p:cNvSpPr>
          <p:nvPr/>
        </p:nvSpPr>
        <p:spPr bwMode="auto">
          <a:xfrm>
            <a:off x="1752600" y="1628775"/>
            <a:ext cx="381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0" name="Line 36"/>
          <p:cNvSpPr>
            <a:spLocks noChangeShapeType="1"/>
          </p:cNvSpPr>
          <p:nvPr/>
        </p:nvSpPr>
        <p:spPr bwMode="auto">
          <a:xfrm>
            <a:off x="1752600" y="2486025"/>
            <a:ext cx="381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1" name="Line 37"/>
          <p:cNvSpPr>
            <a:spLocks noChangeShapeType="1"/>
          </p:cNvSpPr>
          <p:nvPr/>
        </p:nvSpPr>
        <p:spPr bwMode="auto">
          <a:xfrm>
            <a:off x="1752600" y="3414713"/>
            <a:ext cx="381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2" name="Line 38"/>
          <p:cNvSpPr>
            <a:spLocks noChangeShapeType="1"/>
          </p:cNvSpPr>
          <p:nvPr/>
        </p:nvSpPr>
        <p:spPr bwMode="auto">
          <a:xfrm>
            <a:off x="3429000" y="1628775"/>
            <a:ext cx="19812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3" name="Line 39"/>
          <p:cNvSpPr>
            <a:spLocks noChangeShapeType="1"/>
          </p:cNvSpPr>
          <p:nvPr/>
        </p:nvSpPr>
        <p:spPr bwMode="auto">
          <a:xfrm>
            <a:off x="3429000" y="2486025"/>
            <a:ext cx="19812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4" name="Line 40"/>
          <p:cNvSpPr>
            <a:spLocks noChangeShapeType="1"/>
          </p:cNvSpPr>
          <p:nvPr/>
        </p:nvSpPr>
        <p:spPr bwMode="auto">
          <a:xfrm>
            <a:off x="3429000" y="3414713"/>
            <a:ext cx="381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5" name="Line 41"/>
          <p:cNvSpPr>
            <a:spLocks noChangeShapeType="1"/>
          </p:cNvSpPr>
          <p:nvPr/>
        </p:nvSpPr>
        <p:spPr bwMode="auto">
          <a:xfrm>
            <a:off x="5029200" y="3414713"/>
            <a:ext cx="381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6" name="Line 42"/>
          <p:cNvSpPr>
            <a:spLocks noChangeShapeType="1"/>
          </p:cNvSpPr>
          <p:nvPr/>
        </p:nvSpPr>
        <p:spPr bwMode="auto">
          <a:xfrm>
            <a:off x="5029200" y="4271963"/>
            <a:ext cx="381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7" name="Line 43"/>
          <p:cNvSpPr>
            <a:spLocks noChangeShapeType="1"/>
          </p:cNvSpPr>
          <p:nvPr/>
        </p:nvSpPr>
        <p:spPr bwMode="auto">
          <a:xfrm>
            <a:off x="5105400" y="5414963"/>
            <a:ext cx="3048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8" name="Line 44"/>
          <p:cNvSpPr>
            <a:spLocks noChangeShapeType="1"/>
          </p:cNvSpPr>
          <p:nvPr/>
        </p:nvSpPr>
        <p:spPr bwMode="auto">
          <a:xfrm>
            <a:off x="3581400" y="3414713"/>
            <a:ext cx="0" cy="20002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49" name="Line 45"/>
          <p:cNvSpPr>
            <a:spLocks noChangeShapeType="1"/>
          </p:cNvSpPr>
          <p:nvPr/>
        </p:nvSpPr>
        <p:spPr bwMode="auto">
          <a:xfrm>
            <a:off x="3581400" y="5414963"/>
            <a:ext cx="2286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50" name="Line 46"/>
          <p:cNvSpPr>
            <a:spLocks noChangeShapeType="1"/>
          </p:cNvSpPr>
          <p:nvPr/>
        </p:nvSpPr>
        <p:spPr bwMode="auto">
          <a:xfrm>
            <a:off x="3581400" y="4271963"/>
            <a:ext cx="2286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52" name="Line 48"/>
          <p:cNvSpPr>
            <a:spLocks noChangeShapeType="1"/>
          </p:cNvSpPr>
          <p:nvPr/>
        </p:nvSpPr>
        <p:spPr bwMode="auto">
          <a:xfrm>
            <a:off x="5181600" y="2486025"/>
            <a:ext cx="0" cy="785813"/>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53" name="Line 49"/>
          <p:cNvSpPr>
            <a:spLocks noChangeShapeType="1"/>
          </p:cNvSpPr>
          <p:nvPr/>
        </p:nvSpPr>
        <p:spPr bwMode="auto">
          <a:xfrm>
            <a:off x="5029200" y="3271838"/>
            <a:ext cx="1524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55" name="Freeform 51"/>
          <p:cNvSpPr>
            <a:spLocks/>
          </p:cNvSpPr>
          <p:nvPr/>
        </p:nvSpPr>
        <p:spPr bwMode="auto">
          <a:xfrm>
            <a:off x="304800" y="5975350"/>
            <a:ext cx="8229600" cy="225425"/>
          </a:xfrm>
          <a:custGeom>
            <a:avLst/>
            <a:gdLst>
              <a:gd name="T0" fmla="*/ 0 w 5184"/>
              <a:gd name="T1" fmla="*/ 104 h 152"/>
              <a:gd name="T2" fmla="*/ 1344 w 5184"/>
              <a:gd name="T3" fmla="*/ 152 h 152"/>
              <a:gd name="T4" fmla="*/ 2592 w 5184"/>
              <a:gd name="T5" fmla="*/ 104 h 152"/>
              <a:gd name="T6" fmla="*/ 3792 w 5184"/>
              <a:gd name="T7" fmla="*/ 8 h 152"/>
              <a:gd name="T8" fmla="*/ 5184 w 5184"/>
              <a:gd name="T9" fmla="*/ 56 h 152"/>
            </a:gdLst>
            <a:ahLst/>
            <a:cxnLst>
              <a:cxn ang="0">
                <a:pos x="T0" y="T1"/>
              </a:cxn>
              <a:cxn ang="0">
                <a:pos x="T2" y="T3"/>
              </a:cxn>
              <a:cxn ang="0">
                <a:pos x="T4" y="T5"/>
              </a:cxn>
              <a:cxn ang="0">
                <a:pos x="T6" y="T7"/>
              </a:cxn>
              <a:cxn ang="0">
                <a:pos x="T8" y="T9"/>
              </a:cxn>
            </a:cxnLst>
            <a:rect l="0" t="0" r="r" b="b"/>
            <a:pathLst>
              <a:path w="5184" h="152">
                <a:moveTo>
                  <a:pt x="0" y="104"/>
                </a:moveTo>
                <a:cubicBezTo>
                  <a:pt x="456" y="128"/>
                  <a:pt x="912" y="152"/>
                  <a:pt x="1344" y="152"/>
                </a:cubicBezTo>
                <a:cubicBezTo>
                  <a:pt x="1776" y="152"/>
                  <a:pt x="2184" y="128"/>
                  <a:pt x="2592" y="104"/>
                </a:cubicBezTo>
                <a:cubicBezTo>
                  <a:pt x="3000" y="80"/>
                  <a:pt x="3360" y="16"/>
                  <a:pt x="3792" y="8"/>
                </a:cubicBezTo>
                <a:cubicBezTo>
                  <a:pt x="4224" y="0"/>
                  <a:pt x="4704" y="28"/>
                  <a:pt x="5184" y="56"/>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56" name="Freeform 52"/>
          <p:cNvSpPr>
            <a:spLocks/>
          </p:cNvSpPr>
          <p:nvPr/>
        </p:nvSpPr>
        <p:spPr bwMode="auto">
          <a:xfrm>
            <a:off x="304800" y="6022975"/>
            <a:ext cx="8229600" cy="225425"/>
          </a:xfrm>
          <a:custGeom>
            <a:avLst/>
            <a:gdLst>
              <a:gd name="T0" fmla="*/ 0 w 5184"/>
              <a:gd name="T1" fmla="*/ 104 h 152"/>
              <a:gd name="T2" fmla="*/ 1344 w 5184"/>
              <a:gd name="T3" fmla="*/ 152 h 152"/>
              <a:gd name="T4" fmla="*/ 2592 w 5184"/>
              <a:gd name="T5" fmla="*/ 104 h 152"/>
              <a:gd name="T6" fmla="*/ 3792 w 5184"/>
              <a:gd name="T7" fmla="*/ 8 h 152"/>
              <a:gd name="T8" fmla="*/ 5184 w 5184"/>
              <a:gd name="T9" fmla="*/ 56 h 152"/>
            </a:gdLst>
            <a:ahLst/>
            <a:cxnLst>
              <a:cxn ang="0">
                <a:pos x="T0" y="T1"/>
              </a:cxn>
              <a:cxn ang="0">
                <a:pos x="T2" y="T3"/>
              </a:cxn>
              <a:cxn ang="0">
                <a:pos x="T4" y="T5"/>
              </a:cxn>
              <a:cxn ang="0">
                <a:pos x="T6" y="T7"/>
              </a:cxn>
              <a:cxn ang="0">
                <a:pos x="T8" y="T9"/>
              </a:cxn>
            </a:cxnLst>
            <a:rect l="0" t="0" r="r" b="b"/>
            <a:pathLst>
              <a:path w="5184" h="152">
                <a:moveTo>
                  <a:pt x="0" y="104"/>
                </a:moveTo>
                <a:cubicBezTo>
                  <a:pt x="456" y="128"/>
                  <a:pt x="912" y="152"/>
                  <a:pt x="1344" y="152"/>
                </a:cubicBezTo>
                <a:cubicBezTo>
                  <a:pt x="1776" y="152"/>
                  <a:pt x="2184" y="128"/>
                  <a:pt x="2592" y="104"/>
                </a:cubicBezTo>
                <a:cubicBezTo>
                  <a:pt x="3000" y="80"/>
                  <a:pt x="3360" y="16"/>
                  <a:pt x="3792" y="8"/>
                </a:cubicBezTo>
                <a:cubicBezTo>
                  <a:pt x="4224" y="0"/>
                  <a:pt x="4704" y="28"/>
                  <a:pt x="5184" y="56"/>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57" name="Oval 53"/>
          <p:cNvSpPr>
            <a:spLocks noChangeArrowheads="1"/>
          </p:cNvSpPr>
          <p:nvPr/>
        </p:nvSpPr>
        <p:spPr bwMode="auto">
          <a:xfrm>
            <a:off x="304800" y="5886450"/>
            <a:ext cx="4724400" cy="285750"/>
          </a:xfrm>
          <a:prstGeom prst="ellipse">
            <a:avLst/>
          </a:prstGeom>
          <a:solidFill>
            <a:srgbClr val="CC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08" name="Line 4"/>
          <p:cNvSpPr>
            <a:spLocks noChangeShapeType="1"/>
          </p:cNvSpPr>
          <p:nvPr/>
        </p:nvSpPr>
        <p:spPr bwMode="auto">
          <a:xfrm>
            <a:off x="1981200" y="914400"/>
            <a:ext cx="0" cy="5286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75" name="Rectangle 71"/>
          <p:cNvSpPr>
            <a:spLocks noChangeArrowheads="1"/>
          </p:cNvSpPr>
          <p:nvPr/>
        </p:nvSpPr>
        <p:spPr bwMode="auto">
          <a:xfrm>
            <a:off x="527050" y="127000"/>
            <a:ext cx="3435350" cy="685800"/>
          </a:xfrm>
          <a:prstGeom prst="rect">
            <a:avLst/>
          </a:prstGeom>
          <a:gradFill rotWithShape="0">
            <a:gsLst>
              <a:gs pos="0">
                <a:srgbClr val="99CCFF">
                  <a:gamma/>
                  <a:shade val="46275"/>
                  <a:invGamma/>
                </a:srgbClr>
              </a:gs>
              <a:gs pos="50000">
                <a:srgbClr val="99CCFF"/>
              </a:gs>
              <a:gs pos="100000">
                <a:srgbClr val="99CCFF">
                  <a:gamma/>
                  <a:shade val="46275"/>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シナリオの検討</a:t>
            </a:r>
          </a:p>
        </p:txBody>
      </p:sp>
      <p:grpSp>
        <p:nvGrpSpPr>
          <p:cNvPr id="175176" name="Group 72"/>
          <p:cNvGrpSpPr>
            <a:grpSpLocks/>
          </p:cNvGrpSpPr>
          <p:nvPr/>
        </p:nvGrpSpPr>
        <p:grpSpPr bwMode="auto">
          <a:xfrm>
            <a:off x="228600" y="76200"/>
            <a:ext cx="838200" cy="457200"/>
            <a:chOff x="528" y="528"/>
            <a:chExt cx="1920" cy="336"/>
          </a:xfrm>
        </p:grpSpPr>
        <p:sp>
          <p:nvSpPr>
            <p:cNvPr id="175177" name="Rectangle 73"/>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solidFill>
                  <a:schemeClr val="bg1"/>
                </a:solidFill>
                <a:effectLst>
                  <a:outerShdw blurRad="38100" dist="38100" dir="2700000" algn="tl">
                    <a:srgbClr val="000000"/>
                  </a:outerShdw>
                </a:effectLst>
              </a:endParaRPr>
            </a:p>
          </p:txBody>
        </p:sp>
        <p:sp>
          <p:nvSpPr>
            <p:cNvPr id="175178" name="Text Box 74"/>
            <p:cNvSpPr txBox="1">
              <a:spLocks noChangeArrowheads="1"/>
            </p:cNvSpPr>
            <p:nvPr/>
          </p:nvSpPr>
          <p:spPr bwMode="auto">
            <a:xfrm>
              <a:off x="528" y="576"/>
              <a:ext cx="1836" cy="2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４</a:t>
              </a:r>
              <a:r>
                <a:rPr lang="en-US" altLang="ja-JP" sz="1800" b="1">
                  <a:latin typeface="ＭＳ Ｐゴシック" pitchFamily="50" charset="-128"/>
                </a:rPr>
                <a:t>-(1)</a:t>
              </a:r>
            </a:p>
          </p:txBody>
        </p:sp>
      </p:grpSp>
      <p:sp>
        <p:nvSpPr>
          <p:cNvPr id="175179" name="Rectangle 75"/>
          <p:cNvSpPr>
            <a:spLocks noChangeArrowheads="1"/>
          </p:cNvSpPr>
          <p:nvPr/>
        </p:nvSpPr>
        <p:spPr bwMode="auto">
          <a:xfrm>
            <a:off x="4800600" y="177800"/>
            <a:ext cx="3659188" cy="609600"/>
          </a:xfrm>
          <a:prstGeom prst="rect">
            <a:avLst/>
          </a:prstGeom>
          <a:gradFill rotWithShape="0">
            <a:gsLst>
              <a:gs pos="0">
                <a:srgbClr val="99CCFF">
                  <a:gamma/>
                  <a:shade val="46275"/>
                  <a:invGamma/>
                </a:srgbClr>
              </a:gs>
              <a:gs pos="50000">
                <a:srgbClr val="99CCFF"/>
              </a:gs>
              <a:gs pos="100000">
                <a:srgbClr val="99CCFF">
                  <a:gamma/>
                  <a:shade val="46275"/>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期待効果の予測</a:t>
            </a:r>
          </a:p>
        </p:txBody>
      </p:sp>
      <p:grpSp>
        <p:nvGrpSpPr>
          <p:cNvPr id="175180" name="Group 76"/>
          <p:cNvGrpSpPr>
            <a:grpSpLocks/>
          </p:cNvGrpSpPr>
          <p:nvPr/>
        </p:nvGrpSpPr>
        <p:grpSpPr bwMode="auto">
          <a:xfrm>
            <a:off x="4502150" y="101600"/>
            <a:ext cx="838200" cy="457200"/>
            <a:chOff x="528" y="528"/>
            <a:chExt cx="1920" cy="336"/>
          </a:xfrm>
        </p:grpSpPr>
        <p:sp>
          <p:nvSpPr>
            <p:cNvPr id="175181" name="Rectangle 77"/>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solidFill>
                  <a:schemeClr val="bg1"/>
                </a:solidFill>
                <a:effectLst>
                  <a:outerShdw blurRad="38100" dist="38100" dir="2700000" algn="tl">
                    <a:srgbClr val="000000"/>
                  </a:outerShdw>
                </a:effectLst>
              </a:endParaRPr>
            </a:p>
          </p:txBody>
        </p:sp>
        <p:sp>
          <p:nvSpPr>
            <p:cNvPr id="175182" name="Text Box 78"/>
            <p:cNvSpPr txBox="1">
              <a:spLocks noChangeArrowheads="1"/>
            </p:cNvSpPr>
            <p:nvPr/>
          </p:nvSpPr>
          <p:spPr bwMode="auto">
            <a:xfrm>
              <a:off x="528" y="576"/>
              <a:ext cx="1836" cy="2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４</a:t>
              </a:r>
              <a:r>
                <a:rPr lang="en-US" altLang="ja-JP" sz="1800" b="1">
                  <a:latin typeface="ＭＳ Ｐゴシック" pitchFamily="50" charset="-128"/>
                </a:rPr>
                <a:t>-(2)</a:t>
              </a:r>
            </a:p>
          </p:txBody>
        </p:sp>
      </p:grpSp>
      <p:sp>
        <p:nvSpPr>
          <p:cNvPr id="175183" name="AutoShape 79"/>
          <p:cNvSpPr>
            <a:spLocks noChangeArrowheads="1"/>
          </p:cNvSpPr>
          <p:nvPr/>
        </p:nvSpPr>
        <p:spPr bwMode="auto">
          <a:xfrm rot="5570323" flipV="1">
            <a:off x="4076700" y="457200"/>
            <a:ext cx="381000" cy="228600"/>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75185" name="Text Box 81"/>
          <p:cNvSpPr txBox="1">
            <a:spLocks noChangeArrowheads="1"/>
          </p:cNvSpPr>
          <p:nvPr/>
        </p:nvSpPr>
        <p:spPr bwMode="auto">
          <a:xfrm>
            <a:off x="6858000" y="6172200"/>
            <a:ext cx="1676400" cy="304800"/>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bg1"/>
                </a:solidFill>
              </a:rPr>
              <a:t>系統図</a:t>
            </a:r>
          </a:p>
        </p:txBody>
      </p:sp>
      <p:sp>
        <p:nvSpPr>
          <p:cNvPr id="175186" name="Text Box 82"/>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３９</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311" name="Group 135"/>
          <p:cNvGrpSpPr>
            <a:grpSpLocks/>
          </p:cNvGrpSpPr>
          <p:nvPr/>
        </p:nvGrpSpPr>
        <p:grpSpPr bwMode="auto">
          <a:xfrm>
            <a:off x="838200" y="1841500"/>
            <a:ext cx="7773988" cy="4787900"/>
            <a:chOff x="528" y="1160"/>
            <a:chExt cx="4897" cy="3016"/>
          </a:xfrm>
        </p:grpSpPr>
        <p:sp>
          <p:nvSpPr>
            <p:cNvPr id="178181" name="Text Box 5"/>
            <p:cNvSpPr txBox="1">
              <a:spLocks noChangeArrowheads="1"/>
            </p:cNvSpPr>
            <p:nvPr/>
          </p:nvSpPr>
          <p:spPr bwMode="auto">
            <a:xfrm>
              <a:off x="528" y="1160"/>
              <a:ext cx="4896" cy="21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t>１台当たり生産時間を</a:t>
              </a:r>
              <a:r>
                <a:rPr lang="en-US" altLang="ja-JP" sz="1600" b="1"/>
                <a:t>2</a:t>
              </a:r>
              <a:r>
                <a:rPr lang="ja-JP" altLang="en-US" sz="1600" b="1"/>
                <a:t>．</a:t>
              </a:r>
              <a:r>
                <a:rPr lang="en-US" altLang="ja-JP" sz="1600" b="1"/>
                <a:t>34H</a:t>
              </a:r>
              <a:r>
                <a:rPr lang="ja-JP" altLang="en-US" sz="1600" b="1"/>
                <a:t>にする　</a:t>
              </a:r>
            </a:p>
          </p:txBody>
        </p:sp>
        <p:sp>
          <p:nvSpPr>
            <p:cNvPr id="178182" name="Rectangle 6"/>
            <p:cNvSpPr>
              <a:spLocks noChangeArrowheads="1"/>
            </p:cNvSpPr>
            <p:nvPr/>
          </p:nvSpPr>
          <p:spPr bwMode="auto">
            <a:xfrm>
              <a:off x="528" y="1375"/>
              <a:ext cx="4896" cy="2801"/>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84" name="Rectangle 8"/>
            <p:cNvSpPr>
              <a:spLocks noChangeArrowheads="1"/>
            </p:cNvSpPr>
            <p:nvPr/>
          </p:nvSpPr>
          <p:spPr bwMode="auto">
            <a:xfrm>
              <a:off x="5136" y="1397"/>
              <a:ext cx="240" cy="27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t>採否</a:t>
              </a:r>
            </a:p>
          </p:txBody>
        </p:sp>
        <p:sp>
          <p:nvSpPr>
            <p:cNvPr id="178189" name="Line 13"/>
            <p:cNvSpPr>
              <a:spLocks noChangeShapeType="1"/>
            </p:cNvSpPr>
            <p:nvPr/>
          </p:nvSpPr>
          <p:spPr bwMode="auto">
            <a:xfrm>
              <a:off x="528" y="1375"/>
              <a:ext cx="1" cy="280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0" name="Line 14"/>
            <p:cNvSpPr>
              <a:spLocks noChangeShapeType="1"/>
            </p:cNvSpPr>
            <p:nvPr/>
          </p:nvSpPr>
          <p:spPr bwMode="auto">
            <a:xfrm>
              <a:off x="1632" y="1380"/>
              <a:ext cx="1" cy="278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1" name="Line 15"/>
            <p:cNvSpPr>
              <a:spLocks noChangeShapeType="1"/>
            </p:cNvSpPr>
            <p:nvPr/>
          </p:nvSpPr>
          <p:spPr bwMode="auto">
            <a:xfrm>
              <a:off x="2784" y="1375"/>
              <a:ext cx="1" cy="280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2" name="Line 16"/>
            <p:cNvSpPr>
              <a:spLocks noChangeShapeType="1"/>
            </p:cNvSpPr>
            <p:nvPr/>
          </p:nvSpPr>
          <p:spPr bwMode="auto">
            <a:xfrm>
              <a:off x="3744" y="1382"/>
              <a:ext cx="1" cy="279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3" name="Line 17"/>
            <p:cNvSpPr>
              <a:spLocks noChangeShapeType="1"/>
            </p:cNvSpPr>
            <p:nvPr/>
          </p:nvSpPr>
          <p:spPr bwMode="auto">
            <a:xfrm>
              <a:off x="4656" y="1381"/>
              <a:ext cx="1" cy="278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4" name="Line 18"/>
            <p:cNvSpPr>
              <a:spLocks noChangeShapeType="1"/>
            </p:cNvSpPr>
            <p:nvPr/>
          </p:nvSpPr>
          <p:spPr bwMode="auto">
            <a:xfrm>
              <a:off x="5088" y="1382"/>
              <a:ext cx="1" cy="279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5" name="Line 19"/>
            <p:cNvSpPr>
              <a:spLocks noChangeShapeType="1"/>
            </p:cNvSpPr>
            <p:nvPr/>
          </p:nvSpPr>
          <p:spPr bwMode="auto">
            <a:xfrm>
              <a:off x="5424" y="1390"/>
              <a:ext cx="1" cy="278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197" name="Text Box 21"/>
            <p:cNvSpPr txBox="1">
              <a:spLocks noChangeArrowheads="1"/>
            </p:cNvSpPr>
            <p:nvPr/>
          </p:nvSpPr>
          <p:spPr bwMode="auto">
            <a:xfrm>
              <a:off x="567" y="1423"/>
              <a:ext cx="100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方策案</a:t>
              </a:r>
            </a:p>
          </p:txBody>
        </p:sp>
        <p:sp>
          <p:nvSpPr>
            <p:cNvPr id="178198" name="Text Box 22"/>
            <p:cNvSpPr txBox="1">
              <a:spLocks noChangeArrowheads="1"/>
            </p:cNvSpPr>
            <p:nvPr/>
          </p:nvSpPr>
          <p:spPr bwMode="auto">
            <a:xfrm>
              <a:off x="1728" y="1428"/>
              <a:ext cx="100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シナリオ案</a:t>
              </a:r>
            </a:p>
          </p:txBody>
        </p:sp>
        <p:sp>
          <p:nvSpPr>
            <p:cNvPr id="178199" name="Text Box 23"/>
            <p:cNvSpPr txBox="1">
              <a:spLocks noChangeArrowheads="1"/>
            </p:cNvSpPr>
            <p:nvPr/>
          </p:nvSpPr>
          <p:spPr bwMode="auto">
            <a:xfrm>
              <a:off x="2744" y="1434"/>
              <a:ext cx="1008"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予想される障害</a:t>
              </a:r>
            </a:p>
          </p:txBody>
        </p:sp>
        <p:sp>
          <p:nvSpPr>
            <p:cNvPr id="178200" name="Text Box 24"/>
            <p:cNvSpPr txBox="1">
              <a:spLocks noChangeArrowheads="1"/>
            </p:cNvSpPr>
            <p:nvPr/>
          </p:nvSpPr>
          <p:spPr bwMode="auto">
            <a:xfrm>
              <a:off x="3786" y="1421"/>
              <a:ext cx="818"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障害の除去</a:t>
              </a:r>
            </a:p>
          </p:txBody>
        </p:sp>
        <p:sp>
          <p:nvSpPr>
            <p:cNvPr id="178201" name="Text Box 25"/>
            <p:cNvSpPr txBox="1">
              <a:spLocks noChangeArrowheads="1"/>
            </p:cNvSpPr>
            <p:nvPr/>
          </p:nvSpPr>
          <p:spPr bwMode="auto">
            <a:xfrm>
              <a:off x="4676" y="1398"/>
              <a:ext cx="384"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t>前提 条件</a:t>
              </a:r>
            </a:p>
          </p:txBody>
        </p:sp>
        <p:sp>
          <p:nvSpPr>
            <p:cNvPr id="178254" name="Line 78"/>
            <p:cNvSpPr>
              <a:spLocks noChangeShapeType="1"/>
            </p:cNvSpPr>
            <p:nvPr/>
          </p:nvSpPr>
          <p:spPr bwMode="auto">
            <a:xfrm>
              <a:off x="528" y="1691"/>
              <a:ext cx="4896" cy="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55" name="Text Box 79"/>
            <p:cNvSpPr txBox="1">
              <a:spLocks noChangeArrowheads="1"/>
            </p:cNvSpPr>
            <p:nvPr/>
          </p:nvSpPr>
          <p:spPr bwMode="auto">
            <a:xfrm>
              <a:off x="1632" y="1691"/>
              <a:ext cx="1152"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a)</a:t>
              </a:r>
              <a:r>
                <a:rPr lang="ja-JP" altLang="en-US" b="1"/>
                <a:t>　レイアウトを変更</a:t>
              </a:r>
              <a:br>
                <a:rPr lang="ja-JP" altLang="en-US" b="1"/>
              </a:br>
              <a:r>
                <a:rPr lang="ja-JP" altLang="en-US" b="1"/>
                <a:t>　   する</a:t>
              </a:r>
            </a:p>
          </p:txBody>
        </p:sp>
        <p:sp>
          <p:nvSpPr>
            <p:cNvPr id="178256" name="Text Box 80"/>
            <p:cNvSpPr txBox="1">
              <a:spLocks noChangeArrowheads="1"/>
            </p:cNvSpPr>
            <p:nvPr/>
          </p:nvSpPr>
          <p:spPr bwMode="auto">
            <a:xfrm>
              <a:off x="1632" y="2459"/>
              <a:ext cx="1152"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c)</a:t>
              </a:r>
              <a:r>
                <a:rPr lang="ja-JP" altLang="en-US" b="1"/>
                <a:t>　椅子に座っての作</a:t>
              </a:r>
              <a:br>
                <a:rPr lang="ja-JP" altLang="en-US" b="1"/>
              </a:br>
              <a:r>
                <a:rPr lang="ja-JP" altLang="en-US" b="1"/>
                <a:t>　　業を立ち作業に変</a:t>
              </a:r>
              <a:br>
                <a:rPr lang="ja-JP" altLang="en-US" b="1"/>
              </a:br>
              <a:r>
                <a:rPr lang="ja-JP" altLang="en-US" b="1"/>
                <a:t>　　更</a:t>
              </a:r>
            </a:p>
          </p:txBody>
        </p:sp>
        <p:sp>
          <p:nvSpPr>
            <p:cNvPr id="178257" name="Text Box 81"/>
            <p:cNvSpPr txBox="1">
              <a:spLocks noChangeArrowheads="1"/>
            </p:cNvSpPr>
            <p:nvPr/>
          </p:nvSpPr>
          <p:spPr bwMode="auto">
            <a:xfrm>
              <a:off x="1632" y="3128"/>
              <a:ext cx="1152"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d)</a:t>
              </a:r>
              <a:r>
                <a:rPr lang="ja-JP" altLang="en-US" b="1"/>
                <a:t>　全員の実行可能</a:t>
              </a:r>
              <a:br>
                <a:rPr lang="ja-JP" altLang="en-US" b="1"/>
              </a:br>
              <a:r>
                <a:rPr lang="ja-JP" altLang="en-US" b="1"/>
                <a:t>　　技術を調べ不足技</a:t>
              </a:r>
              <a:br>
                <a:rPr lang="ja-JP" altLang="en-US" b="1"/>
              </a:br>
              <a:r>
                <a:rPr lang="ja-JP" altLang="en-US" b="1"/>
                <a:t>　　術を教育する</a:t>
              </a:r>
            </a:p>
          </p:txBody>
        </p:sp>
        <p:sp>
          <p:nvSpPr>
            <p:cNvPr id="178258" name="Text Box 82"/>
            <p:cNvSpPr txBox="1">
              <a:spLocks noChangeArrowheads="1"/>
            </p:cNvSpPr>
            <p:nvPr/>
          </p:nvSpPr>
          <p:spPr bwMode="auto">
            <a:xfrm>
              <a:off x="1632" y="3633"/>
              <a:ext cx="1152"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e)</a:t>
              </a:r>
              <a:r>
                <a:rPr lang="ja-JP" altLang="en-US" b="1"/>
                <a:t>　新レイアウト案に</a:t>
              </a:r>
              <a:br>
                <a:rPr lang="ja-JP" altLang="en-US" b="1"/>
              </a:br>
              <a:r>
                <a:rPr lang="ja-JP" altLang="en-US" b="1"/>
                <a:t>　　基づき作業バラン</a:t>
              </a:r>
              <a:br>
                <a:rPr lang="ja-JP" altLang="en-US" b="1"/>
              </a:br>
              <a:r>
                <a:rPr lang="ja-JP" altLang="en-US" b="1"/>
                <a:t>      スを設定</a:t>
              </a:r>
            </a:p>
          </p:txBody>
        </p:sp>
        <p:sp>
          <p:nvSpPr>
            <p:cNvPr id="178259" name="Text Box 83"/>
            <p:cNvSpPr txBox="1">
              <a:spLocks noChangeArrowheads="1"/>
            </p:cNvSpPr>
            <p:nvPr/>
          </p:nvSpPr>
          <p:spPr bwMode="auto">
            <a:xfrm>
              <a:off x="1632" y="2052"/>
              <a:ext cx="1152"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b="1"/>
                <a:t>b)</a:t>
              </a:r>
              <a:r>
                <a:rPr lang="ja-JP" altLang="en-US" b="1"/>
                <a:t>　レイアウトを変更</a:t>
              </a:r>
              <a:br>
                <a:rPr lang="ja-JP" altLang="en-US" b="1"/>
              </a:br>
              <a:r>
                <a:rPr lang="ja-JP" altLang="en-US" b="1"/>
                <a:t>　　する</a:t>
              </a:r>
            </a:p>
          </p:txBody>
        </p:sp>
        <p:sp>
          <p:nvSpPr>
            <p:cNvPr id="178260" name="Text Box 84"/>
            <p:cNvSpPr txBox="1">
              <a:spLocks noChangeArrowheads="1"/>
            </p:cNvSpPr>
            <p:nvPr/>
          </p:nvSpPr>
          <p:spPr bwMode="auto">
            <a:xfrm>
              <a:off x="528" y="1691"/>
              <a:ext cx="1104" cy="32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１）離れ小島工程を</a:t>
              </a:r>
              <a:br>
                <a:rPr lang="ja-JP" altLang="en-US" b="1"/>
              </a:br>
              <a:r>
                <a:rPr lang="ja-JP" altLang="en-US" b="1"/>
                <a:t>     なくす</a:t>
              </a:r>
            </a:p>
          </p:txBody>
        </p:sp>
        <p:sp>
          <p:nvSpPr>
            <p:cNvPr id="178261" name="Text Box 85"/>
            <p:cNvSpPr txBox="1">
              <a:spLocks noChangeArrowheads="1"/>
            </p:cNvSpPr>
            <p:nvPr/>
          </p:nvSpPr>
          <p:spPr bwMode="auto">
            <a:xfrm>
              <a:off x="528" y="2052"/>
              <a:ext cx="1200" cy="32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２）作業場所の間隔</a:t>
              </a:r>
              <a:br>
                <a:rPr lang="ja-JP" altLang="en-US" b="1"/>
              </a:br>
              <a:r>
                <a:rPr lang="ja-JP" altLang="en-US" b="1"/>
                <a:t>     をつめる</a:t>
              </a:r>
            </a:p>
          </p:txBody>
        </p:sp>
        <p:sp>
          <p:nvSpPr>
            <p:cNvPr id="178262" name="Text Box 86"/>
            <p:cNvSpPr txBox="1">
              <a:spLocks noChangeArrowheads="1"/>
            </p:cNvSpPr>
            <p:nvPr/>
          </p:nvSpPr>
          <p:spPr bwMode="auto">
            <a:xfrm>
              <a:off x="528" y="2595"/>
              <a:ext cx="1200" cy="32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３）工程の作業バラ</a:t>
              </a:r>
              <a:br>
                <a:rPr lang="ja-JP" altLang="en-US" b="1"/>
              </a:br>
              <a:r>
                <a:rPr lang="ja-JP" altLang="en-US" b="1"/>
                <a:t>　　ンスを取る</a:t>
              </a:r>
            </a:p>
          </p:txBody>
        </p:sp>
        <p:sp>
          <p:nvSpPr>
            <p:cNvPr id="178263" name="Line 87"/>
            <p:cNvSpPr>
              <a:spLocks noChangeShapeType="1"/>
            </p:cNvSpPr>
            <p:nvPr/>
          </p:nvSpPr>
          <p:spPr bwMode="auto">
            <a:xfrm>
              <a:off x="528" y="2052"/>
              <a:ext cx="4896"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64" name="Line 88"/>
            <p:cNvSpPr>
              <a:spLocks noChangeShapeType="1"/>
            </p:cNvSpPr>
            <p:nvPr/>
          </p:nvSpPr>
          <p:spPr bwMode="auto">
            <a:xfrm>
              <a:off x="528" y="2414"/>
              <a:ext cx="4896"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65" name="Line 89"/>
            <p:cNvSpPr>
              <a:spLocks noChangeShapeType="1"/>
            </p:cNvSpPr>
            <p:nvPr/>
          </p:nvSpPr>
          <p:spPr bwMode="auto">
            <a:xfrm>
              <a:off x="1632" y="3091"/>
              <a:ext cx="3792"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66" name="Line 90"/>
            <p:cNvSpPr>
              <a:spLocks noChangeShapeType="1"/>
            </p:cNvSpPr>
            <p:nvPr/>
          </p:nvSpPr>
          <p:spPr bwMode="auto">
            <a:xfrm>
              <a:off x="1632" y="3588"/>
              <a:ext cx="3792"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67" name="Text Box 91"/>
            <p:cNvSpPr txBox="1">
              <a:spLocks noChangeArrowheads="1"/>
            </p:cNvSpPr>
            <p:nvPr/>
          </p:nvSpPr>
          <p:spPr bwMode="auto">
            <a:xfrm>
              <a:off x="2976" y="1781"/>
              <a:ext cx="432"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なし</a:t>
              </a:r>
            </a:p>
          </p:txBody>
        </p:sp>
        <p:sp>
          <p:nvSpPr>
            <p:cNvPr id="178268" name="Text Box 92"/>
            <p:cNvSpPr txBox="1">
              <a:spLocks noChangeArrowheads="1"/>
            </p:cNvSpPr>
            <p:nvPr/>
          </p:nvSpPr>
          <p:spPr bwMode="auto">
            <a:xfrm>
              <a:off x="2976" y="2143"/>
              <a:ext cx="432"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なし</a:t>
              </a:r>
            </a:p>
          </p:txBody>
        </p:sp>
        <p:sp>
          <p:nvSpPr>
            <p:cNvPr id="178269" name="Text Box 93"/>
            <p:cNvSpPr txBox="1">
              <a:spLocks noChangeArrowheads="1"/>
            </p:cNvSpPr>
            <p:nvPr/>
          </p:nvSpPr>
          <p:spPr bwMode="auto">
            <a:xfrm>
              <a:off x="2784" y="2459"/>
              <a:ext cx="1008"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立ち作業による足腰の疲れ発生</a:t>
              </a:r>
            </a:p>
          </p:txBody>
        </p:sp>
        <p:sp>
          <p:nvSpPr>
            <p:cNvPr id="178270" name="Text Box 94"/>
            <p:cNvSpPr txBox="1">
              <a:spLocks noChangeArrowheads="1"/>
            </p:cNvSpPr>
            <p:nvPr/>
          </p:nvSpPr>
          <p:spPr bwMode="auto">
            <a:xfrm>
              <a:off x="2880" y="3272"/>
              <a:ext cx="576"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なし</a:t>
              </a:r>
            </a:p>
          </p:txBody>
        </p:sp>
        <p:sp>
          <p:nvSpPr>
            <p:cNvPr id="178271" name="Text Box 95"/>
            <p:cNvSpPr txBox="1">
              <a:spLocks noChangeArrowheads="1"/>
            </p:cNvSpPr>
            <p:nvPr/>
          </p:nvSpPr>
          <p:spPr bwMode="auto">
            <a:xfrm>
              <a:off x="2784" y="3633"/>
              <a:ext cx="1008"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作業者ごとの新担当作業についての教育が必要</a:t>
              </a:r>
            </a:p>
          </p:txBody>
        </p:sp>
        <p:sp>
          <p:nvSpPr>
            <p:cNvPr id="178272" name="Text Box 96"/>
            <p:cNvSpPr txBox="1">
              <a:spLocks noChangeArrowheads="1"/>
            </p:cNvSpPr>
            <p:nvPr/>
          </p:nvSpPr>
          <p:spPr bwMode="auto">
            <a:xfrm>
              <a:off x="3744" y="2459"/>
              <a:ext cx="96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・作業台高さ変更</a:t>
              </a:r>
            </a:p>
          </p:txBody>
        </p:sp>
        <p:sp>
          <p:nvSpPr>
            <p:cNvPr id="178273" name="Text Box 97"/>
            <p:cNvSpPr txBox="1">
              <a:spLocks noChangeArrowheads="1"/>
            </p:cNvSpPr>
            <p:nvPr/>
          </p:nvSpPr>
          <p:spPr bwMode="auto">
            <a:xfrm>
              <a:off x="3752" y="2625"/>
              <a:ext cx="864"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a:t>
              </a:r>
              <a:r>
                <a:rPr lang="en-US" altLang="ja-JP" b="1"/>
                <a:t>1</a:t>
              </a:r>
              <a:r>
                <a:rPr lang="ja-JP" altLang="en-US" b="1"/>
                <a:t>箇所で、止 </a:t>
              </a:r>
              <a:br>
                <a:rPr lang="ja-JP" altLang="en-US" b="1"/>
              </a:br>
              <a:r>
                <a:rPr lang="ja-JP" altLang="en-US" b="1"/>
                <a:t>  まっての作業</a:t>
              </a:r>
              <a:br>
                <a:rPr lang="ja-JP" altLang="en-US" b="1"/>
              </a:br>
              <a:r>
                <a:rPr lang="ja-JP" altLang="en-US" b="1"/>
                <a:t>  時間の短縮</a:t>
              </a:r>
            </a:p>
          </p:txBody>
        </p:sp>
        <p:sp>
          <p:nvSpPr>
            <p:cNvPr id="178274" name="Line 98"/>
            <p:cNvSpPr>
              <a:spLocks noChangeShapeType="1"/>
            </p:cNvSpPr>
            <p:nvPr/>
          </p:nvSpPr>
          <p:spPr bwMode="auto">
            <a:xfrm>
              <a:off x="3936" y="1872"/>
              <a:ext cx="480"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75" name="Line 99"/>
            <p:cNvSpPr>
              <a:spLocks noChangeShapeType="1"/>
            </p:cNvSpPr>
            <p:nvPr/>
          </p:nvSpPr>
          <p:spPr bwMode="auto">
            <a:xfrm>
              <a:off x="3936" y="2233"/>
              <a:ext cx="480"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76" name="Line 100"/>
            <p:cNvSpPr>
              <a:spLocks noChangeShapeType="1"/>
            </p:cNvSpPr>
            <p:nvPr/>
          </p:nvSpPr>
          <p:spPr bwMode="auto">
            <a:xfrm>
              <a:off x="3936" y="3317"/>
              <a:ext cx="480"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77" name="Text Box 101"/>
            <p:cNvSpPr txBox="1">
              <a:spLocks noChangeArrowheads="1"/>
            </p:cNvSpPr>
            <p:nvPr/>
          </p:nvSpPr>
          <p:spPr bwMode="auto">
            <a:xfrm>
              <a:off x="3792" y="3769"/>
              <a:ext cx="624"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d)</a:t>
              </a:r>
              <a:r>
                <a:rPr lang="ja-JP" altLang="en-US" b="1"/>
                <a:t>　による</a:t>
              </a:r>
            </a:p>
          </p:txBody>
        </p:sp>
        <p:sp>
          <p:nvSpPr>
            <p:cNvPr id="178278" name="Text Box 102"/>
            <p:cNvSpPr txBox="1">
              <a:spLocks noChangeArrowheads="1"/>
            </p:cNvSpPr>
            <p:nvPr/>
          </p:nvSpPr>
          <p:spPr bwMode="auto">
            <a:xfrm>
              <a:off x="4704" y="1736"/>
              <a:ext cx="384"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問題なし</a:t>
              </a:r>
            </a:p>
          </p:txBody>
        </p:sp>
        <p:sp>
          <p:nvSpPr>
            <p:cNvPr id="178279" name="Text Box 103"/>
            <p:cNvSpPr txBox="1">
              <a:spLocks noChangeArrowheads="1"/>
            </p:cNvSpPr>
            <p:nvPr/>
          </p:nvSpPr>
          <p:spPr bwMode="auto">
            <a:xfrm>
              <a:off x="4704" y="2098"/>
              <a:ext cx="384"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問題なし</a:t>
              </a:r>
            </a:p>
          </p:txBody>
        </p:sp>
        <p:sp>
          <p:nvSpPr>
            <p:cNvPr id="178280" name="Text Box 104"/>
            <p:cNvSpPr txBox="1">
              <a:spLocks noChangeArrowheads="1"/>
            </p:cNvSpPr>
            <p:nvPr/>
          </p:nvSpPr>
          <p:spPr bwMode="auto">
            <a:xfrm>
              <a:off x="4704" y="2595"/>
              <a:ext cx="384"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問題なし</a:t>
              </a:r>
            </a:p>
          </p:txBody>
        </p:sp>
        <p:sp>
          <p:nvSpPr>
            <p:cNvPr id="178281" name="Text Box 105"/>
            <p:cNvSpPr txBox="1">
              <a:spLocks noChangeArrowheads="1"/>
            </p:cNvSpPr>
            <p:nvPr/>
          </p:nvSpPr>
          <p:spPr bwMode="auto">
            <a:xfrm>
              <a:off x="4704" y="3182"/>
              <a:ext cx="384"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問題なし</a:t>
              </a:r>
            </a:p>
          </p:txBody>
        </p:sp>
        <p:sp>
          <p:nvSpPr>
            <p:cNvPr id="178282" name="Text Box 106"/>
            <p:cNvSpPr txBox="1">
              <a:spLocks noChangeArrowheads="1"/>
            </p:cNvSpPr>
            <p:nvPr/>
          </p:nvSpPr>
          <p:spPr bwMode="auto">
            <a:xfrm>
              <a:off x="4704" y="3679"/>
              <a:ext cx="384"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問題なし</a:t>
              </a:r>
            </a:p>
          </p:txBody>
        </p:sp>
        <p:sp>
          <p:nvSpPr>
            <p:cNvPr id="178283" name="Text Box 107"/>
            <p:cNvSpPr txBox="1">
              <a:spLocks noChangeArrowheads="1"/>
            </p:cNvSpPr>
            <p:nvPr/>
          </p:nvSpPr>
          <p:spPr bwMode="auto">
            <a:xfrm>
              <a:off x="5148" y="1797"/>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採</a:t>
              </a:r>
            </a:p>
          </p:txBody>
        </p:sp>
        <p:sp>
          <p:nvSpPr>
            <p:cNvPr id="178284" name="Text Box 108"/>
            <p:cNvSpPr txBox="1">
              <a:spLocks noChangeArrowheads="1"/>
            </p:cNvSpPr>
            <p:nvPr/>
          </p:nvSpPr>
          <p:spPr bwMode="auto">
            <a:xfrm>
              <a:off x="5136" y="2143"/>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採</a:t>
              </a:r>
            </a:p>
          </p:txBody>
        </p:sp>
        <p:sp>
          <p:nvSpPr>
            <p:cNvPr id="178285" name="Text Box 109"/>
            <p:cNvSpPr txBox="1">
              <a:spLocks noChangeArrowheads="1"/>
            </p:cNvSpPr>
            <p:nvPr/>
          </p:nvSpPr>
          <p:spPr bwMode="auto">
            <a:xfrm>
              <a:off x="5136" y="2640"/>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採</a:t>
              </a:r>
            </a:p>
          </p:txBody>
        </p:sp>
        <p:sp>
          <p:nvSpPr>
            <p:cNvPr id="178286" name="Text Box 110"/>
            <p:cNvSpPr txBox="1">
              <a:spLocks noChangeArrowheads="1"/>
            </p:cNvSpPr>
            <p:nvPr/>
          </p:nvSpPr>
          <p:spPr bwMode="auto">
            <a:xfrm>
              <a:off x="5136" y="3227"/>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採</a:t>
              </a:r>
            </a:p>
          </p:txBody>
        </p:sp>
        <p:sp>
          <p:nvSpPr>
            <p:cNvPr id="178287" name="Text Box 111"/>
            <p:cNvSpPr txBox="1">
              <a:spLocks noChangeArrowheads="1"/>
            </p:cNvSpPr>
            <p:nvPr/>
          </p:nvSpPr>
          <p:spPr bwMode="auto">
            <a:xfrm>
              <a:off x="5136" y="3724"/>
              <a:ext cx="24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採</a:t>
              </a:r>
            </a:p>
          </p:txBody>
        </p:sp>
      </p:grpSp>
      <p:grpSp>
        <p:nvGrpSpPr>
          <p:cNvPr id="178303" name="Group 127"/>
          <p:cNvGrpSpPr>
            <a:grpSpLocks/>
          </p:cNvGrpSpPr>
          <p:nvPr/>
        </p:nvGrpSpPr>
        <p:grpSpPr bwMode="auto">
          <a:xfrm>
            <a:off x="2627313" y="1377950"/>
            <a:ext cx="3629025" cy="412750"/>
            <a:chOff x="1728" y="796"/>
            <a:chExt cx="2352" cy="260"/>
          </a:xfrm>
        </p:grpSpPr>
        <p:sp>
          <p:nvSpPr>
            <p:cNvPr id="178301" name="Rectangle 125"/>
            <p:cNvSpPr>
              <a:spLocks noChangeArrowheads="1"/>
            </p:cNvSpPr>
            <p:nvPr/>
          </p:nvSpPr>
          <p:spPr bwMode="auto">
            <a:xfrm>
              <a:off x="1776" y="864"/>
              <a:ext cx="2304" cy="192"/>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8291" name="Text Box 115"/>
            <p:cNvSpPr txBox="1">
              <a:spLocks noChangeArrowheads="1"/>
            </p:cNvSpPr>
            <p:nvPr/>
          </p:nvSpPr>
          <p:spPr bwMode="auto">
            <a:xfrm>
              <a:off x="1728" y="796"/>
              <a:ext cx="2304" cy="2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800" b="1"/>
                <a:t>　　（表－６）障害・副作用検討表</a:t>
              </a:r>
            </a:p>
          </p:txBody>
        </p:sp>
      </p:grpSp>
      <p:sp>
        <p:nvSpPr>
          <p:cNvPr id="178292" name="Rectangle 116"/>
          <p:cNvSpPr>
            <a:spLocks noChangeArrowheads="1"/>
          </p:cNvSpPr>
          <p:nvPr/>
        </p:nvSpPr>
        <p:spPr bwMode="auto">
          <a:xfrm>
            <a:off x="527050" y="241300"/>
            <a:ext cx="3435350" cy="901700"/>
          </a:xfrm>
          <a:prstGeom prst="rect">
            <a:avLst/>
          </a:prstGeom>
          <a:gradFill rotWithShape="0">
            <a:gsLst>
              <a:gs pos="0">
                <a:srgbClr val="99CCFF">
                  <a:gamma/>
                  <a:shade val="46275"/>
                  <a:invGamma/>
                </a:srgbClr>
              </a:gs>
              <a:gs pos="50000">
                <a:srgbClr val="99CCFF"/>
              </a:gs>
              <a:gs pos="100000">
                <a:srgbClr val="99CCFF">
                  <a:gamma/>
                  <a:shade val="46275"/>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障害・副作用の</a:t>
            </a:r>
            <a:br>
              <a:rPr lang="ja-JP" altLang="en-US" sz="2400" b="1">
                <a:solidFill>
                  <a:schemeClr val="bg1"/>
                </a:solidFill>
                <a:effectLst>
                  <a:outerShdw blurRad="38100" dist="38100" dir="2700000" algn="tl">
                    <a:srgbClr val="000000"/>
                  </a:outerShdw>
                </a:effectLst>
              </a:rPr>
            </a:br>
            <a:r>
              <a:rPr lang="ja-JP" altLang="en-US" sz="2400" b="1">
                <a:solidFill>
                  <a:schemeClr val="bg1"/>
                </a:solidFill>
                <a:effectLst>
                  <a:outerShdw blurRad="38100" dist="38100" dir="2700000" algn="tl">
                    <a:srgbClr val="000000"/>
                  </a:outerShdw>
                </a:effectLst>
              </a:rPr>
              <a:t>　　　　予測と排除</a:t>
            </a:r>
          </a:p>
        </p:txBody>
      </p:sp>
      <p:grpSp>
        <p:nvGrpSpPr>
          <p:cNvPr id="178293" name="Group 117"/>
          <p:cNvGrpSpPr>
            <a:grpSpLocks/>
          </p:cNvGrpSpPr>
          <p:nvPr/>
        </p:nvGrpSpPr>
        <p:grpSpPr bwMode="auto">
          <a:xfrm>
            <a:off x="228600" y="152400"/>
            <a:ext cx="838200" cy="457200"/>
            <a:chOff x="528" y="528"/>
            <a:chExt cx="1920" cy="336"/>
          </a:xfrm>
        </p:grpSpPr>
        <p:sp>
          <p:nvSpPr>
            <p:cNvPr id="178294" name="Rectangle 118"/>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solidFill>
                  <a:schemeClr val="bg1"/>
                </a:solidFill>
                <a:effectLst>
                  <a:outerShdw blurRad="38100" dist="38100" dir="2700000" algn="tl">
                    <a:srgbClr val="000000"/>
                  </a:outerShdw>
                </a:effectLst>
              </a:endParaRPr>
            </a:p>
          </p:txBody>
        </p:sp>
        <p:sp>
          <p:nvSpPr>
            <p:cNvPr id="178295" name="Text Box 119"/>
            <p:cNvSpPr txBox="1">
              <a:spLocks noChangeArrowheads="1"/>
            </p:cNvSpPr>
            <p:nvPr/>
          </p:nvSpPr>
          <p:spPr bwMode="auto">
            <a:xfrm>
              <a:off x="528" y="576"/>
              <a:ext cx="1836" cy="2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４</a:t>
              </a:r>
              <a:r>
                <a:rPr lang="en-US" altLang="ja-JP" sz="1800" b="1">
                  <a:latin typeface="ＭＳ Ｐゴシック" pitchFamily="50" charset="-128"/>
                </a:rPr>
                <a:t>-(3)</a:t>
              </a:r>
            </a:p>
          </p:txBody>
        </p:sp>
      </p:grpSp>
      <p:sp>
        <p:nvSpPr>
          <p:cNvPr id="178296" name="Rectangle 120"/>
          <p:cNvSpPr>
            <a:spLocks noChangeArrowheads="1"/>
          </p:cNvSpPr>
          <p:nvPr/>
        </p:nvSpPr>
        <p:spPr bwMode="auto">
          <a:xfrm>
            <a:off x="4800600" y="317500"/>
            <a:ext cx="3659188" cy="673100"/>
          </a:xfrm>
          <a:prstGeom prst="rect">
            <a:avLst/>
          </a:prstGeom>
          <a:gradFill rotWithShape="0">
            <a:gsLst>
              <a:gs pos="0">
                <a:srgbClr val="99CCFF">
                  <a:gamma/>
                  <a:shade val="46275"/>
                  <a:invGamma/>
                </a:srgbClr>
              </a:gs>
              <a:gs pos="50000">
                <a:srgbClr val="99CCFF"/>
              </a:gs>
              <a:gs pos="100000">
                <a:srgbClr val="99CCFF">
                  <a:gamma/>
                  <a:shade val="46275"/>
                  <a:invGamma/>
                </a:srgbClr>
              </a:gs>
            </a:gsLst>
            <a:lin ang="2700000" scaled="1"/>
          </a:gradFill>
          <a:ln w="12700">
            <a:solidFill>
              <a:schemeClr val="tx1"/>
            </a:solidFill>
            <a:miter lim="800000"/>
            <a:headEnd/>
            <a:tailEnd/>
          </a:ln>
          <a:effectLst>
            <a:outerShdw dist="107763" dir="2700000" algn="ctr" rotWithShape="0">
              <a:schemeClr val="bg2"/>
            </a:outerShdw>
          </a:effectLst>
        </p:spPr>
        <p:txBody>
          <a:bodyPr lIns="92075" tIns="46038" rIns="92075" bIns="46038" anchor="ctr"/>
          <a:lstStyle/>
          <a:p>
            <a:pPr algn="l">
              <a:lnSpc>
                <a:spcPct val="120000"/>
              </a:lnSpc>
            </a:pPr>
            <a:r>
              <a:rPr lang="ja-JP" altLang="en-US" sz="2400" b="1">
                <a:effectLst>
                  <a:outerShdw blurRad="38100" dist="38100" dir="2700000" algn="tl">
                    <a:srgbClr val="FFFFFF"/>
                  </a:outerShdw>
                </a:effectLst>
              </a:rPr>
              <a:t>　　　</a:t>
            </a:r>
            <a:r>
              <a:rPr lang="ja-JP" altLang="en-US" sz="2400" b="1">
                <a:solidFill>
                  <a:schemeClr val="bg1"/>
                </a:solidFill>
                <a:effectLst>
                  <a:outerShdw blurRad="38100" dist="38100" dir="2700000" algn="tl">
                    <a:srgbClr val="000000"/>
                  </a:outerShdw>
                </a:effectLst>
              </a:rPr>
              <a:t>成功シナリオの選定</a:t>
            </a:r>
          </a:p>
        </p:txBody>
      </p:sp>
      <p:grpSp>
        <p:nvGrpSpPr>
          <p:cNvPr id="178297" name="Group 121"/>
          <p:cNvGrpSpPr>
            <a:grpSpLocks/>
          </p:cNvGrpSpPr>
          <p:nvPr/>
        </p:nvGrpSpPr>
        <p:grpSpPr bwMode="auto">
          <a:xfrm>
            <a:off x="4502150" y="152400"/>
            <a:ext cx="838200" cy="457200"/>
            <a:chOff x="528" y="528"/>
            <a:chExt cx="1920" cy="336"/>
          </a:xfrm>
        </p:grpSpPr>
        <p:sp>
          <p:nvSpPr>
            <p:cNvPr id="178298" name="Rectangle 122"/>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solidFill>
                  <a:schemeClr val="bg1"/>
                </a:solidFill>
                <a:effectLst>
                  <a:outerShdw blurRad="38100" dist="38100" dir="2700000" algn="tl">
                    <a:srgbClr val="000000"/>
                  </a:outerShdw>
                </a:effectLst>
              </a:endParaRPr>
            </a:p>
          </p:txBody>
        </p:sp>
        <p:sp>
          <p:nvSpPr>
            <p:cNvPr id="178299" name="Text Box 123"/>
            <p:cNvSpPr txBox="1">
              <a:spLocks noChangeArrowheads="1"/>
            </p:cNvSpPr>
            <p:nvPr/>
          </p:nvSpPr>
          <p:spPr bwMode="auto">
            <a:xfrm>
              <a:off x="528" y="576"/>
              <a:ext cx="1836" cy="27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４</a:t>
              </a:r>
              <a:r>
                <a:rPr lang="en-US" altLang="ja-JP" sz="1800" b="1">
                  <a:latin typeface="ＭＳ Ｐゴシック" pitchFamily="50" charset="-128"/>
                </a:rPr>
                <a:t>-(4)</a:t>
              </a:r>
            </a:p>
          </p:txBody>
        </p:sp>
      </p:grpSp>
      <p:sp>
        <p:nvSpPr>
          <p:cNvPr id="178300" name="AutoShape 124"/>
          <p:cNvSpPr>
            <a:spLocks noChangeArrowheads="1"/>
          </p:cNvSpPr>
          <p:nvPr/>
        </p:nvSpPr>
        <p:spPr bwMode="auto">
          <a:xfrm rot="5570323" flipV="1">
            <a:off x="4076700" y="457200"/>
            <a:ext cx="381000" cy="228600"/>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78309" name="Text Box 133"/>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４０</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323850" y="152400"/>
            <a:ext cx="6048375" cy="673100"/>
          </a:xfrm>
          <a:prstGeom prst="rect">
            <a:avLst/>
          </a:prstGeom>
          <a:solidFill>
            <a:srgbClr val="00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2400">
                <a:solidFill>
                  <a:schemeClr val="bg1"/>
                </a:solidFill>
                <a:latin typeface="HGP創英角ﾎﾟｯﾌﾟ体" pitchFamily="50" charset="-128"/>
                <a:ea typeface="HGP創英角ﾎﾟｯﾌﾟ体" pitchFamily="50" charset="-128"/>
              </a:rPr>
              <a:t>ステップ </a:t>
            </a:r>
            <a:r>
              <a:rPr lang="ja-JP" altLang="en-US" sz="2800">
                <a:solidFill>
                  <a:schemeClr val="bg1"/>
                </a:solidFill>
                <a:latin typeface="HGP創英角ﾎﾟｯﾌﾟ体" pitchFamily="50" charset="-128"/>
                <a:ea typeface="HGP創英角ﾎﾟｯﾌﾟ体" pitchFamily="50" charset="-128"/>
              </a:rPr>
              <a:t>５．</a:t>
            </a:r>
            <a:r>
              <a:rPr lang="ja-JP" altLang="en-US" sz="3600">
                <a:solidFill>
                  <a:schemeClr val="bg1"/>
                </a:solidFill>
                <a:latin typeface="HGP創英角ﾎﾟｯﾌﾟ体" pitchFamily="50" charset="-128"/>
                <a:ea typeface="HGP創英角ﾎﾟｯﾌﾟ体" pitchFamily="50" charset="-128"/>
              </a:rPr>
              <a:t> 成功シナリオの実施</a:t>
            </a:r>
          </a:p>
        </p:txBody>
      </p:sp>
      <p:sp>
        <p:nvSpPr>
          <p:cNvPr id="149511" name="Text Box 7"/>
          <p:cNvSpPr txBox="1">
            <a:spLocks noChangeArrowheads="1"/>
          </p:cNvSpPr>
          <p:nvPr/>
        </p:nvSpPr>
        <p:spPr bwMode="auto">
          <a:xfrm>
            <a:off x="457200" y="914400"/>
            <a:ext cx="7643813" cy="466725"/>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400" b="1"/>
              <a:t>　★</a:t>
            </a:r>
            <a:r>
              <a:rPr lang="ja-JP" altLang="en-US" sz="2000" b="1"/>
              <a:t>成功シナリオを確実に実施する為の具体的な実行計画を立てる</a:t>
            </a:r>
          </a:p>
        </p:txBody>
      </p:sp>
      <p:sp>
        <p:nvSpPr>
          <p:cNvPr id="149595" name="Oval 91"/>
          <p:cNvSpPr>
            <a:spLocks noChangeArrowheads="1"/>
          </p:cNvSpPr>
          <p:nvPr/>
        </p:nvSpPr>
        <p:spPr bwMode="auto">
          <a:xfrm>
            <a:off x="1295400" y="6686550"/>
            <a:ext cx="2668588" cy="17145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49633" name="Group 129"/>
          <p:cNvGrpSpPr>
            <a:grpSpLocks/>
          </p:cNvGrpSpPr>
          <p:nvPr/>
        </p:nvGrpSpPr>
        <p:grpSpPr bwMode="auto">
          <a:xfrm>
            <a:off x="1362075" y="4635500"/>
            <a:ext cx="6638925" cy="2195513"/>
            <a:chOff x="858" y="2920"/>
            <a:chExt cx="4182" cy="1383"/>
          </a:xfrm>
        </p:grpSpPr>
        <p:sp>
          <p:nvSpPr>
            <p:cNvPr id="149618" name="Rectangle 114"/>
            <p:cNvSpPr>
              <a:spLocks noChangeArrowheads="1"/>
            </p:cNvSpPr>
            <p:nvPr/>
          </p:nvSpPr>
          <p:spPr bwMode="auto">
            <a:xfrm>
              <a:off x="1480" y="2928"/>
              <a:ext cx="2208" cy="24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17" name="Rectangle 13"/>
            <p:cNvSpPr>
              <a:spLocks noChangeArrowheads="1"/>
            </p:cNvSpPr>
            <p:nvPr/>
          </p:nvSpPr>
          <p:spPr bwMode="auto">
            <a:xfrm>
              <a:off x="864" y="3168"/>
              <a:ext cx="4134" cy="108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18" name="Rectangle 14"/>
            <p:cNvSpPr>
              <a:spLocks noChangeArrowheads="1"/>
            </p:cNvSpPr>
            <p:nvPr/>
          </p:nvSpPr>
          <p:spPr bwMode="auto">
            <a:xfrm>
              <a:off x="4716" y="4119"/>
              <a:ext cx="279"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19" name="Rectangle 15"/>
            <p:cNvSpPr>
              <a:spLocks noChangeArrowheads="1"/>
            </p:cNvSpPr>
            <p:nvPr/>
          </p:nvSpPr>
          <p:spPr bwMode="auto">
            <a:xfrm>
              <a:off x="4438" y="4119"/>
              <a:ext cx="278"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21" name="Rectangle 17"/>
            <p:cNvSpPr>
              <a:spLocks noChangeArrowheads="1"/>
            </p:cNvSpPr>
            <p:nvPr/>
          </p:nvSpPr>
          <p:spPr bwMode="auto">
            <a:xfrm>
              <a:off x="3882" y="4119"/>
              <a:ext cx="278"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25" name="Rectangle 21"/>
            <p:cNvSpPr>
              <a:spLocks noChangeArrowheads="1"/>
            </p:cNvSpPr>
            <p:nvPr/>
          </p:nvSpPr>
          <p:spPr bwMode="auto">
            <a:xfrm>
              <a:off x="4438" y="3936"/>
              <a:ext cx="278" cy="183"/>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27" name="Rectangle 23"/>
            <p:cNvSpPr>
              <a:spLocks noChangeArrowheads="1"/>
            </p:cNvSpPr>
            <p:nvPr/>
          </p:nvSpPr>
          <p:spPr bwMode="auto">
            <a:xfrm>
              <a:off x="3882" y="3936"/>
              <a:ext cx="278" cy="183"/>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30" name="Rectangle 26"/>
            <p:cNvSpPr>
              <a:spLocks noChangeArrowheads="1"/>
            </p:cNvSpPr>
            <p:nvPr/>
          </p:nvSpPr>
          <p:spPr bwMode="auto">
            <a:xfrm>
              <a:off x="2595" y="4089"/>
              <a:ext cx="445" cy="183"/>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t>北原</a:t>
              </a:r>
            </a:p>
          </p:txBody>
        </p:sp>
        <p:sp>
          <p:nvSpPr>
            <p:cNvPr id="149538" name="Rectangle 34"/>
            <p:cNvSpPr>
              <a:spLocks noChangeArrowheads="1"/>
            </p:cNvSpPr>
            <p:nvPr/>
          </p:nvSpPr>
          <p:spPr bwMode="auto">
            <a:xfrm>
              <a:off x="2579" y="3872"/>
              <a:ext cx="429"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t>西山</a:t>
              </a:r>
            </a:p>
          </p:txBody>
        </p:sp>
        <p:sp>
          <p:nvSpPr>
            <p:cNvPr id="149539" name="Rectangle 35"/>
            <p:cNvSpPr>
              <a:spLocks noChangeArrowheads="1"/>
            </p:cNvSpPr>
            <p:nvPr/>
          </p:nvSpPr>
          <p:spPr bwMode="auto">
            <a:xfrm>
              <a:off x="861" y="3896"/>
              <a:ext cx="1590" cy="13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３．施策工程の設定</a:t>
              </a:r>
            </a:p>
          </p:txBody>
        </p:sp>
        <p:sp>
          <p:nvSpPr>
            <p:cNvPr id="149544" name="Rectangle 40"/>
            <p:cNvSpPr>
              <a:spLocks noChangeArrowheads="1"/>
            </p:cNvSpPr>
            <p:nvPr/>
          </p:nvSpPr>
          <p:spPr bwMode="auto">
            <a:xfrm>
              <a:off x="3604" y="3526"/>
              <a:ext cx="278" cy="2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46" name="Rectangle 42"/>
            <p:cNvSpPr>
              <a:spLocks noChangeArrowheads="1"/>
            </p:cNvSpPr>
            <p:nvPr/>
          </p:nvSpPr>
          <p:spPr bwMode="auto">
            <a:xfrm>
              <a:off x="2579" y="3648"/>
              <a:ext cx="445" cy="17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t>南野</a:t>
              </a:r>
            </a:p>
          </p:txBody>
        </p:sp>
        <p:sp>
          <p:nvSpPr>
            <p:cNvPr id="149547" name="Rectangle 43"/>
            <p:cNvSpPr>
              <a:spLocks noChangeArrowheads="1"/>
            </p:cNvSpPr>
            <p:nvPr/>
          </p:nvSpPr>
          <p:spPr bwMode="auto">
            <a:xfrm>
              <a:off x="861" y="3622"/>
              <a:ext cx="1312" cy="17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２．部品の手配</a:t>
              </a:r>
            </a:p>
          </p:txBody>
        </p:sp>
        <p:sp>
          <p:nvSpPr>
            <p:cNvPr id="149551" name="Rectangle 47"/>
            <p:cNvSpPr>
              <a:spLocks noChangeArrowheads="1"/>
            </p:cNvSpPr>
            <p:nvPr/>
          </p:nvSpPr>
          <p:spPr bwMode="auto">
            <a:xfrm>
              <a:off x="3882" y="3342"/>
              <a:ext cx="278"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52" name="Rectangle 48"/>
            <p:cNvSpPr>
              <a:spLocks noChangeArrowheads="1"/>
            </p:cNvSpPr>
            <p:nvPr/>
          </p:nvSpPr>
          <p:spPr bwMode="auto">
            <a:xfrm>
              <a:off x="3604" y="3342"/>
              <a:ext cx="278"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000" b="1"/>
            </a:p>
          </p:txBody>
        </p:sp>
        <p:sp>
          <p:nvSpPr>
            <p:cNvPr id="149554" name="Rectangle 50"/>
            <p:cNvSpPr>
              <a:spLocks noChangeArrowheads="1"/>
            </p:cNvSpPr>
            <p:nvPr/>
          </p:nvSpPr>
          <p:spPr bwMode="auto">
            <a:xfrm>
              <a:off x="2571" y="3408"/>
              <a:ext cx="397" cy="184"/>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200" b="1"/>
                <a:t>東川</a:t>
              </a:r>
            </a:p>
          </p:txBody>
        </p:sp>
        <p:sp>
          <p:nvSpPr>
            <p:cNvPr id="149555" name="Rectangle 51"/>
            <p:cNvSpPr>
              <a:spLocks noChangeArrowheads="1"/>
            </p:cNvSpPr>
            <p:nvPr/>
          </p:nvSpPr>
          <p:spPr bwMode="auto">
            <a:xfrm>
              <a:off x="861" y="3363"/>
              <a:ext cx="1312" cy="14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１．施策図の作成</a:t>
              </a:r>
            </a:p>
          </p:txBody>
        </p:sp>
        <p:sp>
          <p:nvSpPr>
            <p:cNvPr id="149560" name="Rectangle 56"/>
            <p:cNvSpPr>
              <a:spLocks noChangeArrowheads="1"/>
            </p:cNvSpPr>
            <p:nvPr/>
          </p:nvSpPr>
          <p:spPr bwMode="auto">
            <a:xfrm>
              <a:off x="3216" y="3168"/>
              <a:ext cx="48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４</a:t>
              </a:r>
              <a:r>
                <a:rPr lang="en-US" altLang="ja-JP" sz="1600" b="1"/>
                <a:t>/2</a:t>
              </a:r>
            </a:p>
          </p:txBody>
        </p:sp>
        <p:sp>
          <p:nvSpPr>
            <p:cNvPr id="149562" name="Rectangle 58"/>
            <p:cNvSpPr>
              <a:spLocks noChangeArrowheads="1"/>
            </p:cNvSpPr>
            <p:nvPr/>
          </p:nvSpPr>
          <p:spPr bwMode="auto">
            <a:xfrm>
              <a:off x="2497" y="3146"/>
              <a:ext cx="510" cy="13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000" b="1"/>
                <a:t>　</a:t>
              </a:r>
              <a:r>
                <a:rPr lang="ja-JP" altLang="en-US" sz="1400" b="1"/>
                <a:t>担当</a:t>
              </a:r>
            </a:p>
          </p:txBody>
        </p:sp>
        <p:sp>
          <p:nvSpPr>
            <p:cNvPr id="149563" name="Rectangle 59"/>
            <p:cNvSpPr>
              <a:spLocks noChangeArrowheads="1"/>
            </p:cNvSpPr>
            <p:nvPr/>
          </p:nvSpPr>
          <p:spPr bwMode="auto">
            <a:xfrm>
              <a:off x="861" y="3153"/>
              <a:ext cx="1590" cy="135"/>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400" b="1"/>
                <a:t>実施事項</a:t>
              </a:r>
            </a:p>
          </p:txBody>
        </p:sp>
        <p:sp>
          <p:nvSpPr>
            <p:cNvPr id="149564" name="Line 60"/>
            <p:cNvSpPr>
              <a:spLocks noChangeShapeType="1"/>
            </p:cNvSpPr>
            <p:nvPr/>
          </p:nvSpPr>
          <p:spPr bwMode="auto">
            <a:xfrm>
              <a:off x="858" y="3168"/>
              <a:ext cx="4134" cy="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65" name="Line 61"/>
            <p:cNvSpPr>
              <a:spLocks noChangeShapeType="1"/>
            </p:cNvSpPr>
            <p:nvPr/>
          </p:nvSpPr>
          <p:spPr bwMode="auto">
            <a:xfrm>
              <a:off x="861" y="3342"/>
              <a:ext cx="4134" cy="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66" name="Line 62"/>
            <p:cNvSpPr>
              <a:spLocks noChangeShapeType="1"/>
            </p:cNvSpPr>
            <p:nvPr/>
          </p:nvSpPr>
          <p:spPr bwMode="auto">
            <a:xfrm>
              <a:off x="861" y="3600"/>
              <a:ext cx="4134" cy="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67" name="Line 63"/>
            <p:cNvSpPr>
              <a:spLocks noChangeShapeType="1"/>
            </p:cNvSpPr>
            <p:nvPr/>
          </p:nvSpPr>
          <p:spPr bwMode="auto">
            <a:xfrm>
              <a:off x="861" y="3840"/>
              <a:ext cx="4134" cy="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68" name="Line 64"/>
            <p:cNvSpPr>
              <a:spLocks noChangeShapeType="1"/>
            </p:cNvSpPr>
            <p:nvPr/>
          </p:nvSpPr>
          <p:spPr bwMode="auto">
            <a:xfrm>
              <a:off x="861" y="4080"/>
              <a:ext cx="4134" cy="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0" name="Line 66"/>
            <p:cNvSpPr>
              <a:spLocks noChangeShapeType="1"/>
            </p:cNvSpPr>
            <p:nvPr/>
          </p:nvSpPr>
          <p:spPr bwMode="auto">
            <a:xfrm>
              <a:off x="861" y="3159"/>
              <a:ext cx="1" cy="1107"/>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1" name="Line 67"/>
            <p:cNvSpPr>
              <a:spLocks noChangeShapeType="1"/>
            </p:cNvSpPr>
            <p:nvPr/>
          </p:nvSpPr>
          <p:spPr bwMode="auto">
            <a:xfrm>
              <a:off x="2497" y="3159"/>
              <a:ext cx="1" cy="108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2" name="Line 68"/>
            <p:cNvSpPr>
              <a:spLocks noChangeShapeType="1"/>
            </p:cNvSpPr>
            <p:nvPr/>
          </p:nvSpPr>
          <p:spPr bwMode="auto">
            <a:xfrm>
              <a:off x="3042" y="3159"/>
              <a:ext cx="1" cy="111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3" name="Line 69"/>
            <p:cNvSpPr>
              <a:spLocks noChangeShapeType="1"/>
            </p:cNvSpPr>
            <p:nvPr/>
          </p:nvSpPr>
          <p:spPr bwMode="auto">
            <a:xfrm>
              <a:off x="3360" y="3360"/>
              <a:ext cx="1" cy="909"/>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5" name="Line 71"/>
            <p:cNvSpPr>
              <a:spLocks noChangeShapeType="1"/>
            </p:cNvSpPr>
            <p:nvPr/>
          </p:nvSpPr>
          <p:spPr bwMode="auto">
            <a:xfrm>
              <a:off x="3840" y="3360"/>
              <a:ext cx="1" cy="88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6" name="Line 72"/>
            <p:cNvSpPr>
              <a:spLocks noChangeShapeType="1"/>
            </p:cNvSpPr>
            <p:nvPr/>
          </p:nvSpPr>
          <p:spPr bwMode="auto">
            <a:xfrm>
              <a:off x="4995" y="3936"/>
              <a:ext cx="1" cy="18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7" name="Line 73"/>
            <p:cNvSpPr>
              <a:spLocks noChangeShapeType="1"/>
            </p:cNvSpPr>
            <p:nvPr/>
          </p:nvSpPr>
          <p:spPr bwMode="auto">
            <a:xfrm>
              <a:off x="4995" y="3159"/>
              <a:ext cx="1" cy="94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8" name="Freeform 74"/>
            <p:cNvSpPr>
              <a:spLocks/>
            </p:cNvSpPr>
            <p:nvPr/>
          </p:nvSpPr>
          <p:spPr bwMode="auto">
            <a:xfrm>
              <a:off x="861" y="4131"/>
              <a:ext cx="4179" cy="135"/>
            </a:xfrm>
            <a:custGeom>
              <a:avLst/>
              <a:gdLst>
                <a:gd name="T0" fmla="*/ 0 w 4320"/>
                <a:gd name="T1" fmla="*/ 240 h 344"/>
                <a:gd name="T2" fmla="*/ 672 w 4320"/>
                <a:gd name="T3" fmla="*/ 96 h 344"/>
                <a:gd name="T4" fmla="*/ 2736 w 4320"/>
                <a:gd name="T5" fmla="*/ 336 h 344"/>
                <a:gd name="T6" fmla="*/ 4080 w 4320"/>
                <a:gd name="T7" fmla="*/ 48 h 344"/>
                <a:gd name="T8" fmla="*/ 4176 w 4320"/>
                <a:gd name="T9" fmla="*/ 48 h 344"/>
              </a:gdLst>
              <a:ahLst/>
              <a:cxnLst>
                <a:cxn ang="0">
                  <a:pos x="T0" y="T1"/>
                </a:cxn>
                <a:cxn ang="0">
                  <a:pos x="T2" y="T3"/>
                </a:cxn>
                <a:cxn ang="0">
                  <a:pos x="T4" y="T5"/>
                </a:cxn>
                <a:cxn ang="0">
                  <a:pos x="T6" y="T7"/>
                </a:cxn>
                <a:cxn ang="0">
                  <a:pos x="T8" y="T9"/>
                </a:cxn>
              </a:cxnLst>
              <a:rect l="0" t="0" r="r" b="b"/>
              <a:pathLst>
                <a:path w="4320" h="344">
                  <a:moveTo>
                    <a:pt x="0" y="240"/>
                  </a:moveTo>
                  <a:cubicBezTo>
                    <a:pt x="108" y="160"/>
                    <a:pt x="216" y="80"/>
                    <a:pt x="672" y="96"/>
                  </a:cubicBezTo>
                  <a:cubicBezTo>
                    <a:pt x="1128" y="112"/>
                    <a:pt x="2168" y="344"/>
                    <a:pt x="2736" y="336"/>
                  </a:cubicBezTo>
                  <a:cubicBezTo>
                    <a:pt x="3304" y="328"/>
                    <a:pt x="3840" y="96"/>
                    <a:pt x="4080" y="48"/>
                  </a:cubicBezTo>
                  <a:cubicBezTo>
                    <a:pt x="4320" y="0"/>
                    <a:pt x="4248" y="24"/>
                    <a:pt x="4176" y="48"/>
                  </a:cubicBezTo>
                </a:path>
              </a:pathLst>
            </a:custGeom>
            <a:noFill/>
            <a:ln w="22225" cap="flat" cmpd="sng">
              <a:solidFill>
                <a:schemeClr val="tx1"/>
              </a:solidFill>
              <a:prstDash val="solid"/>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79" name="Line 75"/>
            <p:cNvSpPr>
              <a:spLocks noChangeShapeType="1"/>
            </p:cNvSpPr>
            <p:nvPr/>
          </p:nvSpPr>
          <p:spPr bwMode="auto">
            <a:xfrm>
              <a:off x="4272" y="3351"/>
              <a:ext cx="1" cy="87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80" name="Line 76"/>
            <p:cNvSpPr>
              <a:spLocks noChangeShapeType="1"/>
            </p:cNvSpPr>
            <p:nvPr/>
          </p:nvSpPr>
          <p:spPr bwMode="auto">
            <a:xfrm>
              <a:off x="4656" y="3348"/>
              <a:ext cx="1" cy="80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81" name="Line 77"/>
            <p:cNvSpPr>
              <a:spLocks noChangeShapeType="1"/>
            </p:cNvSpPr>
            <p:nvPr/>
          </p:nvSpPr>
          <p:spPr bwMode="auto">
            <a:xfrm>
              <a:off x="3216" y="3456"/>
              <a:ext cx="227" cy="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82" name="Line 78"/>
            <p:cNvSpPr>
              <a:spLocks noChangeShapeType="1"/>
            </p:cNvSpPr>
            <p:nvPr/>
          </p:nvSpPr>
          <p:spPr bwMode="auto">
            <a:xfrm>
              <a:off x="3744" y="3696"/>
              <a:ext cx="227" cy="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83" name="Line 79"/>
            <p:cNvSpPr>
              <a:spLocks noChangeShapeType="1"/>
            </p:cNvSpPr>
            <p:nvPr/>
          </p:nvSpPr>
          <p:spPr bwMode="auto">
            <a:xfrm>
              <a:off x="4032" y="3984"/>
              <a:ext cx="371" cy="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91" name="Text Box 87"/>
            <p:cNvSpPr txBox="1">
              <a:spLocks noChangeArrowheads="1"/>
            </p:cNvSpPr>
            <p:nvPr/>
          </p:nvSpPr>
          <p:spPr bwMode="auto">
            <a:xfrm>
              <a:off x="1392" y="2920"/>
              <a:ext cx="2256" cy="21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u="sng"/>
                <a:t>（表</a:t>
              </a:r>
              <a:r>
                <a:rPr lang="en-US" altLang="ja-JP" sz="1600" b="1" u="sng"/>
                <a:t>‐</a:t>
              </a:r>
              <a:r>
                <a:rPr lang="ja-JP" altLang="en-US" sz="1600" b="1" u="sng"/>
                <a:t>７）成功シナリオの実施計画例</a:t>
              </a:r>
            </a:p>
          </p:txBody>
        </p:sp>
        <p:sp>
          <p:nvSpPr>
            <p:cNvPr id="149593" name="Line 89"/>
            <p:cNvSpPr>
              <a:spLocks noChangeShapeType="1"/>
            </p:cNvSpPr>
            <p:nvPr/>
          </p:nvSpPr>
          <p:spPr bwMode="auto">
            <a:xfrm>
              <a:off x="861" y="3159"/>
              <a:ext cx="4134"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94" name="AutoShape 90"/>
            <p:cNvSpPr>
              <a:spLocks noChangeArrowheads="1"/>
            </p:cNvSpPr>
            <p:nvPr/>
          </p:nvSpPr>
          <p:spPr bwMode="auto">
            <a:xfrm flipH="1">
              <a:off x="4086" y="4131"/>
              <a:ext cx="909" cy="135"/>
            </a:xfrm>
            <a:prstGeom prst="rtTriangle">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97" name="Rectangle 93"/>
            <p:cNvSpPr>
              <a:spLocks noChangeArrowheads="1"/>
            </p:cNvSpPr>
            <p:nvPr/>
          </p:nvSpPr>
          <p:spPr bwMode="auto">
            <a:xfrm>
              <a:off x="3696" y="3168"/>
              <a:ext cx="48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４</a:t>
              </a:r>
              <a:r>
                <a:rPr lang="en-US" altLang="ja-JP" sz="1600" b="1"/>
                <a:t>/8</a:t>
              </a:r>
            </a:p>
          </p:txBody>
        </p:sp>
        <p:sp>
          <p:nvSpPr>
            <p:cNvPr id="149598" name="Rectangle 94"/>
            <p:cNvSpPr>
              <a:spLocks noChangeArrowheads="1"/>
            </p:cNvSpPr>
            <p:nvPr/>
          </p:nvSpPr>
          <p:spPr bwMode="auto">
            <a:xfrm>
              <a:off x="4512" y="3168"/>
              <a:ext cx="48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４</a:t>
              </a:r>
              <a:r>
                <a:rPr lang="en-US" altLang="ja-JP" sz="1600" b="1"/>
                <a:t>/29</a:t>
              </a:r>
            </a:p>
          </p:txBody>
        </p:sp>
        <p:sp>
          <p:nvSpPr>
            <p:cNvPr id="149599" name="Rectangle 95"/>
            <p:cNvSpPr>
              <a:spLocks noChangeArrowheads="1"/>
            </p:cNvSpPr>
            <p:nvPr/>
          </p:nvSpPr>
          <p:spPr bwMode="auto">
            <a:xfrm>
              <a:off x="4128" y="3168"/>
              <a:ext cx="480" cy="19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b="1"/>
                <a:t>４</a:t>
              </a:r>
              <a:r>
                <a:rPr lang="en-US" altLang="ja-JP" sz="1600" b="1"/>
                <a:t>/15</a:t>
              </a:r>
            </a:p>
          </p:txBody>
        </p:sp>
        <p:sp>
          <p:nvSpPr>
            <p:cNvPr id="149600" name="Line 96"/>
            <p:cNvSpPr>
              <a:spLocks noChangeShapeType="1"/>
            </p:cNvSpPr>
            <p:nvPr/>
          </p:nvSpPr>
          <p:spPr bwMode="auto">
            <a:xfrm>
              <a:off x="3408" y="3504"/>
              <a:ext cx="1"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601" name="Line 97"/>
            <p:cNvSpPr>
              <a:spLocks noChangeShapeType="1"/>
            </p:cNvSpPr>
            <p:nvPr/>
          </p:nvSpPr>
          <p:spPr bwMode="auto">
            <a:xfrm>
              <a:off x="3408" y="3696"/>
              <a:ext cx="384" cy="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602" name="Line 98"/>
            <p:cNvSpPr>
              <a:spLocks noChangeShapeType="1"/>
            </p:cNvSpPr>
            <p:nvPr/>
          </p:nvSpPr>
          <p:spPr bwMode="auto">
            <a:xfrm>
              <a:off x="4032" y="3696"/>
              <a:ext cx="1"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609" name="Text Box 105"/>
            <p:cNvSpPr txBox="1">
              <a:spLocks noChangeArrowheads="1"/>
            </p:cNvSpPr>
            <p:nvPr/>
          </p:nvSpPr>
          <p:spPr bwMode="auto">
            <a:xfrm>
              <a:off x="3888" y="2928"/>
              <a:ext cx="1152" cy="192"/>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solidFill>
                    <a:schemeClr val="bg1"/>
                  </a:solidFill>
                </a:rPr>
                <a:t>ガントチャート</a:t>
              </a:r>
            </a:p>
          </p:txBody>
        </p:sp>
      </p:grpSp>
      <p:grpSp>
        <p:nvGrpSpPr>
          <p:cNvPr id="149628" name="Group 124"/>
          <p:cNvGrpSpPr>
            <a:grpSpLocks/>
          </p:cNvGrpSpPr>
          <p:nvPr/>
        </p:nvGrpSpPr>
        <p:grpSpPr bwMode="auto">
          <a:xfrm>
            <a:off x="4191000" y="1524000"/>
            <a:ext cx="4648200" cy="2971800"/>
            <a:chOff x="2640" y="960"/>
            <a:chExt cx="2928" cy="1872"/>
          </a:xfrm>
        </p:grpSpPr>
        <p:sp>
          <p:nvSpPr>
            <p:cNvPr id="149512" name="AutoShape 8"/>
            <p:cNvSpPr>
              <a:spLocks noChangeArrowheads="1"/>
            </p:cNvSpPr>
            <p:nvPr/>
          </p:nvSpPr>
          <p:spPr bwMode="auto">
            <a:xfrm rot="-5473893">
              <a:off x="2616" y="1080"/>
              <a:ext cx="336" cy="28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49623" name="Group 119"/>
            <p:cNvGrpSpPr>
              <a:grpSpLocks/>
            </p:cNvGrpSpPr>
            <p:nvPr/>
          </p:nvGrpSpPr>
          <p:grpSpPr bwMode="auto">
            <a:xfrm>
              <a:off x="2928" y="1488"/>
              <a:ext cx="2640" cy="1344"/>
              <a:chOff x="2928" y="1488"/>
              <a:chExt cx="2640" cy="1344"/>
            </a:xfrm>
          </p:grpSpPr>
          <p:sp>
            <p:nvSpPr>
              <p:cNvPr id="149514" name="AutoShape 10"/>
              <p:cNvSpPr>
                <a:spLocks noChangeArrowheads="1"/>
              </p:cNvSpPr>
              <p:nvPr/>
            </p:nvSpPr>
            <p:spPr bwMode="auto">
              <a:xfrm>
                <a:off x="2928" y="1680"/>
                <a:ext cx="2640" cy="1152"/>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9510" name="Rectangle 6"/>
              <p:cNvSpPr>
                <a:spLocks noChangeArrowheads="1"/>
              </p:cNvSpPr>
              <p:nvPr/>
            </p:nvSpPr>
            <p:spPr bwMode="auto">
              <a:xfrm>
                <a:off x="2976" y="1728"/>
                <a:ext cx="2592" cy="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en-US" altLang="ja-JP" sz="1800" b="1"/>
                  <a:t>◆</a:t>
                </a:r>
                <a:r>
                  <a:rPr lang="ja-JP" altLang="en-US" sz="1800" b="1">
                    <a:solidFill>
                      <a:srgbClr val="000000"/>
                    </a:solidFill>
                    <a:latin typeface="ＭＳ ゴシック" pitchFamily="49" charset="-128"/>
                    <a:ea typeface="ＭＳ ゴシック" pitchFamily="49" charset="-128"/>
                  </a:rPr>
                  <a:t>計画に沿って粘り強く実施する。</a:t>
                </a:r>
                <a:endParaRPr lang="ja-JP" altLang="en-US" sz="1600" b="1">
                  <a:solidFill>
                    <a:srgbClr val="000000"/>
                  </a:solidFill>
                  <a:latin typeface="ＭＳ ゴシック" pitchFamily="49" charset="-128"/>
                  <a:ea typeface="ＭＳ ゴシック" pitchFamily="49" charset="-128"/>
                </a:endParaRPr>
              </a:p>
              <a:p>
                <a:pPr algn="l">
                  <a:spcBef>
                    <a:spcPct val="50000"/>
                  </a:spcBef>
                </a:pPr>
                <a:r>
                  <a:rPr lang="ja-JP" altLang="en-US" sz="1800" b="1"/>
                  <a:t>◆</a:t>
                </a:r>
                <a:r>
                  <a:rPr lang="ja-JP" altLang="en-US" sz="1800" b="1">
                    <a:solidFill>
                      <a:srgbClr val="000000"/>
                    </a:solidFill>
                    <a:latin typeface="ＭＳ ゴシック" pitchFamily="49" charset="-128"/>
                    <a:ea typeface="ＭＳ ゴシック" pitchFamily="49" charset="-128"/>
                  </a:rPr>
                  <a:t>実施事項と実施結果</a:t>
                </a:r>
                <a:r>
                  <a:rPr lang="en-US" altLang="ja-JP" sz="1800" b="1">
                    <a:solidFill>
                      <a:srgbClr val="000000"/>
                    </a:solidFill>
                    <a:latin typeface="ＭＳ ゴシック" pitchFamily="49" charset="-128"/>
                    <a:ea typeface="ＭＳ ゴシック" pitchFamily="49" charset="-128"/>
                  </a:rPr>
                  <a:t>(</a:t>
                </a:r>
                <a:r>
                  <a:rPr lang="ja-JP" altLang="en-US" sz="1800" b="1">
                    <a:solidFill>
                      <a:srgbClr val="000000"/>
                    </a:solidFill>
                    <a:latin typeface="ＭＳ ゴシック" pitchFamily="49" charset="-128"/>
                    <a:ea typeface="ＭＳ ゴシック" pitchFamily="49" charset="-128"/>
                  </a:rPr>
                  <a:t>効果</a:t>
                </a:r>
                <a:r>
                  <a:rPr lang="en-US" altLang="ja-JP" sz="1800" b="1">
                    <a:solidFill>
                      <a:srgbClr val="000000"/>
                    </a:solidFill>
                    <a:latin typeface="ＭＳ ゴシック" pitchFamily="49" charset="-128"/>
                    <a:ea typeface="ＭＳ ゴシック" pitchFamily="49" charset="-128"/>
                  </a:rPr>
                  <a:t>)</a:t>
                </a:r>
                <a:r>
                  <a:rPr lang="ja-JP" altLang="en-US" sz="1800" b="1">
                    <a:solidFill>
                      <a:srgbClr val="000000"/>
                    </a:solidFill>
                    <a:latin typeface="ＭＳ ゴシック" pitchFamily="49" charset="-128"/>
                    <a:ea typeface="ＭＳ ゴシック" pitchFamily="49" charset="-128"/>
                  </a:rPr>
                  <a:t>の対応が</a:t>
                </a:r>
              </a:p>
              <a:p>
                <a:pPr algn="l"/>
                <a:r>
                  <a:rPr lang="ja-JP" altLang="en-US" sz="1800" b="1">
                    <a:solidFill>
                      <a:srgbClr val="000000"/>
                    </a:solidFill>
                    <a:latin typeface="ＭＳ ゴシック" pitchFamily="49" charset="-128"/>
                    <a:ea typeface="ＭＳ ゴシック" pitchFamily="49" charset="-128"/>
                  </a:rPr>
                  <a:t>  つかめるように実施する。</a:t>
                </a:r>
              </a:p>
              <a:p>
                <a:pPr algn="l">
                  <a:spcBef>
                    <a:spcPct val="50000"/>
                  </a:spcBef>
                </a:pPr>
                <a:r>
                  <a:rPr lang="ja-JP" altLang="en-US" sz="1800" b="1"/>
                  <a:t>◆</a:t>
                </a:r>
                <a:r>
                  <a:rPr lang="ja-JP" altLang="en-US" sz="1800" b="1">
                    <a:solidFill>
                      <a:srgbClr val="000000"/>
                    </a:solidFill>
                    <a:latin typeface="ＭＳ ゴシック" pitchFamily="49" charset="-128"/>
                    <a:ea typeface="ＭＳ ゴシック" pitchFamily="49" charset="-128"/>
                  </a:rPr>
                  <a:t>上司や関係者の援助・指導を得なが</a:t>
                </a:r>
              </a:p>
              <a:p>
                <a:pPr algn="l"/>
                <a:r>
                  <a:rPr lang="ja-JP" altLang="en-US" sz="1800" b="1">
                    <a:solidFill>
                      <a:srgbClr val="000000"/>
                    </a:solidFill>
                    <a:latin typeface="ＭＳ ゴシック" pitchFamily="49" charset="-128"/>
                    <a:ea typeface="ＭＳ ゴシック" pitchFamily="49" charset="-128"/>
                  </a:rPr>
                  <a:t>  ら実行する。</a:t>
                </a:r>
              </a:p>
            </p:txBody>
          </p:sp>
          <p:sp>
            <p:nvSpPr>
              <p:cNvPr id="149516" name="AutoShape 12"/>
              <p:cNvSpPr>
                <a:spLocks noChangeArrowheads="1"/>
              </p:cNvSpPr>
              <p:nvPr/>
            </p:nvSpPr>
            <p:spPr bwMode="auto">
              <a:xfrm>
                <a:off x="3072" y="1488"/>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grpSp>
        <p:grpSp>
          <p:nvGrpSpPr>
            <p:cNvPr id="149620" name="Group 116"/>
            <p:cNvGrpSpPr>
              <a:grpSpLocks/>
            </p:cNvGrpSpPr>
            <p:nvPr/>
          </p:nvGrpSpPr>
          <p:grpSpPr bwMode="auto">
            <a:xfrm>
              <a:off x="3264" y="960"/>
              <a:ext cx="1920" cy="456"/>
              <a:chOff x="3264" y="960"/>
              <a:chExt cx="1920" cy="456"/>
            </a:xfrm>
          </p:grpSpPr>
          <p:sp>
            <p:nvSpPr>
              <p:cNvPr id="149508" name="Rectangle 4"/>
              <p:cNvSpPr>
                <a:spLocks noChangeArrowheads="1"/>
              </p:cNvSpPr>
              <p:nvPr/>
            </p:nvSpPr>
            <p:spPr bwMode="auto">
              <a:xfrm>
                <a:off x="3648" y="984"/>
                <a:ext cx="1536"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effectLst>
                      <a:outerShdw blurRad="38100" dist="38100" dir="2700000" algn="tl">
                        <a:srgbClr val="FFFFFF"/>
                      </a:outerShdw>
                    </a:effectLst>
                  </a:rPr>
                  <a:t>　　成功シナリオの</a:t>
                </a:r>
              </a:p>
              <a:p>
                <a:pPr algn="l"/>
                <a:r>
                  <a:rPr lang="ja-JP" altLang="en-US" sz="2000" b="1">
                    <a:effectLst>
                      <a:outerShdw blurRad="38100" dist="38100" dir="2700000" algn="tl">
                        <a:srgbClr val="FFFFFF"/>
                      </a:outerShdw>
                    </a:effectLst>
                  </a:rPr>
                  <a:t>　　 実施</a:t>
                </a:r>
              </a:p>
            </p:txBody>
          </p:sp>
          <p:grpSp>
            <p:nvGrpSpPr>
              <p:cNvPr id="149615" name="Group 111"/>
              <p:cNvGrpSpPr>
                <a:grpSpLocks/>
              </p:cNvGrpSpPr>
              <p:nvPr/>
            </p:nvGrpSpPr>
            <p:grpSpPr bwMode="auto">
              <a:xfrm>
                <a:off x="3264" y="960"/>
                <a:ext cx="528" cy="240"/>
                <a:chOff x="528" y="528"/>
                <a:chExt cx="1920" cy="336"/>
              </a:xfrm>
            </p:grpSpPr>
            <p:sp>
              <p:nvSpPr>
                <p:cNvPr id="149616" name="Rectangle 112"/>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b="1"/>
                </a:p>
              </p:txBody>
            </p:sp>
            <p:sp>
              <p:nvSpPr>
                <p:cNvPr id="149617" name="Text Box 113"/>
                <p:cNvSpPr txBox="1">
                  <a:spLocks noChangeArrowheads="1"/>
                </p:cNvSpPr>
                <p:nvPr/>
              </p:nvSpPr>
              <p:spPr bwMode="auto">
                <a:xfrm>
                  <a:off x="528" y="576"/>
                  <a:ext cx="1824"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２</a:t>
                  </a:r>
                </a:p>
              </p:txBody>
            </p:sp>
          </p:grpSp>
        </p:grpSp>
      </p:grpSp>
      <p:grpSp>
        <p:nvGrpSpPr>
          <p:cNvPr id="149625" name="Group 121"/>
          <p:cNvGrpSpPr>
            <a:grpSpLocks/>
          </p:cNvGrpSpPr>
          <p:nvPr/>
        </p:nvGrpSpPr>
        <p:grpSpPr bwMode="auto">
          <a:xfrm>
            <a:off x="304800" y="1524000"/>
            <a:ext cx="4343400" cy="3048000"/>
            <a:chOff x="192" y="960"/>
            <a:chExt cx="2736" cy="1920"/>
          </a:xfrm>
        </p:grpSpPr>
        <p:grpSp>
          <p:nvGrpSpPr>
            <p:cNvPr id="149619" name="Group 115"/>
            <p:cNvGrpSpPr>
              <a:grpSpLocks/>
            </p:cNvGrpSpPr>
            <p:nvPr/>
          </p:nvGrpSpPr>
          <p:grpSpPr bwMode="auto">
            <a:xfrm>
              <a:off x="480" y="960"/>
              <a:ext cx="1872" cy="464"/>
              <a:chOff x="480" y="960"/>
              <a:chExt cx="1872" cy="464"/>
            </a:xfrm>
          </p:grpSpPr>
          <p:sp>
            <p:nvSpPr>
              <p:cNvPr id="149507" name="Rectangle 3"/>
              <p:cNvSpPr>
                <a:spLocks noChangeArrowheads="1"/>
              </p:cNvSpPr>
              <p:nvPr/>
            </p:nvSpPr>
            <p:spPr bwMode="auto">
              <a:xfrm>
                <a:off x="816" y="992"/>
                <a:ext cx="1536"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a:t>
                </a:r>
                <a:r>
                  <a:rPr lang="ja-JP" altLang="en-US" sz="2000" b="1">
                    <a:effectLst>
                      <a:outerShdw blurRad="38100" dist="38100" dir="2700000" algn="tl">
                        <a:srgbClr val="FFFFFF"/>
                      </a:outerShdw>
                    </a:effectLst>
                  </a:rPr>
                  <a:t>実行計画の</a:t>
                </a:r>
              </a:p>
              <a:p>
                <a:pPr algn="l"/>
                <a:r>
                  <a:rPr lang="ja-JP" altLang="en-US" sz="2000" b="1">
                    <a:effectLst>
                      <a:outerShdw blurRad="38100" dist="38100" dir="2700000" algn="tl">
                        <a:srgbClr val="FFFFFF"/>
                      </a:outerShdw>
                    </a:effectLst>
                  </a:rPr>
                  <a:t>　   　　作成</a:t>
                </a:r>
              </a:p>
            </p:txBody>
          </p:sp>
          <p:grpSp>
            <p:nvGrpSpPr>
              <p:cNvPr id="149612" name="Group 108"/>
              <p:cNvGrpSpPr>
                <a:grpSpLocks/>
              </p:cNvGrpSpPr>
              <p:nvPr/>
            </p:nvGrpSpPr>
            <p:grpSpPr bwMode="auto">
              <a:xfrm>
                <a:off x="480" y="960"/>
                <a:ext cx="528" cy="240"/>
                <a:chOff x="528" y="528"/>
                <a:chExt cx="1920" cy="336"/>
              </a:xfrm>
            </p:grpSpPr>
            <p:sp>
              <p:nvSpPr>
                <p:cNvPr id="149613" name="Rectangle 109"/>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49614" name="Text Box 110"/>
                <p:cNvSpPr txBox="1">
                  <a:spLocks noChangeArrowheads="1"/>
                </p:cNvSpPr>
                <p:nvPr/>
              </p:nvSpPr>
              <p:spPr bwMode="auto">
                <a:xfrm>
                  <a:off x="528" y="576"/>
                  <a:ext cx="1824"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nvGrpSpPr>
            <p:cNvPr id="149622" name="Group 118"/>
            <p:cNvGrpSpPr>
              <a:grpSpLocks/>
            </p:cNvGrpSpPr>
            <p:nvPr/>
          </p:nvGrpSpPr>
          <p:grpSpPr bwMode="auto">
            <a:xfrm>
              <a:off x="192" y="1488"/>
              <a:ext cx="2736" cy="1392"/>
              <a:chOff x="192" y="1488"/>
              <a:chExt cx="2736" cy="1392"/>
            </a:xfrm>
          </p:grpSpPr>
          <p:grpSp>
            <p:nvGrpSpPr>
              <p:cNvPr id="149621" name="Group 117"/>
              <p:cNvGrpSpPr>
                <a:grpSpLocks/>
              </p:cNvGrpSpPr>
              <p:nvPr/>
            </p:nvGrpSpPr>
            <p:grpSpPr bwMode="auto">
              <a:xfrm>
                <a:off x="192" y="1488"/>
                <a:ext cx="2640" cy="1392"/>
                <a:chOff x="192" y="1488"/>
                <a:chExt cx="2640" cy="1392"/>
              </a:xfrm>
            </p:grpSpPr>
            <p:sp>
              <p:nvSpPr>
                <p:cNvPr id="149513" name="AutoShape 9"/>
                <p:cNvSpPr>
                  <a:spLocks noChangeArrowheads="1"/>
                </p:cNvSpPr>
                <p:nvPr/>
              </p:nvSpPr>
              <p:spPr bwMode="auto">
                <a:xfrm>
                  <a:off x="192" y="1680"/>
                  <a:ext cx="2640" cy="12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b="1"/>
                </a:p>
              </p:txBody>
            </p:sp>
            <p:sp>
              <p:nvSpPr>
                <p:cNvPr id="149515" name="AutoShape 11"/>
                <p:cNvSpPr>
                  <a:spLocks noChangeArrowheads="1"/>
                </p:cNvSpPr>
                <p:nvPr/>
              </p:nvSpPr>
              <p:spPr bwMode="auto">
                <a:xfrm>
                  <a:off x="336" y="1488"/>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grpSp>
          <p:sp>
            <p:nvSpPr>
              <p:cNvPr id="149509" name="Rectangle 5"/>
              <p:cNvSpPr>
                <a:spLocks noChangeArrowheads="1"/>
              </p:cNvSpPr>
              <p:nvPr/>
            </p:nvSpPr>
            <p:spPr bwMode="auto">
              <a:xfrm>
                <a:off x="240" y="1728"/>
                <a:ext cx="2688" cy="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en-US" altLang="ja-JP" sz="1800" b="1"/>
                  <a:t>◆</a:t>
                </a:r>
                <a:r>
                  <a:rPr lang="ja-JP" altLang="en-US" sz="1800" b="1">
                    <a:solidFill>
                      <a:srgbClr val="000000"/>
                    </a:solidFill>
                    <a:latin typeface="ＭＳ ゴシック" pitchFamily="49" charset="-128"/>
                    <a:ea typeface="ＭＳ ゴシック" pitchFamily="49" charset="-128"/>
                  </a:rPr>
                  <a:t>各実施事項について、日程・役割</a:t>
                </a:r>
              </a:p>
              <a:p>
                <a:pPr algn="l"/>
                <a:r>
                  <a:rPr lang="ja-JP" altLang="en-US" sz="1800" b="1">
                    <a:solidFill>
                      <a:srgbClr val="000000"/>
                    </a:solidFill>
                    <a:latin typeface="ＭＳ ゴシック" pitchFamily="49" charset="-128"/>
                    <a:ea typeface="ＭＳ ゴシック" pitchFamily="49" charset="-128"/>
                  </a:rPr>
                  <a:t>  分担などを決める。</a:t>
                </a:r>
              </a:p>
              <a:p>
                <a:pPr algn="l">
                  <a:spcBef>
                    <a:spcPct val="50000"/>
                  </a:spcBef>
                </a:pPr>
                <a:r>
                  <a:rPr lang="ja-JP" altLang="en-US" sz="1800" b="1"/>
                  <a:t>◆</a:t>
                </a:r>
                <a:r>
                  <a:rPr lang="ja-JP" altLang="en-US" sz="1800" b="1">
                    <a:solidFill>
                      <a:srgbClr val="000000"/>
                    </a:solidFill>
                    <a:latin typeface="ＭＳ ゴシック" pitchFamily="49" charset="-128"/>
                    <a:ea typeface="ＭＳ ゴシック" pitchFamily="49" charset="-128"/>
                  </a:rPr>
                  <a:t>上司の承認を得る。</a:t>
                </a:r>
              </a:p>
              <a:p>
                <a:pPr algn="l">
                  <a:spcBef>
                    <a:spcPct val="50000"/>
                  </a:spcBef>
                </a:pPr>
                <a:r>
                  <a:rPr lang="ja-JP" altLang="en-US" sz="1800" b="1"/>
                  <a:t>◆</a:t>
                </a:r>
                <a:r>
                  <a:rPr lang="ja-JP" altLang="en-US" sz="1800" b="1">
                    <a:solidFill>
                      <a:srgbClr val="000000"/>
                    </a:solidFill>
                    <a:latin typeface="ＭＳ ゴシック" pitchFamily="49" charset="-128"/>
                    <a:ea typeface="ＭＳ ゴシック" pitchFamily="49" charset="-128"/>
                  </a:rPr>
                  <a:t>関係部門や関係者へ計画の事前連絡</a:t>
                </a:r>
              </a:p>
              <a:p>
                <a:pPr algn="l"/>
                <a:r>
                  <a:rPr lang="ja-JP" altLang="en-US" sz="1800" b="1">
                    <a:solidFill>
                      <a:srgbClr val="000000"/>
                    </a:solidFill>
                    <a:latin typeface="ＭＳ ゴシック" pitchFamily="49" charset="-128"/>
                    <a:ea typeface="ＭＳ ゴシック" pitchFamily="49" charset="-128"/>
                  </a:rPr>
                  <a:t>  を行う。</a:t>
                </a:r>
              </a:p>
            </p:txBody>
          </p:sp>
        </p:grpSp>
      </p:grpSp>
      <p:sp>
        <p:nvSpPr>
          <p:cNvPr id="149629" name="Text Box 12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４１</a:t>
            </a:r>
          </a:p>
        </p:txBody>
      </p:sp>
      <p:sp>
        <p:nvSpPr>
          <p:cNvPr id="149630" name="Text Box 126"/>
          <p:cNvSpPr txBox="1">
            <a:spLocks noChangeArrowheads="1"/>
          </p:cNvSpPr>
          <p:nvPr/>
        </p:nvSpPr>
        <p:spPr bwMode="auto">
          <a:xfrm>
            <a:off x="6588125" y="188913"/>
            <a:ext cx="2016125" cy="731837"/>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a:t>
            </a:r>
            <a:r>
              <a:rPr lang="en-US" altLang="ja-JP" sz="1200" b="1">
                <a:solidFill>
                  <a:schemeClr val="bg1"/>
                </a:solidFill>
              </a:rPr>
              <a:t>PDPC</a:t>
            </a:r>
            <a:r>
              <a:rPr lang="ja-JP" altLang="en-US" sz="1200" b="1">
                <a:solidFill>
                  <a:schemeClr val="bg1"/>
                </a:solidFill>
              </a:rPr>
              <a:t>法</a:t>
            </a:r>
            <a:r>
              <a:rPr lang="ja-JP" altLang="en-US" sz="1200">
                <a:solidFill>
                  <a:schemeClr val="bg1"/>
                </a:solidFill>
              </a:rPr>
              <a:t>　</a:t>
            </a:r>
            <a:br>
              <a:rPr lang="ja-JP" altLang="en-US" sz="1200">
                <a:solidFill>
                  <a:schemeClr val="bg1"/>
                </a:solidFill>
              </a:rPr>
            </a:br>
            <a:r>
              <a:rPr lang="ja-JP" altLang="en-US" sz="1200" b="1">
                <a:solidFill>
                  <a:schemeClr val="bg1"/>
                </a:solidFill>
              </a:rPr>
              <a:t>▼</a:t>
            </a:r>
            <a:r>
              <a:rPr lang="ja-JP" altLang="en-US" sz="1200">
                <a:solidFill>
                  <a:schemeClr val="bg1"/>
                </a:solidFill>
              </a:rPr>
              <a:t>アローダイアグラム</a:t>
            </a:r>
            <a:r>
              <a:rPr lang="ja-JP" altLang="en-US" sz="1200" b="1">
                <a:solidFill>
                  <a:schemeClr val="bg1"/>
                </a:solidFill>
              </a:rPr>
              <a:t>　　等</a:t>
            </a:r>
            <a:endParaRPr lang="ja-JP" altLang="en-US" sz="12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9625"/>
                                        </p:tgtEl>
                                        <p:attrNameLst>
                                          <p:attrName>style.visibility</p:attrName>
                                        </p:attrNameLst>
                                      </p:cBhvr>
                                      <p:to>
                                        <p:strVal val="visible"/>
                                      </p:to>
                                    </p:set>
                                    <p:animEffect transition="in" filter="blinds(horizontal)">
                                      <p:cBhvr>
                                        <p:cTn id="7" dur="500"/>
                                        <p:tgtEl>
                                          <p:spTgt spid="1496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9628"/>
                                        </p:tgtEl>
                                        <p:attrNameLst>
                                          <p:attrName>style.visibility</p:attrName>
                                        </p:attrNameLst>
                                      </p:cBhvr>
                                      <p:to>
                                        <p:strVal val="visible"/>
                                      </p:to>
                                    </p:set>
                                    <p:animEffect transition="in" filter="blinds(horizontal)">
                                      <p:cBhvr>
                                        <p:cTn id="12" dur="500"/>
                                        <p:tgtEl>
                                          <p:spTgt spid="149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2" name="Rectangle 6"/>
          <p:cNvSpPr>
            <a:spLocks noChangeArrowheads="1"/>
          </p:cNvSpPr>
          <p:nvPr/>
        </p:nvSpPr>
        <p:spPr bwMode="auto">
          <a:xfrm>
            <a:off x="457200" y="152400"/>
            <a:ext cx="5562600" cy="596900"/>
          </a:xfrm>
          <a:prstGeom prst="rect">
            <a:avLst/>
          </a:prstGeom>
          <a:solidFill>
            <a:srgbClr val="0066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ja-JP" altLang="en-US" sz="3600">
                <a:solidFill>
                  <a:schemeClr val="bg1"/>
                </a:solidFill>
                <a:latin typeface="HGP創英角ﾎﾟｯﾌﾟ体" pitchFamily="50" charset="-128"/>
                <a:ea typeface="HGP創英角ﾎﾟｯﾌﾟ体" pitchFamily="50" charset="-128"/>
              </a:rPr>
              <a:t>　</a:t>
            </a:r>
            <a:r>
              <a:rPr lang="ja-JP" altLang="en-US" sz="2400">
                <a:solidFill>
                  <a:schemeClr val="bg1"/>
                </a:solidFill>
                <a:latin typeface="HGP創英角ﾎﾟｯﾌﾟ体" pitchFamily="50" charset="-128"/>
                <a:ea typeface="HGP創英角ﾎﾟｯﾌﾟ体" pitchFamily="50" charset="-128"/>
              </a:rPr>
              <a:t>ステップ</a:t>
            </a:r>
            <a:r>
              <a:rPr lang="ja-JP" altLang="en-US" sz="2800">
                <a:solidFill>
                  <a:schemeClr val="bg1"/>
                </a:solidFill>
                <a:latin typeface="HGP創英角ﾎﾟｯﾌﾟ体" pitchFamily="50" charset="-128"/>
                <a:ea typeface="HGP創英角ﾎﾟｯﾌﾟ体" pitchFamily="50" charset="-128"/>
              </a:rPr>
              <a:t>　６． </a:t>
            </a:r>
            <a:r>
              <a:rPr lang="ja-JP" altLang="en-US" sz="3600">
                <a:solidFill>
                  <a:schemeClr val="bg1"/>
                </a:solidFill>
                <a:latin typeface="HGP創英角ﾎﾟｯﾌﾟ体" pitchFamily="50" charset="-128"/>
                <a:ea typeface="HGP創英角ﾎﾟｯﾌﾟ体" pitchFamily="50" charset="-128"/>
              </a:rPr>
              <a:t>　効果の確認</a:t>
            </a:r>
          </a:p>
        </p:txBody>
      </p:sp>
      <p:sp>
        <p:nvSpPr>
          <p:cNvPr id="152768" name="Text Box 192"/>
          <p:cNvSpPr txBox="1">
            <a:spLocks noChangeArrowheads="1"/>
          </p:cNvSpPr>
          <p:nvPr/>
        </p:nvSpPr>
        <p:spPr bwMode="auto">
          <a:xfrm>
            <a:off x="6300788" y="304800"/>
            <a:ext cx="2209800" cy="7620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a:solidFill>
                  <a:schemeClr val="bg1"/>
                </a:solidFill>
              </a:rPr>
              <a:t>　　（有効なツール）</a:t>
            </a:r>
          </a:p>
          <a:p>
            <a:pPr algn="l">
              <a:spcBef>
                <a:spcPct val="50000"/>
              </a:spcBef>
            </a:pPr>
            <a:r>
              <a:rPr lang="ja-JP" altLang="en-US" sz="1200" b="1">
                <a:solidFill>
                  <a:schemeClr val="bg1"/>
                </a:solidFill>
              </a:rPr>
              <a:t>▼</a:t>
            </a:r>
            <a:r>
              <a:rPr lang="ja-JP" altLang="en-US" sz="1200">
                <a:solidFill>
                  <a:schemeClr val="bg1"/>
                </a:solidFill>
              </a:rPr>
              <a:t>レーダーチャート</a:t>
            </a:r>
            <a:br>
              <a:rPr lang="ja-JP" altLang="en-US" sz="1200">
                <a:solidFill>
                  <a:schemeClr val="bg1"/>
                </a:solidFill>
              </a:rPr>
            </a:br>
            <a:r>
              <a:rPr lang="ja-JP" altLang="en-US" sz="1200" b="1">
                <a:solidFill>
                  <a:schemeClr val="bg1"/>
                </a:solidFill>
              </a:rPr>
              <a:t>▼</a:t>
            </a:r>
            <a:r>
              <a:rPr lang="ja-JP" altLang="en-US" sz="1200">
                <a:solidFill>
                  <a:schemeClr val="bg1"/>
                </a:solidFill>
              </a:rPr>
              <a:t>グラフ　</a:t>
            </a:r>
            <a:r>
              <a:rPr lang="ja-JP" altLang="en-US">
                <a:solidFill>
                  <a:schemeClr val="bg1"/>
                </a:solidFill>
              </a:rPr>
              <a:t>▼管理図</a:t>
            </a:r>
            <a:r>
              <a:rPr lang="ja-JP" altLang="en-US"/>
              <a:t> </a:t>
            </a:r>
            <a:r>
              <a:rPr lang="ja-JP" altLang="en-US" sz="1200">
                <a:solidFill>
                  <a:schemeClr val="bg1"/>
                </a:solidFill>
              </a:rPr>
              <a:t>　等</a:t>
            </a:r>
          </a:p>
        </p:txBody>
      </p:sp>
      <p:grpSp>
        <p:nvGrpSpPr>
          <p:cNvPr id="152812" name="Group 236"/>
          <p:cNvGrpSpPr>
            <a:grpSpLocks/>
          </p:cNvGrpSpPr>
          <p:nvPr/>
        </p:nvGrpSpPr>
        <p:grpSpPr bwMode="auto">
          <a:xfrm>
            <a:off x="2057400" y="838200"/>
            <a:ext cx="3657600" cy="685800"/>
            <a:chOff x="1296" y="528"/>
            <a:chExt cx="2160" cy="432"/>
          </a:xfrm>
        </p:grpSpPr>
        <p:sp>
          <p:nvSpPr>
            <p:cNvPr id="152769" name="Rectangle 193"/>
            <p:cNvSpPr>
              <a:spLocks noChangeArrowheads="1"/>
            </p:cNvSpPr>
            <p:nvPr/>
          </p:nvSpPr>
          <p:spPr bwMode="auto">
            <a:xfrm>
              <a:off x="1776" y="576"/>
              <a:ext cx="1680" cy="384"/>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chemeClr val="bg1"/>
                  </a:solidFill>
                  <a:effectLst>
                    <a:outerShdw blurRad="38100" dist="38100" dir="2700000" algn="tl">
                      <a:srgbClr val="000000"/>
                    </a:outerShdw>
                  </a:effectLst>
                  <a:latin typeface="ＭＳ ゴシック" pitchFamily="49" charset="-128"/>
                  <a:ea typeface="ＭＳ ゴシック" pitchFamily="49" charset="-128"/>
                </a:rPr>
                <a:t>　 </a:t>
              </a:r>
              <a:r>
                <a:rPr lang="ja-JP" altLang="en-US" sz="2000" b="1">
                  <a:effectLst>
                    <a:outerShdw blurRad="38100" dist="38100" dir="2700000" algn="tl">
                      <a:srgbClr val="FFFFFF"/>
                    </a:outerShdw>
                  </a:effectLst>
                  <a:latin typeface="ＭＳ ゴシック" pitchFamily="49" charset="-128"/>
                  <a:ea typeface="ＭＳ ゴシック" pitchFamily="49" charset="-128"/>
                </a:rPr>
                <a:t>データーの収集</a:t>
              </a:r>
              <a:endParaRPr lang="ja-JP" altLang="en-US" sz="2000" b="1">
                <a:effectLst>
                  <a:outerShdw blurRad="38100" dist="38100" dir="2700000" algn="tl">
                    <a:srgbClr val="FFFFFF"/>
                  </a:outerShdw>
                </a:effectLst>
              </a:endParaRPr>
            </a:p>
          </p:txBody>
        </p:sp>
        <p:grpSp>
          <p:nvGrpSpPr>
            <p:cNvPr id="152794" name="Group 218"/>
            <p:cNvGrpSpPr>
              <a:grpSpLocks/>
            </p:cNvGrpSpPr>
            <p:nvPr/>
          </p:nvGrpSpPr>
          <p:grpSpPr bwMode="auto">
            <a:xfrm>
              <a:off x="1296" y="528"/>
              <a:ext cx="624" cy="240"/>
              <a:chOff x="528" y="528"/>
              <a:chExt cx="1920" cy="336"/>
            </a:xfrm>
          </p:grpSpPr>
          <p:sp>
            <p:nvSpPr>
              <p:cNvPr id="152795" name="Rectangle 219"/>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2796" name="Text Box 220"/>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nvGrpSpPr>
          <p:cNvPr id="152821" name="Group 245"/>
          <p:cNvGrpSpPr>
            <a:grpSpLocks/>
          </p:cNvGrpSpPr>
          <p:nvPr/>
        </p:nvGrpSpPr>
        <p:grpSpPr bwMode="auto">
          <a:xfrm>
            <a:off x="2895600" y="3124200"/>
            <a:ext cx="6019800" cy="3581400"/>
            <a:chOff x="1824" y="1968"/>
            <a:chExt cx="3792" cy="2256"/>
          </a:xfrm>
        </p:grpSpPr>
        <p:grpSp>
          <p:nvGrpSpPr>
            <p:cNvPr id="152810" name="Group 234"/>
            <p:cNvGrpSpPr>
              <a:grpSpLocks/>
            </p:cNvGrpSpPr>
            <p:nvPr/>
          </p:nvGrpSpPr>
          <p:grpSpPr bwMode="auto">
            <a:xfrm>
              <a:off x="3504" y="2304"/>
              <a:ext cx="2112" cy="1920"/>
              <a:chOff x="3504" y="2304"/>
              <a:chExt cx="2112" cy="1920"/>
            </a:xfrm>
          </p:grpSpPr>
          <p:sp>
            <p:nvSpPr>
              <p:cNvPr id="152809" name="AutoShape 233"/>
              <p:cNvSpPr>
                <a:spLocks noChangeArrowheads="1"/>
              </p:cNvSpPr>
              <p:nvPr/>
            </p:nvSpPr>
            <p:spPr bwMode="auto">
              <a:xfrm>
                <a:off x="3504" y="2304"/>
                <a:ext cx="2112" cy="1920"/>
              </a:xfrm>
              <a:prstGeom prst="wedgeRoundRectCallout">
                <a:avLst>
                  <a:gd name="adj1" fmla="val -62310"/>
                  <a:gd name="adj2" fmla="val -33750"/>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grpSp>
            <p:nvGrpSpPr>
              <p:cNvPr id="152808" name="Group 232"/>
              <p:cNvGrpSpPr>
                <a:grpSpLocks/>
              </p:cNvGrpSpPr>
              <p:nvPr/>
            </p:nvGrpSpPr>
            <p:grpSpPr bwMode="auto">
              <a:xfrm>
                <a:off x="3712" y="2304"/>
                <a:ext cx="1856" cy="1833"/>
                <a:chOff x="3572" y="2304"/>
                <a:chExt cx="1856" cy="1833"/>
              </a:xfrm>
            </p:grpSpPr>
            <p:sp>
              <p:nvSpPr>
                <p:cNvPr id="152666" name="Freeform 90"/>
                <p:cNvSpPr>
                  <a:spLocks/>
                </p:cNvSpPr>
                <p:nvPr/>
              </p:nvSpPr>
              <p:spPr bwMode="auto">
                <a:xfrm>
                  <a:off x="3576" y="2617"/>
                  <a:ext cx="1685" cy="700"/>
                </a:xfrm>
                <a:custGeom>
                  <a:avLst/>
                  <a:gdLst>
                    <a:gd name="T0" fmla="*/ 19 w 1685"/>
                    <a:gd name="T1" fmla="*/ 0 h 700"/>
                    <a:gd name="T2" fmla="*/ 0 w 1685"/>
                    <a:gd name="T3" fmla="*/ 0 h 700"/>
                    <a:gd name="T4" fmla="*/ 0 w 1685"/>
                    <a:gd name="T5" fmla="*/ 690 h 700"/>
                    <a:gd name="T6" fmla="*/ 0 w 1685"/>
                    <a:gd name="T7" fmla="*/ 690 h 700"/>
                    <a:gd name="T8" fmla="*/ 0 w 1685"/>
                    <a:gd name="T9" fmla="*/ 694 h 700"/>
                    <a:gd name="T10" fmla="*/ 2 w 1685"/>
                    <a:gd name="T11" fmla="*/ 697 h 700"/>
                    <a:gd name="T12" fmla="*/ 5 w 1685"/>
                    <a:gd name="T13" fmla="*/ 698 h 700"/>
                    <a:gd name="T14" fmla="*/ 9 w 1685"/>
                    <a:gd name="T15" fmla="*/ 699 h 700"/>
                    <a:gd name="T16" fmla="*/ 1684 w 1685"/>
                    <a:gd name="T17" fmla="*/ 699 h 700"/>
                    <a:gd name="T18" fmla="*/ 1684 w 1685"/>
                    <a:gd name="T19" fmla="*/ 682 h 700"/>
                    <a:gd name="T20" fmla="*/ 9 w 1685"/>
                    <a:gd name="T21" fmla="*/ 682 h 700"/>
                    <a:gd name="T22" fmla="*/ 18 w 1685"/>
                    <a:gd name="T23" fmla="*/ 690 h 700"/>
                    <a:gd name="T24" fmla="*/ 18 w 1685"/>
                    <a:gd name="T25" fmla="*/ 686 h 700"/>
                    <a:gd name="T26" fmla="*/ 16 w 1685"/>
                    <a:gd name="T27" fmla="*/ 684 h 700"/>
                    <a:gd name="T28" fmla="*/ 13 w 1685"/>
                    <a:gd name="T29" fmla="*/ 682 h 700"/>
                    <a:gd name="T30" fmla="*/ 9 w 1685"/>
                    <a:gd name="T31" fmla="*/ 690 h 700"/>
                    <a:gd name="T32" fmla="*/ 19 w 1685"/>
                    <a:gd name="T33" fmla="*/ 690 h 700"/>
                    <a:gd name="T34" fmla="*/ 19 w 1685"/>
                    <a:gd name="T35" fmla="*/ 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5" h="700">
                      <a:moveTo>
                        <a:pt x="19" y="0"/>
                      </a:moveTo>
                      <a:lnTo>
                        <a:pt x="0" y="0"/>
                      </a:lnTo>
                      <a:lnTo>
                        <a:pt x="0" y="690"/>
                      </a:lnTo>
                      <a:lnTo>
                        <a:pt x="0" y="690"/>
                      </a:lnTo>
                      <a:lnTo>
                        <a:pt x="0" y="694"/>
                      </a:lnTo>
                      <a:lnTo>
                        <a:pt x="2" y="697"/>
                      </a:lnTo>
                      <a:lnTo>
                        <a:pt x="5" y="698"/>
                      </a:lnTo>
                      <a:lnTo>
                        <a:pt x="9" y="699"/>
                      </a:lnTo>
                      <a:lnTo>
                        <a:pt x="1684" y="699"/>
                      </a:lnTo>
                      <a:lnTo>
                        <a:pt x="1684" y="682"/>
                      </a:lnTo>
                      <a:lnTo>
                        <a:pt x="9" y="682"/>
                      </a:lnTo>
                      <a:lnTo>
                        <a:pt x="18" y="690"/>
                      </a:lnTo>
                      <a:lnTo>
                        <a:pt x="18" y="686"/>
                      </a:lnTo>
                      <a:lnTo>
                        <a:pt x="16" y="684"/>
                      </a:lnTo>
                      <a:lnTo>
                        <a:pt x="13" y="682"/>
                      </a:lnTo>
                      <a:lnTo>
                        <a:pt x="9" y="690"/>
                      </a:lnTo>
                      <a:lnTo>
                        <a:pt x="19" y="690"/>
                      </a:lnTo>
                      <a:lnTo>
                        <a:pt x="19"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2667" name="Group 91"/>
                <p:cNvGrpSpPr>
                  <a:grpSpLocks/>
                </p:cNvGrpSpPr>
                <p:nvPr/>
              </p:nvGrpSpPr>
              <p:grpSpPr bwMode="auto">
                <a:xfrm>
                  <a:off x="3627" y="2678"/>
                  <a:ext cx="599" cy="19"/>
                  <a:chOff x="3339" y="2164"/>
                  <a:chExt cx="599" cy="19"/>
                </a:xfrm>
              </p:grpSpPr>
              <p:sp>
                <p:nvSpPr>
                  <p:cNvPr id="152668" name="Freeform 92"/>
                  <p:cNvSpPr>
                    <a:spLocks/>
                  </p:cNvSpPr>
                  <p:nvPr/>
                </p:nvSpPr>
                <p:spPr bwMode="auto">
                  <a:xfrm>
                    <a:off x="3339"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69" name="Freeform 93"/>
                  <p:cNvSpPr>
                    <a:spLocks/>
                  </p:cNvSpPr>
                  <p:nvPr/>
                </p:nvSpPr>
                <p:spPr bwMode="auto">
                  <a:xfrm>
                    <a:off x="3375" y="2164"/>
                    <a:ext cx="20" cy="19"/>
                  </a:xfrm>
                  <a:custGeom>
                    <a:avLst/>
                    <a:gdLst>
                      <a:gd name="T0" fmla="*/ 0 w 20"/>
                      <a:gd name="T1" fmla="*/ 0 h 19"/>
                      <a:gd name="T2" fmla="*/ 0 w 20"/>
                      <a:gd name="T3" fmla="*/ 18 h 19"/>
                      <a:gd name="T4" fmla="*/ 19 w 20"/>
                      <a:gd name="T5" fmla="*/ 18 h 19"/>
                      <a:gd name="T6" fmla="*/ 19 w 20"/>
                      <a:gd name="T7" fmla="*/ 0 h 19"/>
                      <a:gd name="T8" fmla="*/ 0 w 20"/>
                      <a:gd name="T9" fmla="*/ 0 h 19"/>
                    </a:gdLst>
                    <a:ahLst/>
                    <a:cxnLst>
                      <a:cxn ang="0">
                        <a:pos x="T0" y="T1"/>
                      </a:cxn>
                      <a:cxn ang="0">
                        <a:pos x="T2" y="T3"/>
                      </a:cxn>
                      <a:cxn ang="0">
                        <a:pos x="T4" y="T5"/>
                      </a:cxn>
                      <a:cxn ang="0">
                        <a:pos x="T6" y="T7"/>
                      </a:cxn>
                      <a:cxn ang="0">
                        <a:pos x="T8" y="T9"/>
                      </a:cxn>
                    </a:cxnLst>
                    <a:rect l="0" t="0" r="r" b="b"/>
                    <a:pathLst>
                      <a:path w="20" h="19">
                        <a:moveTo>
                          <a:pt x="0" y="0"/>
                        </a:moveTo>
                        <a:lnTo>
                          <a:pt x="0" y="18"/>
                        </a:lnTo>
                        <a:lnTo>
                          <a:pt x="19" y="18"/>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0" name="Freeform 94"/>
                  <p:cNvSpPr>
                    <a:spLocks/>
                  </p:cNvSpPr>
                  <p:nvPr/>
                </p:nvSpPr>
                <p:spPr bwMode="auto">
                  <a:xfrm>
                    <a:off x="3412"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1" name="Freeform 95"/>
                  <p:cNvSpPr>
                    <a:spLocks/>
                  </p:cNvSpPr>
                  <p:nvPr/>
                </p:nvSpPr>
                <p:spPr bwMode="auto">
                  <a:xfrm>
                    <a:off x="3448"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2" name="Freeform 96"/>
                  <p:cNvSpPr>
                    <a:spLocks/>
                  </p:cNvSpPr>
                  <p:nvPr/>
                </p:nvSpPr>
                <p:spPr bwMode="auto">
                  <a:xfrm>
                    <a:off x="3485"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3" name="Freeform 97"/>
                  <p:cNvSpPr>
                    <a:spLocks/>
                  </p:cNvSpPr>
                  <p:nvPr/>
                </p:nvSpPr>
                <p:spPr bwMode="auto">
                  <a:xfrm>
                    <a:off x="3521"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4" name="Freeform 98"/>
                  <p:cNvSpPr>
                    <a:spLocks/>
                  </p:cNvSpPr>
                  <p:nvPr/>
                </p:nvSpPr>
                <p:spPr bwMode="auto">
                  <a:xfrm>
                    <a:off x="3557"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5" name="Freeform 99"/>
                  <p:cNvSpPr>
                    <a:spLocks/>
                  </p:cNvSpPr>
                  <p:nvPr/>
                </p:nvSpPr>
                <p:spPr bwMode="auto">
                  <a:xfrm>
                    <a:off x="3594"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6" name="Freeform 100"/>
                  <p:cNvSpPr>
                    <a:spLocks/>
                  </p:cNvSpPr>
                  <p:nvPr/>
                </p:nvSpPr>
                <p:spPr bwMode="auto">
                  <a:xfrm>
                    <a:off x="3630"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7" name="Freeform 101"/>
                  <p:cNvSpPr>
                    <a:spLocks/>
                  </p:cNvSpPr>
                  <p:nvPr/>
                </p:nvSpPr>
                <p:spPr bwMode="auto">
                  <a:xfrm>
                    <a:off x="3666" y="2164"/>
                    <a:ext cx="20" cy="19"/>
                  </a:xfrm>
                  <a:custGeom>
                    <a:avLst/>
                    <a:gdLst>
                      <a:gd name="T0" fmla="*/ 0 w 20"/>
                      <a:gd name="T1" fmla="*/ 0 h 19"/>
                      <a:gd name="T2" fmla="*/ 0 w 20"/>
                      <a:gd name="T3" fmla="*/ 18 h 19"/>
                      <a:gd name="T4" fmla="*/ 19 w 20"/>
                      <a:gd name="T5" fmla="*/ 18 h 19"/>
                      <a:gd name="T6" fmla="*/ 19 w 20"/>
                      <a:gd name="T7" fmla="*/ 0 h 19"/>
                      <a:gd name="T8" fmla="*/ 0 w 20"/>
                      <a:gd name="T9" fmla="*/ 0 h 19"/>
                    </a:gdLst>
                    <a:ahLst/>
                    <a:cxnLst>
                      <a:cxn ang="0">
                        <a:pos x="T0" y="T1"/>
                      </a:cxn>
                      <a:cxn ang="0">
                        <a:pos x="T2" y="T3"/>
                      </a:cxn>
                      <a:cxn ang="0">
                        <a:pos x="T4" y="T5"/>
                      </a:cxn>
                      <a:cxn ang="0">
                        <a:pos x="T6" y="T7"/>
                      </a:cxn>
                      <a:cxn ang="0">
                        <a:pos x="T8" y="T9"/>
                      </a:cxn>
                    </a:cxnLst>
                    <a:rect l="0" t="0" r="r" b="b"/>
                    <a:pathLst>
                      <a:path w="20" h="19">
                        <a:moveTo>
                          <a:pt x="0" y="0"/>
                        </a:moveTo>
                        <a:lnTo>
                          <a:pt x="0" y="18"/>
                        </a:lnTo>
                        <a:lnTo>
                          <a:pt x="19" y="18"/>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8" name="Freeform 102"/>
                  <p:cNvSpPr>
                    <a:spLocks/>
                  </p:cNvSpPr>
                  <p:nvPr/>
                </p:nvSpPr>
                <p:spPr bwMode="auto">
                  <a:xfrm>
                    <a:off x="3703"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79" name="Freeform 103"/>
                  <p:cNvSpPr>
                    <a:spLocks/>
                  </p:cNvSpPr>
                  <p:nvPr/>
                </p:nvSpPr>
                <p:spPr bwMode="auto">
                  <a:xfrm>
                    <a:off x="3739"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0" name="Freeform 104"/>
                  <p:cNvSpPr>
                    <a:spLocks/>
                  </p:cNvSpPr>
                  <p:nvPr/>
                </p:nvSpPr>
                <p:spPr bwMode="auto">
                  <a:xfrm>
                    <a:off x="3775" y="2164"/>
                    <a:ext cx="20" cy="19"/>
                  </a:xfrm>
                  <a:custGeom>
                    <a:avLst/>
                    <a:gdLst>
                      <a:gd name="T0" fmla="*/ 0 w 20"/>
                      <a:gd name="T1" fmla="*/ 0 h 19"/>
                      <a:gd name="T2" fmla="*/ 0 w 20"/>
                      <a:gd name="T3" fmla="*/ 18 h 19"/>
                      <a:gd name="T4" fmla="*/ 19 w 20"/>
                      <a:gd name="T5" fmla="*/ 18 h 19"/>
                      <a:gd name="T6" fmla="*/ 19 w 20"/>
                      <a:gd name="T7" fmla="*/ 0 h 19"/>
                      <a:gd name="T8" fmla="*/ 0 w 20"/>
                      <a:gd name="T9" fmla="*/ 0 h 19"/>
                    </a:gdLst>
                    <a:ahLst/>
                    <a:cxnLst>
                      <a:cxn ang="0">
                        <a:pos x="T0" y="T1"/>
                      </a:cxn>
                      <a:cxn ang="0">
                        <a:pos x="T2" y="T3"/>
                      </a:cxn>
                      <a:cxn ang="0">
                        <a:pos x="T4" y="T5"/>
                      </a:cxn>
                      <a:cxn ang="0">
                        <a:pos x="T6" y="T7"/>
                      </a:cxn>
                      <a:cxn ang="0">
                        <a:pos x="T8" y="T9"/>
                      </a:cxn>
                    </a:cxnLst>
                    <a:rect l="0" t="0" r="r" b="b"/>
                    <a:pathLst>
                      <a:path w="20" h="19">
                        <a:moveTo>
                          <a:pt x="0" y="0"/>
                        </a:moveTo>
                        <a:lnTo>
                          <a:pt x="0" y="18"/>
                        </a:lnTo>
                        <a:lnTo>
                          <a:pt x="19" y="18"/>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1" name="Freeform 105"/>
                  <p:cNvSpPr>
                    <a:spLocks/>
                  </p:cNvSpPr>
                  <p:nvPr/>
                </p:nvSpPr>
                <p:spPr bwMode="auto">
                  <a:xfrm>
                    <a:off x="3812"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2" name="Freeform 106"/>
                  <p:cNvSpPr>
                    <a:spLocks/>
                  </p:cNvSpPr>
                  <p:nvPr/>
                </p:nvSpPr>
                <p:spPr bwMode="auto">
                  <a:xfrm>
                    <a:off x="3848"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3" name="Freeform 107"/>
                  <p:cNvSpPr>
                    <a:spLocks/>
                  </p:cNvSpPr>
                  <p:nvPr/>
                </p:nvSpPr>
                <p:spPr bwMode="auto">
                  <a:xfrm>
                    <a:off x="3885" y="2164"/>
                    <a:ext cx="19" cy="19"/>
                  </a:xfrm>
                  <a:custGeom>
                    <a:avLst/>
                    <a:gdLst>
                      <a:gd name="T0" fmla="*/ 0 w 19"/>
                      <a:gd name="T1" fmla="*/ 0 h 19"/>
                      <a:gd name="T2" fmla="*/ 0 w 19"/>
                      <a:gd name="T3" fmla="*/ 18 h 19"/>
                      <a:gd name="T4" fmla="*/ 18 w 19"/>
                      <a:gd name="T5" fmla="*/ 18 h 19"/>
                      <a:gd name="T6" fmla="*/ 18 w 19"/>
                      <a:gd name="T7" fmla="*/ 0 h 19"/>
                      <a:gd name="T8" fmla="*/ 0 w 19"/>
                      <a:gd name="T9" fmla="*/ 0 h 19"/>
                    </a:gdLst>
                    <a:ahLst/>
                    <a:cxnLst>
                      <a:cxn ang="0">
                        <a:pos x="T0" y="T1"/>
                      </a:cxn>
                      <a:cxn ang="0">
                        <a:pos x="T2" y="T3"/>
                      </a:cxn>
                      <a:cxn ang="0">
                        <a:pos x="T4" y="T5"/>
                      </a:cxn>
                      <a:cxn ang="0">
                        <a:pos x="T6" y="T7"/>
                      </a:cxn>
                      <a:cxn ang="0">
                        <a:pos x="T8" y="T9"/>
                      </a:cxn>
                    </a:cxnLst>
                    <a:rect l="0" t="0" r="r" b="b"/>
                    <a:pathLst>
                      <a:path w="19" h="19">
                        <a:moveTo>
                          <a:pt x="0" y="0"/>
                        </a:moveTo>
                        <a:lnTo>
                          <a:pt x="0" y="18"/>
                        </a:lnTo>
                        <a:lnTo>
                          <a:pt x="18" y="18"/>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4" name="Freeform 108"/>
                  <p:cNvSpPr>
                    <a:spLocks/>
                  </p:cNvSpPr>
                  <p:nvPr/>
                </p:nvSpPr>
                <p:spPr bwMode="auto">
                  <a:xfrm>
                    <a:off x="3921" y="2164"/>
                    <a:ext cx="17" cy="19"/>
                  </a:xfrm>
                  <a:custGeom>
                    <a:avLst/>
                    <a:gdLst>
                      <a:gd name="T0" fmla="*/ 0 w 17"/>
                      <a:gd name="T1" fmla="*/ 0 h 19"/>
                      <a:gd name="T2" fmla="*/ 0 w 17"/>
                      <a:gd name="T3" fmla="*/ 18 h 19"/>
                      <a:gd name="T4" fmla="*/ 16 w 17"/>
                      <a:gd name="T5" fmla="*/ 18 h 19"/>
                      <a:gd name="T6" fmla="*/ 16 w 17"/>
                      <a:gd name="T7" fmla="*/ 0 h 19"/>
                      <a:gd name="T8" fmla="*/ 0 w 17"/>
                      <a:gd name="T9" fmla="*/ 0 h 19"/>
                    </a:gdLst>
                    <a:ahLst/>
                    <a:cxnLst>
                      <a:cxn ang="0">
                        <a:pos x="T0" y="T1"/>
                      </a:cxn>
                      <a:cxn ang="0">
                        <a:pos x="T2" y="T3"/>
                      </a:cxn>
                      <a:cxn ang="0">
                        <a:pos x="T4" y="T5"/>
                      </a:cxn>
                      <a:cxn ang="0">
                        <a:pos x="T6" y="T7"/>
                      </a:cxn>
                      <a:cxn ang="0">
                        <a:pos x="T8" y="T9"/>
                      </a:cxn>
                    </a:cxnLst>
                    <a:rect l="0" t="0" r="r" b="b"/>
                    <a:pathLst>
                      <a:path w="17" h="19">
                        <a:moveTo>
                          <a:pt x="0" y="0"/>
                        </a:moveTo>
                        <a:lnTo>
                          <a:pt x="0" y="18"/>
                        </a:lnTo>
                        <a:lnTo>
                          <a:pt x="16" y="18"/>
                        </a:lnTo>
                        <a:lnTo>
                          <a:pt x="16"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685" name="Freeform 109"/>
                <p:cNvSpPr>
                  <a:spLocks/>
                </p:cNvSpPr>
                <p:nvPr/>
              </p:nvSpPr>
              <p:spPr bwMode="auto">
                <a:xfrm>
                  <a:off x="3662" y="2580"/>
                  <a:ext cx="1615" cy="681"/>
                </a:xfrm>
                <a:custGeom>
                  <a:avLst/>
                  <a:gdLst>
                    <a:gd name="T0" fmla="*/ 135 w 1615"/>
                    <a:gd name="T1" fmla="*/ 164 h 681"/>
                    <a:gd name="T2" fmla="*/ 144 w 1615"/>
                    <a:gd name="T3" fmla="*/ 167 h 681"/>
                    <a:gd name="T4" fmla="*/ 154 w 1615"/>
                    <a:gd name="T5" fmla="*/ 163 h 681"/>
                    <a:gd name="T6" fmla="*/ 263 w 1615"/>
                    <a:gd name="T7" fmla="*/ 19 h 681"/>
                    <a:gd name="T8" fmla="*/ 276 w 1615"/>
                    <a:gd name="T9" fmla="*/ 21 h 681"/>
                    <a:gd name="T10" fmla="*/ 381 w 1615"/>
                    <a:gd name="T11" fmla="*/ 185 h 681"/>
                    <a:gd name="T12" fmla="*/ 391 w 1615"/>
                    <a:gd name="T13" fmla="*/ 190 h 681"/>
                    <a:gd name="T14" fmla="*/ 519 w 1615"/>
                    <a:gd name="T15" fmla="*/ 80 h 681"/>
                    <a:gd name="T16" fmla="*/ 506 w 1615"/>
                    <a:gd name="T17" fmla="*/ 82 h 681"/>
                    <a:gd name="T18" fmla="*/ 500 w 1615"/>
                    <a:gd name="T19" fmla="*/ 77 h 681"/>
                    <a:gd name="T20" fmla="*/ 750 w 1615"/>
                    <a:gd name="T21" fmla="*/ 447 h 681"/>
                    <a:gd name="T22" fmla="*/ 758 w 1615"/>
                    <a:gd name="T23" fmla="*/ 450 h 681"/>
                    <a:gd name="T24" fmla="*/ 768 w 1615"/>
                    <a:gd name="T25" fmla="*/ 447 h 681"/>
                    <a:gd name="T26" fmla="*/ 869 w 1615"/>
                    <a:gd name="T27" fmla="*/ 295 h 681"/>
                    <a:gd name="T28" fmla="*/ 883 w 1615"/>
                    <a:gd name="T29" fmla="*/ 297 h 681"/>
                    <a:gd name="T30" fmla="*/ 1003 w 1615"/>
                    <a:gd name="T31" fmla="*/ 459 h 681"/>
                    <a:gd name="T32" fmla="*/ 1012 w 1615"/>
                    <a:gd name="T33" fmla="*/ 462 h 681"/>
                    <a:gd name="T34" fmla="*/ 1021 w 1615"/>
                    <a:gd name="T35" fmla="*/ 459 h 681"/>
                    <a:gd name="T36" fmla="*/ 1127 w 1615"/>
                    <a:gd name="T37" fmla="*/ 318 h 681"/>
                    <a:gd name="T38" fmla="*/ 1137 w 1615"/>
                    <a:gd name="T39" fmla="*/ 324 h 681"/>
                    <a:gd name="T40" fmla="*/ 1127 w 1615"/>
                    <a:gd name="T41" fmla="*/ 318 h 681"/>
                    <a:gd name="T42" fmla="*/ 1260 w 1615"/>
                    <a:gd name="T43" fmla="*/ 640 h 681"/>
                    <a:gd name="T44" fmla="*/ 1384 w 1615"/>
                    <a:gd name="T45" fmla="*/ 680 h 681"/>
                    <a:gd name="T46" fmla="*/ 1394 w 1615"/>
                    <a:gd name="T47" fmla="*/ 679 h 681"/>
                    <a:gd name="T48" fmla="*/ 1500 w 1615"/>
                    <a:gd name="T49" fmla="*/ 627 h 681"/>
                    <a:gd name="T50" fmla="*/ 1609 w 1615"/>
                    <a:gd name="T51" fmla="*/ 650 h 681"/>
                    <a:gd name="T52" fmla="*/ 1500 w 1615"/>
                    <a:gd name="T53" fmla="*/ 605 h 681"/>
                    <a:gd name="T54" fmla="*/ 1383 w 1615"/>
                    <a:gd name="T55" fmla="*/ 659 h 681"/>
                    <a:gd name="T56" fmla="*/ 1388 w 1615"/>
                    <a:gd name="T57" fmla="*/ 669 h 681"/>
                    <a:gd name="T58" fmla="*/ 1279 w 1615"/>
                    <a:gd name="T59" fmla="*/ 627 h 681"/>
                    <a:gd name="T60" fmla="*/ 1268 w 1615"/>
                    <a:gd name="T61" fmla="*/ 631 h 681"/>
                    <a:gd name="T62" fmla="*/ 1148 w 1615"/>
                    <a:gd name="T63" fmla="*/ 309 h 681"/>
                    <a:gd name="T64" fmla="*/ 1137 w 1615"/>
                    <a:gd name="T65" fmla="*/ 302 h 681"/>
                    <a:gd name="T66" fmla="*/ 1129 w 1615"/>
                    <a:gd name="T67" fmla="*/ 306 h 681"/>
                    <a:gd name="T68" fmla="*/ 1017 w 1615"/>
                    <a:gd name="T69" fmla="*/ 441 h 681"/>
                    <a:gd name="T70" fmla="*/ 1003 w 1615"/>
                    <a:gd name="T71" fmla="*/ 443 h 681"/>
                    <a:gd name="T72" fmla="*/ 888 w 1615"/>
                    <a:gd name="T73" fmla="*/ 280 h 681"/>
                    <a:gd name="T74" fmla="*/ 878 w 1615"/>
                    <a:gd name="T75" fmla="*/ 276 h 681"/>
                    <a:gd name="T76" fmla="*/ 868 w 1615"/>
                    <a:gd name="T77" fmla="*/ 280 h 681"/>
                    <a:gd name="T78" fmla="*/ 763 w 1615"/>
                    <a:gd name="T79" fmla="*/ 429 h 681"/>
                    <a:gd name="T80" fmla="*/ 750 w 1615"/>
                    <a:gd name="T81" fmla="*/ 431 h 681"/>
                    <a:gd name="T82" fmla="*/ 656 w 1615"/>
                    <a:gd name="T83" fmla="*/ 310 h 681"/>
                    <a:gd name="T84" fmla="*/ 521 w 1615"/>
                    <a:gd name="T85" fmla="*/ 66 h 681"/>
                    <a:gd name="T86" fmla="*/ 511 w 1615"/>
                    <a:gd name="T87" fmla="*/ 60 h 681"/>
                    <a:gd name="T88" fmla="*/ 383 w 1615"/>
                    <a:gd name="T89" fmla="*/ 171 h 681"/>
                    <a:gd name="T90" fmla="*/ 391 w 1615"/>
                    <a:gd name="T91" fmla="*/ 168 h 681"/>
                    <a:gd name="T92" fmla="*/ 400 w 1615"/>
                    <a:gd name="T93" fmla="*/ 173 h 681"/>
                    <a:gd name="T94" fmla="*/ 276 w 1615"/>
                    <a:gd name="T95" fmla="*/ 1 h 681"/>
                    <a:gd name="T96" fmla="*/ 263 w 1615"/>
                    <a:gd name="T97" fmla="*/ 3 h 681"/>
                    <a:gd name="T98" fmla="*/ 153 w 1615"/>
                    <a:gd name="T99" fmla="*/ 148 h 681"/>
                    <a:gd name="T100" fmla="*/ 139 w 1615"/>
                    <a:gd name="T101" fmla="*/ 146 h 681"/>
                    <a:gd name="T102" fmla="*/ 153 w 1615"/>
                    <a:gd name="T103" fmla="*/ 14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15" h="681">
                      <a:moveTo>
                        <a:pt x="17" y="17"/>
                      </a:moveTo>
                      <a:lnTo>
                        <a:pt x="0" y="34"/>
                      </a:lnTo>
                      <a:lnTo>
                        <a:pt x="135" y="164"/>
                      </a:lnTo>
                      <a:lnTo>
                        <a:pt x="135" y="164"/>
                      </a:lnTo>
                      <a:lnTo>
                        <a:pt x="139" y="166"/>
                      </a:lnTo>
                      <a:lnTo>
                        <a:pt x="144" y="167"/>
                      </a:lnTo>
                      <a:lnTo>
                        <a:pt x="149" y="166"/>
                      </a:lnTo>
                      <a:lnTo>
                        <a:pt x="153" y="164"/>
                      </a:lnTo>
                      <a:lnTo>
                        <a:pt x="154" y="163"/>
                      </a:lnTo>
                      <a:lnTo>
                        <a:pt x="281" y="18"/>
                      </a:lnTo>
                      <a:lnTo>
                        <a:pt x="271" y="11"/>
                      </a:lnTo>
                      <a:lnTo>
                        <a:pt x="263" y="19"/>
                      </a:lnTo>
                      <a:lnTo>
                        <a:pt x="267" y="21"/>
                      </a:lnTo>
                      <a:lnTo>
                        <a:pt x="271" y="22"/>
                      </a:lnTo>
                      <a:lnTo>
                        <a:pt x="276" y="21"/>
                      </a:lnTo>
                      <a:lnTo>
                        <a:pt x="280" y="19"/>
                      </a:lnTo>
                      <a:lnTo>
                        <a:pt x="262" y="17"/>
                      </a:lnTo>
                      <a:lnTo>
                        <a:pt x="381" y="185"/>
                      </a:lnTo>
                      <a:lnTo>
                        <a:pt x="382" y="187"/>
                      </a:lnTo>
                      <a:lnTo>
                        <a:pt x="386" y="189"/>
                      </a:lnTo>
                      <a:lnTo>
                        <a:pt x="391" y="190"/>
                      </a:lnTo>
                      <a:lnTo>
                        <a:pt x="396" y="189"/>
                      </a:lnTo>
                      <a:lnTo>
                        <a:pt x="400" y="187"/>
                      </a:lnTo>
                      <a:lnTo>
                        <a:pt x="519" y="80"/>
                      </a:lnTo>
                      <a:lnTo>
                        <a:pt x="511" y="71"/>
                      </a:lnTo>
                      <a:lnTo>
                        <a:pt x="502" y="80"/>
                      </a:lnTo>
                      <a:lnTo>
                        <a:pt x="506" y="82"/>
                      </a:lnTo>
                      <a:lnTo>
                        <a:pt x="511" y="83"/>
                      </a:lnTo>
                      <a:lnTo>
                        <a:pt x="515" y="82"/>
                      </a:lnTo>
                      <a:lnTo>
                        <a:pt x="500" y="77"/>
                      </a:lnTo>
                      <a:lnTo>
                        <a:pt x="636" y="323"/>
                      </a:lnTo>
                      <a:lnTo>
                        <a:pt x="638" y="324"/>
                      </a:lnTo>
                      <a:lnTo>
                        <a:pt x="750" y="447"/>
                      </a:lnTo>
                      <a:lnTo>
                        <a:pt x="750" y="448"/>
                      </a:lnTo>
                      <a:lnTo>
                        <a:pt x="754" y="449"/>
                      </a:lnTo>
                      <a:lnTo>
                        <a:pt x="758" y="450"/>
                      </a:lnTo>
                      <a:lnTo>
                        <a:pt x="763" y="449"/>
                      </a:lnTo>
                      <a:lnTo>
                        <a:pt x="767" y="448"/>
                      </a:lnTo>
                      <a:lnTo>
                        <a:pt x="768" y="447"/>
                      </a:lnTo>
                      <a:lnTo>
                        <a:pt x="888" y="294"/>
                      </a:lnTo>
                      <a:lnTo>
                        <a:pt x="878" y="287"/>
                      </a:lnTo>
                      <a:lnTo>
                        <a:pt x="869" y="295"/>
                      </a:lnTo>
                      <a:lnTo>
                        <a:pt x="873" y="297"/>
                      </a:lnTo>
                      <a:lnTo>
                        <a:pt x="878" y="298"/>
                      </a:lnTo>
                      <a:lnTo>
                        <a:pt x="883" y="297"/>
                      </a:lnTo>
                      <a:lnTo>
                        <a:pt x="887" y="295"/>
                      </a:lnTo>
                      <a:lnTo>
                        <a:pt x="869" y="294"/>
                      </a:lnTo>
                      <a:lnTo>
                        <a:pt x="1003" y="459"/>
                      </a:lnTo>
                      <a:lnTo>
                        <a:pt x="1003" y="460"/>
                      </a:lnTo>
                      <a:lnTo>
                        <a:pt x="1007" y="461"/>
                      </a:lnTo>
                      <a:lnTo>
                        <a:pt x="1012" y="462"/>
                      </a:lnTo>
                      <a:lnTo>
                        <a:pt x="1017" y="461"/>
                      </a:lnTo>
                      <a:lnTo>
                        <a:pt x="1021" y="460"/>
                      </a:lnTo>
                      <a:lnTo>
                        <a:pt x="1021" y="459"/>
                      </a:lnTo>
                      <a:lnTo>
                        <a:pt x="1147" y="321"/>
                      </a:lnTo>
                      <a:lnTo>
                        <a:pt x="1137" y="313"/>
                      </a:lnTo>
                      <a:lnTo>
                        <a:pt x="1127" y="318"/>
                      </a:lnTo>
                      <a:lnTo>
                        <a:pt x="1129" y="322"/>
                      </a:lnTo>
                      <a:lnTo>
                        <a:pt x="1132" y="323"/>
                      </a:lnTo>
                      <a:lnTo>
                        <a:pt x="1137" y="324"/>
                      </a:lnTo>
                      <a:lnTo>
                        <a:pt x="1142" y="323"/>
                      </a:lnTo>
                      <a:lnTo>
                        <a:pt x="1146" y="322"/>
                      </a:lnTo>
                      <a:lnTo>
                        <a:pt x="1127" y="318"/>
                      </a:lnTo>
                      <a:lnTo>
                        <a:pt x="1258" y="636"/>
                      </a:lnTo>
                      <a:lnTo>
                        <a:pt x="1258" y="636"/>
                      </a:lnTo>
                      <a:lnTo>
                        <a:pt x="1260" y="640"/>
                      </a:lnTo>
                      <a:lnTo>
                        <a:pt x="1264" y="642"/>
                      </a:lnTo>
                      <a:lnTo>
                        <a:pt x="1265" y="642"/>
                      </a:lnTo>
                      <a:lnTo>
                        <a:pt x="1384" y="680"/>
                      </a:lnTo>
                      <a:lnTo>
                        <a:pt x="1388" y="680"/>
                      </a:lnTo>
                      <a:lnTo>
                        <a:pt x="1393" y="679"/>
                      </a:lnTo>
                      <a:lnTo>
                        <a:pt x="1394" y="679"/>
                      </a:lnTo>
                      <a:lnTo>
                        <a:pt x="1506" y="626"/>
                      </a:lnTo>
                      <a:lnTo>
                        <a:pt x="1500" y="616"/>
                      </a:lnTo>
                      <a:lnTo>
                        <a:pt x="1500" y="627"/>
                      </a:lnTo>
                      <a:lnTo>
                        <a:pt x="1505" y="626"/>
                      </a:lnTo>
                      <a:lnTo>
                        <a:pt x="1498" y="627"/>
                      </a:lnTo>
                      <a:lnTo>
                        <a:pt x="1609" y="650"/>
                      </a:lnTo>
                      <a:lnTo>
                        <a:pt x="1614" y="628"/>
                      </a:lnTo>
                      <a:lnTo>
                        <a:pt x="1503" y="605"/>
                      </a:lnTo>
                      <a:lnTo>
                        <a:pt x="1500" y="605"/>
                      </a:lnTo>
                      <a:lnTo>
                        <a:pt x="1495" y="606"/>
                      </a:lnTo>
                      <a:lnTo>
                        <a:pt x="1495" y="606"/>
                      </a:lnTo>
                      <a:lnTo>
                        <a:pt x="1383" y="659"/>
                      </a:lnTo>
                      <a:lnTo>
                        <a:pt x="1388" y="658"/>
                      </a:lnTo>
                      <a:lnTo>
                        <a:pt x="1383" y="659"/>
                      </a:lnTo>
                      <a:lnTo>
                        <a:pt x="1388" y="669"/>
                      </a:lnTo>
                      <a:lnTo>
                        <a:pt x="1392" y="659"/>
                      </a:lnTo>
                      <a:lnTo>
                        <a:pt x="1272" y="621"/>
                      </a:lnTo>
                      <a:lnTo>
                        <a:pt x="1279" y="627"/>
                      </a:lnTo>
                      <a:lnTo>
                        <a:pt x="1277" y="623"/>
                      </a:lnTo>
                      <a:lnTo>
                        <a:pt x="1273" y="621"/>
                      </a:lnTo>
                      <a:lnTo>
                        <a:pt x="1268" y="631"/>
                      </a:lnTo>
                      <a:lnTo>
                        <a:pt x="1280" y="628"/>
                      </a:lnTo>
                      <a:lnTo>
                        <a:pt x="1149" y="310"/>
                      </a:lnTo>
                      <a:lnTo>
                        <a:pt x="1148" y="309"/>
                      </a:lnTo>
                      <a:lnTo>
                        <a:pt x="1146" y="305"/>
                      </a:lnTo>
                      <a:lnTo>
                        <a:pt x="1142" y="303"/>
                      </a:lnTo>
                      <a:lnTo>
                        <a:pt x="1137" y="302"/>
                      </a:lnTo>
                      <a:lnTo>
                        <a:pt x="1132" y="303"/>
                      </a:lnTo>
                      <a:lnTo>
                        <a:pt x="1129" y="305"/>
                      </a:lnTo>
                      <a:lnTo>
                        <a:pt x="1129" y="306"/>
                      </a:lnTo>
                      <a:lnTo>
                        <a:pt x="1003" y="444"/>
                      </a:lnTo>
                      <a:lnTo>
                        <a:pt x="1021" y="443"/>
                      </a:lnTo>
                      <a:lnTo>
                        <a:pt x="1017" y="441"/>
                      </a:lnTo>
                      <a:lnTo>
                        <a:pt x="1012" y="440"/>
                      </a:lnTo>
                      <a:lnTo>
                        <a:pt x="1007" y="441"/>
                      </a:lnTo>
                      <a:lnTo>
                        <a:pt x="1003" y="443"/>
                      </a:lnTo>
                      <a:lnTo>
                        <a:pt x="1012" y="451"/>
                      </a:lnTo>
                      <a:lnTo>
                        <a:pt x="1021" y="445"/>
                      </a:lnTo>
                      <a:lnTo>
                        <a:pt x="888" y="280"/>
                      </a:lnTo>
                      <a:lnTo>
                        <a:pt x="887" y="278"/>
                      </a:lnTo>
                      <a:lnTo>
                        <a:pt x="883" y="277"/>
                      </a:lnTo>
                      <a:lnTo>
                        <a:pt x="878" y="276"/>
                      </a:lnTo>
                      <a:lnTo>
                        <a:pt x="873" y="277"/>
                      </a:lnTo>
                      <a:lnTo>
                        <a:pt x="869" y="278"/>
                      </a:lnTo>
                      <a:lnTo>
                        <a:pt x="868" y="280"/>
                      </a:lnTo>
                      <a:lnTo>
                        <a:pt x="749" y="433"/>
                      </a:lnTo>
                      <a:lnTo>
                        <a:pt x="767" y="431"/>
                      </a:lnTo>
                      <a:lnTo>
                        <a:pt x="763" y="429"/>
                      </a:lnTo>
                      <a:lnTo>
                        <a:pt x="758" y="428"/>
                      </a:lnTo>
                      <a:lnTo>
                        <a:pt x="754" y="429"/>
                      </a:lnTo>
                      <a:lnTo>
                        <a:pt x="750" y="431"/>
                      </a:lnTo>
                      <a:lnTo>
                        <a:pt x="758" y="439"/>
                      </a:lnTo>
                      <a:lnTo>
                        <a:pt x="768" y="432"/>
                      </a:lnTo>
                      <a:lnTo>
                        <a:pt x="656" y="310"/>
                      </a:lnTo>
                      <a:lnTo>
                        <a:pt x="646" y="317"/>
                      </a:lnTo>
                      <a:lnTo>
                        <a:pt x="657" y="311"/>
                      </a:lnTo>
                      <a:lnTo>
                        <a:pt x="521" y="66"/>
                      </a:lnTo>
                      <a:lnTo>
                        <a:pt x="519" y="63"/>
                      </a:lnTo>
                      <a:lnTo>
                        <a:pt x="515" y="61"/>
                      </a:lnTo>
                      <a:lnTo>
                        <a:pt x="511" y="60"/>
                      </a:lnTo>
                      <a:lnTo>
                        <a:pt x="506" y="61"/>
                      </a:lnTo>
                      <a:lnTo>
                        <a:pt x="503" y="63"/>
                      </a:lnTo>
                      <a:lnTo>
                        <a:pt x="383" y="171"/>
                      </a:lnTo>
                      <a:lnTo>
                        <a:pt x="400" y="171"/>
                      </a:lnTo>
                      <a:lnTo>
                        <a:pt x="396" y="169"/>
                      </a:lnTo>
                      <a:lnTo>
                        <a:pt x="391" y="168"/>
                      </a:lnTo>
                      <a:lnTo>
                        <a:pt x="386" y="169"/>
                      </a:lnTo>
                      <a:lnTo>
                        <a:pt x="391" y="179"/>
                      </a:lnTo>
                      <a:lnTo>
                        <a:pt x="400" y="173"/>
                      </a:lnTo>
                      <a:lnTo>
                        <a:pt x="281" y="4"/>
                      </a:lnTo>
                      <a:lnTo>
                        <a:pt x="280" y="3"/>
                      </a:lnTo>
                      <a:lnTo>
                        <a:pt x="276" y="1"/>
                      </a:lnTo>
                      <a:lnTo>
                        <a:pt x="271" y="0"/>
                      </a:lnTo>
                      <a:lnTo>
                        <a:pt x="267" y="1"/>
                      </a:lnTo>
                      <a:lnTo>
                        <a:pt x="263" y="3"/>
                      </a:lnTo>
                      <a:lnTo>
                        <a:pt x="263" y="3"/>
                      </a:lnTo>
                      <a:lnTo>
                        <a:pt x="135" y="149"/>
                      </a:lnTo>
                      <a:lnTo>
                        <a:pt x="153" y="148"/>
                      </a:lnTo>
                      <a:lnTo>
                        <a:pt x="149" y="146"/>
                      </a:lnTo>
                      <a:lnTo>
                        <a:pt x="144" y="145"/>
                      </a:lnTo>
                      <a:lnTo>
                        <a:pt x="139" y="146"/>
                      </a:lnTo>
                      <a:lnTo>
                        <a:pt x="135" y="148"/>
                      </a:lnTo>
                      <a:lnTo>
                        <a:pt x="144" y="156"/>
                      </a:lnTo>
                      <a:lnTo>
                        <a:pt x="153" y="148"/>
                      </a:lnTo>
                      <a:lnTo>
                        <a:pt x="17"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2686" name="Group 110"/>
                <p:cNvGrpSpPr>
                  <a:grpSpLocks/>
                </p:cNvGrpSpPr>
                <p:nvPr/>
              </p:nvGrpSpPr>
              <p:grpSpPr bwMode="auto">
                <a:xfrm>
                  <a:off x="4297" y="2954"/>
                  <a:ext cx="599" cy="18"/>
                  <a:chOff x="4009" y="2440"/>
                  <a:chExt cx="599" cy="18"/>
                </a:xfrm>
              </p:grpSpPr>
              <p:sp>
                <p:nvSpPr>
                  <p:cNvPr id="152687" name="Freeform 111"/>
                  <p:cNvSpPr>
                    <a:spLocks/>
                  </p:cNvSpPr>
                  <p:nvPr/>
                </p:nvSpPr>
                <p:spPr bwMode="auto">
                  <a:xfrm>
                    <a:off x="4009"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8" name="Freeform 112"/>
                  <p:cNvSpPr>
                    <a:spLocks/>
                  </p:cNvSpPr>
                  <p:nvPr/>
                </p:nvSpPr>
                <p:spPr bwMode="auto">
                  <a:xfrm>
                    <a:off x="4045"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89" name="Freeform 113"/>
                  <p:cNvSpPr>
                    <a:spLocks/>
                  </p:cNvSpPr>
                  <p:nvPr/>
                </p:nvSpPr>
                <p:spPr bwMode="auto">
                  <a:xfrm>
                    <a:off x="4082"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0" name="Freeform 114"/>
                  <p:cNvSpPr>
                    <a:spLocks/>
                  </p:cNvSpPr>
                  <p:nvPr/>
                </p:nvSpPr>
                <p:spPr bwMode="auto">
                  <a:xfrm>
                    <a:off x="4118"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1" name="Freeform 115"/>
                  <p:cNvSpPr>
                    <a:spLocks/>
                  </p:cNvSpPr>
                  <p:nvPr/>
                </p:nvSpPr>
                <p:spPr bwMode="auto">
                  <a:xfrm>
                    <a:off x="4154" y="2440"/>
                    <a:ext cx="20" cy="18"/>
                  </a:xfrm>
                  <a:custGeom>
                    <a:avLst/>
                    <a:gdLst>
                      <a:gd name="T0" fmla="*/ 0 w 20"/>
                      <a:gd name="T1" fmla="*/ 0 h 18"/>
                      <a:gd name="T2" fmla="*/ 0 w 20"/>
                      <a:gd name="T3" fmla="*/ 17 h 18"/>
                      <a:gd name="T4" fmla="*/ 19 w 20"/>
                      <a:gd name="T5" fmla="*/ 17 h 18"/>
                      <a:gd name="T6" fmla="*/ 19 w 20"/>
                      <a:gd name="T7" fmla="*/ 0 h 18"/>
                      <a:gd name="T8" fmla="*/ 0 w 20"/>
                      <a:gd name="T9" fmla="*/ 0 h 18"/>
                    </a:gdLst>
                    <a:ahLst/>
                    <a:cxnLst>
                      <a:cxn ang="0">
                        <a:pos x="T0" y="T1"/>
                      </a:cxn>
                      <a:cxn ang="0">
                        <a:pos x="T2" y="T3"/>
                      </a:cxn>
                      <a:cxn ang="0">
                        <a:pos x="T4" y="T5"/>
                      </a:cxn>
                      <a:cxn ang="0">
                        <a:pos x="T6" y="T7"/>
                      </a:cxn>
                      <a:cxn ang="0">
                        <a:pos x="T8" y="T9"/>
                      </a:cxn>
                    </a:cxnLst>
                    <a:rect l="0" t="0" r="r" b="b"/>
                    <a:pathLst>
                      <a:path w="20" h="18">
                        <a:moveTo>
                          <a:pt x="0" y="0"/>
                        </a:moveTo>
                        <a:lnTo>
                          <a:pt x="0" y="17"/>
                        </a:lnTo>
                        <a:lnTo>
                          <a:pt x="19" y="17"/>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2" name="Freeform 116"/>
                  <p:cNvSpPr>
                    <a:spLocks/>
                  </p:cNvSpPr>
                  <p:nvPr/>
                </p:nvSpPr>
                <p:spPr bwMode="auto">
                  <a:xfrm>
                    <a:off x="4191"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3" name="Freeform 117"/>
                  <p:cNvSpPr>
                    <a:spLocks/>
                  </p:cNvSpPr>
                  <p:nvPr/>
                </p:nvSpPr>
                <p:spPr bwMode="auto">
                  <a:xfrm>
                    <a:off x="4227"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4" name="Freeform 118"/>
                  <p:cNvSpPr>
                    <a:spLocks/>
                  </p:cNvSpPr>
                  <p:nvPr/>
                </p:nvSpPr>
                <p:spPr bwMode="auto">
                  <a:xfrm>
                    <a:off x="4263" y="2440"/>
                    <a:ext cx="20" cy="18"/>
                  </a:xfrm>
                  <a:custGeom>
                    <a:avLst/>
                    <a:gdLst>
                      <a:gd name="T0" fmla="*/ 0 w 20"/>
                      <a:gd name="T1" fmla="*/ 0 h 18"/>
                      <a:gd name="T2" fmla="*/ 0 w 20"/>
                      <a:gd name="T3" fmla="*/ 17 h 18"/>
                      <a:gd name="T4" fmla="*/ 19 w 20"/>
                      <a:gd name="T5" fmla="*/ 17 h 18"/>
                      <a:gd name="T6" fmla="*/ 19 w 20"/>
                      <a:gd name="T7" fmla="*/ 0 h 18"/>
                      <a:gd name="T8" fmla="*/ 0 w 20"/>
                      <a:gd name="T9" fmla="*/ 0 h 18"/>
                    </a:gdLst>
                    <a:ahLst/>
                    <a:cxnLst>
                      <a:cxn ang="0">
                        <a:pos x="T0" y="T1"/>
                      </a:cxn>
                      <a:cxn ang="0">
                        <a:pos x="T2" y="T3"/>
                      </a:cxn>
                      <a:cxn ang="0">
                        <a:pos x="T4" y="T5"/>
                      </a:cxn>
                      <a:cxn ang="0">
                        <a:pos x="T6" y="T7"/>
                      </a:cxn>
                      <a:cxn ang="0">
                        <a:pos x="T8" y="T9"/>
                      </a:cxn>
                    </a:cxnLst>
                    <a:rect l="0" t="0" r="r" b="b"/>
                    <a:pathLst>
                      <a:path w="20" h="18">
                        <a:moveTo>
                          <a:pt x="0" y="0"/>
                        </a:moveTo>
                        <a:lnTo>
                          <a:pt x="0" y="17"/>
                        </a:lnTo>
                        <a:lnTo>
                          <a:pt x="19" y="17"/>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5" name="Freeform 119"/>
                  <p:cNvSpPr>
                    <a:spLocks/>
                  </p:cNvSpPr>
                  <p:nvPr/>
                </p:nvSpPr>
                <p:spPr bwMode="auto">
                  <a:xfrm>
                    <a:off x="4300"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6" name="Freeform 120"/>
                  <p:cNvSpPr>
                    <a:spLocks/>
                  </p:cNvSpPr>
                  <p:nvPr/>
                </p:nvSpPr>
                <p:spPr bwMode="auto">
                  <a:xfrm>
                    <a:off x="4336"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7" name="Freeform 121"/>
                  <p:cNvSpPr>
                    <a:spLocks/>
                  </p:cNvSpPr>
                  <p:nvPr/>
                </p:nvSpPr>
                <p:spPr bwMode="auto">
                  <a:xfrm>
                    <a:off x="4373"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8" name="Freeform 122"/>
                  <p:cNvSpPr>
                    <a:spLocks/>
                  </p:cNvSpPr>
                  <p:nvPr/>
                </p:nvSpPr>
                <p:spPr bwMode="auto">
                  <a:xfrm>
                    <a:off x="4409"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99" name="Freeform 123"/>
                  <p:cNvSpPr>
                    <a:spLocks/>
                  </p:cNvSpPr>
                  <p:nvPr/>
                </p:nvSpPr>
                <p:spPr bwMode="auto">
                  <a:xfrm>
                    <a:off x="4445"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0" name="Freeform 124"/>
                  <p:cNvSpPr>
                    <a:spLocks/>
                  </p:cNvSpPr>
                  <p:nvPr/>
                </p:nvSpPr>
                <p:spPr bwMode="auto">
                  <a:xfrm>
                    <a:off x="4482"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1" name="Freeform 125"/>
                  <p:cNvSpPr>
                    <a:spLocks/>
                  </p:cNvSpPr>
                  <p:nvPr/>
                </p:nvSpPr>
                <p:spPr bwMode="auto">
                  <a:xfrm>
                    <a:off x="4518" y="2440"/>
                    <a:ext cx="19" cy="18"/>
                  </a:xfrm>
                  <a:custGeom>
                    <a:avLst/>
                    <a:gdLst>
                      <a:gd name="T0" fmla="*/ 0 w 19"/>
                      <a:gd name="T1" fmla="*/ 0 h 18"/>
                      <a:gd name="T2" fmla="*/ 0 w 19"/>
                      <a:gd name="T3" fmla="*/ 17 h 18"/>
                      <a:gd name="T4" fmla="*/ 18 w 19"/>
                      <a:gd name="T5" fmla="*/ 17 h 18"/>
                      <a:gd name="T6" fmla="*/ 18 w 19"/>
                      <a:gd name="T7" fmla="*/ 0 h 18"/>
                      <a:gd name="T8" fmla="*/ 0 w 19"/>
                      <a:gd name="T9" fmla="*/ 0 h 18"/>
                    </a:gdLst>
                    <a:ahLst/>
                    <a:cxnLst>
                      <a:cxn ang="0">
                        <a:pos x="T0" y="T1"/>
                      </a:cxn>
                      <a:cxn ang="0">
                        <a:pos x="T2" y="T3"/>
                      </a:cxn>
                      <a:cxn ang="0">
                        <a:pos x="T4" y="T5"/>
                      </a:cxn>
                      <a:cxn ang="0">
                        <a:pos x="T6" y="T7"/>
                      </a:cxn>
                      <a:cxn ang="0">
                        <a:pos x="T8" y="T9"/>
                      </a:cxn>
                    </a:cxnLst>
                    <a:rect l="0" t="0" r="r" b="b"/>
                    <a:pathLst>
                      <a:path w="19" h="18">
                        <a:moveTo>
                          <a:pt x="0" y="0"/>
                        </a:moveTo>
                        <a:lnTo>
                          <a:pt x="0" y="17"/>
                        </a:lnTo>
                        <a:lnTo>
                          <a:pt x="18" y="17"/>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2" name="Freeform 126"/>
                  <p:cNvSpPr>
                    <a:spLocks/>
                  </p:cNvSpPr>
                  <p:nvPr/>
                </p:nvSpPr>
                <p:spPr bwMode="auto">
                  <a:xfrm>
                    <a:off x="4554" y="2440"/>
                    <a:ext cx="20" cy="18"/>
                  </a:xfrm>
                  <a:custGeom>
                    <a:avLst/>
                    <a:gdLst>
                      <a:gd name="T0" fmla="*/ 0 w 20"/>
                      <a:gd name="T1" fmla="*/ 0 h 18"/>
                      <a:gd name="T2" fmla="*/ 0 w 20"/>
                      <a:gd name="T3" fmla="*/ 17 h 18"/>
                      <a:gd name="T4" fmla="*/ 19 w 20"/>
                      <a:gd name="T5" fmla="*/ 17 h 18"/>
                      <a:gd name="T6" fmla="*/ 19 w 20"/>
                      <a:gd name="T7" fmla="*/ 0 h 18"/>
                      <a:gd name="T8" fmla="*/ 0 w 20"/>
                      <a:gd name="T9" fmla="*/ 0 h 18"/>
                    </a:gdLst>
                    <a:ahLst/>
                    <a:cxnLst>
                      <a:cxn ang="0">
                        <a:pos x="T0" y="T1"/>
                      </a:cxn>
                      <a:cxn ang="0">
                        <a:pos x="T2" y="T3"/>
                      </a:cxn>
                      <a:cxn ang="0">
                        <a:pos x="T4" y="T5"/>
                      </a:cxn>
                      <a:cxn ang="0">
                        <a:pos x="T6" y="T7"/>
                      </a:cxn>
                      <a:cxn ang="0">
                        <a:pos x="T8" y="T9"/>
                      </a:cxn>
                    </a:cxnLst>
                    <a:rect l="0" t="0" r="r" b="b"/>
                    <a:pathLst>
                      <a:path w="20" h="18">
                        <a:moveTo>
                          <a:pt x="0" y="0"/>
                        </a:moveTo>
                        <a:lnTo>
                          <a:pt x="0" y="17"/>
                        </a:lnTo>
                        <a:lnTo>
                          <a:pt x="19" y="17"/>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3" name="Freeform 127"/>
                  <p:cNvSpPr>
                    <a:spLocks/>
                  </p:cNvSpPr>
                  <p:nvPr/>
                </p:nvSpPr>
                <p:spPr bwMode="auto">
                  <a:xfrm>
                    <a:off x="4591" y="2440"/>
                    <a:ext cx="17" cy="18"/>
                  </a:xfrm>
                  <a:custGeom>
                    <a:avLst/>
                    <a:gdLst>
                      <a:gd name="T0" fmla="*/ 0 w 17"/>
                      <a:gd name="T1" fmla="*/ 0 h 18"/>
                      <a:gd name="T2" fmla="*/ 0 w 17"/>
                      <a:gd name="T3" fmla="*/ 17 h 18"/>
                      <a:gd name="T4" fmla="*/ 16 w 17"/>
                      <a:gd name="T5" fmla="*/ 17 h 18"/>
                      <a:gd name="T6" fmla="*/ 16 w 17"/>
                      <a:gd name="T7" fmla="*/ 0 h 18"/>
                      <a:gd name="T8" fmla="*/ 0 w 17"/>
                      <a:gd name="T9" fmla="*/ 0 h 18"/>
                    </a:gdLst>
                    <a:ahLst/>
                    <a:cxnLst>
                      <a:cxn ang="0">
                        <a:pos x="T0" y="T1"/>
                      </a:cxn>
                      <a:cxn ang="0">
                        <a:pos x="T2" y="T3"/>
                      </a:cxn>
                      <a:cxn ang="0">
                        <a:pos x="T4" y="T5"/>
                      </a:cxn>
                      <a:cxn ang="0">
                        <a:pos x="T6" y="T7"/>
                      </a:cxn>
                      <a:cxn ang="0">
                        <a:pos x="T8" y="T9"/>
                      </a:cxn>
                    </a:cxnLst>
                    <a:rect l="0" t="0" r="r" b="b"/>
                    <a:pathLst>
                      <a:path w="17" h="18">
                        <a:moveTo>
                          <a:pt x="0" y="0"/>
                        </a:moveTo>
                        <a:lnTo>
                          <a:pt x="0" y="17"/>
                        </a:lnTo>
                        <a:lnTo>
                          <a:pt x="16" y="17"/>
                        </a:lnTo>
                        <a:lnTo>
                          <a:pt x="16"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2704" name="Group 128"/>
                <p:cNvGrpSpPr>
                  <a:grpSpLocks/>
                </p:cNvGrpSpPr>
                <p:nvPr/>
              </p:nvGrpSpPr>
              <p:grpSpPr bwMode="auto">
                <a:xfrm>
                  <a:off x="4757" y="3161"/>
                  <a:ext cx="583" cy="18"/>
                  <a:chOff x="4469" y="2647"/>
                  <a:chExt cx="583" cy="18"/>
                </a:xfrm>
              </p:grpSpPr>
              <p:sp>
                <p:nvSpPr>
                  <p:cNvPr id="152705" name="Freeform 129"/>
                  <p:cNvSpPr>
                    <a:spLocks/>
                  </p:cNvSpPr>
                  <p:nvPr/>
                </p:nvSpPr>
                <p:spPr bwMode="auto">
                  <a:xfrm>
                    <a:off x="4469" y="2647"/>
                    <a:ext cx="74" cy="18"/>
                  </a:xfrm>
                  <a:custGeom>
                    <a:avLst/>
                    <a:gdLst>
                      <a:gd name="T0" fmla="*/ 0 w 74"/>
                      <a:gd name="T1" fmla="*/ 0 h 18"/>
                      <a:gd name="T2" fmla="*/ 0 w 74"/>
                      <a:gd name="T3" fmla="*/ 17 h 18"/>
                      <a:gd name="T4" fmla="*/ 73 w 74"/>
                      <a:gd name="T5" fmla="*/ 17 h 18"/>
                      <a:gd name="T6" fmla="*/ 73 w 74"/>
                      <a:gd name="T7" fmla="*/ 0 h 18"/>
                      <a:gd name="T8" fmla="*/ 0 w 74"/>
                      <a:gd name="T9" fmla="*/ 0 h 18"/>
                    </a:gdLst>
                    <a:ahLst/>
                    <a:cxnLst>
                      <a:cxn ang="0">
                        <a:pos x="T0" y="T1"/>
                      </a:cxn>
                      <a:cxn ang="0">
                        <a:pos x="T2" y="T3"/>
                      </a:cxn>
                      <a:cxn ang="0">
                        <a:pos x="T4" y="T5"/>
                      </a:cxn>
                      <a:cxn ang="0">
                        <a:pos x="T6" y="T7"/>
                      </a:cxn>
                      <a:cxn ang="0">
                        <a:pos x="T8" y="T9"/>
                      </a:cxn>
                    </a:cxnLst>
                    <a:rect l="0" t="0" r="r" b="b"/>
                    <a:pathLst>
                      <a:path w="74" h="18">
                        <a:moveTo>
                          <a:pt x="0" y="0"/>
                        </a:moveTo>
                        <a:lnTo>
                          <a:pt x="0" y="17"/>
                        </a:lnTo>
                        <a:lnTo>
                          <a:pt x="73" y="17"/>
                        </a:lnTo>
                        <a:lnTo>
                          <a:pt x="73"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6" name="Freeform 130"/>
                  <p:cNvSpPr>
                    <a:spLocks/>
                  </p:cNvSpPr>
                  <p:nvPr/>
                </p:nvSpPr>
                <p:spPr bwMode="auto">
                  <a:xfrm>
                    <a:off x="4596" y="2647"/>
                    <a:ext cx="74" cy="18"/>
                  </a:xfrm>
                  <a:custGeom>
                    <a:avLst/>
                    <a:gdLst>
                      <a:gd name="T0" fmla="*/ 0 w 74"/>
                      <a:gd name="T1" fmla="*/ 0 h 18"/>
                      <a:gd name="T2" fmla="*/ 0 w 74"/>
                      <a:gd name="T3" fmla="*/ 17 h 18"/>
                      <a:gd name="T4" fmla="*/ 73 w 74"/>
                      <a:gd name="T5" fmla="*/ 17 h 18"/>
                      <a:gd name="T6" fmla="*/ 73 w 74"/>
                      <a:gd name="T7" fmla="*/ 0 h 18"/>
                      <a:gd name="T8" fmla="*/ 0 w 74"/>
                      <a:gd name="T9" fmla="*/ 0 h 18"/>
                    </a:gdLst>
                    <a:ahLst/>
                    <a:cxnLst>
                      <a:cxn ang="0">
                        <a:pos x="T0" y="T1"/>
                      </a:cxn>
                      <a:cxn ang="0">
                        <a:pos x="T2" y="T3"/>
                      </a:cxn>
                      <a:cxn ang="0">
                        <a:pos x="T4" y="T5"/>
                      </a:cxn>
                      <a:cxn ang="0">
                        <a:pos x="T6" y="T7"/>
                      </a:cxn>
                      <a:cxn ang="0">
                        <a:pos x="T8" y="T9"/>
                      </a:cxn>
                    </a:cxnLst>
                    <a:rect l="0" t="0" r="r" b="b"/>
                    <a:pathLst>
                      <a:path w="74" h="18">
                        <a:moveTo>
                          <a:pt x="0" y="0"/>
                        </a:moveTo>
                        <a:lnTo>
                          <a:pt x="0" y="17"/>
                        </a:lnTo>
                        <a:lnTo>
                          <a:pt x="73" y="17"/>
                        </a:lnTo>
                        <a:lnTo>
                          <a:pt x="73"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7" name="Freeform 131"/>
                  <p:cNvSpPr>
                    <a:spLocks/>
                  </p:cNvSpPr>
                  <p:nvPr/>
                </p:nvSpPr>
                <p:spPr bwMode="auto">
                  <a:xfrm>
                    <a:off x="4724" y="2647"/>
                    <a:ext cx="73" cy="18"/>
                  </a:xfrm>
                  <a:custGeom>
                    <a:avLst/>
                    <a:gdLst>
                      <a:gd name="T0" fmla="*/ 0 w 73"/>
                      <a:gd name="T1" fmla="*/ 0 h 18"/>
                      <a:gd name="T2" fmla="*/ 0 w 73"/>
                      <a:gd name="T3" fmla="*/ 17 h 18"/>
                      <a:gd name="T4" fmla="*/ 72 w 73"/>
                      <a:gd name="T5" fmla="*/ 17 h 18"/>
                      <a:gd name="T6" fmla="*/ 72 w 73"/>
                      <a:gd name="T7" fmla="*/ 0 h 18"/>
                      <a:gd name="T8" fmla="*/ 0 w 73"/>
                      <a:gd name="T9" fmla="*/ 0 h 18"/>
                    </a:gdLst>
                    <a:ahLst/>
                    <a:cxnLst>
                      <a:cxn ang="0">
                        <a:pos x="T0" y="T1"/>
                      </a:cxn>
                      <a:cxn ang="0">
                        <a:pos x="T2" y="T3"/>
                      </a:cxn>
                      <a:cxn ang="0">
                        <a:pos x="T4" y="T5"/>
                      </a:cxn>
                      <a:cxn ang="0">
                        <a:pos x="T6" y="T7"/>
                      </a:cxn>
                      <a:cxn ang="0">
                        <a:pos x="T8" y="T9"/>
                      </a:cxn>
                    </a:cxnLst>
                    <a:rect l="0" t="0" r="r" b="b"/>
                    <a:pathLst>
                      <a:path w="73" h="18">
                        <a:moveTo>
                          <a:pt x="0" y="0"/>
                        </a:moveTo>
                        <a:lnTo>
                          <a:pt x="0" y="17"/>
                        </a:lnTo>
                        <a:lnTo>
                          <a:pt x="72" y="17"/>
                        </a:lnTo>
                        <a:lnTo>
                          <a:pt x="72"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8" name="Freeform 132"/>
                  <p:cNvSpPr>
                    <a:spLocks/>
                  </p:cNvSpPr>
                  <p:nvPr/>
                </p:nvSpPr>
                <p:spPr bwMode="auto">
                  <a:xfrm>
                    <a:off x="4851" y="2647"/>
                    <a:ext cx="74" cy="18"/>
                  </a:xfrm>
                  <a:custGeom>
                    <a:avLst/>
                    <a:gdLst>
                      <a:gd name="T0" fmla="*/ 0 w 74"/>
                      <a:gd name="T1" fmla="*/ 0 h 18"/>
                      <a:gd name="T2" fmla="*/ 0 w 74"/>
                      <a:gd name="T3" fmla="*/ 17 h 18"/>
                      <a:gd name="T4" fmla="*/ 73 w 74"/>
                      <a:gd name="T5" fmla="*/ 17 h 18"/>
                      <a:gd name="T6" fmla="*/ 73 w 74"/>
                      <a:gd name="T7" fmla="*/ 0 h 18"/>
                      <a:gd name="T8" fmla="*/ 0 w 74"/>
                      <a:gd name="T9" fmla="*/ 0 h 18"/>
                    </a:gdLst>
                    <a:ahLst/>
                    <a:cxnLst>
                      <a:cxn ang="0">
                        <a:pos x="T0" y="T1"/>
                      </a:cxn>
                      <a:cxn ang="0">
                        <a:pos x="T2" y="T3"/>
                      </a:cxn>
                      <a:cxn ang="0">
                        <a:pos x="T4" y="T5"/>
                      </a:cxn>
                      <a:cxn ang="0">
                        <a:pos x="T6" y="T7"/>
                      </a:cxn>
                      <a:cxn ang="0">
                        <a:pos x="T8" y="T9"/>
                      </a:cxn>
                    </a:cxnLst>
                    <a:rect l="0" t="0" r="r" b="b"/>
                    <a:pathLst>
                      <a:path w="74" h="18">
                        <a:moveTo>
                          <a:pt x="0" y="0"/>
                        </a:moveTo>
                        <a:lnTo>
                          <a:pt x="0" y="17"/>
                        </a:lnTo>
                        <a:lnTo>
                          <a:pt x="73" y="17"/>
                        </a:lnTo>
                        <a:lnTo>
                          <a:pt x="73"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09" name="Freeform 133"/>
                  <p:cNvSpPr>
                    <a:spLocks/>
                  </p:cNvSpPr>
                  <p:nvPr/>
                </p:nvSpPr>
                <p:spPr bwMode="auto">
                  <a:xfrm>
                    <a:off x="4978" y="2647"/>
                    <a:ext cx="74" cy="18"/>
                  </a:xfrm>
                  <a:custGeom>
                    <a:avLst/>
                    <a:gdLst>
                      <a:gd name="T0" fmla="*/ 0 w 74"/>
                      <a:gd name="T1" fmla="*/ 0 h 18"/>
                      <a:gd name="T2" fmla="*/ 0 w 74"/>
                      <a:gd name="T3" fmla="*/ 17 h 18"/>
                      <a:gd name="T4" fmla="*/ 73 w 74"/>
                      <a:gd name="T5" fmla="*/ 17 h 18"/>
                      <a:gd name="T6" fmla="*/ 73 w 74"/>
                      <a:gd name="T7" fmla="*/ 0 h 18"/>
                      <a:gd name="T8" fmla="*/ 0 w 74"/>
                      <a:gd name="T9" fmla="*/ 0 h 18"/>
                    </a:gdLst>
                    <a:ahLst/>
                    <a:cxnLst>
                      <a:cxn ang="0">
                        <a:pos x="T0" y="T1"/>
                      </a:cxn>
                      <a:cxn ang="0">
                        <a:pos x="T2" y="T3"/>
                      </a:cxn>
                      <a:cxn ang="0">
                        <a:pos x="T4" y="T5"/>
                      </a:cxn>
                      <a:cxn ang="0">
                        <a:pos x="T6" y="T7"/>
                      </a:cxn>
                      <a:cxn ang="0">
                        <a:pos x="T8" y="T9"/>
                      </a:cxn>
                    </a:cxnLst>
                    <a:rect l="0" t="0" r="r" b="b"/>
                    <a:pathLst>
                      <a:path w="74" h="18">
                        <a:moveTo>
                          <a:pt x="0" y="0"/>
                        </a:moveTo>
                        <a:lnTo>
                          <a:pt x="0" y="17"/>
                        </a:lnTo>
                        <a:lnTo>
                          <a:pt x="73" y="17"/>
                        </a:lnTo>
                        <a:lnTo>
                          <a:pt x="73"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710" name="Rectangle 134"/>
                <p:cNvSpPr>
                  <a:spLocks noChangeArrowheads="1"/>
                </p:cNvSpPr>
                <p:nvPr/>
              </p:nvSpPr>
              <p:spPr bwMode="auto">
                <a:xfrm>
                  <a:off x="3627" y="2962"/>
                  <a:ext cx="629"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11" name="Rectangle 135"/>
                <p:cNvSpPr>
                  <a:spLocks noChangeArrowheads="1"/>
                </p:cNvSpPr>
                <p:nvPr/>
              </p:nvSpPr>
              <p:spPr bwMode="auto">
                <a:xfrm>
                  <a:off x="3572" y="3011"/>
                  <a:ext cx="596"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500" b="1">
                      <a:solidFill>
                        <a:srgbClr val="000000"/>
                      </a:solidFill>
                      <a:latin typeface="ＭＳ Ｐゴシック" pitchFamily="50" charset="-128"/>
                    </a:rPr>
                    <a:t>取組み前</a:t>
                  </a:r>
                </a:p>
              </p:txBody>
            </p:sp>
            <p:grpSp>
              <p:nvGrpSpPr>
                <p:cNvPr id="152712" name="Group 136"/>
                <p:cNvGrpSpPr>
                  <a:grpSpLocks/>
                </p:cNvGrpSpPr>
                <p:nvPr/>
              </p:nvGrpSpPr>
              <p:grpSpPr bwMode="auto">
                <a:xfrm>
                  <a:off x="3825" y="2755"/>
                  <a:ext cx="109" cy="277"/>
                  <a:chOff x="3537" y="2241"/>
                  <a:chExt cx="109" cy="277"/>
                </a:xfrm>
              </p:grpSpPr>
              <p:sp>
                <p:nvSpPr>
                  <p:cNvPr id="152713" name="Freeform 137"/>
                  <p:cNvSpPr>
                    <a:spLocks/>
                  </p:cNvSpPr>
                  <p:nvPr/>
                </p:nvSpPr>
                <p:spPr bwMode="auto">
                  <a:xfrm>
                    <a:off x="3578" y="2343"/>
                    <a:ext cx="26" cy="175"/>
                  </a:xfrm>
                  <a:custGeom>
                    <a:avLst/>
                    <a:gdLst>
                      <a:gd name="T0" fmla="*/ 0 w 26"/>
                      <a:gd name="T1" fmla="*/ 174 h 175"/>
                      <a:gd name="T2" fmla="*/ 24 w 26"/>
                      <a:gd name="T3" fmla="*/ 174 h 175"/>
                      <a:gd name="T4" fmla="*/ 25 w 26"/>
                      <a:gd name="T5" fmla="*/ 0 h 175"/>
                      <a:gd name="T6" fmla="*/ 1 w 26"/>
                      <a:gd name="T7" fmla="*/ 0 h 175"/>
                      <a:gd name="T8" fmla="*/ 0 w 26"/>
                      <a:gd name="T9" fmla="*/ 174 h 175"/>
                    </a:gdLst>
                    <a:ahLst/>
                    <a:cxnLst>
                      <a:cxn ang="0">
                        <a:pos x="T0" y="T1"/>
                      </a:cxn>
                      <a:cxn ang="0">
                        <a:pos x="T2" y="T3"/>
                      </a:cxn>
                      <a:cxn ang="0">
                        <a:pos x="T4" y="T5"/>
                      </a:cxn>
                      <a:cxn ang="0">
                        <a:pos x="T6" y="T7"/>
                      </a:cxn>
                      <a:cxn ang="0">
                        <a:pos x="T8" y="T9"/>
                      </a:cxn>
                    </a:cxnLst>
                    <a:rect l="0" t="0" r="r" b="b"/>
                    <a:pathLst>
                      <a:path w="26" h="175">
                        <a:moveTo>
                          <a:pt x="0" y="174"/>
                        </a:moveTo>
                        <a:lnTo>
                          <a:pt x="24" y="174"/>
                        </a:lnTo>
                        <a:lnTo>
                          <a:pt x="25" y="0"/>
                        </a:lnTo>
                        <a:lnTo>
                          <a:pt x="1" y="0"/>
                        </a:lnTo>
                        <a:lnTo>
                          <a:pt x="0" y="174"/>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14" name="Freeform 138"/>
                  <p:cNvSpPr>
                    <a:spLocks/>
                  </p:cNvSpPr>
                  <p:nvPr/>
                </p:nvSpPr>
                <p:spPr bwMode="auto">
                  <a:xfrm>
                    <a:off x="3537" y="2241"/>
                    <a:ext cx="109" cy="104"/>
                  </a:xfrm>
                  <a:custGeom>
                    <a:avLst/>
                    <a:gdLst>
                      <a:gd name="T0" fmla="*/ 108 w 109"/>
                      <a:gd name="T1" fmla="*/ 103 h 104"/>
                      <a:gd name="T2" fmla="*/ 54 w 109"/>
                      <a:gd name="T3" fmla="*/ 0 h 104"/>
                      <a:gd name="T4" fmla="*/ 0 w 109"/>
                      <a:gd name="T5" fmla="*/ 103 h 104"/>
                      <a:gd name="T6" fmla="*/ 108 w 109"/>
                      <a:gd name="T7" fmla="*/ 103 h 104"/>
                    </a:gdLst>
                    <a:ahLst/>
                    <a:cxnLst>
                      <a:cxn ang="0">
                        <a:pos x="T0" y="T1"/>
                      </a:cxn>
                      <a:cxn ang="0">
                        <a:pos x="T2" y="T3"/>
                      </a:cxn>
                      <a:cxn ang="0">
                        <a:pos x="T4" y="T5"/>
                      </a:cxn>
                      <a:cxn ang="0">
                        <a:pos x="T6" y="T7"/>
                      </a:cxn>
                    </a:cxnLst>
                    <a:rect l="0" t="0" r="r" b="b"/>
                    <a:pathLst>
                      <a:path w="109" h="104">
                        <a:moveTo>
                          <a:pt x="108" y="103"/>
                        </a:moveTo>
                        <a:lnTo>
                          <a:pt x="54" y="0"/>
                        </a:lnTo>
                        <a:lnTo>
                          <a:pt x="0" y="103"/>
                        </a:lnTo>
                        <a:lnTo>
                          <a:pt x="108" y="103"/>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715" name="Rectangle 139"/>
                <p:cNvSpPr>
                  <a:spLocks noChangeArrowheads="1"/>
                </p:cNvSpPr>
                <p:nvPr/>
              </p:nvSpPr>
              <p:spPr bwMode="auto">
                <a:xfrm>
                  <a:off x="4297" y="2304"/>
                  <a:ext cx="629"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16" name="Rectangle 140"/>
                <p:cNvSpPr>
                  <a:spLocks noChangeArrowheads="1"/>
                </p:cNvSpPr>
                <p:nvPr/>
              </p:nvSpPr>
              <p:spPr bwMode="auto">
                <a:xfrm>
                  <a:off x="4241" y="2351"/>
                  <a:ext cx="236"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500" b="1">
                      <a:solidFill>
                        <a:srgbClr val="000000"/>
                      </a:solidFill>
                      <a:latin typeface="ＭＳ Ｐゴシック" pitchFamily="50" charset="-128"/>
                    </a:rPr>
                    <a:t>第</a:t>
                  </a:r>
                </a:p>
              </p:txBody>
            </p:sp>
            <p:sp>
              <p:nvSpPr>
                <p:cNvPr id="152717" name="Rectangle 141"/>
                <p:cNvSpPr>
                  <a:spLocks noChangeArrowheads="1"/>
                </p:cNvSpPr>
                <p:nvPr/>
              </p:nvSpPr>
              <p:spPr bwMode="auto">
                <a:xfrm>
                  <a:off x="4400" y="2351"/>
                  <a:ext cx="183"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sz="1500">
                      <a:solidFill>
                        <a:srgbClr val="000000"/>
                      </a:solidFill>
                      <a:latin typeface="Century" pitchFamily="18" charset="0"/>
                    </a:rPr>
                    <a:t>1</a:t>
                  </a:r>
                </a:p>
              </p:txBody>
            </p:sp>
            <p:sp>
              <p:nvSpPr>
                <p:cNvPr id="152718" name="Rectangle 142"/>
                <p:cNvSpPr>
                  <a:spLocks noChangeArrowheads="1"/>
                </p:cNvSpPr>
                <p:nvPr/>
              </p:nvSpPr>
              <p:spPr bwMode="auto">
                <a:xfrm>
                  <a:off x="4503" y="2351"/>
                  <a:ext cx="356"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500" b="1">
                      <a:solidFill>
                        <a:srgbClr val="000000"/>
                      </a:solidFill>
                      <a:latin typeface="ＭＳ Ｐゴシック" pitchFamily="50" charset="-128"/>
                    </a:rPr>
                    <a:t>次策</a:t>
                  </a:r>
                </a:p>
              </p:txBody>
            </p:sp>
            <p:grpSp>
              <p:nvGrpSpPr>
                <p:cNvPr id="152719" name="Group 143"/>
                <p:cNvGrpSpPr>
                  <a:grpSpLocks/>
                </p:cNvGrpSpPr>
                <p:nvPr/>
              </p:nvGrpSpPr>
              <p:grpSpPr bwMode="auto">
                <a:xfrm>
                  <a:off x="4494" y="2549"/>
                  <a:ext cx="109" cy="276"/>
                  <a:chOff x="4206" y="2035"/>
                  <a:chExt cx="109" cy="276"/>
                </a:xfrm>
              </p:grpSpPr>
              <p:sp>
                <p:nvSpPr>
                  <p:cNvPr id="152720" name="Freeform 144"/>
                  <p:cNvSpPr>
                    <a:spLocks/>
                  </p:cNvSpPr>
                  <p:nvPr/>
                </p:nvSpPr>
                <p:spPr bwMode="auto">
                  <a:xfrm>
                    <a:off x="4248" y="2035"/>
                    <a:ext cx="26" cy="175"/>
                  </a:xfrm>
                  <a:custGeom>
                    <a:avLst/>
                    <a:gdLst>
                      <a:gd name="T0" fmla="*/ 24 w 26"/>
                      <a:gd name="T1" fmla="*/ 0 h 175"/>
                      <a:gd name="T2" fmla="*/ 0 w 26"/>
                      <a:gd name="T3" fmla="*/ 0 h 175"/>
                      <a:gd name="T4" fmla="*/ 1 w 26"/>
                      <a:gd name="T5" fmla="*/ 174 h 175"/>
                      <a:gd name="T6" fmla="*/ 25 w 26"/>
                      <a:gd name="T7" fmla="*/ 174 h 175"/>
                      <a:gd name="T8" fmla="*/ 24 w 26"/>
                      <a:gd name="T9" fmla="*/ 0 h 175"/>
                    </a:gdLst>
                    <a:ahLst/>
                    <a:cxnLst>
                      <a:cxn ang="0">
                        <a:pos x="T0" y="T1"/>
                      </a:cxn>
                      <a:cxn ang="0">
                        <a:pos x="T2" y="T3"/>
                      </a:cxn>
                      <a:cxn ang="0">
                        <a:pos x="T4" y="T5"/>
                      </a:cxn>
                      <a:cxn ang="0">
                        <a:pos x="T6" y="T7"/>
                      </a:cxn>
                      <a:cxn ang="0">
                        <a:pos x="T8" y="T9"/>
                      </a:cxn>
                    </a:cxnLst>
                    <a:rect l="0" t="0" r="r" b="b"/>
                    <a:pathLst>
                      <a:path w="26" h="175">
                        <a:moveTo>
                          <a:pt x="24" y="0"/>
                        </a:moveTo>
                        <a:lnTo>
                          <a:pt x="0" y="0"/>
                        </a:lnTo>
                        <a:lnTo>
                          <a:pt x="1" y="174"/>
                        </a:lnTo>
                        <a:lnTo>
                          <a:pt x="25" y="174"/>
                        </a:lnTo>
                        <a:lnTo>
                          <a:pt x="24"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21" name="Freeform 145"/>
                  <p:cNvSpPr>
                    <a:spLocks/>
                  </p:cNvSpPr>
                  <p:nvPr/>
                </p:nvSpPr>
                <p:spPr bwMode="auto">
                  <a:xfrm>
                    <a:off x="4206" y="2207"/>
                    <a:ext cx="109" cy="104"/>
                  </a:xfrm>
                  <a:custGeom>
                    <a:avLst/>
                    <a:gdLst>
                      <a:gd name="T0" fmla="*/ 0 w 109"/>
                      <a:gd name="T1" fmla="*/ 0 h 104"/>
                      <a:gd name="T2" fmla="*/ 55 w 109"/>
                      <a:gd name="T3" fmla="*/ 103 h 104"/>
                      <a:gd name="T4" fmla="*/ 108 w 109"/>
                      <a:gd name="T5" fmla="*/ 0 h 104"/>
                      <a:gd name="T6" fmla="*/ 0 w 109"/>
                      <a:gd name="T7" fmla="*/ 0 h 104"/>
                    </a:gdLst>
                    <a:ahLst/>
                    <a:cxnLst>
                      <a:cxn ang="0">
                        <a:pos x="T0" y="T1"/>
                      </a:cxn>
                      <a:cxn ang="0">
                        <a:pos x="T2" y="T3"/>
                      </a:cxn>
                      <a:cxn ang="0">
                        <a:pos x="T4" y="T5"/>
                      </a:cxn>
                      <a:cxn ang="0">
                        <a:pos x="T6" y="T7"/>
                      </a:cxn>
                    </a:cxnLst>
                    <a:rect l="0" t="0" r="r" b="b"/>
                    <a:pathLst>
                      <a:path w="109" h="104">
                        <a:moveTo>
                          <a:pt x="0" y="0"/>
                        </a:moveTo>
                        <a:lnTo>
                          <a:pt x="55" y="103"/>
                        </a:lnTo>
                        <a:lnTo>
                          <a:pt x="10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722" name="Rectangle 146"/>
                <p:cNvSpPr>
                  <a:spLocks noChangeArrowheads="1"/>
                </p:cNvSpPr>
                <p:nvPr/>
              </p:nvSpPr>
              <p:spPr bwMode="auto">
                <a:xfrm>
                  <a:off x="4799" y="2549"/>
                  <a:ext cx="629" cy="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23" name="Rectangle 147"/>
                <p:cNvSpPr>
                  <a:spLocks noChangeArrowheads="1"/>
                </p:cNvSpPr>
                <p:nvPr/>
              </p:nvSpPr>
              <p:spPr bwMode="auto">
                <a:xfrm>
                  <a:off x="4744" y="2597"/>
                  <a:ext cx="558"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500" b="1">
                      <a:solidFill>
                        <a:srgbClr val="000000"/>
                      </a:solidFill>
                      <a:latin typeface="ＭＳ Ｐゴシック" pitchFamily="50" charset="-128"/>
                    </a:rPr>
                    <a:t>第２次策</a:t>
                  </a:r>
                </a:p>
              </p:txBody>
            </p:sp>
            <p:grpSp>
              <p:nvGrpSpPr>
                <p:cNvPr id="152724" name="Group 148"/>
                <p:cNvGrpSpPr>
                  <a:grpSpLocks/>
                </p:cNvGrpSpPr>
                <p:nvPr/>
              </p:nvGrpSpPr>
              <p:grpSpPr bwMode="auto">
                <a:xfrm>
                  <a:off x="4996" y="2824"/>
                  <a:ext cx="110" cy="277"/>
                  <a:chOff x="4708" y="2310"/>
                  <a:chExt cx="110" cy="277"/>
                </a:xfrm>
              </p:grpSpPr>
              <p:sp>
                <p:nvSpPr>
                  <p:cNvPr id="152725" name="Freeform 149"/>
                  <p:cNvSpPr>
                    <a:spLocks/>
                  </p:cNvSpPr>
                  <p:nvPr/>
                </p:nvSpPr>
                <p:spPr bwMode="auto">
                  <a:xfrm>
                    <a:off x="4751" y="2310"/>
                    <a:ext cx="25" cy="176"/>
                  </a:xfrm>
                  <a:custGeom>
                    <a:avLst/>
                    <a:gdLst>
                      <a:gd name="T0" fmla="*/ 23 w 25"/>
                      <a:gd name="T1" fmla="*/ 0 h 176"/>
                      <a:gd name="T2" fmla="*/ 0 w 25"/>
                      <a:gd name="T3" fmla="*/ 0 h 176"/>
                      <a:gd name="T4" fmla="*/ 0 w 25"/>
                      <a:gd name="T5" fmla="*/ 175 h 176"/>
                      <a:gd name="T6" fmla="*/ 24 w 25"/>
                      <a:gd name="T7" fmla="*/ 175 h 176"/>
                      <a:gd name="T8" fmla="*/ 23 w 25"/>
                      <a:gd name="T9" fmla="*/ 0 h 176"/>
                    </a:gdLst>
                    <a:ahLst/>
                    <a:cxnLst>
                      <a:cxn ang="0">
                        <a:pos x="T0" y="T1"/>
                      </a:cxn>
                      <a:cxn ang="0">
                        <a:pos x="T2" y="T3"/>
                      </a:cxn>
                      <a:cxn ang="0">
                        <a:pos x="T4" y="T5"/>
                      </a:cxn>
                      <a:cxn ang="0">
                        <a:pos x="T6" y="T7"/>
                      </a:cxn>
                      <a:cxn ang="0">
                        <a:pos x="T8" y="T9"/>
                      </a:cxn>
                    </a:cxnLst>
                    <a:rect l="0" t="0" r="r" b="b"/>
                    <a:pathLst>
                      <a:path w="25" h="176">
                        <a:moveTo>
                          <a:pt x="23" y="0"/>
                        </a:moveTo>
                        <a:lnTo>
                          <a:pt x="0" y="0"/>
                        </a:lnTo>
                        <a:lnTo>
                          <a:pt x="0" y="175"/>
                        </a:lnTo>
                        <a:lnTo>
                          <a:pt x="24" y="175"/>
                        </a:lnTo>
                        <a:lnTo>
                          <a:pt x="23"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26" name="Freeform 150"/>
                  <p:cNvSpPr>
                    <a:spLocks/>
                  </p:cNvSpPr>
                  <p:nvPr/>
                </p:nvSpPr>
                <p:spPr bwMode="auto">
                  <a:xfrm>
                    <a:off x="4708" y="2483"/>
                    <a:ext cx="110" cy="104"/>
                  </a:xfrm>
                  <a:custGeom>
                    <a:avLst/>
                    <a:gdLst>
                      <a:gd name="T0" fmla="*/ 0 w 110"/>
                      <a:gd name="T1" fmla="*/ 0 h 104"/>
                      <a:gd name="T2" fmla="*/ 55 w 110"/>
                      <a:gd name="T3" fmla="*/ 103 h 104"/>
                      <a:gd name="T4" fmla="*/ 109 w 110"/>
                      <a:gd name="T5" fmla="*/ 0 h 104"/>
                      <a:gd name="T6" fmla="*/ 0 w 110"/>
                      <a:gd name="T7" fmla="*/ 0 h 104"/>
                    </a:gdLst>
                    <a:ahLst/>
                    <a:cxnLst>
                      <a:cxn ang="0">
                        <a:pos x="T0" y="T1"/>
                      </a:cxn>
                      <a:cxn ang="0">
                        <a:pos x="T2" y="T3"/>
                      </a:cxn>
                      <a:cxn ang="0">
                        <a:pos x="T4" y="T5"/>
                      </a:cxn>
                      <a:cxn ang="0">
                        <a:pos x="T6" y="T7"/>
                      </a:cxn>
                    </a:cxnLst>
                    <a:rect l="0" t="0" r="r" b="b"/>
                    <a:pathLst>
                      <a:path w="110" h="104">
                        <a:moveTo>
                          <a:pt x="0" y="0"/>
                        </a:moveTo>
                        <a:lnTo>
                          <a:pt x="55" y="103"/>
                        </a:lnTo>
                        <a:lnTo>
                          <a:pt x="10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2727" name="Group 151"/>
                <p:cNvGrpSpPr>
                  <a:grpSpLocks/>
                </p:cNvGrpSpPr>
                <p:nvPr/>
              </p:nvGrpSpPr>
              <p:grpSpPr bwMode="auto">
                <a:xfrm>
                  <a:off x="4542" y="3169"/>
                  <a:ext cx="258" cy="234"/>
                  <a:chOff x="4254" y="2655"/>
                  <a:chExt cx="258" cy="234"/>
                </a:xfrm>
              </p:grpSpPr>
              <p:sp>
                <p:nvSpPr>
                  <p:cNvPr id="152728" name="Freeform 152"/>
                  <p:cNvSpPr>
                    <a:spLocks/>
                  </p:cNvSpPr>
                  <p:nvPr/>
                </p:nvSpPr>
                <p:spPr bwMode="auto">
                  <a:xfrm>
                    <a:off x="4254" y="2708"/>
                    <a:ext cx="200" cy="181"/>
                  </a:xfrm>
                  <a:custGeom>
                    <a:avLst/>
                    <a:gdLst>
                      <a:gd name="T0" fmla="*/ 0 w 200"/>
                      <a:gd name="T1" fmla="*/ 167 h 181"/>
                      <a:gd name="T2" fmla="*/ 12 w 200"/>
                      <a:gd name="T3" fmla="*/ 180 h 181"/>
                      <a:gd name="T4" fmla="*/ 199 w 200"/>
                      <a:gd name="T5" fmla="*/ 12 h 181"/>
                      <a:gd name="T6" fmla="*/ 186 w 200"/>
                      <a:gd name="T7" fmla="*/ 0 h 181"/>
                      <a:gd name="T8" fmla="*/ 0 w 200"/>
                      <a:gd name="T9" fmla="*/ 167 h 181"/>
                    </a:gdLst>
                    <a:ahLst/>
                    <a:cxnLst>
                      <a:cxn ang="0">
                        <a:pos x="T0" y="T1"/>
                      </a:cxn>
                      <a:cxn ang="0">
                        <a:pos x="T2" y="T3"/>
                      </a:cxn>
                      <a:cxn ang="0">
                        <a:pos x="T4" y="T5"/>
                      </a:cxn>
                      <a:cxn ang="0">
                        <a:pos x="T6" y="T7"/>
                      </a:cxn>
                      <a:cxn ang="0">
                        <a:pos x="T8" y="T9"/>
                      </a:cxn>
                    </a:cxnLst>
                    <a:rect l="0" t="0" r="r" b="b"/>
                    <a:pathLst>
                      <a:path w="200" h="181">
                        <a:moveTo>
                          <a:pt x="0" y="167"/>
                        </a:moveTo>
                        <a:lnTo>
                          <a:pt x="12" y="180"/>
                        </a:lnTo>
                        <a:lnTo>
                          <a:pt x="199" y="12"/>
                        </a:lnTo>
                        <a:lnTo>
                          <a:pt x="186" y="0"/>
                        </a:lnTo>
                        <a:lnTo>
                          <a:pt x="0" y="16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29" name="Freeform 153"/>
                  <p:cNvSpPr>
                    <a:spLocks/>
                  </p:cNvSpPr>
                  <p:nvPr/>
                </p:nvSpPr>
                <p:spPr bwMode="auto">
                  <a:xfrm>
                    <a:off x="4413" y="2655"/>
                    <a:ext cx="99" cy="95"/>
                  </a:xfrm>
                  <a:custGeom>
                    <a:avLst/>
                    <a:gdLst>
                      <a:gd name="T0" fmla="*/ 64 w 99"/>
                      <a:gd name="T1" fmla="*/ 94 h 95"/>
                      <a:gd name="T2" fmla="*/ 98 w 99"/>
                      <a:gd name="T3" fmla="*/ 0 h 95"/>
                      <a:gd name="T4" fmla="*/ 0 w 99"/>
                      <a:gd name="T5" fmla="*/ 29 h 95"/>
                      <a:gd name="T6" fmla="*/ 64 w 99"/>
                      <a:gd name="T7" fmla="*/ 94 h 95"/>
                    </a:gdLst>
                    <a:ahLst/>
                    <a:cxnLst>
                      <a:cxn ang="0">
                        <a:pos x="T0" y="T1"/>
                      </a:cxn>
                      <a:cxn ang="0">
                        <a:pos x="T2" y="T3"/>
                      </a:cxn>
                      <a:cxn ang="0">
                        <a:pos x="T4" y="T5"/>
                      </a:cxn>
                      <a:cxn ang="0">
                        <a:pos x="T6" y="T7"/>
                      </a:cxn>
                    </a:cxnLst>
                    <a:rect l="0" t="0" r="r" b="b"/>
                    <a:pathLst>
                      <a:path w="99" h="95">
                        <a:moveTo>
                          <a:pt x="64" y="94"/>
                        </a:moveTo>
                        <a:lnTo>
                          <a:pt x="98" y="0"/>
                        </a:lnTo>
                        <a:lnTo>
                          <a:pt x="0" y="29"/>
                        </a:lnTo>
                        <a:lnTo>
                          <a:pt x="64" y="94"/>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730" name="Rectangle 154"/>
                <p:cNvSpPr>
                  <a:spLocks noChangeArrowheads="1"/>
                </p:cNvSpPr>
                <p:nvPr/>
              </p:nvSpPr>
              <p:spPr bwMode="auto">
                <a:xfrm>
                  <a:off x="4087" y="3272"/>
                  <a:ext cx="588"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31" name="Rectangle 155"/>
                <p:cNvSpPr>
                  <a:spLocks noChangeArrowheads="1"/>
                </p:cNvSpPr>
                <p:nvPr/>
              </p:nvSpPr>
              <p:spPr bwMode="auto">
                <a:xfrm>
                  <a:off x="4081" y="3312"/>
                  <a:ext cx="5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600" b="1">
                      <a:solidFill>
                        <a:srgbClr val="FF0033"/>
                      </a:solidFill>
                      <a:latin typeface="ＭＳ Ｐゴシック" pitchFamily="50" charset="-128"/>
                    </a:rPr>
                    <a:t>目標値</a:t>
                  </a:r>
                </a:p>
              </p:txBody>
            </p:sp>
            <p:grpSp>
              <p:nvGrpSpPr>
                <p:cNvPr id="152732" name="Group 156"/>
                <p:cNvGrpSpPr>
                  <a:grpSpLocks/>
                </p:cNvGrpSpPr>
                <p:nvPr/>
              </p:nvGrpSpPr>
              <p:grpSpPr bwMode="auto">
                <a:xfrm>
                  <a:off x="3818" y="3208"/>
                  <a:ext cx="165" cy="298"/>
                  <a:chOff x="3530" y="2694"/>
                  <a:chExt cx="165" cy="298"/>
                </a:xfrm>
              </p:grpSpPr>
              <p:sp>
                <p:nvSpPr>
                  <p:cNvPr id="152733" name="Freeform 157"/>
                  <p:cNvSpPr>
                    <a:spLocks/>
                  </p:cNvSpPr>
                  <p:nvPr/>
                </p:nvSpPr>
                <p:spPr bwMode="auto">
                  <a:xfrm>
                    <a:off x="3550" y="2702"/>
                    <a:ext cx="126" cy="277"/>
                  </a:xfrm>
                  <a:custGeom>
                    <a:avLst/>
                    <a:gdLst>
                      <a:gd name="T0" fmla="*/ 0 w 126"/>
                      <a:gd name="T1" fmla="*/ 207 h 277"/>
                      <a:gd name="T2" fmla="*/ 31 w 126"/>
                      <a:gd name="T3" fmla="*/ 207 h 277"/>
                      <a:gd name="T4" fmla="*/ 31 w 126"/>
                      <a:gd name="T5" fmla="*/ 0 h 277"/>
                      <a:gd name="T6" fmla="*/ 93 w 126"/>
                      <a:gd name="T7" fmla="*/ 0 h 277"/>
                      <a:gd name="T8" fmla="*/ 93 w 126"/>
                      <a:gd name="T9" fmla="*/ 207 h 277"/>
                      <a:gd name="T10" fmla="*/ 125 w 126"/>
                      <a:gd name="T11" fmla="*/ 207 h 277"/>
                      <a:gd name="T12" fmla="*/ 63 w 126"/>
                      <a:gd name="T13" fmla="*/ 276 h 277"/>
                      <a:gd name="T14" fmla="*/ 0 w 126"/>
                      <a:gd name="T15" fmla="*/ 207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277">
                        <a:moveTo>
                          <a:pt x="0" y="207"/>
                        </a:moveTo>
                        <a:lnTo>
                          <a:pt x="31" y="207"/>
                        </a:lnTo>
                        <a:lnTo>
                          <a:pt x="31" y="0"/>
                        </a:lnTo>
                        <a:lnTo>
                          <a:pt x="93" y="0"/>
                        </a:lnTo>
                        <a:lnTo>
                          <a:pt x="93" y="207"/>
                        </a:lnTo>
                        <a:lnTo>
                          <a:pt x="125" y="207"/>
                        </a:lnTo>
                        <a:lnTo>
                          <a:pt x="63" y="276"/>
                        </a:lnTo>
                        <a:lnTo>
                          <a:pt x="0" y="207"/>
                        </a:lnTo>
                      </a:path>
                    </a:pathLst>
                  </a:custGeom>
                  <a:solidFill>
                    <a:srgbClr val="0099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34" name="Freeform 158"/>
                  <p:cNvSpPr>
                    <a:spLocks/>
                  </p:cNvSpPr>
                  <p:nvPr/>
                </p:nvSpPr>
                <p:spPr bwMode="auto">
                  <a:xfrm>
                    <a:off x="3530" y="2694"/>
                    <a:ext cx="165" cy="298"/>
                  </a:xfrm>
                  <a:custGeom>
                    <a:avLst/>
                    <a:gdLst>
                      <a:gd name="T0" fmla="*/ 51 w 165"/>
                      <a:gd name="T1" fmla="*/ 224 h 298"/>
                      <a:gd name="T2" fmla="*/ 60 w 165"/>
                      <a:gd name="T3" fmla="*/ 224 h 298"/>
                      <a:gd name="T4" fmla="*/ 61 w 165"/>
                      <a:gd name="T5" fmla="*/ 215 h 298"/>
                      <a:gd name="T6" fmla="*/ 61 w 165"/>
                      <a:gd name="T7" fmla="*/ 8 h 298"/>
                      <a:gd name="T8" fmla="*/ 51 w 165"/>
                      <a:gd name="T9" fmla="*/ 8 h 298"/>
                      <a:gd name="T10" fmla="*/ 51 w 165"/>
                      <a:gd name="T11" fmla="*/ 17 h 298"/>
                      <a:gd name="T12" fmla="*/ 113 w 165"/>
                      <a:gd name="T13" fmla="*/ 17 h 298"/>
                      <a:gd name="T14" fmla="*/ 113 w 165"/>
                      <a:gd name="T15" fmla="*/ 8 h 298"/>
                      <a:gd name="T16" fmla="*/ 105 w 165"/>
                      <a:gd name="T17" fmla="*/ 8 h 298"/>
                      <a:gd name="T18" fmla="*/ 105 w 165"/>
                      <a:gd name="T19" fmla="*/ 215 h 298"/>
                      <a:gd name="T20" fmla="*/ 105 w 165"/>
                      <a:gd name="T21" fmla="*/ 223 h 298"/>
                      <a:gd name="T22" fmla="*/ 113 w 165"/>
                      <a:gd name="T23" fmla="*/ 224 h 298"/>
                      <a:gd name="T24" fmla="*/ 145 w 165"/>
                      <a:gd name="T25" fmla="*/ 224 h 298"/>
                      <a:gd name="T26" fmla="*/ 145 w 165"/>
                      <a:gd name="T27" fmla="*/ 215 h 298"/>
                      <a:gd name="T28" fmla="*/ 138 w 165"/>
                      <a:gd name="T29" fmla="*/ 209 h 298"/>
                      <a:gd name="T30" fmla="*/ 76 w 165"/>
                      <a:gd name="T31" fmla="*/ 278 h 298"/>
                      <a:gd name="T32" fmla="*/ 83 w 165"/>
                      <a:gd name="T33" fmla="*/ 284 h 298"/>
                      <a:gd name="T34" fmla="*/ 89 w 165"/>
                      <a:gd name="T35" fmla="*/ 278 h 298"/>
                      <a:gd name="T36" fmla="*/ 26 w 165"/>
                      <a:gd name="T37" fmla="*/ 209 h 298"/>
                      <a:gd name="T38" fmla="*/ 20 w 165"/>
                      <a:gd name="T39" fmla="*/ 215 h 298"/>
                      <a:gd name="T40" fmla="*/ 20 w 165"/>
                      <a:gd name="T41" fmla="*/ 224 h 298"/>
                      <a:gd name="T42" fmla="*/ 51 w 165"/>
                      <a:gd name="T43" fmla="*/ 224 h 298"/>
                      <a:gd name="T44" fmla="*/ 20 w 165"/>
                      <a:gd name="T45" fmla="*/ 207 h 298"/>
                      <a:gd name="T46" fmla="*/ 0 w 165"/>
                      <a:gd name="T47" fmla="*/ 207 h 298"/>
                      <a:gd name="T48" fmla="*/ 13 w 165"/>
                      <a:gd name="T49" fmla="*/ 220 h 298"/>
                      <a:gd name="T50" fmla="*/ 76 w 165"/>
                      <a:gd name="T51" fmla="*/ 289 h 298"/>
                      <a:gd name="T52" fmla="*/ 83 w 165"/>
                      <a:gd name="T53" fmla="*/ 297 h 298"/>
                      <a:gd name="T54" fmla="*/ 89 w 165"/>
                      <a:gd name="T55" fmla="*/ 289 h 298"/>
                      <a:gd name="T56" fmla="*/ 152 w 165"/>
                      <a:gd name="T57" fmla="*/ 220 h 298"/>
                      <a:gd name="T58" fmla="*/ 164 w 165"/>
                      <a:gd name="T59" fmla="*/ 207 h 298"/>
                      <a:gd name="T60" fmla="*/ 145 w 165"/>
                      <a:gd name="T61" fmla="*/ 207 h 298"/>
                      <a:gd name="T62" fmla="*/ 113 w 165"/>
                      <a:gd name="T63" fmla="*/ 207 h 298"/>
                      <a:gd name="T64" fmla="*/ 113 w 165"/>
                      <a:gd name="T65" fmla="*/ 215 h 298"/>
                      <a:gd name="T66" fmla="*/ 123 w 165"/>
                      <a:gd name="T67" fmla="*/ 215 h 298"/>
                      <a:gd name="T68" fmla="*/ 123 w 165"/>
                      <a:gd name="T69" fmla="*/ 8 h 298"/>
                      <a:gd name="T70" fmla="*/ 123 w 165"/>
                      <a:gd name="T71" fmla="*/ 0 h 298"/>
                      <a:gd name="T72" fmla="*/ 113 w 165"/>
                      <a:gd name="T73" fmla="*/ 0 h 298"/>
                      <a:gd name="T74" fmla="*/ 51 w 165"/>
                      <a:gd name="T75" fmla="*/ 0 h 298"/>
                      <a:gd name="T76" fmla="*/ 43 w 165"/>
                      <a:gd name="T77" fmla="*/ 0 h 298"/>
                      <a:gd name="T78" fmla="*/ 43 w 165"/>
                      <a:gd name="T79" fmla="*/ 8 h 298"/>
                      <a:gd name="T80" fmla="*/ 43 w 165"/>
                      <a:gd name="T81" fmla="*/ 215 h 298"/>
                      <a:gd name="T82" fmla="*/ 51 w 165"/>
                      <a:gd name="T83" fmla="*/ 215 h 298"/>
                      <a:gd name="T84" fmla="*/ 51 w 165"/>
                      <a:gd name="T85" fmla="*/ 207 h 298"/>
                      <a:gd name="T86" fmla="*/ 20 w 165"/>
                      <a:gd name="T87" fmla="*/ 207 h 298"/>
                      <a:gd name="T88" fmla="*/ 51 w 165"/>
                      <a:gd name="T89" fmla="*/ 22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5" h="298">
                        <a:moveTo>
                          <a:pt x="51" y="224"/>
                        </a:moveTo>
                        <a:lnTo>
                          <a:pt x="60" y="224"/>
                        </a:lnTo>
                        <a:lnTo>
                          <a:pt x="61" y="215"/>
                        </a:lnTo>
                        <a:lnTo>
                          <a:pt x="61" y="8"/>
                        </a:lnTo>
                        <a:lnTo>
                          <a:pt x="51" y="8"/>
                        </a:lnTo>
                        <a:lnTo>
                          <a:pt x="51" y="17"/>
                        </a:lnTo>
                        <a:lnTo>
                          <a:pt x="113" y="17"/>
                        </a:lnTo>
                        <a:lnTo>
                          <a:pt x="113" y="8"/>
                        </a:lnTo>
                        <a:lnTo>
                          <a:pt x="105" y="8"/>
                        </a:lnTo>
                        <a:lnTo>
                          <a:pt x="105" y="215"/>
                        </a:lnTo>
                        <a:lnTo>
                          <a:pt x="105" y="223"/>
                        </a:lnTo>
                        <a:lnTo>
                          <a:pt x="113" y="224"/>
                        </a:lnTo>
                        <a:lnTo>
                          <a:pt x="145" y="224"/>
                        </a:lnTo>
                        <a:lnTo>
                          <a:pt x="145" y="215"/>
                        </a:lnTo>
                        <a:lnTo>
                          <a:pt x="138" y="209"/>
                        </a:lnTo>
                        <a:lnTo>
                          <a:pt x="76" y="278"/>
                        </a:lnTo>
                        <a:lnTo>
                          <a:pt x="83" y="284"/>
                        </a:lnTo>
                        <a:lnTo>
                          <a:pt x="89" y="278"/>
                        </a:lnTo>
                        <a:lnTo>
                          <a:pt x="26" y="209"/>
                        </a:lnTo>
                        <a:lnTo>
                          <a:pt x="20" y="215"/>
                        </a:lnTo>
                        <a:lnTo>
                          <a:pt x="20" y="224"/>
                        </a:lnTo>
                        <a:lnTo>
                          <a:pt x="51" y="224"/>
                        </a:lnTo>
                        <a:lnTo>
                          <a:pt x="20" y="207"/>
                        </a:lnTo>
                        <a:lnTo>
                          <a:pt x="0" y="207"/>
                        </a:lnTo>
                        <a:lnTo>
                          <a:pt x="13" y="220"/>
                        </a:lnTo>
                        <a:lnTo>
                          <a:pt x="76" y="289"/>
                        </a:lnTo>
                        <a:lnTo>
                          <a:pt x="83" y="297"/>
                        </a:lnTo>
                        <a:lnTo>
                          <a:pt x="89" y="289"/>
                        </a:lnTo>
                        <a:lnTo>
                          <a:pt x="152" y="220"/>
                        </a:lnTo>
                        <a:lnTo>
                          <a:pt x="164" y="207"/>
                        </a:lnTo>
                        <a:lnTo>
                          <a:pt x="145" y="207"/>
                        </a:lnTo>
                        <a:lnTo>
                          <a:pt x="113" y="207"/>
                        </a:lnTo>
                        <a:lnTo>
                          <a:pt x="113" y="215"/>
                        </a:lnTo>
                        <a:lnTo>
                          <a:pt x="123" y="215"/>
                        </a:lnTo>
                        <a:lnTo>
                          <a:pt x="123" y="8"/>
                        </a:lnTo>
                        <a:lnTo>
                          <a:pt x="123" y="0"/>
                        </a:lnTo>
                        <a:lnTo>
                          <a:pt x="113" y="0"/>
                        </a:lnTo>
                        <a:lnTo>
                          <a:pt x="51" y="0"/>
                        </a:lnTo>
                        <a:lnTo>
                          <a:pt x="43" y="0"/>
                        </a:lnTo>
                        <a:lnTo>
                          <a:pt x="43" y="8"/>
                        </a:lnTo>
                        <a:lnTo>
                          <a:pt x="43" y="215"/>
                        </a:lnTo>
                        <a:lnTo>
                          <a:pt x="51" y="215"/>
                        </a:lnTo>
                        <a:lnTo>
                          <a:pt x="51" y="207"/>
                        </a:lnTo>
                        <a:lnTo>
                          <a:pt x="20" y="207"/>
                        </a:lnTo>
                        <a:lnTo>
                          <a:pt x="51" y="224"/>
                        </a:lnTo>
                      </a:path>
                    </a:pathLst>
                  </a:custGeom>
                  <a:solidFill>
                    <a:srgbClr val="0099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2735" name="Group 159"/>
                <p:cNvGrpSpPr>
                  <a:grpSpLocks/>
                </p:cNvGrpSpPr>
                <p:nvPr/>
              </p:nvGrpSpPr>
              <p:grpSpPr bwMode="auto">
                <a:xfrm>
                  <a:off x="4944" y="3273"/>
                  <a:ext cx="174" cy="227"/>
                  <a:chOff x="4656" y="2759"/>
                  <a:chExt cx="174" cy="227"/>
                </a:xfrm>
              </p:grpSpPr>
              <p:sp>
                <p:nvSpPr>
                  <p:cNvPr id="152736" name="Freeform 160"/>
                  <p:cNvSpPr>
                    <a:spLocks/>
                  </p:cNvSpPr>
                  <p:nvPr/>
                </p:nvSpPr>
                <p:spPr bwMode="auto">
                  <a:xfrm>
                    <a:off x="4680" y="2767"/>
                    <a:ext cx="126" cy="208"/>
                  </a:xfrm>
                  <a:custGeom>
                    <a:avLst/>
                    <a:gdLst>
                      <a:gd name="T0" fmla="*/ 0 w 126"/>
                      <a:gd name="T1" fmla="*/ 156 h 208"/>
                      <a:gd name="T2" fmla="*/ 31 w 126"/>
                      <a:gd name="T3" fmla="*/ 156 h 208"/>
                      <a:gd name="T4" fmla="*/ 31 w 126"/>
                      <a:gd name="T5" fmla="*/ 0 h 208"/>
                      <a:gd name="T6" fmla="*/ 94 w 126"/>
                      <a:gd name="T7" fmla="*/ 0 h 208"/>
                      <a:gd name="T8" fmla="*/ 94 w 126"/>
                      <a:gd name="T9" fmla="*/ 156 h 208"/>
                      <a:gd name="T10" fmla="*/ 125 w 126"/>
                      <a:gd name="T11" fmla="*/ 156 h 208"/>
                      <a:gd name="T12" fmla="*/ 63 w 126"/>
                      <a:gd name="T13" fmla="*/ 207 h 208"/>
                      <a:gd name="T14" fmla="*/ 0 w 126"/>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208">
                        <a:moveTo>
                          <a:pt x="0" y="156"/>
                        </a:moveTo>
                        <a:lnTo>
                          <a:pt x="31" y="156"/>
                        </a:lnTo>
                        <a:lnTo>
                          <a:pt x="31" y="0"/>
                        </a:lnTo>
                        <a:lnTo>
                          <a:pt x="94" y="0"/>
                        </a:lnTo>
                        <a:lnTo>
                          <a:pt x="94" y="156"/>
                        </a:lnTo>
                        <a:lnTo>
                          <a:pt x="125" y="156"/>
                        </a:lnTo>
                        <a:lnTo>
                          <a:pt x="63" y="207"/>
                        </a:lnTo>
                        <a:lnTo>
                          <a:pt x="0" y="156"/>
                        </a:lnTo>
                      </a:path>
                    </a:pathLst>
                  </a:custGeom>
                  <a:solidFill>
                    <a:srgbClr val="0099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37" name="Freeform 161"/>
                  <p:cNvSpPr>
                    <a:spLocks/>
                  </p:cNvSpPr>
                  <p:nvPr/>
                </p:nvSpPr>
                <p:spPr bwMode="auto">
                  <a:xfrm>
                    <a:off x="4656" y="2759"/>
                    <a:ext cx="174" cy="227"/>
                  </a:xfrm>
                  <a:custGeom>
                    <a:avLst/>
                    <a:gdLst>
                      <a:gd name="T0" fmla="*/ 55 w 174"/>
                      <a:gd name="T1" fmla="*/ 173 h 227"/>
                      <a:gd name="T2" fmla="*/ 64 w 174"/>
                      <a:gd name="T3" fmla="*/ 173 h 227"/>
                      <a:gd name="T4" fmla="*/ 65 w 174"/>
                      <a:gd name="T5" fmla="*/ 164 h 227"/>
                      <a:gd name="T6" fmla="*/ 65 w 174"/>
                      <a:gd name="T7" fmla="*/ 8 h 227"/>
                      <a:gd name="T8" fmla="*/ 55 w 174"/>
                      <a:gd name="T9" fmla="*/ 8 h 227"/>
                      <a:gd name="T10" fmla="*/ 55 w 174"/>
                      <a:gd name="T11" fmla="*/ 18 h 227"/>
                      <a:gd name="T12" fmla="*/ 118 w 174"/>
                      <a:gd name="T13" fmla="*/ 18 h 227"/>
                      <a:gd name="T14" fmla="*/ 118 w 174"/>
                      <a:gd name="T15" fmla="*/ 8 h 227"/>
                      <a:gd name="T16" fmla="*/ 110 w 174"/>
                      <a:gd name="T17" fmla="*/ 8 h 227"/>
                      <a:gd name="T18" fmla="*/ 110 w 174"/>
                      <a:gd name="T19" fmla="*/ 164 h 227"/>
                      <a:gd name="T20" fmla="*/ 110 w 174"/>
                      <a:gd name="T21" fmla="*/ 172 h 227"/>
                      <a:gd name="T22" fmla="*/ 118 w 174"/>
                      <a:gd name="T23" fmla="*/ 173 h 227"/>
                      <a:gd name="T24" fmla="*/ 149 w 174"/>
                      <a:gd name="T25" fmla="*/ 173 h 227"/>
                      <a:gd name="T26" fmla="*/ 149 w 174"/>
                      <a:gd name="T27" fmla="*/ 164 h 227"/>
                      <a:gd name="T28" fmla="*/ 143 w 174"/>
                      <a:gd name="T29" fmla="*/ 157 h 227"/>
                      <a:gd name="T30" fmla="*/ 81 w 174"/>
                      <a:gd name="T31" fmla="*/ 209 h 227"/>
                      <a:gd name="T32" fmla="*/ 87 w 174"/>
                      <a:gd name="T33" fmla="*/ 215 h 227"/>
                      <a:gd name="T34" fmla="*/ 93 w 174"/>
                      <a:gd name="T35" fmla="*/ 209 h 227"/>
                      <a:gd name="T36" fmla="*/ 29 w 174"/>
                      <a:gd name="T37" fmla="*/ 157 h 227"/>
                      <a:gd name="T38" fmla="*/ 24 w 174"/>
                      <a:gd name="T39" fmla="*/ 164 h 227"/>
                      <a:gd name="T40" fmla="*/ 24 w 174"/>
                      <a:gd name="T41" fmla="*/ 173 h 227"/>
                      <a:gd name="T42" fmla="*/ 55 w 174"/>
                      <a:gd name="T43" fmla="*/ 173 h 227"/>
                      <a:gd name="T44" fmla="*/ 24 w 174"/>
                      <a:gd name="T45" fmla="*/ 155 h 227"/>
                      <a:gd name="T46" fmla="*/ 0 w 174"/>
                      <a:gd name="T47" fmla="*/ 155 h 227"/>
                      <a:gd name="T48" fmla="*/ 18 w 174"/>
                      <a:gd name="T49" fmla="*/ 170 h 227"/>
                      <a:gd name="T50" fmla="*/ 81 w 174"/>
                      <a:gd name="T51" fmla="*/ 222 h 227"/>
                      <a:gd name="T52" fmla="*/ 87 w 174"/>
                      <a:gd name="T53" fmla="*/ 226 h 227"/>
                      <a:gd name="T54" fmla="*/ 93 w 174"/>
                      <a:gd name="T55" fmla="*/ 222 h 227"/>
                      <a:gd name="T56" fmla="*/ 155 w 174"/>
                      <a:gd name="T57" fmla="*/ 170 h 227"/>
                      <a:gd name="T58" fmla="*/ 173 w 174"/>
                      <a:gd name="T59" fmla="*/ 155 h 227"/>
                      <a:gd name="T60" fmla="*/ 149 w 174"/>
                      <a:gd name="T61" fmla="*/ 155 h 227"/>
                      <a:gd name="T62" fmla="*/ 118 w 174"/>
                      <a:gd name="T63" fmla="*/ 155 h 227"/>
                      <a:gd name="T64" fmla="*/ 118 w 174"/>
                      <a:gd name="T65" fmla="*/ 164 h 227"/>
                      <a:gd name="T66" fmla="*/ 128 w 174"/>
                      <a:gd name="T67" fmla="*/ 164 h 227"/>
                      <a:gd name="T68" fmla="*/ 128 w 174"/>
                      <a:gd name="T69" fmla="*/ 8 h 227"/>
                      <a:gd name="T70" fmla="*/ 128 w 174"/>
                      <a:gd name="T71" fmla="*/ 0 h 227"/>
                      <a:gd name="T72" fmla="*/ 118 w 174"/>
                      <a:gd name="T73" fmla="*/ 0 h 227"/>
                      <a:gd name="T74" fmla="*/ 55 w 174"/>
                      <a:gd name="T75" fmla="*/ 0 h 227"/>
                      <a:gd name="T76" fmla="*/ 47 w 174"/>
                      <a:gd name="T77" fmla="*/ 0 h 227"/>
                      <a:gd name="T78" fmla="*/ 47 w 174"/>
                      <a:gd name="T79" fmla="*/ 8 h 227"/>
                      <a:gd name="T80" fmla="*/ 47 w 174"/>
                      <a:gd name="T81" fmla="*/ 164 h 227"/>
                      <a:gd name="T82" fmla="*/ 55 w 174"/>
                      <a:gd name="T83" fmla="*/ 164 h 227"/>
                      <a:gd name="T84" fmla="*/ 55 w 174"/>
                      <a:gd name="T85" fmla="*/ 155 h 227"/>
                      <a:gd name="T86" fmla="*/ 24 w 174"/>
                      <a:gd name="T87" fmla="*/ 155 h 227"/>
                      <a:gd name="T88" fmla="*/ 55 w 174"/>
                      <a:gd name="T89" fmla="*/ 17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4" h="227">
                        <a:moveTo>
                          <a:pt x="55" y="173"/>
                        </a:moveTo>
                        <a:lnTo>
                          <a:pt x="64" y="173"/>
                        </a:lnTo>
                        <a:lnTo>
                          <a:pt x="65" y="164"/>
                        </a:lnTo>
                        <a:lnTo>
                          <a:pt x="65" y="8"/>
                        </a:lnTo>
                        <a:lnTo>
                          <a:pt x="55" y="8"/>
                        </a:lnTo>
                        <a:lnTo>
                          <a:pt x="55" y="18"/>
                        </a:lnTo>
                        <a:lnTo>
                          <a:pt x="118" y="18"/>
                        </a:lnTo>
                        <a:lnTo>
                          <a:pt x="118" y="8"/>
                        </a:lnTo>
                        <a:lnTo>
                          <a:pt x="110" y="8"/>
                        </a:lnTo>
                        <a:lnTo>
                          <a:pt x="110" y="164"/>
                        </a:lnTo>
                        <a:lnTo>
                          <a:pt x="110" y="172"/>
                        </a:lnTo>
                        <a:lnTo>
                          <a:pt x="118" y="173"/>
                        </a:lnTo>
                        <a:lnTo>
                          <a:pt x="149" y="173"/>
                        </a:lnTo>
                        <a:lnTo>
                          <a:pt x="149" y="164"/>
                        </a:lnTo>
                        <a:lnTo>
                          <a:pt x="143" y="157"/>
                        </a:lnTo>
                        <a:lnTo>
                          <a:pt x="81" y="209"/>
                        </a:lnTo>
                        <a:lnTo>
                          <a:pt x="87" y="215"/>
                        </a:lnTo>
                        <a:lnTo>
                          <a:pt x="93" y="209"/>
                        </a:lnTo>
                        <a:lnTo>
                          <a:pt x="29" y="157"/>
                        </a:lnTo>
                        <a:lnTo>
                          <a:pt x="24" y="164"/>
                        </a:lnTo>
                        <a:lnTo>
                          <a:pt x="24" y="173"/>
                        </a:lnTo>
                        <a:lnTo>
                          <a:pt x="55" y="173"/>
                        </a:lnTo>
                        <a:lnTo>
                          <a:pt x="24" y="155"/>
                        </a:lnTo>
                        <a:lnTo>
                          <a:pt x="0" y="155"/>
                        </a:lnTo>
                        <a:lnTo>
                          <a:pt x="18" y="170"/>
                        </a:lnTo>
                        <a:lnTo>
                          <a:pt x="81" y="222"/>
                        </a:lnTo>
                        <a:lnTo>
                          <a:pt x="87" y="226"/>
                        </a:lnTo>
                        <a:lnTo>
                          <a:pt x="93" y="222"/>
                        </a:lnTo>
                        <a:lnTo>
                          <a:pt x="155" y="170"/>
                        </a:lnTo>
                        <a:lnTo>
                          <a:pt x="173" y="155"/>
                        </a:lnTo>
                        <a:lnTo>
                          <a:pt x="149" y="155"/>
                        </a:lnTo>
                        <a:lnTo>
                          <a:pt x="118" y="155"/>
                        </a:lnTo>
                        <a:lnTo>
                          <a:pt x="118" y="164"/>
                        </a:lnTo>
                        <a:lnTo>
                          <a:pt x="128" y="164"/>
                        </a:lnTo>
                        <a:lnTo>
                          <a:pt x="128" y="8"/>
                        </a:lnTo>
                        <a:lnTo>
                          <a:pt x="128" y="0"/>
                        </a:lnTo>
                        <a:lnTo>
                          <a:pt x="118" y="0"/>
                        </a:lnTo>
                        <a:lnTo>
                          <a:pt x="55" y="0"/>
                        </a:lnTo>
                        <a:lnTo>
                          <a:pt x="47" y="0"/>
                        </a:lnTo>
                        <a:lnTo>
                          <a:pt x="47" y="8"/>
                        </a:lnTo>
                        <a:lnTo>
                          <a:pt x="47" y="164"/>
                        </a:lnTo>
                        <a:lnTo>
                          <a:pt x="55" y="164"/>
                        </a:lnTo>
                        <a:lnTo>
                          <a:pt x="55" y="155"/>
                        </a:lnTo>
                        <a:lnTo>
                          <a:pt x="24" y="155"/>
                        </a:lnTo>
                        <a:lnTo>
                          <a:pt x="55" y="173"/>
                        </a:lnTo>
                      </a:path>
                    </a:pathLst>
                  </a:custGeom>
                  <a:solidFill>
                    <a:srgbClr val="0099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2738" name="Group 162"/>
                <p:cNvGrpSpPr>
                  <a:grpSpLocks/>
                </p:cNvGrpSpPr>
                <p:nvPr/>
              </p:nvGrpSpPr>
              <p:grpSpPr bwMode="auto">
                <a:xfrm>
                  <a:off x="4333" y="3708"/>
                  <a:ext cx="265" cy="168"/>
                  <a:chOff x="4045" y="3194"/>
                  <a:chExt cx="265" cy="168"/>
                </a:xfrm>
              </p:grpSpPr>
              <p:sp>
                <p:nvSpPr>
                  <p:cNvPr id="152739" name="Freeform 163"/>
                  <p:cNvSpPr>
                    <a:spLocks/>
                  </p:cNvSpPr>
                  <p:nvPr/>
                </p:nvSpPr>
                <p:spPr bwMode="auto">
                  <a:xfrm>
                    <a:off x="4051" y="3209"/>
                    <a:ext cx="252" cy="139"/>
                  </a:xfrm>
                  <a:custGeom>
                    <a:avLst/>
                    <a:gdLst>
                      <a:gd name="T0" fmla="*/ 189 w 252"/>
                      <a:gd name="T1" fmla="*/ 0 h 139"/>
                      <a:gd name="T2" fmla="*/ 189 w 252"/>
                      <a:gd name="T3" fmla="*/ 34 h 139"/>
                      <a:gd name="T4" fmla="*/ 0 w 252"/>
                      <a:gd name="T5" fmla="*/ 34 h 139"/>
                      <a:gd name="T6" fmla="*/ 0 w 252"/>
                      <a:gd name="T7" fmla="*/ 103 h 139"/>
                      <a:gd name="T8" fmla="*/ 189 w 252"/>
                      <a:gd name="T9" fmla="*/ 103 h 139"/>
                      <a:gd name="T10" fmla="*/ 189 w 252"/>
                      <a:gd name="T11" fmla="*/ 138 h 139"/>
                      <a:gd name="T12" fmla="*/ 251 w 252"/>
                      <a:gd name="T13" fmla="*/ 69 h 139"/>
                      <a:gd name="T14" fmla="*/ 189 w 252"/>
                      <a:gd name="T15" fmla="*/ 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139">
                        <a:moveTo>
                          <a:pt x="189" y="0"/>
                        </a:moveTo>
                        <a:lnTo>
                          <a:pt x="189" y="34"/>
                        </a:lnTo>
                        <a:lnTo>
                          <a:pt x="0" y="34"/>
                        </a:lnTo>
                        <a:lnTo>
                          <a:pt x="0" y="103"/>
                        </a:lnTo>
                        <a:lnTo>
                          <a:pt x="189" y="103"/>
                        </a:lnTo>
                        <a:lnTo>
                          <a:pt x="189" y="138"/>
                        </a:lnTo>
                        <a:lnTo>
                          <a:pt x="251" y="69"/>
                        </a:lnTo>
                        <a:lnTo>
                          <a:pt x="189" y="0"/>
                        </a:lnTo>
                      </a:path>
                    </a:pathLst>
                  </a:custGeom>
                  <a:solidFill>
                    <a:srgbClr val="3333CC"/>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40" name="Freeform 164"/>
                  <p:cNvSpPr>
                    <a:spLocks/>
                  </p:cNvSpPr>
                  <p:nvPr/>
                </p:nvSpPr>
                <p:spPr bwMode="auto">
                  <a:xfrm>
                    <a:off x="4045" y="3194"/>
                    <a:ext cx="265" cy="168"/>
                  </a:xfrm>
                  <a:custGeom>
                    <a:avLst/>
                    <a:gdLst>
                      <a:gd name="T0" fmla="*/ 189 w 265"/>
                      <a:gd name="T1" fmla="*/ 49 h 168"/>
                      <a:gd name="T2" fmla="*/ 195 w 265"/>
                      <a:gd name="T3" fmla="*/ 49 h 168"/>
                      <a:gd name="T4" fmla="*/ 195 w 265"/>
                      <a:gd name="T5" fmla="*/ 43 h 168"/>
                      <a:gd name="T6" fmla="*/ 6 w 265"/>
                      <a:gd name="T7" fmla="*/ 43 h 168"/>
                      <a:gd name="T8" fmla="*/ 0 w 265"/>
                      <a:gd name="T9" fmla="*/ 43 h 168"/>
                      <a:gd name="T10" fmla="*/ 0 w 265"/>
                      <a:gd name="T11" fmla="*/ 49 h 168"/>
                      <a:gd name="T12" fmla="*/ 0 w 265"/>
                      <a:gd name="T13" fmla="*/ 118 h 168"/>
                      <a:gd name="T14" fmla="*/ 0 w 265"/>
                      <a:gd name="T15" fmla="*/ 123 h 168"/>
                      <a:gd name="T16" fmla="*/ 6 w 265"/>
                      <a:gd name="T17" fmla="*/ 123 h 168"/>
                      <a:gd name="T18" fmla="*/ 195 w 265"/>
                      <a:gd name="T19" fmla="*/ 123 h 168"/>
                      <a:gd name="T20" fmla="*/ 195 w 265"/>
                      <a:gd name="T21" fmla="*/ 118 h 168"/>
                      <a:gd name="T22" fmla="*/ 189 w 265"/>
                      <a:gd name="T23" fmla="*/ 118 h 168"/>
                      <a:gd name="T24" fmla="*/ 189 w 265"/>
                      <a:gd name="T25" fmla="*/ 153 h 168"/>
                      <a:gd name="T26" fmla="*/ 189 w 265"/>
                      <a:gd name="T27" fmla="*/ 167 h 168"/>
                      <a:gd name="T28" fmla="*/ 198 w 265"/>
                      <a:gd name="T29" fmla="*/ 157 h 168"/>
                      <a:gd name="T30" fmla="*/ 261 w 265"/>
                      <a:gd name="T31" fmla="*/ 88 h 168"/>
                      <a:gd name="T32" fmla="*/ 264 w 265"/>
                      <a:gd name="T33" fmla="*/ 84 h 168"/>
                      <a:gd name="T34" fmla="*/ 261 w 265"/>
                      <a:gd name="T35" fmla="*/ 80 h 168"/>
                      <a:gd name="T36" fmla="*/ 198 w 265"/>
                      <a:gd name="T37" fmla="*/ 11 h 168"/>
                      <a:gd name="T38" fmla="*/ 189 w 265"/>
                      <a:gd name="T39" fmla="*/ 0 h 168"/>
                      <a:gd name="T40" fmla="*/ 189 w 265"/>
                      <a:gd name="T41" fmla="*/ 15 h 168"/>
                      <a:gd name="T42" fmla="*/ 189 w 265"/>
                      <a:gd name="T43" fmla="*/ 49 h 168"/>
                      <a:gd name="T44" fmla="*/ 200 w 265"/>
                      <a:gd name="T45" fmla="*/ 15 h 168"/>
                      <a:gd name="T46" fmla="*/ 195 w 265"/>
                      <a:gd name="T47" fmla="*/ 15 h 168"/>
                      <a:gd name="T48" fmla="*/ 191 w 265"/>
                      <a:gd name="T49" fmla="*/ 19 h 168"/>
                      <a:gd name="T50" fmla="*/ 253 w 265"/>
                      <a:gd name="T51" fmla="*/ 88 h 168"/>
                      <a:gd name="T52" fmla="*/ 257 w 265"/>
                      <a:gd name="T53" fmla="*/ 84 h 168"/>
                      <a:gd name="T54" fmla="*/ 253 w 265"/>
                      <a:gd name="T55" fmla="*/ 80 h 168"/>
                      <a:gd name="T56" fmla="*/ 191 w 265"/>
                      <a:gd name="T57" fmla="*/ 149 h 168"/>
                      <a:gd name="T58" fmla="*/ 195 w 265"/>
                      <a:gd name="T59" fmla="*/ 153 h 168"/>
                      <a:gd name="T60" fmla="*/ 200 w 265"/>
                      <a:gd name="T61" fmla="*/ 153 h 168"/>
                      <a:gd name="T62" fmla="*/ 200 w 265"/>
                      <a:gd name="T63" fmla="*/ 118 h 168"/>
                      <a:gd name="T64" fmla="*/ 200 w 265"/>
                      <a:gd name="T65" fmla="*/ 112 h 168"/>
                      <a:gd name="T66" fmla="*/ 195 w 265"/>
                      <a:gd name="T67" fmla="*/ 112 h 168"/>
                      <a:gd name="T68" fmla="*/ 6 w 265"/>
                      <a:gd name="T69" fmla="*/ 112 h 168"/>
                      <a:gd name="T70" fmla="*/ 6 w 265"/>
                      <a:gd name="T71" fmla="*/ 118 h 168"/>
                      <a:gd name="T72" fmla="*/ 12 w 265"/>
                      <a:gd name="T73" fmla="*/ 118 h 168"/>
                      <a:gd name="T74" fmla="*/ 12 w 265"/>
                      <a:gd name="T75" fmla="*/ 49 h 168"/>
                      <a:gd name="T76" fmla="*/ 6 w 265"/>
                      <a:gd name="T77" fmla="*/ 49 h 168"/>
                      <a:gd name="T78" fmla="*/ 6 w 265"/>
                      <a:gd name="T79" fmla="*/ 54 h 168"/>
                      <a:gd name="T80" fmla="*/ 195 w 265"/>
                      <a:gd name="T81" fmla="*/ 54 h 168"/>
                      <a:gd name="T82" fmla="*/ 200 w 265"/>
                      <a:gd name="T83" fmla="*/ 54 h 168"/>
                      <a:gd name="T84" fmla="*/ 200 w 265"/>
                      <a:gd name="T85" fmla="*/ 49 h 168"/>
                      <a:gd name="T86" fmla="*/ 200 w 265"/>
                      <a:gd name="T87" fmla="*/ 15 h 168"/>
                      <a:gd name="T88" fmla="*/ 189 w 265"/>
                      <a:gd name="T89" fmla="*/ 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5" h="168">
                        <a:moveTo>
                          <a:pt x="189" y="49"/>
                        </a:moveTo>
                        <a:lnTo>
                          <a:pt x="195" y="49"/>
                        </a:lnTo>
                        <a:lnTo>
                          <a:pt x="195" y="43"/>
                        </a:lnTo>
                        <a:lnTo>
                          <a:pt x="6" y="43"/>
                        </a:lnTo>
                        <a:lnTo>
                          <a:pt x="0" y="43"/>
                        </a:lnTo>
                        <a:lnTo>
                          <a:pt x="0" y="49"/>
                        </a:lnTo>
                        <a:lnTo>
                          <a:pt x="0" y="118"/>
                        </a:lnTo>
                        <a:lnTo>
                          <a:pt x="0" y="123"/>
                        </a:lnTo>
                        <a:lnTo>
                          <a:pt x="6" y="123"/>
                        </a:lnTo>
                        <a:lnTo>
                          <a:pt x="195" y="123"/>
                        </a:lnTo>
                        <a:lnTo>
                          <a:pt x="195" y="118"/>
                        </a:lnTo>
                        <a:lnTo>
                          <a:pt x="189" y="118"/>
                        </a:lnTo>
                        <a:lnTo>
                          <a:pt x="189" y="153"/>
                        </a:lnTo>
                        <a:lnTo>
                          <a:pt x="189" y="167"/>
                        </a:lnTo>
                        <a:lnTo>
                          <a:pt x="198" y="157"/>
                        </a:lnTo>
                        <a:lnTo>
                          <a:pt x="261" y="88"/>
                        </a:lnTo>
                        <a:lnTo>
                          <a:pt x="264" y="84"/>
                        </a:lnTo>
                        <a:lnTo>
                          <a:pt x="261" y="80"/>
                        </a:lnTo>
                        <a:lnTo>
                          <a:pt x="198" y="11"/>
                        </a:lnTo>
                        <a:lnTo>
                          <a:pt x="189" y="0"/>
                        </a:lnTo>
                        <a:lnTo>
                          <a:pt x="189" y="15"/>
                        </a:lnTo>
                        <a:lnTo>
                          <a:pt x="189" y="49"/>
                        </a:lnTo>
                        <a:lnTo>
                          <a:pt x="200" y="15"/>
                        </a:lnTo>
                        <a:lnTo>
                          <a:pt x="195" y="15"/>
                        </a:lnTo>
                        <a:lnTo>
                          <a:pt x="191" y="19"/>
                        </a:lnTo>
                        <a:lnTo>
                          <a:pt x="253" y="88"/>
                        </a:lnTo>
                        <a:lnTo>
                          <a:pt x="257" y="84"/>
                        </a:lnTo>
                        <a:lnTo>
                          <a:pt x="253" y="80"/>
                        </a:lnTo>
                        <a:lnTo>
                          <a:pt x="191" y="149"/>
                        </a:lnTo>
                        <a:lnTo>
                          <a:pt x="195" y="153"/>
                        </a:lnTo>
                        <a:lnTo>
                          <a:pt x="200" y="153"/>
                        </a:lnTo>
                        <a:lnTo>
                          <a:pt x="200" y="118"/>
                        </a:lnTo>
                        <a:lnTo>
                          <a:pt x="200" y="112"/>
                        </a:lnTo>
                        <a:lnTo>
                          <a:pt x="195" y="112"/>
                        </a:lnTo>
                        <a:lnTo>
                          <a:pt x="6" y="112"/>
                        </a:lnTo>
                        <a:lnTo>
                          <a:pt x="6" y="118"/>
                        </a:lnTo>
                        <a:lnTo>
                          <a:pt x="12" y="118"/>
                        </a:lnTo>
                        <a:lnTo>
                          <a:pt x="12" y="49"/>
                        </a:lnTo>
                        <a:lnTo>
                          <a:pt x="6" y="49"/>
                        </a:lnTo>
                        <a:lnTo>
                          <a:pt x="6" y="54"/>
                        </a:lnTo>
                        <a:lnTo>
                          <a:pt x="195" y="54"/>
                        </a:lnTo>
                        <a:lnTo>
                          <a:pt x="200" y="54"/>
                        </a:lnTo>
                        <a:lnTo>
                          <a:pt x="200" y="49"/>
                        </a:lnTo>
                        <a:lnTo>
                          <a:pt x="200" y="15"/>
                        </a:lnTo>
                        <a:lnTo>
                          <a:pt x="189" y="49"/>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741" name="Rectangle 165"/>
                <p:cNvSpPr>
                  <a:spLocks noChangeArrowheads="1"/>
                </p:cNvSpPr>
                <p:nvPr/>
              </p:nvSpPr>
              <p:spPr bwMode="auto">
                <a:xfrm>
                  <a:off x="3635" y="3522"/>
                  <a:ext cx="613" cy="606"/>
                </a:xfrm>
                <a:prstGeom prst="rect">
                  <a:avLst/>
                </a:prstGeom>
                <a:solidFill>
                  <a:srgbClr val="FF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42" name="Rectangle 166"/>
                <p:cNvSpPr>
                  <a:spLocks noChangeArrowheads="1"/>
                </p:cNvSpPr>
                <p:nvPr/>
              </p:nvSpPr>
              <p:spPr bwMode="auto">
                <a:xfrm>
                  <a:off x="3635" y="3936"/>
                  <a:ext cx="110" cy="192"/>
                </a:xfrm>
                <a:prstGeom prst="rect">
                  <a:avLst/>
                </a:prstGeom>
                <a:solidFill>
                  <a:srgbClr val="FF33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52743" name="Group 167"/>
                <p:cNvGrpSpPr>
                  <a:grpSpLocks/>
                </p:cNvGrpSpPr>
                <p:nvPr/>
              </p:nvGrpSpPr>
              <p:grpSpPr bwMode="auto">
                <a:xfrm>
                  <a:off x="3751" y="3999"/>
                  <a:ext cx="125" cy="138"/>
                  <a:chOff x="3463" y="3485"/>
                  <a:chExt cx="125" cy="138"/>
                </a:xfrm>
              </p:grpSpPr>
              <p:sp>
                <p:nvSpPr>
                  <p:cNvPr id="152744" name="Rectangle 168"/>
                  <p:cNvSpPr>
                    <a:spLocks noChangeArrowheads="1"/>
                  </p:cNvSpPr>
                  <p:nvPr/>
                </p:nvSpPr>
                <p:spPr bwMode="auto">
                  <a:xfrm>
                    <a:off x="3463" y="3485"/>
                    <a:ext cx="125" cy="138"/>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45" name="Rectangle 169"/>
                  <p:cNvSpPr>
                    <a:spLocks noChangeArrowheads="1"/>
                  </p:cNvSpPr>
                  <p:nvPr/>
                </p:nvSpPr>
                <p:spPr bwMode="auto">
                  <a:xfrm>
                    <a:off x="3471" y="3493"/>
                    <a:ext cx="111" cy="122"/>
                  </a:xfrm>
                  <a:prstGeom prst="rect">
                    <a:avLst/>
                  </a:prstGeom>
                  <a:solidFill>
                    <a:srgbClr val="66FF66"/>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2746" name="Rectangle 170"/>
                <p:cNvSpPr>
                  <a:spLocks noChangeArrowheads="1"/>
                </p:cNvSpPr>
                <p:nvPr/>
              </p:nvSpPr>
              <p:spPr bwMode="auto">
                <a:xfrm>
                  <a:off x="3887" y="4028"/>
                  <a:ext cx="110" cy="100"/>
                </a:xfrm>
                <a:prstGeom prst="rect">
                  <a:avLst/>
                </a:prstGeom>
                <a:solidFill>
                  <a:schemeClr val="hlink"/>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52747" name="Group 171"/>
                <p:cNvGrpSpPr>
                  <a:grpSpLocks/>
                </p:cNvGrpSpPr>
                <p:nvPr/>
              </p:nvGrpSpPr>
              <p:grpSpPr bwMode="auto">
                <a:xfrm>
                  <a:off x="4004" y="4042"/>
                  <a:ext cx="125" cy="95"/>
                  <a:chOff x="3716" y="3528"/>
                  <a:chExt cx="125" cy="95"/>
                </a:xfrm>
              </p:grpSpPr>
              <p:sp>
                <p:nvSpPr>
                  <p:cNvPr id="152748" name="Rectangle 172"/>
                  <p:cNvSpPr>
                    <a:spLocks noChangeArrowheads="1"/>
                  </p:cNvSpPr>
                  <p:nvPr/>
                </p:nvSpPr>
                <p:spPr bwMode="auto">
                  <a:xfrm>
                    <a:off x="3716" y="3528"/>
                    <a:ext cx="125" cy="9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49" name="Rectangle 173"/>
                  <p:cNvSpPr>
                    <a:spLocks noChangeArrowheads="1"/>
                  </p:cNvSpPr>
                  <p:nvPr/>
                </p:nvSpPr>
                <p:spPr bwMode="auto">
                  <a:xfrm>
                    <a:off x="3724" y="3536"/>
                    <a:ext cx="110" cy="79"/>
                  </a:xfrm>
                  <a:prstGeom prst="rect">
                    <a:avLst/>
                  </a:prstGeom>
                  <a:solidFill>
                    <a:srgbClr val="FFCC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2750" name="Rectangle 174"/>
                <p:cNvSpPr>
                  <a:spLocks noChangeArrowheads="1"/>
                </p:cNvSpPr>
                <p:nvPr/>
              </p:nvSpPr>
              <p:spPr bwMode="auto">
                <a:xfrm>
                  <a:off x="4137" y="4074"/>
                  <a:ext cx="111" cy="54"/>
                </a:xfrm>
                <a:prstGeom prst="rect">
                  <a:avLst/>
                </a:prstGeom>
                <a:solidFill>
                  <a:srgbClr val="FF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51" name="Freeform 175"/>
                <p:cNvSpPr>
                  <a:spLocks/>
                </p:cNvSpPr>
                <p:nvPr/>
              </p:nvSpPr>
              <p:spPr bwMode="auto">
                <a:xfrm>
                  <a:off x="3746" y="3510"/>
                  <a:ext cx="519" cy="424"/>
                </a:xfrm>
                <a:custGeom>
                  <a:avLst/>
                  <a:gdLst>
                    <a:gd name="T0" fmla="*/ 0 w 519"/>
                    <a:gd name="T1" fmla="*/ 412 h 424"/>
                    <a:gd name="T2" fmla="*/ 13 w 519"/>
                    <a:gd name="T3" fmla="*/ 423 h 424"/>
                    <a:gd name="T4" fmla="*/ 138 w 519"/>
                    <a:gd name="T5" fmla="*/ 278 h 424"/>
                    <a:gd name="T6" fmla="*/ 132 w 519"/>
                    <a:gd name="T7" fmla="*/ 272 h 424"/>
                    <a:gd name="T8" fmla="*/ 138 w 519"/>
                    <a:gd name="T9" fmla="*/ 279 h 424"/>
                    <a:gd name="T10" fmla="*/ 266 w 519"/>
                    <a:gd name="T11" fmla="*/ 164 h 424"/>
                    <a:gd name="T12" fmla="*/ 259 w 519"/>
                    <a:gd name="T13" fmla="*/ 158 h 424"/>
                    <a:gd name="T14" fmla="*/ 265 w 519"/>
                    <a:gd name="T15" fmla="*/ 165 h 424"/>
                    <a:gd name="T16" fmla="*/ 393 w 519"/>
                    <a:gd name="T17" fmla="*/ 68 h 424"/>
                    <a:gd name="T18" fmla="*/ 387 w 519"/>
                    <a:gd name="T19" fmla="*/ 61 h 424"/>
                    <a:gd name="T20" fmla="*/ 391 w 519"/>
                    <a:gd name="T21" fmla="*/ 69 h 424"/>
                    <a:gd name="T22" fmla="*/ 518 w 519"/>
                    <a:gd name="T23" fmla="*/ 16 h 424"/>
                    <a:gd name="T24" fmla="*/ 511 w 519"/>
                    <a:gd name="T25" fmla="*/ 0 h 424"/>
                    <a:gd name="T26" fmla="*/ 383 w 519"/>
                    <a:gd name="T27" fmla="*/ 54 h 424"/>
                    <a:gd name="T28" fmla="*/ 383 w 519"/>
                    <a:gd name="T29" fmla="*/ 55 h 424"/>
                    <a:gd name="T30" fmla="*/ 254 w 519"/>
                    <a:gd name="T31" fmla="*/ 151 h 424"/>
                    <a:gd name="T32" fmla="*/ 253 w 519"/>
                    <a:gd name="T33" fmla="*/ 151 h 424"/>
                    <a:gd name="T34" fmla="*/ 126 w 519"/>
                    <a:gd name="T35" fmla="*/ 266 h 424"/>
                    <a:gd name="T36" fmla="*/ 125 w 519"/>
                    <a:gd name="T37" fmla="*/ 267 h 424"/>
                    <a:gd name="T38" fmla="*/ 0 w 519"/>
                    <a:gd name="T39" fmla="*/ 4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9" h="424">
                      <a:moveTo>
                        <a:pt x="0" y="412"/>
                      </a:moveTo>
                      <a:lnTo>
                        <a:pt x="13" y="423"/>
                      </a:lnTo>
                      <a:lnTo>
                        <a:pt x="138" y="278"/>
                      </a:lnTo>
                      <a:lnTo>
                        <a:pt x="132" y="272"/>
                      </a:lnTo>
                      <a:lnTo>
                        <a:pt x="138" y="279"/>
                      </a:lnTo>
                      <a:lnTo>
                        <a:pt x="266" y="164"/>
                      </a:lnTo>
                      <a:lnTo>
                        <a:pt x="259" y="158"/>
                      </a:lnTo>
                      <a:lnTo>
                        <a:pt x="265" y="165"/>
                      </a:lnTo>
                      <a:lnTo>
                        <a:pt x="393" y="68"/>
                      </a:lnTo>
                      <a:lnTo>
                        <a:pt x="387" y="61"/>
                      </a:lnTo>
                      <a:lnTo>
                        <a:pt x="391" y="69"/>
                      </a:lnTo>
                      <a:lnTo>
                        <a:pt x="518" y="16"/>
                      </a:lnTo>
                      <a:lnTo>
                        <a:pt x="511" y="0"/>
                      </a:lnTo>
                      <a:lnTo>
                        <a:pt x="383" y="54"/>
                      </a:lnTo>
                      <a:lnTo>
                        <a:pt x="383" y="55"/>
                      </a:lnTo>
                      <a:lnTo>
                        <a:pt x="254" y="151"/>
                      </a:lnTo>
                      <a:lnTo>
                        <a:pt x="253" y="151"/>
                      </a:lnTo>
                      <a:lnTo>
                        <a:pt x="126" y="266"/>
                      </a:lnTo>
                      <a:lnTo>
                        <a:pt x="125" y="267"/>
                      </a:lnTo>
                      <a:lnTo>
                        <a:pt x="0" y="412"/>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752" name="Rectangle 176"/>
                <p:cNvSpPr>
                  <a:spLocks noChangeArrowheads="1"/>
                </p:cNvSpPr>
                <p:nvPr/>
              </p:nvSpPr>
              <p:spPr bwMode="auto">
                <a:xfrm>
                  <a:off x="4682" y="3522"/>
                  <a:ext cx="613" cy="606"/>
                </a:xfrm>
                <a:prstGeom prst="rect">
                  <a:avLst/>
                </a:prstGeom>
                <a:solidFill>
                  <a:srgbClr val="FF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53" name="Rectangle 177"/>
                <p:cNvSpPr>
                  <a:spLocks noChangeArrowheads="1"/>
                </p:cNvSpPr>
                <p:nvPr/>
              </p:nvSpPr>
              <p:spPr bwMode="auto">
                <a:xfrm>
                  <a:off x="4682" y="4050"/>
                  <a:ext cx="110" cy="78"/>
                </a:xfrm>
                <a:prstGeom prst="rect">
                  <a:avLst/>
                </a:prstGeom>
                <a:solidFill>
                  <a:srgbClr val="FF33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52754" name="Group 178"/>
                <p:cNvGrpSpPr>
                  <a:grpSpLocks/>
                </p:cNvGrpSpPr>
                <p:nvPr/>
              </p:nvGrpSpPr>
              <p:grpSpPr bwMode="auto">
                <a:xfrm>
                  <a:off x="4798" y="4066"/>
                  <a:ext cx="125" cy="71"/>
                  <a:chOff x="4510" y="3552"/>
                  <a:chExt cx="125" cy="71"/>
                </a:xfrm>
              </p:grpSpPr>
              <p:sp>
                <p:nvSpPr>
                  <p:cNvPr id="152755" name="Rectangle 179"/>
                  <p:cNvSpPr>
                    <a:spLocks noChangeArrowheads="1"/>
                  </p:cNvSpPr>
                  <p:nvPr/>
                </p:nvSpPr>
                <p:spPr bwMode="auto">
                  <a:xfrm>
                    <a:off x="4510" y="3552"/>
                    <a:ext cx="125" cy="71"/>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56" name="Rectangle 180"/>
                  <p:cNvSpPr>
                    <a:spLocks noChangeArrowheads="1"/>
                  </p:cNvSpPr>
                  <p:nvPr/>
                </p:nvSpPr>
                <p:spPr bwMode="auto">
                  <a:xfrm>
                    <a:off x="4518" y="3560"/>
                    <a:ext cx="111" cy="55"/>
                  </a:xfrm>
                  <a:prstGeom prst="rect">
                    <a:avLst/>
                  </a:prstGeom>
                  <a:solidFill>
                    <a:srgbClr val="66FF66"/>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2757" name="Rectangle 181"/>
                <p:cNvSpPr>
                  <a:spLocks noChangeArrowheads="1"/>
                </p:cNvSpPr>
                <p:nvPr/>
              </p:nvSpPr>
              <p:spPr bwMode="auto">
                <a:xfrm>
                  <a:off x="4933" y="4074"/>
                  <a:ext cx="111" cy="54"/>
                </a:xfrm>
                <a:prstGeom prst="rect">
                  <a:avLst/>
                </a:prstGeom>
                <a:solidFill>
                  <a:schemeClr val="hlink"/>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52758" name="Group 182"/>
                <p:cNvGrpSpPr>
                  <a:grpSpLocks/>
                </p:cNvGrpSpPr>
                <p:nvPr/>
              </p:nvGrpSpPr>
              <p:grpSpPr bwMode="auto">
                <a:xfrm>
                  <a:off x="5052" y="4087"/>
                  <a:ext cx="125" cy="49"/>
                  <a:chOff x="4764" y="3573"/>
                  <a:chExt cx="125" cy="49"/>
                </a:xfrm>
              </p:grpSpPr>
              <p:sp>
                <p:nvSpPr>
                  <p:cNvPr id="152759" name="Rectangle 183"/>
                  <p:cNvSpPr>
                    <a:spLocks noChangeArrowheads="1"/>
                  </p:cNvSpPr>
                  <p:nvPr/>
                </p:nvSpPr>
                <p:spPr bwMode="auto">
                  <a:xfrm>
                    <a:off x="4764" y="3573"/>
                    <a:ext cx="125" cy="49"/>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60" name="Rectangle 184"/>
                  <p:cNvSpPr>
                    <a:spLocks noChangeArrowheads="1"/>
                  </p:cNvSpPr>
                  <p:nvPr/>
                </p:nvSpPr>
                <p:spPr bwMode="auto">
                  <a:xfrm>
                    <a:off x="4772" y="3581"/>
                    <a:ext cx="110" cy="33"/>
                  </a:xfrm>
                  <a:prstGeom prst="rect">
                    <a:avLst/>
                  </a:prstGeom>
                  <a:solidFill>
                    <a:srgbClr val="FFCC99"/>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2761" name="Rectangle 185"/>
                <p:cNvSpPr>
                  <a:spLocks noChangeArrowheads="1"/>
                </p:cNvSpPr>
                <p:nvPr/>
              </p:nvSpPr>
              <p:spPr bwMode="auto">
                <a:xfrm>
                  <a:off x="5184" y="4074"/>
                  <a:ext cx="111" cy="54"/>
                </a:xfrm>
                <a:prstGeom prst="rect">
                  <a:avLst/>
                </a:prstGeom>
                <a:solidFill>
                  <a:srgbClr val="FFFF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62" name="Freeform 186"/>
                <p:cNvSpPr>
                  <a:spLocks/>
                </p:cNvSpPr>
                <p:nvPr/>
              </p:nvSpPr>
              <p:spPr bwMode="auto">
                <a:xfrm>
                  <a:off x="4795" y="3775"/>
                  <a:ext cx="508" cy="276"/>
                </a:xfrm>
                <a:custGeom>
                  <a:avLst/>
                  <a:gdLst>
                    <a:gd name="T0" fmla="*/ 0 w 508"/>
                    <a:gd name="T1" fmla="*/ 260 h 276"/>
                    <a:gd name="T2" fmla="*/ 9 w 508"/>
                    <a:gd name="T3" fmla="*/ 275 h 276"/>
                    <a:gd name="T4" fmla="*/ 136 w 508"/>
                    <a:gd name="T5" fmla="*/ 206 h 276"/>
                    <a:gd name="T6" fmla="*/ 264 w 508"/>
                    <a:gd name="T7" fmla="*/ 137 h 276"/>
                    <a:gd name="T8" fmla="*/ 259 w 508"/>
                    <a:gd name="T9" fmla="*/ 130 h 276"/>
                    <a:gd name="T10" fmla="*/ 263 w 508"/>
                    <a:gd name="T11" fmla="*/ 138 h 276"/>
                    <a:gd name="T12" fmla="*/ 386 w 508"/>
                    <a:gd name="T13" fmla="*/ 85 h 276"/>
                    <a:gd name="T14" fmla="*/ 387 w 508"/>
                    <a:gd name="T15" fmla="*/ 84 h 276"/>
                    <a:gd name="T16" fmla="*/ 507 w 508"/>
                    <a:gd name="T17" fmla="*/ 15 h 276"/>
                    <a:gd name="T18" fmla="*/ 498 w 508"/>
                    <a:gd name="T19" fmla="*/ 0 h 276"/>
                    <a:gd name="T20" fmla="*/ 378 w 508"/>
                    <a:gd name="T21" fmla="*/ 69 h 276"/>
                    <a:gd name="T22" fmla="*/ 382 w 508"/>
                    <a:gd name="T23" fmla="*/ 76 h 276"/>
                    <a:gd name="T24" fmla="*/ 378 w 508"/>
                    <a:gd name="T25" fmla="*/ 69 h 276"/>
                    <a:gd name="T26" fmla="*/ 255 w 508"/>
                    <a:gd name="T27" fmla="*/ 122 h 276"/>
                    <a:gd name="T28" fmla="*/ 255 w 508"/>
                    <a:gd name="T29" fmla="*/ 122 h 276"/>
                    <a:gd name="T30" fmla="*/ 128 w 508"/>
                    <a:gd name="T31" fmla="*/ 191 h 276"/>
                    <a:gd name="T32" fmla="*/ 0 w 508"/>
                    <a:gd name="T33" fmla="*/ 26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276">
                      <a:moveTo>
                        <a:pt x="0" y="260"/>
                      </a:moveTo>
                      <a:lnTo>
                        <a:pt x="9" y="275"/>
                      </a:lnTo>
                      <a:lnTo>
                        <a:pt x="136" y="206"/>
                      </a:lnTo>
                      <a:lnTo>
                        <a:pt x="264" y="137"/>
                      </a:lnTo>
                      <a:lnTo>
                        <a:pt x="259" y="130"/>
                      </a:lnTo>
                      <a:lnTo>
                        <a:pt x="263" y="138"/>
                      </a:lnTo>
                      <a:lnTo>
                        <a:pt x="386" y="85"/>
                      </a:lnTo>
                      <a:lnTo>
                        <a:pt x="387" y="84"/>
                      </a:lnTo>
                      <a:lnTo>
                        <a:pt x="507" y="15"/>
                      </a:lnTo>
                      <a:lnTo>
                        <a:pt x="498" y="0"/>
                      </a:lnTo>
                      <a:lnTo>
                        <a:pt x="378" y="69"/>
                      </a:lnTo>
                      <a:lnTo>
                        <a:pt x="382" y="76"/>
                      </a:lnTo>
                      <a:lnTo>
                        <a:pt x="378" y="69"/>
                      </a:lnTo>
                      <a:lnTo>
                        <a:pt x="255" y="122"/>
                      </a:lnTo>
                      <a:lnTo>
                        <a:pt x="255" y="122"/>
                      </a:lnTo>
                      <a:lnTo>
                        <a:pt x="128" y="191"/>
                      </a:lnTo>
                      <a:lnTo>
                        <a:pt x="0" y="26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152814" name="Group 238"/>
            <p:cNvGrpSpPr>
              <a:grpSpLocks/>
            </p:cNvGrpSpPr>
            <p:nvPr/>
          </p:nvGrpSpPr>
          <p:grpSpPr bwMode="auto">
            <a:xfrm>
              <a:off x="1824" y="1968"/>
              <a:ext cx="1776" cy="1104"/>
              <a:chOff x="1824" y="1968"/>
              <a:chExt cx="1776" cy="1104"/>
            </a:xfrm>
          </p:grpSpPr>
          <p:sp>
            <p:nvSpPr>
              <p:cNvPr id="152774" name="AutoShape 198"/>
              <p:cNvSpPr>
                <a:spLocks noChangeArrowheads="1"/>
              </p:cNvSpPr>
              <p:nvPr/>
            </p:nvSpPr>
            <p:spPr bwMode="auto">
              <a:xfrm>
                <a:off x="1880" y="2304"/>
                <a:ext cx="1720" cy="768"/>
              </a:xfrm>
              <a:prstGeom prst="diamond">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65" name="AutoShape 189"/>
              <p:cNvSpPr>
                <a:spLocks noChangeArrowheads="1"/>
              </p:cNvSpPr>
              <p:nvPr/>
            </p:nvSpPr>
            <p:spPr bwMode="auto">
              <a:xfrm>
                <a:off x="1824" y="2256"/>
                <a:ext cx="1700" cy="752"/>
              </a:xfrm>
              <a:prstGeom prst="diamond">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766" name="Rectangle 190"/>
              <p:cNvSpPr>
                <a:spLocks noChangeArrowheads="1"/>
              </p:cNvSpPr>
              <p:nvPr/>
            </p:nvSpPr>
            <p:spPr bwMode="auto">
              <a:xfrm>
                <a:off x="2074" y="2352"/>
                <a:ext cx="1186" cy="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nSpc>
                    <a:spcPct val="120000"/>
                  </a:lnSpc>
                  <a:spcBef>
                    <a:spcPct val="50000"/>
                  </a:spcBef>
                </a:pPr>
                <a:r>
                  <a:rPr lang="ja-JP" altLang="en-US" sz="2000" b="1">
                    <a:effectLst>
                      <a:outerShdw blurRad="38100" dist="38100" dir="2700000" algn="tl">
                        <a:srgbClr val="C0C0C0"/>
                      </a:outerShdw>
                    </a:effectLst>
                  </a:rPr>
                  <a:t>目標値</a:t>
                </a:r>
              </a:p>
              <a:p>
                <a:pPr>
                  <a:lnSpc>
                    <a:spcPct val="110000"/>
                  </a:lnSpc>
                </a:pPr>
                <a:r>
                  <a:rPr lang="ja-JP" altLang="en-US" sz="2000" b="1">
                    <a:effectLst>
                      <a:outerShdw blurRad="38100" dist="38100" dir="2700000" algn="tl">
                        <a:srgbClr val="C0C0C0"/>
                      </a:outerShdw>
                    </a:effectLst>
                  </a:rPr>
                  <a:t>との比較</a:t>
                </a:r>
              </a:p>
            </p:txBody>
          </p:sp>
          <p:sp>
            <p:nvSpPr>
              <p:cNvPr id="152772" name="AutoShape 196"/>
              <p:cNvSpPr>
                <a:spLocks noChangeArrowheads="1"/>
              </p:cNvSpPr>
              <p:nvPr/>
            </p:nvSpPr>
            <p:spPr bwMode="auto">
              <a:xfrm rot="-123295">
                <a:off x="2520" y="1968"/>
                <a:ext cx="312" cy="192"/>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52800" name="Group 224"/>
              <p:cNvGrpSpPr>
                <a:grpSpLocks/>
              </p:cNvGrpSpPr>
              <p:nvPr/>
            </p:nvGrpSpPr>
            <p:grpSpPr bwMode="auto">
              <a:xfrm>
                <a:off x="1824" y="2160"/>
                <a:ext cx="576" cy="240"/>
                <a:chOff x="528" y="528"/>
                <a:chExt cx="1920" cy="336"/>
              </a:xfrm>
            </p:grpSpPr>
            <p:sp>
              <p:nvSpPr>
                <p:cNvPr id="152801" name="Rectangle 225"/>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2802" name="Text Box 226"/>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３</a:t>
                  </a:r>
                </a:p>
              </p:txBody>
            </p:sp>
          </p:grpSp>
        </p:grpSp>
      </p:grpSp>
      <p:grpSp>
        <p:nvGrpSpPr>
          <p:cNvPr id="152820" name="Group 244"/>
          <p:cNvGrpSpPr>
            <a:grpSpLocks/>
          </p:cNvGrpSpPr>
          <p:nvPr/>
        </p:nvGrpSpPr>
        <p:grpSpPr bwMode="auto">
          <a:xfrm>
            <a:off x="2590800" y="1143000"/>
            <a:ext cx="6019800" cy="2362200"/>
            <a:chOff x="1632" y="720"/>
            <a:chExt cx="3792" cy="1488"/>
          </a:xfrm>
        </p:grpSpPr>
        <p:grpSp>
          <p:nvGrpSpPr>
            <p:cNvPr id="152813" name="Group 237"/>
            <p:cNvGrpSpPr>
              <a:grpSpLocks/>
            </p:cNvGrpSpPr>
            <p:nvPr/>
          </p:nvGrpSpPr>
          <p:grpSpPr bwMode="auto">
            <a:xfrm>
              <a:off x="1632" y="1104"/>
              <a:ext cx="1824" cy="720"/>
              <a:chOff x="1632" y="1104"/>
              <a:chExt cx="1824" cy="720"/>
            </a:xfrm>
          </p:grpSpPr>
          <p:sp>
            <p:nvSpPr>
              <p:cNvPr id="152581" name="AutoShape 5"/>
              <p:cNvSpPr>
                <a:spLocks noChangeArrowheads="1"/>
              </p:cNvSpPr>
              <p:nvPr/>
            </p:nvSpPr>
            <p:spPr bwMode="auto">
              <a:xfrm rot="-123295">
                <a:off x="2520" y="1104"/>
                <a:ext cx="312" cy="192"/>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52770" name="Rectangle 194"/>
              <p:cNvSpPr>
                <a:spLocks noChangeArrowheads="1"/>
              </p:cNvSpPr>
              <p:nvPr/>
            </p:nvSpPr>
            <p:spPr bwMode="auto">
              <a:xfrm>
                <a:off x="1776" y="1392"/>
                <a:ext cx="1680"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chemeClr val="bg1"/>
                    </a:solidFill>
                    <a:effectLst>
                      <a:outerShdw blurRad="38100" dist="38100" dir="2700000" algn="tl">
                        <a:srgbClr val="000000"/>
                      </a:outerShdw>
                    </a:effectLst>
                    <a:latin typeface="ＭＳ ゴシック" pitchFamily="49" charset="-128"/>
                    <a:ea typeface="ＭＳ ゴシック" pitchFamily="49" charset="-128"/>
                  </a:rPr>
                  <a:t>　  </a:t>
                </a:r>
                <a:r>
                  <a:rPr lang="ja-JP" altLang="en-US" sz="2000" b="1">
                    <a:effectLst>
                      <a:outerShdw blurRad="38100" dist="38100" dir="2700000" algn="tl">
                        <a:srgbClr val="FFFFFF"/>
                      </a:outerShdw>
                    </a:effectLst>
                  </a:rPr>
                  <a:t>有形効果の把握</a:t>
                </a:r>
              </a:p>
            </p:txBody>
          </p:sp>
          <p:grpSp>
            <p:nvGrpSpPr>
              <p:cNvPr id="152797" name="Group 221"/>
              <p:cNvGrpSpPr>
                <a:grpSpLocks/>
              </p:cNvGrpSpPr>
              <p:nvPr/>
            </p:nvGrpSpPr>
            <p:grpSpPr bwMode="auto">
              <a:xfrm>
                <a:off x="1632" y="1152"/>
                <a:ext cx="624" cy="240"/>
                <a:chOff x="528" y="528"/>
                <a:chExt cx="1920" cy="336"/>
              </a:xfrm>
            </p:grpSpPr>
            <p:sp>
              <p:nvSpPr>
                <p:cNvPr id="152798" name="Rectangle 222"/>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2799" name="Text Box 223"/>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２</a:t>
                  </a:r>
                </a:p>
              </p:txBody>
            </p:sp>
          </p:grpSp>
        </p:grpSp>
        <p:grpSp>
          <p:nvGrpSpPr>
            <p:cNvPr id="152811" name="Group 235"/>
            <p:cNvGrpSpPr>
              <a:grpSpLocks/>
            </p:cNvGrpSpPr>
            <p:nvPr/>
          </p:nvGrpSpPr>
          <p:grpSpPr bwMode="auto">
            <a:xfrm>
              <a:off x="3744" y="720"/>
              <a:ext cx="1680" cy="1488"/>
              <a:chOff x="3744" y="768"/>
              <a:chExt cx="1680" cy="1488"/>
            </a:xfrm>
          </p:grpSpPr>
          <p:sp>
            <p:nvSpPr>
              <p:cNvPr id="152806" name="AutoShape 230"/>
              <p:cNvSpPr>
                <a:spLocks noChangeArrowheads="1"/>
              </p:cNvSpPr>
              <p:nvPr/>
            </p:nvSpPr>
            <p:spPr bwMode="auto">
              <a:xfrm>
                <a:off x="3744" y="864"/>
                <a:ext cx="1632" cy="1392"/>
              </a:xfrm>
              <a:prstGeom prst="wedgeRoundRectCallout">
                <a:avLst>
                  <a:gd name="adj1" fmla="val -70222"/>
                  <a:gd name="adj2" fmla="val 8477"/>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b="1"/>
              </a:p>
            </p:txBody>
          </p:sp>
          <p:sp>
            <p:nvSpPr>
              <p:cNvPr id="152653" name="Rectangle 77"/>
              <p:cNvSpPr>
                <a:spLocks noChangeArrowheads="1"/>
              </p:cNvSpPr>
              <p:nvPr/>
            </p:nvSpPr>
            <p:spPr bwMode="auto">
              <a:xfrm>
                <a:off x="3787" y="1064"/>
                <a:ext cx="1637" cy="1096"/>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solidFill>
                      <a:schemeClr val="tx2"/>
                    </a:solidFill>
                  </a:rPr>
                  <a:t>◆</a:t>
                </a:r>
                <a:r>
                  <a:rPr lang="ja-JP" altLang="en-US" sz="1800" b="1">
                    <a:solidFill>
                      <a:srgbClr val="000000"/>
                    </a:solidFill>
                    <a:latin typeface="ＭＳ Ｐゴシック" pitchFamily="50" charset="-128"/>
                  </a:rPr>
                  <a:t>「現在の姿」把握時と</a:t>
                </a:r>
              </a:p>
              <a:p>
                <a:pPr algn="l"/>
                <a:r>
                  <a:rPr lang="ja-JP" altLang="en-US" sz="1800" b="1">
                    <a:solidFill>
                      <a:srgbClr val="000000"/>
                    </a:solidFill>
                    <a:latin typeface="ＭＳ Ｐゴシック" pitchFamily="50" charset="-128"/>
                  </a:rPr>
                  <a:t>    同じ取り方で</a:t>
                </a:r>
              </a:p>
              <a:p>
                <a:pPr algn="l"/>
                <a:r>
                  <a:rPr lang="ja-JP" altLang="en-US" sz="1800" b="1">
                    <a:solidFill>
                      <a:schemeClr val="tx2"/>
                    </a:solidFill>
                    <a:latin typeface="ＭＳ Ｐゴシック" pitchFamily="50" charset="-128"/>
                  </a:rPr>
                  <a:t>◆</a:t>
                </a:r>
                <a:r>
                  <a:rPr lang="ja-JP" altLang="en-US" sz="1800" b="1">
                    <a:solidFill>
                      <a:srgbClr val="000000"/>
                    </a:solidFill>
                    <a:latin typeface="ＭＳ Ｐゴシック" pitchFamily="50" charset="-128"/>
                  </a:rPr>
                  <a:t>できれば実施事項ごと</a:t>
                </a:r>
              </a:p>
              <a:p>
                <a:pPr algn="l"/>
                <a:r>
                  <a:rPr lang="ja-JP" altLang="en-US" sz="1800" b="1">
                    <a:solidFill>
                      <a:srgbClr val="000000"/>
                    </a:solidFill>
                    <a:latin typeface="ＭＳ Ｐゴシック" pitchFamily="50" charset="-128"/>
                  </a:rPr>
                  <a:t>   に把握</a:t>
                </a:r>
              </a:p>
              <a:p>
                <a:pPr algn="l"/>
                <a:r>
                  <a:rPr lang="ja-JP" altLang="en-US" sz="1800" b="1">
                    <a:solidFill>
                      <a:schemeClr val="tx2"/>
                    </a:solidFill>
                    <a:latin typeface="ＭＳ Ｐゴシック" pitchFamily="50" charset="-128"/>
                  </a:rPr>
                  <a:t>◆</a:t>
                </a:r>
                <a:r>
                  <a:rPr lang="ja-JP" altLang="en-US" sz="1800" b="1">
                    <a:solidFill>
                      <a:srgbClr val="000000"/>
                    </a:solidFill>
                    <a:latin typeface="ＭＳ Ｐゴシック" pitchFamily="50" charset="-128"/>
                  </a:rPr>
                  <a:t>悪影響などの有無</a:t>
                </a:r>
              </a:p>
              <a:p>
                <a:pPr algn="l"/>
                <a:r>
                  <a:rPr lang="ja-JP" altLang="en-US" sz="1800" b="1">
                    <a:solidFill>
                      <a:schemeClr val="tx2"/>
                    </a:solidFill>
                    <a:latin typeface="ＭＳ Ｐゴシック" pitchFamily="50" charset="-128"/>
                  </a:rPr>
                  <a:t>◆</a:t>
                </a:r>
                <a:r>
                  <a:rPr lang="ja-JP" altLang="en-US" sz="1800" b="1">
                    <a:solidFill>
                      <a:srgbClr val="000000"/>
                    </a:solidFill>
                    <a:latin typeface="ＭＳ Ｐゴシック" pitchFamily="50" charset="-128"/>
                  </a:rPr>
                  <a:t>波及効果の確認</a:t>
                </a:r>
              </a:p>
            </p:txBody>
          </p:sp>
          <p:sp>
            <p:nvSpPr>
              <p:cNvPr id="152777" name="AutoShape 201"/>
              <p:cNvSpPr>
                <a:spLocks noChangeArrowheads="1"/>
              </p:cNvSpPr>
              <p:nvPr/>
            </p:nvSpPr>
            <p:spPr bwMode="auto">
              <a:xfrm>
                <a:off x="3792" y="768"/>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grpSp>
      </p:grpSp>
      <p:grpSp>
        <p:nvGrpSpPr>
          <p:cNvPr id="152819" name="Group 243"/>
          <p:cNvGrpSpPr>
            <a:grpSpLocks/>
          </p:cNvGrpSpPr>
          <p:nvPr/>
        </p:nvGrpSpPr>
        <p:grpSpPr bwMode="auto">
          <a:xfrm>
            <a:off x="609600" y="1447800"/>
            <a:ext cx="2286000" cy="2133600"/>
            <a:chOff x="384" y="912"/>
            <a:chExt cx="1440" cy="1344"/>
          </a:xfrm>
        </p:grpSpPr>
        <p:sp>
          <p:nvSpPr>
            <p:cNvPr id="152659" name="Rectangle 83"/>
            <p:cNvSpPr>
              <a:spLocks noChangeArrowheads="1"/>
            </p:cNvSpPr>
            <p:nvPr/>
          </p:nvSpPr>
          <p:spPr bwMode="auto">
            <a:xfrm>
              <a:off x="887" y="1968"/>
              <a:ext cx="84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800" b="1">
                  <a:solidFill>
                    <a:srgbClr val="FF3300"/>
                  </a:solidFill>
                  <a:latin typeface="ＭＳ ゴシック" pitchFamily="49" charset="-128"/>
                  <a:ea typeface="ＭＳ ゴシック" pitchFamily="49" charset="-128"/>
                </a:rPr>
                <a:t>未達成の時</a:t>
              </a:r>
            </a:p>
          </p:txBody>
        </p:sp>
        <p:sp>
          <p:nvSpPr>
            <p:cNvPr id="152660" name="Rectangle 84"/>
            <p:cNvSpPr>
              <a:spLocks noChangeArrowheads="1"/>
            </p:cNvSpPr>
            <p:nvPr/>
          </p:nvSpPr>
          <p:spPr bwMode="auto">
            <a:xfrm>
              <a:off x="384" y="1240"/>
              <a:ext cx="896" cy="458"/>
            </a:xfrm>
            <a:prstGeom prst="rect">
              <a:avLst/>
            </a:prstGeom>
            <a:gradFill rotWithShape="0">
              <a:gsLst>
                <a:gs pos="0">
                  <a:srgbClr val="99FF99"/>
                </a:gs>
                <a:gs pos="50000">
                  <a:srgbClr val="99FF99">
                    <a:gamma/>
                    <a:tint val="30196"/>
                    <a:invGamma/>
                  </a:srgbClr>
                </a:gs>
                <a:gs pos="100000">
                  <a:srgbClr val="99FF99"/>
                </a:gs>
              </a:gsLst>
              <a:lin ang="5400000" scaled="1"/>
            </a:gradFill>
            <a:ln w="25400">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t>前の</a:t>
              </a:r>
            </a:p>
            <a:p>
              <a:r>
                <a:rPr lang="ja-JP" altLang="en-US" sz="2000" b="1"/>
                <a:t>ステップへ</a:t>
              </a:r>
            </a:p>
          </p:txBody>
        </p:sp>
        <p:sp>
          <p:nvSpPr>
            <p:cNvPr id="152662" name="Line 86"/>
            <p:cNvSpPr>
              <a:spLocks noChangeShapeType="1"/>
            </p:cNvSpPr>
            <p:nvPr/>
          </p:nvSpPr>
          <p:spPr bwMode="auto">
            <a:xfrm flipV="1">
              <a:off x="832" y="1728"/>
              <a:ext cx="0" cy="528"/>
            </a:xfrm>
            <a:prstGeom prst="line">
              <a:avLst/>
            </a:prstGeom>
            <a:noFill/>
            <a:ln w="762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63" name="Line 87"/>
            <p:cNvSpPr>
              <a:spLocks noChangeShapeType="1"/>
            </p:cNvSpPr>
            <p:nvPr/>
          </p:nvSpPr>
          <p:spPr bwMode="auto">
            <a:xfrm flipV="1">
              <a:off x="832" y="912"/>
              <a:ext cx="0" cy="288"/>
            </a:xfrm>
            <a:prstGeom prst="line">
              <a:avLst/>
            </a:prstGeom>
            <a:noFill/>
            <a:ln w="762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61" name="Line 85"/>
            <p:cNvSpPr>
              <a:spLocks noChangeShapeType="1"/>
            </p:cNvSpPr>
            <p:nvPr/>
          </p:nvSpPr>
          <p:spPr bwMode="auto">
            <a:xfrm flipH="1">
              <a:off x="808" y="2256"/>
              <a:ext cx="1016" cy="0"/>
            </a:xfrm>
            <a:prstGeom prst="line">
              <a:avLst/>
            </a:prstGeom>
            <a:noFill/>
            <a:ln w="762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2822" name="Group 246"/>
          <p:cNvGrpSpPr>
            <a:grpSpLocks/>
          </p:cNvGrpSpPr>
          <p:nvPr/>
        </p:nvGrpSpPr>
        <p:grpSpPr bwMode="auto">
          <a:xfrm>
            <a:off x="177800" y="3789363"/>
            <a:ext cx="5257800" cy="3032125"/>
            <a:chOff x="96" y="2352"/>
            <a:chExt cx="3264" cy="1910"/>
          </a:xfrm>
        </p:grpSpPr>
        <p:grpSp>
          <p:nvGrpSpPr>
            <p:cNvPr id="152818" name="Group 242"/>
            <p:cNvGrpSpPr>
              <a:grpSpLocks/>
            </p:cNvGrpSpPr>
            <p:nvPr/>
          </p:nvGrpSpPr>
          <p:grpSpPr bwMode="auto">
            <a:xfrm>
              <a:off x="96" y="2352"/>
              <a:ext cx="1728" cy="1910"/>
              <a:chOff x="96" y="2352"/>
              <a:chExt cx="1728" cy="1910"/>
            </a:xfrm>
          </p:grpSpPr>
          <p:sp>
            <p:nvSpPr>
              <p:cNvPr id="152807" name="AutoShape 231"/>
              <p:cNvSpPr>
                <a:spLocks noChangeArrowheads="1"/>
              </p:cNvSpPr>
              <p:nvPr/>
            </p:nvSpPr>
            <p:spPr bwMode="auto">
              <a:xfrm>
                <a:off x="96" y="2528"/>
                <a:ext cx="1728" cy="1728"/>
              </a:xfrm>
              <a:prstGeom prst="wedgeRoundRectCallout">
                <a:avLst>
                  <a:gd name="adj1" fmla="val 58741"/>
                  <a:gd name="adj2" fmla="val 20718"/>
                  <a:gd name="adj3" fmla="val 16667"/>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grpSp>
            <p:nvGrpSpPr>
              <p:cNvPr id="152599" name="Group 23"/>
              <p:cNvGrpSpPr>
                <a:grpSpLocks/>
              </p:cNvGrpSpPr>
              <p:nvPr/>
            </p:nvGrpSpPr>
            <p:grpSpPr bwMode="auto">
              <a:xfrm>
                <a:off x="291" y="3360"/>
                <a:ext cx="1245" cy="902"/>
                <a:chOff x="723" y="3178"/>
                <a:chExt cx="1420" cy="1087"/>
              </a:xfrm>
            </p:grpSpPr>
            <p:sp>
              <p:nvSpPr>
                <p:cNvPr id="152600" name="Oval 24"/>
                <p:cNvSpPr>
                  <a:spLocks noChangeArrowheads="1"/>
                </p:cNvSpPr>
                <p:nvPr/>
              </p:nvSpPr>
              <p:spPr bwMode="auto">
                <a:xfrm>
                  <a:off x="723" y="3183"/>
                  <a:ext cx="914" cy="923"/>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601" name="Freeform 25"/>
                <p:cNvSpPr>
                  <a:spLocks/>
                </p:cNvSpPr>
                <p:nvPr/>
              </p:nvSpPr>
              <p:spPr bwMode="auto">
                <a:xfrm>
                  <a:off x="1173" y="3178"/>
                  <a:ext cx="17" cy="942"/>
                </a:xfrm>
                <a:custGeom>
                  <a:avLst/>
                  <a:gdLst>
                    <a:gd name="T0" fmla="*/ 16 w 17"/>
                    <a:gd name="T1" fmla="*/ 0 h 942"/>
                    <a:gd name="T2" fmla="*/ 0 w 17"/>
                    <a:gd name="T3" fmla="*/ 0 h 942"/>
                    <a:gd name="T4" fmla="*/ 0 w 17"/>
                    <a:gd name="T5" fmla="*/ 941 h 942"/>
                    <a:gd name="T6" fmla="*/ 16 w 17"/>
                    <a:gd name="T7" fmla="*/ 941 h 942"/>
                    <a:gd name="T8" fmla="*/ 16 w 17"/>
                    <a:gd name="T9" fmla="*/ 0 h 942"/>
                  </a:gdLst>
                  <a:ahLst/>
                  <a:cxnLst>
                    <a:cxn ang="0">
                      <a:pos x="T0" y="T1"/>
                    </a:cxn>
                    <a:cxn ang="0">
                      <a:pos x="T2" y="T3"/>
                    </a:cxn>
                    <a:cxn ang="0">
                      <a:pos x="T4" y="T5"/>
                    </a:cxn>
                    <a:cxn ang="0">
                      <a:pos x="T6" y="T7"/>
                    </a:cxn>
                    <a:cxn ang="0">
                      <a:pos x="T8" y="T9"/>
                    </a:cxn>
                  </a:cxnLst>
                  <a:rect l="0" t="0" r="r" b="b"/>
                  <a:pathLst>
                    <a:path w="17" h="942">
                      <a:moveTo>
                        <a:pt x="16" y="0"/>
                      </a:moveTo>
                      <a:lnTo>
                        <a:pt x="0" y="0"/>
                      </a:lnTo>
                      <a:lnTo>
                        <a:pt x="0" y="941"/>
                      </a:lnTo>
                      <a:lnTo>
                        <a:pt x="16" y="941"/>
                      </a:lnTo>
                      <a:lnTo>
                        <a:pt x="16"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02" name="Freeform 26"/>
                <p:cNvSpPr>
                  <a:spLocks/>
                </p:cNvSpPr>
                <p:nvPr/>
              </p:nvSpPr>
              <p:spPr bwMode="auto">
                <a:xfrm>
                  <a:off x="803" y="3366"/>
                  <a:ext cx="743" cy="553"/>
                </a:xfrm>
                <a:custGeom>
                  <a:avLst/>
                  <a:gdLst>
                    <a:gd name="T0" fmla="*/ 7 w 743"/>
                    <a:gd name="T1" fmla="*/ 0 h 553"/>
                    <a:gd name="T2" fmla="*/ 0 w 743"/>
                    <a:gd name="T3" fmla="*/ 10 h 553"/>
                    <a:gd name="T4" fmla="*/ 736 w 743"/>
                    <a:gd name="T5" fmla="*/ 552 h 553"/>
                    <a:gd name="T6" fmla="*/ 742 w 743"/>
                    <a:gd name="T7" fmla="*/ 543 h 553"/>
                    <a:gd name="T8" fmla="*/ 7 w 743"/>
                    <a:gd name="T9" fmla="*/ 0 h 553"/>
                  </a:gdLst>
                  <a:ahLst/>
                  <a:cxnLst>
                    <a:cxn ang="0">
                      <a:pos x="T0" y="T1"/>
                    </a:cxn>
                    <a:cxn ang="0">
                      <a:pos x="T2" y="T3"/>
                    </a:cxn>
                    <a:cxn ang="0">
                      <a:pos x="T4" y="T5"/>
                    </a:cxn>
                    <a:cxn ang="0">
                      <a:pos x="T6" y="T7"/>
                    </a:cxn>
                    <a:cxn ang="0">
                      <a:pos x="T8" y="T9"/>
                    </a:cxn>
                  </a:cxnLst>
                  <a:rect l="0" t="0" r="r" b="b"/>
                  <a:pathLst>
                    <a:path w="743" h="553">
                      <a:moveTo>
                        <a:pt x="7" y="0"/>
                      </a:moveTo>
                      <a:lnTo>
                        <a:pt x="0" y="10"/>
                      </a:lnTo>
                      <a:lnTo>
                        <a:pt x="736" y="552"/>
                      </a:lnTo>
                      <a:lnTo>
                        <a:pt x="742" y="543"/>
                      </a:lnTo>
                      <a:lnTo>
                        <a:pt x="7"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03" name="Freeform 27"/>
                <p:cNvSpPr>
                  <a:spLocks/>
                </p:cNvSpPr>
                <p:nvPr/>
              </p:nvSpPr>
              <p:spPr bwMode="auto">
                <a:xfrm>
                  <a:off x="773" y="3420"/>
                  <a:ext cx="809" cy="457"/>
                </a:xfrm>
                <a:custGeom>
                  <a:avLst/>
                  <a:gdLst>
                    <a:gd name="T0" fmla="*/ 808 w 809"/>
                    <a:gd name="T1" fmla="*/ 10 h 457"/>
                    <a:gd name="T2" fmla="*/ 802 w 809"/>
                    <a:gd name="T3" fmla="*/ 0 h 457"/>
                    <a:gd name="T4" fmla="*/ 0 w 809"/>
                    <a:gd name="T5" fmla="*/ 446 h 457"/>
                    <a:gd name="T6" fmla="*/ 6 w 809"/>
                    <a:gd name="T7" fmla="*/ 456 h 457"/>
                    <a:gd name="T8" fmla="*/ 808 w 809"/>
                    <a:gd name="T9" fmla="*/ 10 h 457"/>
                  </a:gdLst>
                  <a:ahLst/>
                  <a:cxnLst>
                    <a:cxn ang="0">
                      <a:pos x="T0" y="T1"/>
                    </a:cxn>
                    <a:cxn ang="0">
                      <a:pos x="T2" y="T3"/>
                    </a:cxn>
                    <a:cxn ang="0">
                      <a:pos x="T4" y="T5"/>
                    </a:cxn>
                    <a:cxn ang="0">
                      <a:pos x="T6" y="T7"/>
                    </a:cxn>
                    <a:cxn ang="0">
                      <a:pos x="T8" y="T9"/>
                    </a:cxn>
                  </a:cxnLst>
                  <a:rect l="0" t="0" r="r" b="b"/>
                  <a:pathLst>
                    <a:path w="809" h="457">
                      <a:moveTo>
                        <a:pt x="808" y="10"/>
                      </a:moveTo>
                      <a:lnTo>
                        <a:pt x="802" y="0"/>
                      </a:lnTo>
                      <a:lnTo>
                        <a:pt x="0" y="446"/>
                      </a:lnTo>
                      <a:lnTo>
                        <a:pt x="6" y="456"/>
                      </a:lnTo>
                      <a:lnTo>
                        <a:pt x="808" y="1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04" name="Freeform 28"/>
                <p:cNvSpPr>
                  <a:spLocks/>
                </p:cNvSpPr>
                <p:nvPr/>
              </p:nvSpPr>
              <p:spPr bwMode="auto">
                <a:xfrm>
                  <a:off x="846" y="3323"/>
                  <a:ext cx="678" cy="652"/>
                </a:xfrm>
                <a:custGeom>
                  <a:avLst/>
                  <a:gdLst>
                    <a:gd name="T0" fmla="*/ 0 w 678"/>
                    <a:gd name="T1" fmla="*/ 72 h 652"/>
                    <a:gd name="T2" fmla="*/ 0 w 678"/>
                    <a:gd name="T3" fmla="*/ 507 h 652"/>
                    <a:gd name="T4" fmla="*/ 335 w 678"/>
                    <a:gd name="T5" fmla="*/ 651 h 652"/>
                    <a:gd name="T6" fmla="*/ 586 w 678"/>
                    <a:gd name="T7" fmla="*/ 507 h 652"/>
                    <a:gd name="T8" fmla="*/ 677 w 678"/>
                    <a:gd name="T9" fmla="*/ 126 h 652"/>
                    <a:gd name="T10" fmla="*/ 335 w 678"/>
                    <a:gd name="T11" fmla="*/ 0 h 652"/>
                    <a:gd name="T12" fmla="*/ 0 w 678"/>
                    <a:gd name="T13" fmla="*/ 72 h 652"/>
                  </a:gdLst>
                  <a:ahLst/>
                  <a:cxnLst>
                    <a:cxn ang="0">
                      <a:pos x="T0" y="T1"/>
                    </a:cxn>
                    <a:cxn ang="0">
                      <a:pos x="T2" y="T3"/>
                    </a:cxn>
                    <a:cxn ang="0">
                      <a:pos x="T4" y="T5"/>
                    </a:cxn>
                    <a:cxn ang="0">
                      <a:pos x="T6" y="T7"/>
                    </a:cxn>
                    <a:cxn ang="0">
                      <a:pos x="T8" y="T9"/>
                    </a:cxn>
                    <a:cxn ang="0">
                      <a:pos x="T10" y="T11"/>
                    </a:cxn>
                    <a:cxn ang="0">
                      <a:pos x="T12" y="T13"/>
                    </a:cxn>
                  </a:cxnLst>
                  <a:rect l="0" t="0" r="r" b="b"/>
                  <a:pathLst>
                    <a:path w="678" h="652">
                      <a:moveTo>
                        <a:pt x="0" y="72"/>
                      </a:moveTo>
                      <a:lnTo>
                        <a:pt x="0" y="507"/>
                      </a:lnTo>
                      <a:lnTo>
                        <a:pt x="335" y="651"/>
                      </a:lnTo>
                      <a:lnTo>
                        <a:pt x="586" y="507"/>
                      </a:lnTo>
                      <a:lnTo>
                        <a:pt x="677" y="126"/>
                      </a:lnTo>
                      <a:lnTo>
                        <a:pt x="335" y="0"/>
                      </a:lnTo>
                      <a:lnTo>
                        <a:pt x="0" y="72"/>
                      </a:lnTo>
                    </a:path>
                  </a:pathLst>
                </a:custGeom>
                <a:noFill/>
                <a:ln w="25400" cap="rnd" cmpd="sng">
                  <a:solidFill>
                    <a:schemeClr val="accent2"/>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2605" name="Group 29"/>
                <p:cNvGrpSpPr>
                  <a:grpSpLocks/>
                </p:cNvGrpSpPr>
                <p:nvPr/>
              </p:nvGrpSpPr>
              <p:grpSpPr bwMode="auto">
                <a:xfrm>
                  <a:off x="960" y="3383"/>
                  <a:ext cx="476" cy="520"/>
                  <a:chOff x="960" y="3383"/>
                  <a:chExt cx="476" cy="520"/>
                </a:xfrm>
              </p:grpSpPr>
              <p:sp>
                <p:nvSpPr>
                  <p:cNvPr id="152606" name="Freeform 30"/>
                  <p:cNvSpPr>
                    <a:spLocks/>
                  </p:cNvSpPr>
                  <p:nvPr/>
                </p:nvSpPr>
                <p:spPr bwMode="auto">
                  <a:xfrm>
                    <a:off x="995" y="3538"/>
                    <a:ext cx="29" cy="29"/>
                  </a:xfrm>
                  <a:custGeom>
                    <a:avLst/>
                    <a:gdLst>
                      <a:gd name="T0" fmla="*/ 28 w 29"/>
                      <a:gd name="T1" fmla="*/ 5 h 29"/>
                      <a:gd name="T2" fmla="*/ 5 w 29"/>
                      <a:gd name="T3" fmla="*/ 0 h 29"/>
                      <a:gd name="T4" fmla="*/ 0 w 29"/>
                      <a:gd name="T5" fmla="*/ 23 h 29"/>
                      <a:gd name="T6" fmla="*/ 23 w 29"/>
                      <a:gd name="T7" fmla="*/ 28 h 29"/>
                      <a:gd name="T8" fmla="*/ 28 w 29"/>
                      <a:gd name="T9" fmla="*/ 5 h 29"/>
                    </a:gdLst>
                    <a:ahLst/>
                    <a:cxnLst>
                      <a:cxn ang="0">
                        <a:pos x="T0" y="T1"/>
                      </a:cxn>
                      <a:cxn ang="0">
                        <a:pos x="T2" y="T3"/>
                      </a:cxn>
                      <a:cxn ang="0">
                        <a:pos x="T4" y="T5"/>
                      </a:cxn>
                      <a:cxn ang="0">
                        <a:pos x="T6" y="T7"/>
                      </a:cxn>
                      <a:cxn ang="0">
                        <a:pos x="T8" y="T9"/>
                      </a:cxn>
                    </a:cxnLst>
                    <a:rect l="0" t="0" r="r" b="b"/>
                    <a:pathLst>
                      <a:path w="29" h="29">
                        <a:moveTo>
                          <a:pt x="28" y="5"/>
                        </a:moveTo>
                        <a:lnTo>
                          <a:pt x="5" y="0"/>
                        </a:lnTo>
                        <a:lnTo>
                          <a:pt x="0" y="23"/>
                        </a:lnTo>
                        <a:lnTo>
                          <a:pt x="23" y="28"/>
                        </a:lnTo>
                        <a:lnTo>
                          <a:pt x="28" y="5"/>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07" name="Freeform 31"/>
                  <p:cNvSpPr>
                    <a:spLocks/>
                  </p:cNvSpPr>
                  <p:nvPr/>
                </p:nvSpPr>
                <p:spPr bwMode="auto">
                  <a:xfrm>
                    <a:off x="987" y="3585"/>
                    <a:ext cx="28" cy="29"/>
                  </a:xfrm>
                  <a:custGeom>
                    <a:avLst/>
                    <a:gdLst>
                      <a:gd name="T0" fmla="*/ 27 w 28"/>
                      <a:gd name="T1" fmla="*/ 5 h 29"/>
                      <a:gd name="T2" fmla="*/ 4 w 28"/>
                      <a:gd name="T3" fmla="*/ 0 h 29"/>
                      <a:gd name="T4" fmla="*/ 0 w 28"/>
                      <a:gd name="T5" fmla="*/ 23 h 29"/>
                      <a:gd name="T6" fmla="*/ 23 w 28"/>
                      <a:gd name="T7" fmla="*/ 28 h 29"/>
                      <a:gd name="T8" fmla="*/ 27 w 28"/>
                      <a:gd name="T9" fmla="*/ 5 h 29"/>
                    </a:gdLst>
                    <a:ahLst/>
                    <a:cxnLst>
                      <a:cxn ang="0">
                        <a:pos x="T0" y="T1"/>
                      </a:cxn>
                      <a:cxn ang="0">
                        <a:pos x="T2" y="T3"/>
                      </a:cxn>
                      <a:cxn ang="0">
                        <a:pos x="T4" y="T5"/>
                      </a:cxn>
                      <a:cxn ang="0">
                        <a:pos x="T6" y="T7"/>
                      </a:cxn>
                      <a:cxn ang="0">
                        <a:pos x="T8" y="T9"/>
                      </a:cxn>
                    </a:cxnLst>
                    <a:rect l="0" t="0" r="r" b="b"/>
                    <a:pathLst>
                      <a:path w="28" h="29">
                        <a:moveTo>
                          <a:pt x="27" y="5"/>
                        </a:moveTo>
                        <a:lnTo>
                          <a:pt x="4" y="0"/>
                        </a:lnTo>
                        <a:lnTo>
                          <a:pt x="0" y="23"/>
                        </a:lnTo>
                        <a:lnTo>
                          <a:pt x="23" y="28"/>
                        </a:lnTo>
                        <a:lnTo>
                          <a:pt x="27" y="5"/>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08" name="Freeform 32"/>
                  <p:cNvSpPr>
                    <a:spLocks/>
                  </p:cNvSpPr>
                  <p:nvPr/>
                </p:nvSpPr>
                <p:spPr bwMode="auto">
                  <a:xfrm>
                    <a:off x="978" y="3633"/>
                    <a:ext cx="28" cy="29"/>
                  </a:xfrm>
                  <a:custGeom>
                    <a:avLst/>
                    <a:gdLst>
                      <a:gd name="T0" fmla="*/ 27 w 28"/>
                      <a:gd name="T1" fmla="*/ 4 h 29"/>
                      <a:gd name="T2" fmla="*/ 4 w 28"/>
                      <a:gd name="T3" fmla="*/ 0 h 29"/>
                      <a:gd name="T4" fmla="*/ 0 w 28"/>
                      <a:gd name="T5" fmla="*/ 23 h 29"/>
                      <a:gd name="T6" fmla="*/ 23 w 28"/>
                      <a:gd name="T7" fmla="*/ 28 h 29"/>
                      <a:gd name="T8" fmla="*/ 27 w 28"/>
                      <a:gd name="T9" fmla="*/ 4 h 29"/>
                    </a:gdLst>
                    <a:ahLst/>
                    <a:cxnLst>
                      <a:cxn ang="0">
                        <a:pos x="T0" y="T1"/>
                      </a:cxn>
                      <a:cxn ang="0">
                        <a:pos x="T2" y="T3"/>
                      </a:cxn>
                      <a:cxn ang="0">
                        <a:pos x="T4" y="T5"/>
                      </a:cxn>
                      <a:cxn ang="0">
                        <a:pos x="T6" y="T7"/>
                      </a:cxn>
                      <a:cxn ang="0">
                        <a:pos x="T8" y="T9"/>
                      </a:cxn>
                    </a:cxnLst>
                    <a:rect l="0" t="0" r="r" b="b"/>
                    <a:pathLst>
                      <a:path w="28" h="29">
                        <a:moveTo>
                          <a:pt x="27" y="4"/>
                        </a:moveTo>
                        <a:lnTo>
                          <a:pt x="4" y="0"/>
                        </a:lnTo>
                        <a:lnTo>
                          <a:pt x="0" y="23"/>
                        </a:lnTo>
                        <a:lnTo>
                          <a:pt x="23" y="28"/>
                        </a:lnTo>
                        <a:lnTo>
                          <a:pt x="27" y="4"/>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09" name="Freeform 33"/>
                  <p:cNvSpPr>
                    <a:spLocks/>
                  </p:cNvSpPr>
                  <p:nvPr/>
                </p:nvSpPr>
                <p:spPr bwMode="auto">
                  <a:xfrm>
                    <a:off x="969" y="3680"/>
                    <a:ext cx="28" cy="29"/>
                  </a:xfrm>
                  <a:custGeom>
                    <a:avLst/>
                    <a:gdLst>
                      <a:gd name="T0" fmla="*/ 27 w 28"/>
                      <a:gd name="T1" fmla="*/ 5 h 29"/>
                      <a:gd name="T2" fmla="*/ 4 w 28"/>
                      <a:gd name="T3" fmla="*/ 0 h 29"/>
                      <a:gd name="T4" fmla="*/ 0 w 28"/>
                      <a:gd name="T5" fmla="*/ 23 h 29"/>
                      <a:gd name="T6" fmla="*/ 22 w 28"/>
                      <a:gd name="T7" fmla="*/ 28 h 29"/>
                      <a:gd name="T8" fmla="*/ 27 w 28"/>
                      <a:gd name="T9" fmla="*/ 5 h 29"/>
                    </a:gdLst>
                    <a:ahLst/>
                    <a:cxnLst>
                      <a:cxn ang="0">
                        <a:pos x="T0" y="T1"/>
                      </a:cxn>
                      <a:cxn ang="0">
                        <a:pos x="T2" y="T3"/>
                      </a:cxn>
                      <a:cxn ang="0">
                        <a:pos x="T4" y="T5"/>
                      </a:cxn>
                      <a:cxn ang="0">
                        <a:pos x="T6" y="T7"/>
                      </a:cxn>
                      <a:cxn ang="0">
                        <a:pos x="T8" y="T9"/>
                      </a:cxn>
                    </a:cxnLst>
                    <a:rect l="0" t="0" r="r" b="b"/>
                    <a:pathLst>
                      <a:path w="28" h="29">
                        <a:moveTo>
                          <a:pt x="27" y="5"/>
                        </a:moveTo>
                        <a:lnTo>
                          <a:pt x="4" y="0"/>
                        </a:lnTo>
                        <a:lnTo>
                          <a:pt x="0" y="23"/>
                        </a:lnTo>
                        <a:lnTo>
                          <a:pt x="22" y="28"/>
                        </a:lnTo>
                        <a:lnTo>
                          <a:pt x="27" y="5"/>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0" name="Freeform 34"/>
                  <p:cNvSpPr>
                    <a:spLocks/>
                  </p:cNvSpPr>
                  <p:nvPr/>
                </p:nvSpPr>
                <p:spPr bwMode="auto">
                  <a:xfrm>
                    <a:off x="960" y="3727"/>
                    <a:ext cx="28" cy="30"/>
                  </a:xfrm>
                  <a:custGeom>
                    <a:avLst/>
                    <a:gdLst>
                      <a:gd name="T0" fmla="*/ 27 w 28"/>
                      <a:gd name="T1" fmla="*/ 5 h 30"/>
                      <a:gd name="T2" fmla="*/ 4 w 28"/>
                      <a:gd name="T3" fmla="*/ 0 h 30"/>
                      <a:gd name="T4" fmla="*/ 0 w 28"/>
                      <a:gd name="T5" fmla="*/ 24 h 30"/>
                      <a:gd name="T6" fmla="*/ 23 w 28"/>
                      <a:gd name="T7" fmla="*/ 29 h 30"/>
                      <a:gd name="T8" fmla="*/ 27 w 28"/>
                      <a:gd name="T9" fmla="*/ 5 h 30"/>
                    </a:gdLst>
                    <a:ahLst/>
                    <a:cxnLst>
                      <a:cxn ang="0">
                        <a:pos x="T0" y="T1"/>
                      </a:cxn>
                      <a:cxn ang="0">
                        <a:pos x="T2" y="T3"/>
                      </a:cxn>
                      <a:cxn ang="0">
                        <a:pos x="T4" y="T5"/>
                      </a:cxn>
                      <a:cxn ang="0">
                        <a:pos x="T6" y="T7"/>
                      </a:cxn>
                      <a:cxn ang="0">
                        <a:pos x="T8" y="T9"/>
                      </a:cxn>
                    </a:cxnLst>
                    <a:rect l="0" t="0" r="r" b="b"/>
                    <a:pathLst>
                      <a:path w="28" h="30">
                        <a:moveTo>
                          <a:pt x="27" y="5"/>
                        </a:moveTo>
                        <a:lnTo>
                          <a:pt x="4" y="0"/>
                        </a:lnTo>
                        <a:lnTo>
                          <a:pt x="0" y="24"/>
                        </a:lnTo>
                        <a:lnTo>
                          <a:pt x="23" y="29"/>
                        </a:lnTo>
                        <a:lnTo>
                          <a:pt x="27" y="5"/>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1" name="Freeform 35"/>
                  <p:cNvSpPr>
                    <a:spLocks/>
                  </p:cNvSpPr>
                  <p:nvPr/>
                </p:nvSpPr>
                <p:spPr bwMode="auto">
                  <a:xfrm>
                    <a:off x="980" y="3759"/>
                    <a:ext cx="34" cy="34"/>
                  </a:xfrm>
                  <a:custGeom>
                    <a:avLst/>
                    <a:gdLst>
                      <a:gd name="T0" fmla="*/ 13 w 34"/>
                      <a:gd name="T1" fmla="*/ 0 h 34"/>
                      <a:gd name="T2" fmla="*/ 0 w 34"/>
                      <a:gd name="T3" fmla="*/ 19 h 34"/>
                      <a:gd name="T4" fmla="*/ 20 w 34"/>
                      <a:gd name="T5" fmla="*/ 33 h 34"/>
                      <a:gd name="T6" fmla="*/ 33 w 34"/>
                      <a:gd name="T7" fmla="*/ 14 h 34"/>
                      <a:gd name="T8" fmla="*/ 13 w 34"/>
                      <a:gd name="T9" fmla="*/ 0 h 34"/>
                    </a:gdLst>
                    <a:ahLst/>
                    <a:cxnLst>
                      <a:cxn ang="0">
                        <a:pos x="T0" y="T1"/>
                      </a:cxn>
                      <a:cxn ang="0">
                        <a:pos x="T2" y="T3"/>
                      </a:cxn>
                      <a:cxn ang="0">
                        <a:pos x="T4" y="T5"/>
                      </a:cxn>
                      <a:cxn ang="0">
                        <a:pos x="T6" y="T7"/>
                      </a:cxn>
                      <a:cxn ang="0">
                        <a:pos x="T8" y="T9"/>
                      </a:cxn>
                    </a:cxnLst>
                    <a:rect l="0" t="0" r="r" b="b"/>
                    <a:pathLst>
                      <a:path w="34" h="34">
                        <a:moveTo>
                          <a:pt x="13" y="0"/>
                        </a:moveTo>
                        <a:lnTo>
                          <a:pt x="0" y="19"/>
                        </a:lnTo>
                        <a:lnTo>
                          <a:pt x="20" y="33"/>
                        </a:lnTo>
                        <a:lnTo>
                          <a:pt x="33" y="14"/>
                        </a:lnTo>
                        <a:lnTo>
                          <a:pt x="13" y="0"/>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2" name="Freeform 36"/>
                  <p:cNvSpPr>
                    <a:spLocks/>
                  </p:cNvSpPr>
                  <p:nvPr/>
                </p:nvSpPr>
                <p:spPr bwMode="auto">
                  <a:xfrm>
                    <a:off x="1019" y="3786"/>
                    <a:ext cx="35" cy="34"/>
                  </a:xfrm>
                  <a:custGeom>
                    <a:avLst/>
                    <a:gdLst>
                      <a:gd name="T0" fmla="*/ 14 w 35"/>
                      <a:gd name="T1" fmla="*/ 0 h 34"/>
                      <a:gd name="T2" fmla="*/ 0 w 35"/>
                      <a:gd name="T3" fmla="*/ 19 h 34"/>
                      <a:gd name="T4" fmla="*/ 20 w 35"/>
                      <a:gd name="T5" fmla="*/ 33 h 34"/>
                      <a:gd name="T6" fmla="*/ 34 w 35"/>
                      <a:gd name="T7" fmla="*/ 14 h 34"/>
                      <a:gd name="T8" fmla="*/ 14 w 35"/>
                      <a:gd name="T9" fmla="*/ 0 h 34"/>
                    </a:gdLst>
                    <a:ahLst/>
                    <a:cxnLst>
                      <a:cxn ang="0">
                        <a:pos x="T0" y="T1"/>
                      </a:cxn>
                      <a:cxn ang="0">
                        <a:pos x="T2" y="T3"/>
                      </a:cxn>
                      <a:cxn ang="0">
                        <a:pos x="T4" y="T5"/>
                      </a:cxn>
                      <a:cxn ang="0">
                        <a:pos x="T6" y="T7"/>
                      </a:cxn>
                      <a:cxn ang="0">
                        <a:pos x="T8" y="T9"/>
                      </a:cxn>
                    </a:cxnLst>
                    <a:rect l="0" t="0" r="r" b="b"/>
                    <a:pathLst>
                      <a:path w="35" h="34">
                        <a:moveTo>
                          <a:pt x="14" y="0"/>
                        </a:moveTo>
                        <a:lnTo>
                          <a:pt x="0" y="19"/>
                        </a:lnTo>
                        <a:lnTo>
                          <a:pt x="20" y="33"/>
                        </a:lnTo>
                        <a:lnTo>
                          <a:pt x="34" y="14"/>
                        </a:lnTo>
                        <a:lnTo>
                          <a:pt x="14" y="0"/>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3" name="Freeform 37"/>
                  <p:cNvSpPr>
                    <a:spLocks/>
                  </p:cNvSpPr>
                  <p:nvPr/>
                </p:nvSpPr>
                <p:spPr bwMode="auto">
                  <a:xfrm>
                    <a:off x="1059" y="3814"/>
                    <a:ext cx="34" cy="34"/>
                  </a:xfrm>
                  <a:custGeom>
                    <a:avLst/>
                    <a:gdLst>
                      <a:gd name="T0" fmla="*/ 14 w 34"/>
                      <a:gd name="T1" fmla="*/ 0 h 34"/>
                      <a:gd name="T2" fmla="*/ 0 w 34"/>
                      <a:gd name="T3" fmla="*/ 19 h 34"/>
                      <a:gd name="T4" fmla="*/ 20 w 34"/>
                      <a:gd name="T5" fmla="*/ 33 h 34"/>
                      <a:gd name="T6" fmla="*/ 33 w 34"/>
                      <a:gd name="T7" fmla="*/ 14 h 34"/>
                      <a:gd name="T8" fmla="*/ 14 w 34"/>
                      <a:gd name="T9" fmla="*/ 0 h 34"/>
                    </a:gdLst>
                    <a:ahLst/>
                    <a:cxnLst>
                      <a:cxn ang="0">
                        <a:pos x="T0" y="T1"/>
                      </a:cxn>
                      <a:cxn ang="0">
                        <a:pos x="T2" y="T3"/>
                      </a:cxn>
                      <a:cxn ang="0">
                        <a:pos x="T4" y="T5"/>
                      </a:cxn>
                      <a:cxn ang="0">
                        <a:pos x="T6" y="T7"/>
                      </a:cxn>
                      <a:cxn ang="0">
                        <a:pos x="T8" y="T9"/>
                      </a:cxn>
                    </a:cxnLst>
                    <a:rect l="0" t="0" r="r" b="b"/>
                    <a:pathLst>
                      <a:path w="34" h="34">
                        <a:moveTo>
                          <a:pt x="14" y="0"/>
                        </a:moveTo>
                        <a:lnTo>
                          <a:pt x="0" y="19"/>
                        </a:lnTo>
                        <a:lnTo>
                          <a:pt x="20" y="33"/>
                        </a:lnTo>
                        <a:lnTo>
                          <a:pt x="33" y="14"/>
                        </a:lnTo>
                        <a:lnTo>
                          <a:pt x="14" y="0"/>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4" name="Freeform 38"/>
                  <p:cNvSpPr>
                    <a:spLocks/>
                  </p:cNvSpPr>
                  <p:nvPr/>
                </p:nvSpPr>
                <p:spPr bwMode="auto">
                  <a:xfrm>
                    <a:off x="1099" y="3841"/>
                    <a:ext cx="33" cy="34"/>
                  </a:xfrm>
                  <a:custGeom>
                    <a:avLst/>
                    <a:gdLst>
                      <a:gd name="T0" fmla="*/ 13 w 33"/>
                      <a:gd name="T1" fmla="*/ 0 h 34"/>
                      <a:gd name="T2" fmla="*/ 0 w 33"/>
                      <a:gd name="T3" fmla="*/ 20 h 34"/>
                      <a:gd name="T4" fmla="*/ 19 w 33"/>
                      <a:gd name="T5" fmla="*/ 33 h 34"/>
                      <a:gd name="T6" fmla="*/ 32 w 33"/>
                      <a:gd name="T7" fmla="*/ 14 h 34"/>
                      <a:gd name="T8" fmla="*/ 13 w 33"/>
                      <a:gd name="T9" fmla="*/ 0 h 34"/>
                    </a:gdLst>
                    <a:ahLst/>
                    <a:cxnLst>
                      <a:cxn ang="0">
                        <a:pos x="T0" y="T1"/>
                      </a:cxn>
                      <a:cxn ang="0">
                        <a:pos x="T2" y="T3"/>
                      </a:cxn>
                      <a:cxn ang="0">
                        <a:pos x="T4" y="T5"/>
                      </a:cxn>
                      <a:cxn ang="0">
                        <a:pos x="T6" y="T7"/>
                      </a:cxn>
                      <a:cxn ang="0">
                        <a:pos x="T8" y="T9"/>
                      </a:cxn>
                    </a:cxnLst>
                    <a:rect l="0" t="0" r="r" b="b"/>
                    <a:pathLst>
                      <a:path w="33" h="34">
                        <a:moveTo>
                          <a:pt x="13" y="0"/>
                        </a:moveTo>
                        <a:lnTo>
                          <a:pt x="0" y="20"/>
                        </a:lnTo>
                        <a:lnTo>
                          <a:pt x="19" y="33"/>
                        </a:lnTo>
                        <a:lnTo>
                          <a:pt x="32" y="14"/>
                        </a:lnTo>
                        <a:lnTo>
                          <a:pt x="13" y="0"/>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5" name="Freeform 39"/>
                  <p:cNvSpPr>
                    <a:spLocks/>
                  </p:cNvSpPr>
                  <p:nvPr/>
                </p:nvSpPr>
                <p:spPr bwMode="auto">
                  <a:xfrm>
                    <a:off x="1138" y="3868"/>
                    <a:ext cx="34" cy="34"/>
                  </a:xfrm>
                  <a:custGeom>
                    <a:avLst/>
                    <a:gdLst>
                      <a:gd name="T0" fmla="*/ 13 w 34"/>
                      <a:gd name="T1" fmla="*/ 0 h 34"/>
                      <a:gd name="T2" fmla="*/ 0 w 34"/>
                      <a:gd name="T3" fmla="*/ 20 h 34"/>
                      <a:gd name="T4" fmla="*/ 20 w 34"/>
                      <a:gd name="T5" fmla="*/ 33 h 34"/>
                      <a:gd name="T6" fmla="*/ 33 w 34"/>
                      <a:gd name="T7" fmla="*/ 14 h 34"/>
                      <a:gd name="T8" fmla="*/ 13 w 34"/>
                      <a:gd name="T9" fmla="*/ 0 h 34"/>
                    </a:gdLst>
                    <a:ahLst/>
                    <a:cxnLst>
                      <a:cxn ang="0">
                        <a:pos x="T0" y="T1"/>
                      </a:cxn>
                      <a:cxn ang="0">
                        <a:pos x="T2" y="T3"/>
                      </a:cxn>
                      <a:cxn ang="0">
                        <a:pos x="T4" y="T5"/>
                      </a:cxn>
                      <a:cxn ang="0">
                        <a:pos x="T6" y="T7"/>
                      </a:cxn>
                      <a:cxn ang="0">
                        <a:pos x="T8" y="T9"/>
                      </a:cxn>
                    </a:cxnLst>
                    <a:rect l="0" t="0" r="r" b="b"/>
                    <a:pathLst>
                      <a:path w="34" h="34">
                        <a:moveTo>
                          <a:pt x="13" y="0"/>
                        </a:moveTo>
                        <a:lnTo>
                          <a:pt x="0" y="20"/>
                        </a:lnTo>
                        <a:lnTo>
                          <a:pt x="20" y="33"/>
                        </a:lnTo>
                        <a:lnTo>
                          <a:pt x="33" y="14"/>
                        </a:lnTo>
                        <a:lnTo>
                          <a:pt x="13" y="0"/>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6" name="Freeform 40"/>
                  <p:cNvSpPr>
                    <a:spLocks/>
                  </p:cNvSpPr>
                  <p:nvPr/>
                </p:nvSpPr>
                <p:spPr bwMode="auto">
                  <a:xfrm>
                    <a:off x="1171" y="3869"/>
                    <a:ext cx="34" cy="34"/>
                  </a:xfrm>
                  <a:custGeom>
                    <a:avLst/>
                    <a:gdLst>
                      <a:gd name="T0" fmla="*/ 0 w 34"/>
                      <a:gd name="T1" fmla="*/ 21 h 34"/>
                      <a:gd name="T2" fmla="*/ 21 w 34"/>
                      <a:gd name="T3" fmla="*/ 33 h 34"/>
                      <a:gd name="T4" fmla="*/ 33 w 34"/>
                      <a:gd name="T5" fmla="*/ 12 h 34"/>
                      <a:gd name="T6" fmla="*/ 12 w 34"/>
                      <a:gd name="T7" fmla="*/ 0 h 34"/>
                      <a:gd name="T8" fmla="*/ 0 w 34"/>
                      <a:gd name="T9" fmla="*/ 21 h 34"/>
                    </a:gdLst>
                    <a:ahLst/>
                    <a:cxnLst>
                      <a:cxn ang="0">
                        <a:pos x="T0" y="T1"/>
                      </a:cxn>
                      <a:cxn ang="0">
                        <a:pos x="T2" y="T3"/>
                      </a:cxn>
                      <a:cxn ang="0">
                        <a:pos x="T4" y="T5"/>
                      </a:cxn>
                      <a:cxn ang="0">
                        <a:pos x="T6" y="T7"/>
                      </a:cxn>
                      <a:cxn ang="0">
                        <a:pos x="T8" y="T9"/>
                      </a:cxn>
                    </a:cxnLst>
                    <a:rect l="0" t="0" r="r" b="b"/>
                    <a:pathLst>
                      <a:path w="34" h="34">
                        <a:moveTo>
                          <a:pt x="0" y="21"/>
                        </a:moveTo>
                        <a:lnTo>
                          <a:pt x="21" y="33"/>
                        </a:lnTo>
                        <a:lnTo>
                          <a:pt x="33" y="12"/>
                        </a:lnTo>
                        <a:lnTo>
                          <a:pt x="12" y="0"/>
                        </a:lnTo>
                        <a:lnTo>
                          <a:pt x="0" y="21"/>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7" name="Freeform 41"/>
                  <p:cNvSpPr>
                    <a:spLocks/>
                  </p:cNvSpPr>
                  <p:nvPr/>
                </p:nvSpPr>
                <p:spPr bwMode="auto">
                  <a:xfrm>
                    <a:off x="1194" y="3827"/>
                    <a:ext cx="33" cy="34"/>
                  </a:xfrm>
                  <a:custGeom>
                    <a:avLst/>
                    <a:gdLst>
                      <a:gd name="T0" fmla="*/ 0 w 33"/>
                      <a:gd name="T1" fmla="*/ 21 h 34"/>
                      <a:gd name="T2" fmla="*/ 21 w 33"/>
                      <a:gd name="T3" fmla="*/ 33 h 34"/>
                      <a:gd name="T4" fmla="*/ 32 w 33"/>
                      <a:gd name="T5" fmla="*/ 11 h 34"/>
                      <a:gd name="T6" fmla="*/ 11 w 33"/>
                      <a:gd name="T7" fmla="*/ 0 h 34"/>
                      <a:gd name="T8" fmla="*/ 0 w 33"/>
                      <a:gd name="T9" fmla="*/ 21 h 34"/>
                    </a:gdLst>
                    <a:ahLst/>
                    <a:cxnLst>
                      <a:cxn ang="0">
                        <a:pos x="T0" y="T1"/>
                      </a:cxn>
                      <a:cxn ang="0">
                        <a:pos x="T2" y="T3"/>
                      </a:cxn>
                      <a:cxn ang="0">
                        <a:pos x="T4" y="T5"/>
                      </a:cxn>
                      <a:cxn ang="0">
                        <a:pos x="T6" y="T7"/>
                      </a:cxn>
                      <a:cxn ang="0">
                        <a:pos x="T8" y="T9"/>
                      </a:cxn>
                    </a:cxnLst>
                    <a:rect l="0" t="0" r="r" b="b"/>
                    <a:pathLst>
                      <a:path w="33" h="34">
                        <a:moveTo>
                          <a:pt x="0" y="21"/>
                        </a:moveTo>
                        <a:lnTo>
                          <a:pt x="21" y="33"/>
                        </a:lnTo>
                        <a:lnTo>
                          <a:pt x="32" y="11"/>
                        </a:lnTo>
                        <a:lnTo>
                          <a:pt x="11" y="0"/>
                        </a:lnTo>
                        <a:lnTo>
                          <a:pt x="0" y="21"/>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8" name="Freeform 42"/>
                  <p:cNvSpPr>
                    <a:spLocks/>
                  </p:cNvSpPr>
                  <p:nvPr/>
                </p:nvSpPr>
                <p:spPr bwMode="auto">
                  <a:xfrm>
                    <a:off x="1216" y="3784"/>
                    <a:ext cx="34" cy="34"/>
                  </a:xfrm>
                  <a:custGeom>
                    <a:avLst/>
                    <a:gdLst>
                      <a:gd name="T0" fmla="*/ 0 w 34"/>
                      <a:gd name="T1" fmla="*/ 21 h 34"/>
                      <a:gd name="T2" fmla="*/ 21 w 34"/>
                      <a:gd name="T3" fmla="*/ 33 h 34"/>
                      <a:gd name="T4" fmla="*/ 33 w 34"/>
                      <a:gd name="T5" fmla="*/ 12 h 34"/>
                      <a:gd name="T6" fmla="*/ 12 w 34"/>
                      <a:gd name="T7" fmla="*/ 0 h 34"/>
                      <a:gd name="T8" fmla="*/ 0 w 34"/>
                      <a:gd name="T9" fmla="*/ 21 h 34"/>
                    </a:gdLst>
                    <a:ahLst/>
                    <a:cxnLst>
                      <a:cxn ang="0">
                        <a:pos x="T0" y="T1"/>
                      </a:cxn>
                      <a:cxn ang="0">
                        <a:pos x="T2" y="T3"/>
                      </a:cxn>
                      <a:cxn ang="0">
                        <a:pos x="T4" y="T5"/>
                      </a:cxn>
                      <a:cxn ang="0">
                        <a:pos x="T6" y="T7"/>
                      </a:cxn>
                      <a:cxn ang="0">
                        <a:pos x="T8" y="T9"/>
                      </a:cxn>
                    </a:cxnLst>
                    <a:rect l="0" t="0" r="r" b="b"/>
                    <a:pathLst>
                      <a:path w="34" h="34">
                        <a:moveTo>
                          <a:pt x="0" y="21"/>
                        </a:moveTo>
                        <a:lnTo>
                          <a:pt x="21" y="33"/>
                        </a:lnTo>
                        <a:lnTo>
                          <a:pt x="33" y="12"/>
                        </a:lnTo>
                        <a:lnTo>
                          <a:pt x="12" y="0"/>
                        </a:lnTo>
                        <a:lnTo>
                          <a:pt x="0" y="21"/>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19" name="Freeform 43"/>
                  <p:cNvSpPr>
                    <a:spLocks/>
                  </p:cNvSpPr>
                  <p:nvPr/>
                </p:nvSpPr>
                <p:spPr bwMode="auto">
                  <a:xfrm>
                    <a:off x="1239" y="3742"/>
                    <a:ext cx="34" cy="34"/>
                  </a:xfrm>
                  <a:custGeom>
                    <a:avLst/>
                    <a:gdLst>
                      <a:gd name="T0" fmla="*/ 0 w 34"/>
                      <a:gd name="T1" fmla="*/ 21 h 34"/>
                      <a:gd name="T2" fmla="*/ 21 w 34"/>
                      <a:gd name="T3" fmla="*/ 33 h 34"/>
                      <a:gd name="T4" fmla="*/ 33 w 34"/>
                      <a:gd name="T5" fmla="*/ 11 h 34"/>
                      <a:gd name="T6" fmla="*/ 12 w 34"/>
                      <a:gd name="T7" fmla="*/ 0 h 34"/>
                      <a:gd name="T8" fmla="*/ 0 w 34"/>
                      <a:gd name="T9" fmla="*/ 21 h 34"/>
                    </a:gdLst>
                    <a:ahLst/>
                    <a:cxnLst>
                      <a:cxn ang="0">
                        <a:pos x="T0" y="T1"/>
                      </a:cxn>
                      <a:cxn ang="0">
                        <a:pos x="T2" y="T3"/>
                      </a:cxn>
                      <a:cxn ang="0">
                        <a:pos x="T4" y="T5"/>
                      </a:cxn>
                      <a:cxn ang="0">
                        <a:pos x="T6" y="T7"/>
                      </a:cxn>
                      <a:cxn ang="0">
                        <a:pos x="T8" y="T9"/>
                      </a:cxn>
                    </a:cxnLst>
                    <a:rect l="0" t="0" r="r" b="b"/>
                    <a:pathLst>
                      <a:path w="34" h="34">
                        <a:moveTo>
                          <a:pt x="0" y="21"/>
                        </a:moveTo>
                        <a:lnTo>
                          <a:pt x="21" y="33"/>
                        </a:lnTo>
                        <a:lnTo>
                          <a:pt x="33" y="11"/>
                        </a:lnTo>
                        <a:lnTo>
                          <a:pt x="12" y="0"/>
                        </a:lnTo>
                        <a:lnTo>
                          <a:pt x="0" y="21"/>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0" name="Freeform 44"/>
                  <p:cNvSpPr>
                    <a:spLocks/>
                  </p:cNvSpPr>
                  <p:nvPr/>
                </p:nvSpPr>
                <p:spPr bwMode="auto">
                  <a:xfrm>
                    <a:off x="1261" y="3698"/>
                    <a:ext cx="35" cy="35"/>
                  </a:xfrm>
                  <a:custGeom>
                    <a:avLst/>
                    <a:gdLst>
                      <a:gd name="T0" fmla="*/ 0 w 35"/>
                      <a:gd name="T1" fmla="*/ 22 h 35"/>
                      <a:gd name="T2" fmla="*/ 21 w 35"/>
                      <a:gd name="T3" fmla="*/ 34 h 35"/>
                      <a:gd name="T4" fmla="*/ 28 w 35"/>
                      <a:gd name="T5" fmla="*/ 22 h 35"/>
                      <a:gd name="T6" fmla="*/ 17 w 35"/>
                      <a:gd name="T7" fmla="*/ 17 h 35"/>
                      <a:gd name="T8" fmla="*/ 27 w 35"/>
                      <a:gd name="T9" fmla="*/ 24 h 35"/>
                      <a:gd name="T10" fmla="*/ 34 w 35"/>
                      <a:gd name="T11" fmla="*/ 15 h 35"/>
                      <a:gd name="T12" fmla="*/ 15 w 35"/>
                      <a:gd name="T13" fmla="*/ 0 h 35"/>
                      <a:gd name="T14" fmla="*/ 8 w 35"/>
                      <a:gd name="T15" fmla="*/ 10 h 35"/>
                      <a:gd name="T16" fmla="*/ 7 w 35"/>
                      <a:gd name="T17" fmla="*/ 11 h 35"/>
                      <a:gd name="T18" fmla="*/ 0 w 35"/>
                      <a:gd name="T19"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22"/>
                        </a:moveTo>
                        <a:lnTo>
                          <a:pt x="21" y="34"/>
                        </a:lnTo>
                        <a:lnTo>
                          <a:pt x="28" y="22"/>
                        </a:lnTo>
                        <a:lnTo>
                          <a:pt x="17" y="17"/>
                        </a:lnTo>
                        <a:lnTo>
                          <a:pt x="27" y="24"/>
                        </a:lnTo>
                        <a:lnTo>
                          <a:pt x="34" y="15"/>
                        </a:lnTo>
                        <a:lnTo>
                          <a:pt x="15" y="0"/>
                        </a:lnTo>
                        <a:lnTo>
                          <a:pt x="8" y="10"/>
                        </a:lnTo>
                        <a:lnTo>
                          <a:pt x="7" y="11"/>
                        </a:lnTo>
                        <a:lnTo>
                          <a:pt x="0" y="22"/>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1" name="Freeform 45"/>
                  <p:cNvSpPr>
                    <a:spLocks/>
                  </p:cNvSpPr>
                  <p:nvPr/>
                </p:nvSpPr>
                <p:spPr bwMode="auto">
                  <a:xfrm>
                    <a:off x="1289" y="3660"/>
                    <a:ext cx="34" cy="34"/>
                  </a:xfrm>
                  <a:custGeom>
                    <a:avLst/>
                    <a:gdLst>
                      <a:gd name="T0" fmla="*/ 0 w 34"/>
                      <a:gd name="T1" fmla="*/ 19 h 34"/>
                      <a:gd name="T2" fmla="*/ 19 w 34"/>
                      <a:gd name="T3" fmla="*/ 33 h 34"/>
                      <a:gd name="T4" fmla="*/ 33 w 34"/>
                      <a:gd name="T5" fmla="*/ 14 h 34"/>
                      <a:gd name="T6" fmla="*/ 14 w 34"/>
                      <a:gd name="T7" fmla="*/ 0 h 34"/>
                      <a:gd name="T8" fmla="*/ 0 w 34"/>
                      <a:gd name="T9" fmla="*/ 19 h 34"/>
                    </a:gdLst>
                    <a:ahLst/>
                    <a:cxnLst>
                      <a:cxn ang="0">
                        <a:pos x="T0" y="T1"/>
                      </a:cxn>
                      <a:cxn ang="0">
                        <a:pos x="T2" y="T3"/>
                      </a:cxn>
                      <a:cxn ang="0">
                        <a:pos x="T4" y="T5"/>
                      </a:cxn>
                      <a:cxn ang="0">
                        <a:pos x="T6" y="T7"/>
                      </a:cxn>
                      <a:cxn ang="0">
                        <a:pos x="T8" y="T9"/>
                      </a:cxn>
                    </a:cxnLst>
                    <a:rect l="0" t="0" r="r" b="b"/>
                    <a:pathLst>
                      <a:path w="34" h="34">
                        <a:moveTo>
                          <a:pt x="0" y="19"/>
                        </a:moveTo>
                        <a:lnTo>
                          <a:pt x="19" y="33"/>
                        </a:lnTo>
                        <a:lnTo>
                          <a:pt x="33" y="14"/>
                        </a:lnTo>
                        <a:lnTo>
                          <a:pt x="14" y="0"/>
                        </a:lnTo>
                        <a:lnTo>
                          <a:pt x="0"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2" name="Freeform 46"/>
                  <p:cNvSpPr>
                    <a:spLocks/>
                  </p:cNvSpPr>
                  <p:nvPr/>
                </p:nvSpPr>
                <p:spPr bwMode="auto">
                  <a:xfrm>
                    <a:off x="1318" y="3621"/>
                    <a:ext cx="34" cy="35"/>
                  </a:xfrm>
                  <a:custGeom>
                    <a:avLst/>
                    <a:gdLst>
                      <a:gd name="T0" fmla="*/ 0 w 34"/>
                      <a:gd name="T1" fmla="*/ 19 h 35"/>
                      <a:gd name="T2" fmla="*/ 19 w 34"/>
                      <a:gd name="T3" fmla="*/ 34 h 35"/>
                      <a:gd name="T4" fmla="*/ 33 w 34"/>
                      <a:gd name="T5" fmla="*/ 14 h 35"/>
                      <a:gd name="T6" fmla="*/ 14 w 34"/>
                      <a:gd name="T7" fmla="*/ 0 h 35"/>
                      <a:gd name="T8" fmla="*/ 0 w 34"/>
                      <a:gd name="T9" fmla="*/ 19 h 35"/>
                    </a:gdLst>
                    <a:ahLst/>
                    <a:cxnLst>
                      <a:cxn ang="0">
                        <a:pos x="T0" y="T1"/>
                      </a:cxn>
                      <a:cxn ang="0">
                        <a:pos x="T2" y="T3"/>
                      </a:cxn>
                      <a:cxn ang="0">
                        <a:pos x="T4" y="T5"/>
                      </a:cxn>
                      <a:cxn ang="0">
                        <a:pos x="T6" y="T7"/>
                      </a:cxn>
                      <a:cxn ang="0">
                        <a:pos x="T8" y="T9"/>
                      </a:cxn>
                    </a:cxnLst>
                    <a:rect l="0" t="0" r="r" b="b"/>
                    <a:pathLst>
                      <a:path w="34" h="35">
                        <a:moveTo>
                          <a:pt x="0" y="19"/>
                        </a:moveTo>
                        <a:lnTo>
                          <a:pt x="19" y="34"/>
                        </a:lnTo>
                        <a:lnTo>
                          <a:pt x="33" y="14"/>
                        </a:lnTo>
                        <a:lnTo>
                          <a:pt x="14" y="0"/>
                        </a:lnTo>
                        <a:lnTo>
                          <a:pt x="0"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3" name="Freeform 47"/>
                  <p:cNvSpPr>
                    <a:spLocks/>
                  </p:cNvSpPr>
                  <p:nvPr/>
                </p:nvSpPr>
                <p:spPr bwMode="auto">
                  <a:xfrm>
                    <a:off x="1345" y="3581"/>
                    <a:ext cx="35" cy="36"/>
                  </a:xfrm>
                  <a:custGeom>
                    <a:avLst/>
                    <a:gdLst>
                      <a:gd name="T0" fmla="*/ 0 w 35"/>
                      <a:gd name="T1" fmla="*/ 21 h 36"/>
                      <a:gd name="T2" fmla="*/ 20 w 35"/>
                      <a:gd name="T3" fmla="*/ 35 h 36"/>
                      <a:gd name="T4" fmla="*/ 34 w 35"/>
                      <a:gd name="T5" fmla="*/ 15 h 36"/>
                      <a:gd name="T6" fmla="*/ 15 w 35"/>
                      <a:gd name="T7" fmla="*/ 0 h 36"/>
                      <a:gd name="T8" fmla="*/ 0 w 35"/>
                      <a:gd name="T9" fmla="*/ 21 h 36"/>
                    </a:gdLst>
                    <a:ahLst/>
                    <a:cxnLst>
                      <a:cxn ang="0">
                        <a:pos x="T0" y="T1"/>
                      </a:cxn>
                      <a:cxn ang="0">
                        <a:pos x="T2" y="T3"/>
                      </a:cxn>
                      <a:cxn ang="0">
                        <a:pos x="T4" y="T5"/>
                      </a:cxn>
                      <a:cxn ang="0">
                        <a:pos x="T6" y="T7"/>
                      </a:cxn>
                      <a:cxn ang="0">
                        <a:pos x="T8" y="T9"/>
                      </a:cxn>
                    </a:cxnLst>
                    <a:rect l="0" t="0" r="r" b="b"/>
                    <a:pathLst>
                      <a:path w="35" h="36">
                        <a:moveTo>
                          <a:pt x="0" y="21"/>
                        </a:moveTo>
                        <a:lnTo>
                          <a:pt x="20" y="35"/>
                        </a:lnTo>
                        <a:lnTo>
                          <a:pt x="34" y="15"/>
                        </a:lnTo>
                        <a:lnTo>
                          <a:pt x="15" y="0"/>
                        </a:lnTo>
                        <a:lnTo>
                          <a:pt x="0" y="21"/>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4" name="Freeform 48"/>
                  <p:cNvSpPr>
                    <a:spLocks/>
                  </p:cNvSpPr>
                  <p:nvPr/>
                </p:nvSpPr>
                <p:spPr bwMode="auto">
                  <a:xfrm>
                    <a:off x="1374" y="3543"/>
                    <a:ext cx="35" cy="35"/>
                  </a:xfrm>
                  <a:custGeom>
                    <a:avLst/>
                    <a:gdLst>
                      <a:gd name="T0" fmla="*/ 0 w 35"/>
                      <a:gd name="T1" fmla="*/ 19 h 35"/>
                      <a:gd name="T2" fmla="*/ 19 w 35"/>
                      <a:gd name="T3" fmla="*/ 34 h 35"/>
                      <a:gd name="T4" fmla="*/ 34 w 35"/>
                      <a:gd name="T5" fmla="*/ 14 h 35"/>
                      <a:gd name="T6" fmla="*/ 14 w 35"/>
                      <a:gd name="T7" fmla="*/ 0 h 35"/>
                      <a:gd name="T8" fmla="*/ 0 w 35"/>
                      <a:gd name="T9" fmla="*/ 19 h 35"/>
                    </a:gdLst>
                    <a:ahLst/>
                    <a:cxnLst>
                      <a:cxn ang="0">
                        <a:pos x="T0" y="T1"/>
                      </a:cxn>
                      <a:cxn ang="0">
                        <a:pos x="T2" y="T3"/>
                      </a:cxn>
                      <a:cxn ang="0">
                        <a:pos x="T4" y="T5"/>
                      </a:cxn>
                      <a:cxn ang="0">
                        <a:pos x="T6" y="T7"/>
                      </a:cxn>
                      <a:cxn ang="0">
                        <a:pos x="T8" y="T9"/>
                      </a:cxn>
                    </a:cxnLst>
                    <a:rect l="0" t="0" r="r" b="b"/>
                    <a:pathLst>
                      <a:path w="35" h="35">
                        <a:moveTo>
                          <a:pt x="0" y="19"/>
                        </a:moveTo>
                        <a:lnTo>
                          <a:pt x="19" y="34"/>
                        </a:lnTo>
                        <a:lnTo>
                          <a:pt x="34" y="14"/>
                        </a:lnTo>
                        <a:lnTo>
                          <a:pt x="14" y="0"/>
                        </a:lnTo>
                        <a:lnTo>
                          <a:pt x="0"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5" name="Freeform 49"/>
                  <p:cNvSpPr>
                    <a:spLocks/>
                  </p:cNvSpPr>
                  <p:nvPr/>
                </p:nvSpPr>
                <p:spPr bwMode="auto">
                  <a:xfrm>
                    <a:off x="1403" y="3504"/>
                    <a:ext cx="33" cy="35"/>
                  </a:xfrm>
                  <a:custGeom>
                    <a:avLst/>
                    <a:gdLst>
                      <a:gd name="T0" fmla="*/ 0 w 33"/>
                      <a:gd name="T1" fmla="*/ 19 h 35"/>
                      <a:gd name="T2" fmla="*/ 19 w 33"/>
                      <a:gd name="T3" fmla="*/ 34 h 35"/>
                      <a:gd name="T4" fmla="*/ 32 w 33"/>
                      <a:gd name="T5" fmla="*/ 15 h 35"/>
                      <a:gd name="T6" fmla="*/ 13 w 33"/>
                      <a:gd name="T7" fmla="*/ 0 h 35"/>
                      <a:gd name="T8" fmla="*/ 0 w 33"/>
                      <a:gd name="T9" fmla="*/ 19 h 35"/>
                    </a:gdLst>
                    <a:ahLst/>
                    <a:cxnLst>
                      <a:cxn ang="0">
                        <a:pos x="T0" y="T1"/>
                      </a:cxn>
                      <a:cxn ang="0">
                        <a:pos x="T2" y="T3"/>
                      </a:cxn>
                      <a:cxn ang="0">
                        <a:pos x="T4" y="T5"/>
                      </a:cxn>
                      <a:cxn ang="0">
                        <a:pos x="T6" y="T7"/>
                      </a:cxn>
                      <a:cxn ang="0">
                        <a:pos x="T8" y="T9"/>
                      </a:cxn>
                    </a:cxnLst>
                    <a:rect l="0" t="0" r="r" b="b"/>
                    <a:pathLst>
                      <a:path w="33" h="35">
                        <a:moveTo>
                          <a:pt x="0" y="19"/>
                        </a:moveTo>
                        <a:lnTo>
                          <a:pt x="19" y="34"/>
                        </a:lnTo>
                        <a:lnTo>
                          <a:pt x="32" y="15"/>
                        </a:lnTo>
                        <a:lnTo>
                          <a:pt x="13" y="0"/>
                        </a:lnTo>
                        <a:lnTo>
                          <a:pt x="0"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6" name="Freeform 50"/>
                  <p:cNvSpPr>
                    <a:spLocks/>
                  </p:cNvSpPr>
                  <p:nvPr/>
                </p:nvSpPr>
                <p:spPr bwMode="auto">
                  <a:xfrm>
                    <a:off x="1382" y="3479"/>
                    <a:ext cx="32" cy="33"/>
                  </a:xfrm>
                  <a:custGeom>
                    <a:avLst/>
                    <a:gdLst>
                      <a:gd name="T0" fmla="*/ 22 w 32"/>
                      <a:gd name="T1" fmla="*/ 32 h 33"/>
                      <a:gd name="T2" fmla="*/ 31 w 32"/>
                      <a:gd name="T3" fmla="*/ 10 h 33"/>
                      <a:gd name="T4" fmla="*/ 9 w 32"/>
                      <a:gd name="T5" fmla="*/ 0 h 33"/>
                      <a:gd name="T6" fmla="*/ 0 w 32"/>
                      <a:gd name="T7" fmla="*/ 22 h 33"/>
                      <a:gd name="T8" fmla="*/ 22 w 32"/>
                      <a:gd name="T9" fmla="*/ 32 h 33"/>
                    </a:gdLst>
                    <a:ahLst/>
                    <a:cxnLst>
                      <a:cxn ang="0">
                        <a:pos x="T0" y="T1"/>
                      </a:cxn>
                      <a:cxn ang="0">
                        <a:pos x="T2" y="T3"/>
                      </a:cxn>
                      <a:cxn ang="0">
                        <a:pos x="T4" y="T5"/>
                      </a:cxn>
                      <a:cxn ang="0">
                        <a:pos x="T6" y="T7"/>
                      </a:cxn>
                      <a:cxn ang="0">
                        <a:pos x="T8" y="T9"/>
                      </a:cxn>
                    </a:cxnLst>
                    <a:rect l="0" t="0" r="r" b="b"/>
                    <a:pathLst>
                      <a:path w="32" h="33">
                        <a:moveTo>
                          <a:pt x="22" y="32"/>
                        </a:moveTo>
                        <a:lnTo>
                          <a:pt x="31" y="10"/>
                        </a:lnTo>
                        <a:lnTo>
                          <a:pt x="9" y="0"/>
                        </a:lnTo>
                        <a:lnTo>
                          <a:pt x="0" y="22"/>
                        </a:lnTo>
                        <a:lnTo>
                          <a:pt x="22" y="32"/>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7" name="Freeform 51"/>
                  <p:cNvSpPr>
                    <a:spLocks/>
                  </p:cNvSpPr>
                  <p:nvPr/>
                </p:nvSpPr>
                <p:spPr bwMode="auto">
                  <a:xfrm>
                    <a:off x="1339" y="3459"/>
                    <a:ext cx="31" cy="34"/>
                  </a:xfrm>
                  <a:custGeom>
                    <a:avLst/>
                    <a:gdLst>
                      <a:gd name="T0" fmla="*/ 21 w 31"/>
                      <a:gd name="T1" fmla="*/ 33 h 34"/>
                      <a:gd name="T2" fmla="*/ 30 w 31"/>
                      <a:gd name="T3" fmla="*/ 10 h 34"/>
                      <a:gd name="T4" fmla="*/ 9 w 31"/>
                      <a:gd name="T5" fmla="*/ 0 h 34"/>
                      <a:gd name="T6" fmla="*/ 0 w 31"/>
                      <a:gd name="T7" fmla="*/ 22 h 34"/>
                      <a:gd name="T8" fmla="*/ 21 w 31"/>
                      <a:gd name="T9" fmla="*/ 33 h 34"/>
                    </a:gdLst>
                    <a:ahLst/>
                    <a:cxnLst>
                      <a:cxn ang="0">
                        <a:pos x="T0" y="T1"/>
                      </a:cxn>
                      <a:cxn ang="0">
                        <a:pos x="T2" y="T3"/>
                      </a:cxn>
                      <a:cxn ang="0">
                        <a:pos x="T4" y="T5"/>
                      </a:cxn>
                      <a:cxn ang="0">
                        <a:pos x="T6" y="T7"/>
                      </a:cxn>
                      <a:cxn ang="0">
                        <a:pos x="T8" y="T9"/>
                      </a:cxn>
                    </a:cxnLst>
                    <a:rect l="0" t="0" r="r" b="b"/>
                    <a:pathLst>
                      <a:path w="31" h="34">
                        <a:moveTo>
                          <a:pt x="21" y="33"/>
                        </a:moveTo>
                        <a:lnTo>
                          <a:pt x="30" y="10"/>
                        </a:lnTo>
                        <a:lnTo>
                          <a:pt x="9" y="0"/>
                        </a:lnTo>
                        <a:lnTo>
                          <a:pt x="0" y="22"/>
                        </a:lnTo>
                        <a:lnTo>
                          <a:pt x="21" y="33"/>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8" name="Freeform 52"/>
                  <p:cNvSpPr>
                    <a:spLocks/>
                  </p:cNvSpPr>
                  <p:nvPr/>
                </p:nvSpPr>
                <p:spPr bwMode="auto">
                  <a:xfrm>
                    <a:off x="1295" y="3439"/>
                    <a:ext cx="32" cy="33"/>
                  </a:xfrm>
                  <a:custGeom>
                    <a:avLst/>
                    <a:gdLst>
                      <a:gd name="T0" fmla="*/ 22 w 32"/>
                      <a:gd name="T1" fmla="*/ 32 h 33"/>
                      <a:gd name="T2" fmla="*/ 31 w 32"/>
                      <a:gd name="T3" fmla="*/ 10 h 33"/>
                      <a:gd name="T4" fmla="*/ 9 w 32"/>
                      <a:gd name="T5" fmla="*/ 0 h 33"/>
                      <a:gd name="T6" fmla="*/ 0 w 32"/>
                      <a:gd name="T7" fmla="*/ 23 h 33"/>
                      <a:gd name="T8" fmla="*/ 22 w 32"/>
                      <a:gd name="T9" fmla="*/ 32 h 33"/>
                    </a:gdLst>
                    <a:ahLst/>
                    <a:cxnLst>
                      <a:cxn ang="0">
                        <a:pos x="T0" y="T1"/>
                      </a:cxn>
                      <a:cxn ang="0">
                        <a:pos x="T2" y="T3"/>
                      </a:cxn>
                      <a:cxn ang="0">
                        <a:pos x="T4" y="T5"/>
                      </a:cxn>
                      <a:cxn ang="0">
                        <a:pos x="T6" y="T7"/>
                      </a:cxn>
                      <a:cxn ang="0">
                        <a:pos x="T8" y="T9"/>
                      </a:cxn>
                    </a:cxnLst>
                    <a:rect l="0" t="0" r="r" b="b"/>
                    <a:pathLst>
                      <a:path w="32" h="33">
                        <a:moveTo>
                          <a:pt x="22" y="32"/>
                        </a:moveTo>
                        <a:lnTo>
                          <a:pt x="31" y="10"/>
                        </a:lnTo>
                        <a:lnTo>
                          <a:pt x="9" y="0"/>
                        </a:lnTo>
                        <a:lnTo>
                          <a:pt x="0" y="23"/>
                        </a:lnTo>
                        <a:lnTo>
                          <a:pt x="22" y="32"/>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29" name="Freeform 53"/>
                  <p:cNvSpPr>
                    <a:spLocks/>
                  </p:cNvSpPr>
                  <p:nvPr/>
                </p:nvSpPr>
                <p:spPr bwMode="auto">
                  <a:xfrm>
                    <a:off x="1251" y="3419"/>
                    <a:ext cx="32" cy="33"/>
                  </a:xfrm>
                  <a:custGeom>
                    <a:avLst/>
                    <a:gdLst>
                      <a:gd name="T0" fmla="*/ 22 w 32"/>
                      <a:gd name="T1" fmla="*/ 32 h 33"/>
                      <a:gd name="T2" fmla="*/ 31 w 32"/>
                      <a:gd name="T3" fmla="*/ 10 h 33"/>
                      <a:gd name="T4" fmla="*/ 9 w 32"/>
                      <a:gd name="T5" fmla="*/ 0 h 33"/>
                      <a:gd name="T6" fmla="*/ 0 w 32"/>
                      <a:gd name="T7" fmla="*/ 22 h 33"/>
                      <a:gd name="T8" fmla="*/ 22 w 32"/>
                      <a:gd name="T9" fmla="*/ 32 h 33"/>
                    </a:gdLst>
                    <a:ahLst/>
                    <a:cxnLst>
                      <a:cxn ang="0">
                        <a:pos x="T0" y="T1"/>
                      </a:cxn>
                      <a:cxn ang="0">
                        <a:pos x="T2" y="T3"/>
                      </a:cxn>
                      <a:cxn ang="0">
                        <a:pos x="T4" y="T5"/>
                      </a:cxn>
                      <a:cxn ang="0">
                        <a:pos x="T6" y="T7"/>
                      </a:cxn>
                      <a:cxn ang="0">
                        <a:pos x="T8" y="T9"/>
                      </a:cxn>
                    </a:cxnLst>
                    <a:rect l="0" t="0" r="r" b="b"/>
                    <a:pathLst>
                      <a:path w="32" h="33">
                        <a:moveTo>
                          <a:pt x="22" y="32"/>
                        </a:moveTo>
                        <a:lnTo>
                          <a:pt x="31" y="10"/>
                        </a:lnTo>
                        <a:lnTo>
                          <a:pt x="9" y="0"/>
                        </a:lnTo>
                        <a:lnTo>
                          <a:pt x="0" y="22"/>
                        </a:lnTo>
                        <a:lnTo>
                          <a:pt x="22" y="32"/>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30" name="Freeform 54"/>
                  <p:cNvSpPr>
                    <a:spLocks/>
                  </p:cNvSpPr>
                  <p:nvPr/>
                </p:nvSpPr>
                <p:spPr bwMode="auto">
                  <a:xfrm>
                    <a:off x="1208" y="3399"/>
                    <a:ext cx="32" cy="34"/>
                  </a:xfrm>
                  <a:custGeom>
                    <a:avLst/>
                    <a:gdLst>
                      <a:gd name="T0" fmla="*/ 22 w 32"/>
                      <a:gd name="T1" fmla="*/ 33 h 34"/>
                      <a:gd name="T2" fmla="*/ 31 w 32"/>
                      <a:gd name="T3" fmla="*/ 10 h 34"/>
                      <a:gd name="T4" fmla="*/ 9 w 32"/>
                      <a:gd name="T5" fmla="*/ 0 h 34"/>
                      <a:gd name="T6" fmla="*/ 0 w 32"/>
                      <a:gd name="T7" fmla="*/ 22 h 34"/>
                      <a:gd name="T8" fmla="*/ 22 w 32"/>
                      <a:gd name="T9" fmla="*/ 33 h 34"/>
                    </a:gdLst>
                    <a:ahLst/>
                    <a:cxnLst>
                      <a:cxn ang="0">
                        <a:pos x="T0" y="T1"/>
                      </a:cxn>
                      <a:cxn ang="0">
                        <a:pos x="T2" y="T3"/>
                      </a:cxn>
                      <a:cxn ang="0">
                        <a:pos x="T4" y="T5"/>
                      </a:cxn>
                      <a:cxn ang="0">
                        <a:pos x="T6" y="T7"/>
                      </a:cxn>
                      <a:cxn ang="0">
                        <a:pos x="T8" y="T9"/>
                      </a:cxn>
                    </a:cxnLst>
                    <a:rect l="0" t="0" r="r" b="b"/>
                    <a:pathLst>
                      <a:path w="32" h="34">
                        <a:moveTo>
                          <a:pt x="22" y="33"/>
                        </a:moveTo>
                        <a:lnTo>
                          <a:pt x="31" y="10"/>
                        </a:lnTo>
                        <a:lnTo>
                          <a:pt x="9" y="0"/>
                        </a:lnTo>
                        <a:lnTo>
                          <a:pt x="0" y="22"/>
                        </a:lnTo>
                        <a:lnTo>
                          <a:pt x="22" y="33"/>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31" name="Freeform 55"/>
                  <p:cNvSpPr>
                    <a:spLocks/>
                  </p:cNvSpPr>
                  <p:nvPr/>
                </p:nvSpPr>
                <p:spPr bwMode="auto">
                  <a:xfrm>
                    <a:off x="1163" y="3383"/>
                    <a:ext cx="33" cy="29"/>
                  </a:xfrm>
                  <a:custGeom>
                    <a:avLst/>
                    <a:gdLst>
                      <a:gd name="T0" fmla="*/ 23 w 33"/>
                      <a:gd name="T1" fmla="*/ 28 h 29"/>
                      <a:gd name="T2" fmla="*/ 32 w 33"/>
                      <a:gd name="T3" fmla="*/ 6 h 29"/>
                      <a:gd name="T4" fmla="*/ 21 w 33"/>
                      <a:gd name="T5" fmla="*/ 1 h 29"/>
                      <a:gd name="T6" fmla="*/ 21 w 33"/>
                      <a:gd name="T7" fmla="*/ 1 h 29"/>
                      <a:gd name="T8" fmla="*/ 16 w 33"/>
                      <a:gd name="T9" fmla="*/ 0 h 29"/>
                      <a:gd name="T10" fmla="*/ 11 w 33"/>
                      <a:gd name="T11" fmla="*/ 1 h 29"/>
                      <a:gd name="T12" fmla="*/ 8 w 33"/>
                      <a:gd name="T13" fmla="*/ 3 h 29"/>
                      <a:gd name="T14" fmla="*/ 0 w 33"/>
                      <a:gd name="T15" fmla="*/ 10 h 29"/>
                      <a:gd name="T16" fmla="*/ 15 w 33"/>
                      <a:gd name="T17" fmla="*/ 28 h 29"/>
                      <a:gd name="T18" fmla="*/ 24 w 33"/>
                      <a:gd name="T19" fmla="*/ 22 h 29"/>
                      <a:gd name="T20" fmla="*/ 11 w 33"/>
                      <a:gd name="T21" fmla="*/ 23 h 29"/>
                      <a:gd name="T22" fmla="*/ 16 w 33"/>
                      <a:gd name="T23" fmla="*/ 24 h 29"/>
                      <a:gd name="T24" fmla="*/ 21 w 33"/>
                      <a:gd name="T25" fmla="*/ 23 h 29"/>
                      <a:gd name="T26" fmla="*/ 16 w 33"/>
                      <a:gd name="T27" fmla="*/ 12 h 29"/>
                      <a:gd name="T28" fmla="*/ 11 w 33"/>
                      <a:gd name="T29" fmla="*/ 24 h 29"/>
                      <a:gd name="T30" fmla="*/ 23 w 33"/>
                      <a:gd name="T31"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9">
                        <a:moveTo>
                          <a:pt x="23" y="28"/>
                        </a:moveTo>
                        <a:lnTo>
                          <a:pt x="32" y="6"/>
                        </a:lnTo>
                        <a:lnTo>
                          <a:pt x="21" y="1"/>
                        </a:lnTo>
                        <a:lnTo>
                          <a:pt x="21" y="1"/>
                        </a:lnTo>
                        <a:lnTo>
                          <a:pt x="16" y="0"/>
                        </a:lnTo>
                        <a:lnTo>
                          <a:pt x="11" y="1"/>
                        </a:lnTo>
                        <a:lnTo>
                          <a:pt x="8" y="3"/>
                        </a:lnTo>
                        <a:lnTo>
                          <a:pt x="0" y="10"/>
                        </a:lnTo>
                        <a:lnTo>
                          <a:pt x="15" y="28"/>
                        </a:lnTo>
                        <a:lnTo>
                          <a:pt x="24" y="22"/>
                        </a:lnTo>
                        <a:lnTo>
                          <a:pt x="11" y="23"/>
                        </a:lnTo>
                        <a:lnTo>
                          <a:pt x="16" y="24"/>
                        </a:lnTo>
                        <a:lnTo>
                          <a:pt x="21" y="23"/>
                        </a:lnTo>
                        <a:lnTo>
                          <a:pt x="16" y="12"/>
                        </a:lnTo>
                        <a:lnTo>
                          <a:pt x="11" y="24"/>
                        </a:lnTo>
                        <a:lnTo>
                          <a:pt x="23" y="28"/>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32" name="Freeform 56"/>
                  <p:cNvSpPr>
                    <a:spLocks/>
                  </p:cNvSpPr>
                  <p:nvPr/>
                </p:nvSpPr>
                <p:spPr bwMode="auto">
                  <a:xfrm>
                    <a:off x="1126" y="3408"/>
                    <a:ext cx="35" cy="36"/>
                  </a:xfrm>
                  <a:custGeom>
                    <a:avLst/>
                    <a:gdLst>
                      <a:gd name="T0" fmla="*/ 34 w 35"/>
                      <a:gd name="T1" fmla="*/ 19 h 36"/>
                      <a:gd name="T2" fmla="*/ 19 w 35"/>
                      <a:gd name="T3" fmla="*/ 0 h 36"/>
                      <a:gd name="T4" fmla="*/ 0 w 35"/>
                      <a:gd name="T5" fmla="*/ 17 h 36"/>
                      <a:gd name="T6" fmla="*/ 16 w 35"/>
                      <a:gd name="T7" fmla="*/ 35 h 36"/>
                      <a:gd name="T8" fmla="*/ 34 w 35"/>
                      <a:gd name="T9" fmla="*/ 19 h 36"/>
                    </a:gdLst>
                    <a:ahLst/>
                    <a:cxnLst>
                      <a:cxn ang="0">
                        <a:pos x="T0" y="T1"/>
                      </a:cxn>
                      <a:cxn ang="0">
                        <a:pos x="T2" y="T3"/>
                      </a:cxn>
                      <a:cxn ang="0">
                        <a:pos x="T4" y="T5"/>
                      </a:cxn>
                      <a:cxn ang="0">
                        <a:pos x="T6" y="T7"/>
                      </a:cxn>
                      <a:cxn ang="0">
                        <a:pos x="T8" y="T9"/>
                      </a:cxn>
                    </a:cxnLst>
                    <a:rect l="0" t="0" r="r" b="b"/>
                    <a:pathLst>
                      <a:path w="35" h="36">
                        <a:moveTo>
                          <a:pt x="34" y="19"/>
                        </a:moveTo>
                        <a:lnTo>
                          <a:pt x="19" y="0"/>
                        </a:lnTo>
                        <a:lnTo>
                          <a:pt x="0" y="17"/>
                        </a:lnTo>
                        <a:lnTo>
                          <a:pt x="16" y="35"/>
                        </a:lnTo>
                        <a:lnTo>
                          <a:pt x="34"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33" name="Freeform 57"/>
                  <p:cNvSpPr>
                    <a:spLocks/>
                  </p:cNvSpPr>
                  <p:nvPr/>
                </p:nvSpPr>
                <p:spPr bwMode="auto">
                  <a:xfrm>
                    <a:off x="1090" y="3440"/>
                    <a:ext cx="34" cy="35"/>
                  </a:xfrm>
                  <a:custGeom>
                    <a:avLst/>
                    <a:gdLst>
                      <a:gd name="T0" fmla="*/ 33 w 34"/>
                      <a:gd name="T1" fmla="*/ 19 h 35"/>
                      <a:gd name="T2" fmla="*/ 18 w 34"/>
                      <a:gd name="T3" fmla="*/ 0 h 35"/>
                      <a:gd name="T4" fmla="*/ 0 w 34"/>
                      <a:gd name="T5" fmla="*/ 16 h 35"/>
                      <a:gd name="T6" fmla="*/ 15 w 34"/>
                      <a:gd name="T7" fmla="*/ 34 h 35"/>
                      <a:gd name="T8" fmla="*/ 33 w 34"/>
                      <a:gd name="T9" fmla="*/ 19 h 35"/>
                    </a:gdLst>
                    <a:ahLst/>
                    <a:cxnLst>
                      <a:cxn ang="0">
                        <a:pos x="T0" y="T1"/>
                      </a:cxn>
                      <a:cxn ang="0">
                        <a:pos x="T2" y="T3"/>
                      </a:cxn>
                      <a:cxn ang="0">
                        <a:pos x="T4" y="T5"/>
                      </a:cxn>
                      <a:cxn ang="0">
                        <a:pos x="T6" y="T7"/>
                      </a:cxn>
                      <a:cxn ang="0">
                        <a:pos x="T8" y="T9"/>
                      </a:cxn>
                    </a:cxnLst>
                    <a:rect l="0" t="0" r="r" b="b"/>
                    <a:pathLst>
                      <a:path w="34" h="35">
                        <a:moveTo>
                          <a:pt x="33" y="19"/>
                        </a:moveTo>
                        <a:lnTo>
                          <a:pt x="18" y="0"/>
                        </a:lnTo>
                        <a:lnTo>
                          <a:pt x="0" y="16"/>
                        </a:lnTo>
                        <a:lnTo>
                          <a:pt x="15" y="34"/>
                        </a:lnTo>
                        <a:lnTo>
                          <a:pt x="33"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34" name="Freeform 58"/>
                  <p:cNvSpPr>
                    <a:spLocks/>
                  </p:cNvSpPr>
                  <p:nvPr/>
                </p:nvSpPr>
                <p:spPr bwMode="auto">
                  <a:xfrm>
                    <a:off x="1054" y="3471"/>
                    <a:ext cx="34" cy="36"/>
                  </a:xfrm>
                  <a:custGeom>
                    <a:avLst/>
                    <a:gdLst>
                      <a:gd name="T0" fmla="*/ 33 w 34"/>
                      <a:gd name="T1" fmla="*/ 19 h 36"/>
                      <a:gd name="T2" fmla="*/ 18 w 34"/>
                      <a:gd name="T3" fmla="*/ 0 h 36"/>
                      <a:gd name="T4" fmla="*/ 0 w 34"/>
                      <a:gd name="T5" fmla="*/ 17 h 36"/>
                      <a:gd name="T6" fmla="*/ 15 w 34"/>
                      <a:gd name="T7" fmla="*/ 35 h 36"/>
                      <a:gd name="T8" fmla="*/ 33 w 34"/>
                      <a:gd name="T9" fmla="*/ 19 h 36"/>
                    </a:gdLst>
                    <a:ahLst/>
                    <a:cxnLst>
                      <a:cxn ang="0">
                        <a:pos x="T0" y="T1"/>
                      </a:cxn>
                      <a:cxn ang="0">
                        <a:pos x="T2" y="T3"/>
                      </a:cxn>
                      <a:cxn ang="0">
                        <a:pos x="T4" y="T5"/>
                      </a:cxn>
                      <a:cxn ang="0">
                        <a:pos x="T6" y="T7"/>
                      </a:cxn>
                      <a:cxn ang="0">
                        <a:pos x="T8" y="T9"/>
                      </a:cxn>
                    </a:cxnLst>
                    <a:rect l="0" t="0" r="r" b="b"/>
                    <a:pathLst>
                      <a:path w="34" h="36">
                        <a:moveTo>
                          <a:pt x="33" y="19"/>
                        </a:moveTo>
                        <a:lnTo>
                          <a:pt x="18" y="0"/>
                        </a:lnTo>
                        <a:lnTo>
                          <a:pt x="0" y="17"/>
                        </a:lnTo>
                        <a:lnTo>
                          <a:pt x="15" y="35"/>
                        </a:lnTo>
                        <a:lnTo>
                          <a:pt x="33" y="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35" name="Freeform 59"/>
                  <p:cNvSpPr>
                    <a:spLocks/>
                  </p:cNvSpPr>
                  <p:nvPr/>
                </p:nvSpPr>
                <p:spPr bwMode="auto">
                  <a:xfrm>
                    <a:off x="1017" y="3503"/>
                    <a:ext cx="35" cy="35"/>
                  </a:xfrm>
                  <a:custGeom>
                    <a:avLst/>
                    <a:gdLst>
                      <a:gd name="T0" fmla="*/ 34 w 35"/>
                      <a:gd name="T1" fmla="*/ 18 h 35"/>
                      <a:gd name="T2" fmla="*/ 18 w 35"/>
                      <a:gd name="T3" fmla="*/ 0 h 35"/>
                      <a:gd name="T4" fmla="*/ 0 w 35"/>
                      <a:gd name="T5" fmla="*/ 16 h 35"/>
                      <a:gd name="T6" fmla="*/ 16 w 35"/>
                      <a:gd name="T7" fmla="*/ 34 h 35"/>
                      <a:gd name="T8" fmla="*/ 34 w 35"/>
                      <a:gd name="T9" fmla="*/ 18 h 35"/>
                    </a:gdLst>
                    <a:ahLst/>
                    <a:cxnLst>
                      <a:cxn ang="0">
                        <a:pos x="T0" y="T1"/>
                      </a:cxn>
                      <a:cxn ang="0">
                        <a:pos x="T2" y="T3"/>
                      </a:cxn>
                      <a:cxn ang="0">
                        <a:pos x="T4" y="T5"/>
                      </a:cxn>
                      <a:cxn ang="0">
                        <a:pos x="T6" y="T7"/>
                      </a:cxn>
                      <a:cxn ang="0">
                        <a:pos x="T8" y="T9"/>
                      </a:cxn>
                    </a:cxnLst>
                    <a:rect l="0" t="0" r="r" b="b"/>
                    <a:pathLst>
                      <a:path w="35" h="35">
                        <a:moveTo>
                          <a:pt x="34" y="18"/>
                        </a:moveTo>
                        <a:lnTo>
                          <a:pt x="18" y="0"/>
                        </a:lnTo>
                        <a:lnTo>
                          <a:pt x="0" y="16"/>
                        </a:lnTo>
                        <a:lnTo>
                          <a:pt x="16" y="34"/>
                        </a:lnTo>
                        <a:lnTo>
                          <a:pt x="34" y="18"/>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2636" name="Rectangle 60"/>
                <p:cNvSpPr>
                  <a:spLocks noChangeArrowheads="1"/>
                </p:cNvSpPr>
                <p:nvPr/>
              </p:nvSpPr>
              <p:spPr bwMode="auto">
                <a:xfrm>
                  <a:off x="1473" y="3830"/>
                  <a:ext cx="670"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2637" name="Rectangle 61"/>
                <p:cNvSpPr>
                  <a:spLocks noChangeArrowheads="1"/>
                </p:cNvSpPr>
                <p:nvPr/>
              </p:nvSpPr>
              <p:spPr bwMode="auto">
                <a:xfrm>
                  <a:off x="1429" y="3808"/>
                  <a:ext cx="211"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sz="1600">
                      <a:solidFill>
                        <a:srgbClr val="000000"/>
                      </a:solidFill>
                      <a:latin typeface="Century" pitchFamily="18" charset="0"/>
                    </a:rPr>
                    <a:t>  </a:t>
                  </a:r>
                </a:p>
              </p:txBody>
            </p:sp>
            <p:sp>
              <p:nvSpPr>
                <p:cNvPr id="152638" name="Rectangle 62"/>
                <p:cNvSpPr>
                  <a:spLocks noChangeArrowheads="1"/>
                </p:cNvSpPr>
                <p:nvPr/>
              </p:nvSpPr>
              <p:spPr bwMode="auto">
                <a:xfrm>
                  <a:off x="1556" y="3809"/>
                  <a:ext cx="562"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600">
                      <a:solidFill>
                        <a:srgbClr val="000000"/>
                      </a:solidFill>
                      <a:latin typeface="ＭＳ Ｐゴシック" pitchFamily="50" charset="-128"/>
                    </a:rPr>
                    <a:t>活動前</a:t>
                  </a:r>
                </a:p>
              </p:txBody>
            </p:sp>
            <p:sp>
              <p:nvSpPr>
                <p:cNvPr id="152639" name="Rectangle 63"/>
                <p:cNvSpPr>
                  <a:spLocks noChangeArrowheads="1"/>
                </p:cNvSpPr>
                <p:nvPr/>
              </p:nvSpPr>
              <p:spPr bwMode="auto">
                <a:xfrm>
                  <a:off x="1429" y="3985"/>
                  <a:ext cx="562" cy="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600">
                      <a:solidFill>
                        <a:srgbClr val="000000"/>
                      </a:solidFill>
                      <a:latin typeface="ＭＳ Ｐゴシック" pitchFamily="50" charset="-128"/>
                    </a:rPr>
                    <a:t>活動後</a:t>
                  </a:r>
                </a:p>
              </p:txBody>
            </p:sp>
            <p:grpSp>
              <p:nvGrpSpPr>
                <p:cNvPr id="152640" name="Group 64"/>
                <p:cNvGrpSpPr>
                  <a:grpSpLocks/>
                </p:cNvGrpSpPr>
                <p:nvPr/>
              </p:nvGrpSpPr>
              <p:grpSpPr bwMode="auto">
                <a:xfrm>
                  <a:off x="1286" y="3925"/>
                  <a:ext cx="203" cy="148"/>
                  <a:chOff x="1286" y="3925"/>
                  <a:chExt cx="203" cy="148"/>
                </a:xfrm>
              </p:grpSpPr>
              <p:sp>
                <p:nvSpPr>
                  <p:cNvPr id="152641" name="Freeform 65"/>
                  <p:cNvSpPr>
                    <a:spLocks/>
                  </p:cNvSpPr>
                  <p:nvPr/>
                </p:nvSpPr>
                <p:spPr bwMode="auto">
                  <a:xfrm>
                    <a:off x="1286" y="3925"/>
                    <a:ext cx="203" cy="148"/>
                  </a:xfrm>
                  <a:custGeom>
                    <a:avLst/>
                    <a:gdLst>
                      <a:gd name="T0" fmla="*/ 191 w 203"/>
                      <a:gd name="T1" fmla="*/ 147 h 148"/>
                      <a:gd name="T2" fmla="*/ 202 w 203"/>
                      <a:gd name="T3" fmla="*/ 133 h 148"/>
                      <a:gd name="T4" fmla="*/ 11 w 203"/>
                      <a:gd name="T5" fmla="*/ 0 h 148"/>
                      <a:gd name="T6" fmla="*/ 0 w 203"/>
                      <a:gd name="T7" fmla="*/ 15 h 148"/>
                      <a:gd name="T8" fmla="*/ 191 w 203"/>
                      <a:gd name="T9" fmla="*/ 147 h 148"/>
                    </a:gdLst>
                    <a:ahLst/>
                    <a:cxnLst>
                      <a:cxn ang="0">
                        <a:pos x="T0" y="T1"/>
                      </a:cxn>
                      <a:cxn ang="0">
                        <a:pos x="T2" y="T3"/>
                      </a:cxn>
                      <a:cxn ang="0">
                        <a:pos x="T4" y="T5"/>
                      </a:cxn>
                      <a:cxn ang="0">
                        <a:pos x="T6" y="T7"/>
                      </a:cxn>
                      <a:cxn ang="0">
                        <a:pos x="T8" y="T9"/>
                      </a:cxn>
                    </a:cxnLst>
                    <a:rect l="0" t="0" r="r" b="b"/>
                    <a:pathLst>
                      <a:path w="203" h="148">
                        <a:moveTo>
                          <a:pt x="191" y="147"/>
                        </a:moveTo>
                        <a:lnTo>
                          <a:pt x="202" y="133"/>
                        </a:lnTo>
                        <a:lnTo>
                          <a:pt x="11" y="0"/>
                        </a:lnTo>
                        <a:lnTo>
                          <a:pt x="0" y="15"/>
                        </a:lnTo>
                        <a:lnTo>
                          <a:pt x="191" y="147"/>
                        </a:lnTo>
                      </a:path>
                    </a:pathLst>
                  </a:custGeom>
                  <a:solidFill>
                    <a:schemeClr val="accent2"/>
                  </a:solidFill>
                  <a:ln w="12700" cap="rnd" cmpd="sng">
                    <a:solidFill>
                      <a:schemeClr val="accent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42" name="Freeform 66"/>
                  <p:cNvSpPr>
                    <a:spLocks/>
                  </p:cNvSpPr>
                  <p:nvPr/>
                </p:nvSpPr>
                <p:spPr bwMode="auto">
                  <a:xfrm>
                    <a:off x="1291" y="3932"/>
                    <a:ext cx="103" cy="92"/>
                  </a:xfrm>
                  <a:custGeom>
                    <a:avLst/>
                    <a:gdLst>
                      <a:gd name="T0" fmla="*/ 102 w 103"/>
                      <a:gd name="T1" fmla="*/ 14 h 92"/>
                      <a:gd name="T2" fmla="*/ 0 w 103"/>
                      <a:gd name="T3" fmla="*/ 0 h 92"/>
                      <a:gd name="T4" fmla="*/ 50 w 103"/>
                      <a:gd name="T5" fmla="*/ 91 h 92"/>
                    </a:gdLst>
                    <a:ahLst/>
                    <a:cxnLst>
                      <a:cxn ang="0">
                        <a:pos x="T0" y="T1"/>
                      </a:cxn>
                      <a:cxn ang="0">
                        <a:pos x="T2" y="T3"/>
                      </a:cxn>
                      <a:cxn ang="0">
                        <a:pos x="T4" y="T5"/>
                      </a:cxn>
                    </a:cxnLst>
                    <a:rect l="0" t="0" r="r" b="b"/>
                    <a:pathLst>
                      <a:path w="103" h="92">
                        <a:moveTo>
                          <a:pt x="102" y="14"/>
                        </a:moveTo>
                        <a:lnTo>
                          <a:pt x="0" y="0"/>
                        </a:lnTo>
                        <a:lnTo>
                          <a:pt x="50" y="91"/>
                        </a:lnTo>
                      </a:path>
                    </a:pathLst>
                  </a:custGeom>
                  <a:solidFill>
                    <a:schemeClr val="accent2"/>
                  </a:solidFill>
                  <a:ln w="25400" cap="rnd" cmpd="sng">
                    <a:solidFill>
                      <a:schemeClr val="accent2"/>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2643" name="Group 67"/>
                <p:cNvGrpSpPr>
                  <a:grpSpLocks/>
                </p:cNvGrpSpPr>
                <p:nvPr/>
              </p:nvGrpSpPr>
              <p:grpSpPr bwMode="auto">
                <a:xfrm>
                  <a:off x="1340" y="3606"/>
                  <a:ext cx="269" cy="320"/>
                  <a:chOff x="1340" y="3606"/>
                  <a:chExt cx="269" cy="320"/>
                </a:xfrm>
              </p:grpSpPr>
              <p:sp>
                <p:nvSpPr>
                  <p:cNvPr id="152644" name="Freeform 68"/>
                  <p:cNvSpPr>
                    <a:spLocks/>
                  </p:cNvSpPr>
                  <p:nvPr/>
                </p:nvSpPr>
                <p:spPr bwMode="auto">
                  <a:xfrm>
                    <a:off x="1340" y="3606"/>
                    <a:ext cx="269" cy="320"/>
                  </a:xfrm>
                  <a:custGeom>
                    <a:avLst/>
                    <a:gdLst>
                      <a:gd name="T0" fmla="*/ 255 w 269"/>
                      <a:gd name="T1" fmla="*/ 319 h 320"/>
                      <a:gd name="T2" fmla="*/ 268 w 269"/>
                      <a:gd name="T3" fmla="*/ 308 h 320"/>
                      <a:gd name="T4" fmla="*/ 13 w 269"/>
                      <a:gd name="T5" fmla="*/ 0 h 320"/>
                      <a:gd name="T6" fmla="*/ 0 w 269"/>
                      <a:gd name="T7" fmla="*/ 12 h 320"/>
                      <a:gd name="T8" fmla="*/ 255 w 269"/>
                      <a:gd name="T9" fmla="*/ 319 h 320"/>
                    </a:gdLst>
                    <a:ahLst/>
                    <a:cxnLst>
                      <a:cxn ang="0">
                        <a:pos x="T0" y="T1"/>
                      </a:cxn>
                      <a:cxn ang="0">
                        <a:pos x="T2" y="T3"/>
                      </a:cxn>
                      <a:cxn ang="0">
                        <a:pos x="T4" y="T5"/>
                      </a:cxn>
                      <a:cxn ang="0">
                        <a:pos x="T6" y="T7"/>
                      </a:cxn>
                      <a:cxn ang="0">
                        <a:pos x="T8" y="T9"/>
                      </a:cxn>
                    </a:cxnLst>
                    <a:rect l="0" t="0" r="r" b="b"/>
                    <a:pathLst>
                      <a:path w="269" h="320">
                        <a:moveTo>
                          <a:pt x="255" y="319"/>
                        </a:moveTo>
                        <a:lnTo>
                          <a:pt x="268" y="308"/>
                        </a:lnTo>
                        <a:lnTo>
                          <a:pt x="13" y="0"/>
                        </a:lnTo>
                        <a:lnTo>
                          <a:pt x="0" y="12"/>
                        </a:lnTo>
                        <a:lnTo>
                          <a:pt x="255" y="319"/>
                        </a:lnTo>
                      </a:path>
                    </a:pathLst>
                  </a:custGeom>
                  <a:solidFill>
                    <a:srgbClr val="FF0033"/>
                  </a:solidFill>
                  <a:ln w="12700" cap="rnd" cmpd="sng">
                    <a:solidFill>
                      <a:srgbClr val="FF0033"/>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2645" name="Freeform 69"/>
                  <p:cNvSpPr>
                    <a:spLocks/>
                  </p:cNvSpPr>
                  <p:nvPr/>
                </p:nvSpPr>
                <p:spPr bwMode="auto">
                  <a:xfrm>
                    <a:off x="1346" y="3612"/>
                    <a:ext cx="96" cy="102"/>
                  </a:xfrm>
                  <a:custGeom>
                    <a:avLst/>
                    <a:gdLst>
                      <a:gd name="T0" fmla="*/ 95 w 96"/>
                      <a:gd name="T1" fmla="*/ 41 h 102"/>
                      <a:gd name="T2" fmla="*/ 0 w 96"/>
                      <a:gd name="T3" fmla="*/ 0 h 102"/>
                      <a:gd name="T4" fmla="*/ 24 w 96"/>
                      <a:gd name="T5" fmla="*/ 101 h 102"/>
                    </a:gdLst>
                    <a:ahLst/>
                    <a:cxnLst>
                      <a:cxn ang="0">
                        <a:pos x="T0" y="T1"/>
                      </a:cxn>
                      <a:cxn ang="0">
                        <a:pos x="T2" y="T3"/>
                      </a:cxn>
                      <a:cxn ang="0">
                        <a:pos x="T4" y="T5"/>
                      </a:cxn>
                    </a:cxnLst>
                    <a:rect l="0" t="0" r="r" b="b"/>
                    <a:pathLst>
                      <a:path w="96" h="102">
                        <a:moveTo>
                          <a:pt x="95" y="41"/>
                        </a:moveTo>
                        <a:lnTo>
                          <a:pt x="0" y="0"/>
                        </a:lnTo>
                        <a:lnTo>
                          <a:pt x="24" y="101"/>
                        </a:lnTo>
                      </a:path>
                    </a:pathLst>
                  </a:custGeom>
                  <a:solidFill>
                    <a:srgbClr val="FF0033"/>
                  </a:solidFill>
                  <a:ln w="25400" cap="rnd" cmpd="sng">
                    <a:solidFill>
                      <a:srgbClr val="FF0033"/>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152589" name="Rectangle 13"/>
              <p:cNvSpPr>
                <a:spLocks noChangeArrowheads="1"/>
              </p:cNvSpPr>
              <p:nvPr/>
            </p:nvSpPr>
            <p:spPr bwMode="auto">
              <a:xfrm>
                <a:off x="393" y="2465"/>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sz="1800">
                    <a:solidFill>
                      <a:srgbClr val="000000"/>
                    </a:solidFill>
                    <a:latin typeface="ＭＳ 明朝" pitchFamily="17" charset="-128"/>
                    <a:ea typeface="ＭＳ 明朝" pitchFamily="17" charset="-128"/>
                  </a:rPr>
                  <a:t> </a:t>
                </a:r>
              </a:p>
            </p:txBody>
          </p:sp>
          <p:sp>
            <p:nvSpPr>
              <p:cNvPr id="152595" name="Rectangle 19"/>
              <p:cNvSpPr>
                <a:spLocks noChangeArrowheads="1"/>
              </p:cNvSpPr>
              <p:nvPr/>
            </p:nvSpPr>
            <p:spPr bwMode="auto">
              <a:xfrm>
                <a:off x="393" y="2820"/>
                <a:ext cx="1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sz="1800">
                    <a:solidFill>
                      <a:srgbClr val="000000"/>
                    </a:solidFill>
                    <a:latin typeface="ＭＳ 明朝" pitchFamily="17" charset="-128"/>
                    <a:ea typeface="ＭＳ 明朝" pitchFamily="17" charset="-128"/>
                  </a:rPr>
                  <a:t> </a:t>
                </a:r>
              </a:p>
            </p:txBody>
          </p:sp>
          <p:sp>
            <p:nvSpPr>
              <p:cNvPr id="152780" name="AutoShape 204"/>
              <p:cNvSpPr>
                <a:spLocks noChangeArrowheads="1"/>
              </p:cNvSpPr>
              <p:nvPr/>
            </p:nvSpPr>
            <p:spPr bwMode="auto">
              <a:xfrm>
                <a:off x="96" y="2352"/>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sp>
            <p:nvSpPr>
              <p:cNvPr id="152590" name="Rectangle 14"/>
              <p:cNvSpPr>
                <a:spLocks noChangeArrowheads="1"/>
              </p:cNvSpPr>
              <p:nvPr/>
            </p:nvSpPr>
            <p:spPr bwMode="auto">
              <a:xfrm>
                <a:off x="192" y="2592"/>
                <a:ext cx="12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sz="1800">
                    <a:solidFill>
                      <a:schemeClr val="tx2"/>
                    </a:solidFill>
                  </a:rPr>
                  <a:t>◆</a:t>
                </a:r>
                <a:r>
                  <a:rPr lang="ja-JP" altLang="en-US" sz="1800" b="1">
                    <a:solidFill>
                      <a:srgbClr val="000000"/>
                    </a:solidFill>
                    <a:latin typeface="ＭＳ Ｐゴシック" pitchFamily="50" charset="-128"/>
                  </a:rPr>
                  <a:t>サークルの成長</a:t>
                </a:r>
              </a:p>
            </p:txBody>
          </p:sp>
          <p:sp>
            <p:nvSpPr>
              <p:cNvPr id="152592" name="Rectangle 16"/>
              <p:cNvSpPr>
                <a:spLocks noChangeArrowheads="1"/>
              </p:cNvSpPr>
              <p:nvPr/>
            </p:nvSpPr>
            <p:spPr bwMode="auto">
              <a:xfrm>
                <a:off x="432" y="2784"/>
                <a:ext cx="1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b="1">
                    <a:solidFill>
                      <a:srgbClr val="000000"/>
                    </a:solidFill>
                    <a:latin typeface="ＭＳ 明朝" pitchFamily="17" charset="-128"/>
                    <a:ea typeface="ＭＳ 明朝" pitchFamily="17" charset="-128"/>
                  </a:rPr>
                  <a:t>チームワーク．能力など</a:t>
                </a:r>
                <a:r>
                  <a:rPr lang="ja-JP" altLang="en-US">
                    <a:solidFill>
                      <a:srgbClr val="000000"/>
                    </a:solidFill>
                    <a:latin typeface="ＭＳ 明朝" pitchFamily="17" charset="-128"/>
                    <a:ea typeface="ＭＳ 明朝" pitchFamily="17" charset="-128"/>
                  </a:rPr>
                  <a:t> </a:t>
                </a:r>
              </a:p>
            </p:txBody>
          </p:sp>
          <p:sp>
            <p:nvSpPr>
              <p:cNvPr id="152596" name="Rectangle 20"/>
              <p:cNvSpPr>
                <a:spLocks noChangeArrowheads="1"/>
              </p:cNvSpPr>
              <p:nvPr/>
            </p:nvSpPr>
            <p:spPr bwMode="auto">
              <a:xfrm>
                <a:off x="192" y="2976"/>
                <a:ext cx="96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en-US" altLang="ja-JP" sz="1800" b="1">
                    <a:solidFill>
                      <a:schemeClr val="tx2"/>
                    </a:solidFill>
                  </a:rPr>
                  <a:t>◆</a:t>
                </a:r>
                <a:r>
                  <a:rPr lang="ja-JP" altLang="en-US" sz="1800" b="1">
                    <a:solidFill>
                      <a:srgbClr val="000000"/>
                    </a:solidFill>
                    <a:latin typeface="ＭＳ Ｐゴシック" pitchFamily="50" charset="-128"/>
                  </a:rPr>
                  <a:t>個人の成長</a:t>
                </a:r>
              </a:p>
            </p:txBody>
          </p:sp>
          <p:sp>
            <p:nvSpPr>
              <p:cNvPr id="152778" name="Rectangle 202"/>
              <p:cNvSpPr>
                <a:spLocks noChangeArrowheads="1"/>
              </p:cNvSpPr>
              <p:nvPr/>
            </p:nvSpPr>
            <p:spPr bwMode="auto">
              <a:xfrm>
                <a:off x="432" y="3168"/>
                <a:ext cx="11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b="1">
                    <a:solidFill>
                      <a:srgbClr val="000000"/>
                    </a:solidFill>
                    <a:latin typeface="ＭＳ 明朝" pitchFamily="17" charset="-128"/>
                    <a:ea typeface="ＭＳ 明朝" pitchFamily="17" charset="-128"/>
                  </a:rPr>
                  <a:t>意欲．固有技術など </a:t>
                </a:r>
              </a:p>
            </p:txBody>
          </p:sp>
        </p:grpSp>
        <p:grpSp>
          <p:nvGrpSpPr>
            <p:cNvPr id="152815" name="Group 239"/>
            <p:cNvGrpSpPr>
              <a:grpSpLocks/>
            </p:cNvGrpSpPr>
            <p:nvPr/>
          </p:nvGrpSpPr>
          <p:grpSpPr bwMode="auto">
            <a:xfrm>
              <a:off x="1536" y="3121"/>
              <a:ext cx="1824" cy="767"/>
              <a:chOff x="1536" y="3121"/>
              <a:chExt cx="1824" cy="767"/>
            </a:xfrm>
          </p:grpSpPr>
          <p:sp>
            <p:nvSpPr>
              <p:cNvPr id="152771" name="Rectangle 195"/>
              <p:cNvSpPr>
                <a:spLocks noChangeArrowheads="1"/>
              </p:cNvSpPr>
              <p:nvPr/>
            </p:nvSpPr>
            <p:spPr bwMode="auto">
              <a:xfrm>
                <a:off x="1920" y="3456"/>
                <a:ext cx="1440"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en-US" altLang="ja-JP" sz="2000" b="1">
                    <a:solidFill>
                      <a:schemeClr val="bg1"/>
                    </a:solidFill>
                    <a:effectLst>
                      <a:outerShdw blurRad="38100" dist="38100" dir="2700000" algn="tl">
                        <a:srgbClr val="000000"/>
                      </a:outerShdw>
                    </a:effectLst>
                    <a:latin typeface="ＭＳ ゴシック" pitchFamily="49" charset="-128"/>
                    <a:ea typeface="ＭＳ ゴシック" pitchFamily="49" charset="-128"/>
                  </a:rPr>
                  <a:t> </a:t>
                </a:r>
                <a:r>
                  <a:rPr lang="ja-JP" altLang="en-US" sz="2000" b="1">
                    <a:effectLst>
                      <a:outerShdw blurRad="38100" dist="38100" dir="2700000" algn="tl">
                        <a:srgbClr val="FFFFFF"/>
                      </a:outerShdw>
                    </a:effectLst>
                  </a:rPr>
                  <a:t>無形効果の把握</a:t>
                </a:r>
              </a:p>
            </p:txBody>
          </p:sp>
          <p:sp>
            <p:nvSpPr>
              <p:cNvPr id="152773" name="AutoShape 197"/>
              <p:cNvSpPr>
                <a:spLocks noChangeArrowheads="1"/>
              </p:cNvSpPr>
              <p:nvPr/>
            </p:nvSpPr>
            <p:spPr bwMode="auto">
              <a:xfrm rot="-123295">
                <a:off x="2521" y="3121"/>
                <a:ext cx="311" cy="239"/>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152803" name="Group 227"/>
              <p:cNvGrpSpPr>
                <a:grpSpLocks/>
              </p:cNvGrpSpPr>
              <p:nvPr/>
            </p:nvGrpSpPr>
            <p:grpSpPr bwMode="auto">
              <a:xfrm>
                <a:off x="1536" y="3216"/>
                <a:ext cx="624" cy="240"/>
                <a:chOff x="528" y="528"/>
                <a:chExt cx="1920" cy="336"/>
              </a:xfrm>
            </p:grpSpPr>
            <p:sp>
              <p:nvSpPr>
                <p:cNvPr id="152804" name="Rectangle 228"/>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2805" name="Text Box 229"/>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４</a:t>
                  </a:r>
                </a:p>
              </p:txBody>
            </p:sp>
          </p:grpSp>
        </p:grpSp>
      </p:grpSp>
      <p:sp>
        <p:nvSpPr>
          <p:cNvPr id="152823" name="Text Box 247"/>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2812"/>
                                        </p:tgtEl>
                                        <p:attrNameLst>
                                          <p:attrName>style.visibility</p:attrName>
                                        </p:attrNameLst>
                                      </p:cBhvr>
                                      <p:to>
                                        <p:strVal val="visible"/>
                                      </p:to>
                                    </p:set>
                                    <p:animEffect transition="in" filter="blinds(horizontal)">
                                      <p:cBhvr>
                                        <p:cTn id="7" dur="500"/>
                                        <p:tgtEl>
                                          <p:spTgt spid="1528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2820"/>
                                        </p:tgtEl>
                                        <p:attrNameLst>
                                          <p:attrName>style.visibility</p:attrName>
                                        </p:attrNameLst>
                                      </p:cBhvr>
                                      <p:to>
                                        <p:strVal val="visible"/>
                                      </p:to>
                                    </p:set>
                                    <p:animEffect transition="in" filter="blinds(horizontal)">
                                      <p:cBhvr>
                                        <p:cTn id="12" dur="500"/>
                                        <p:tgtEl>
                                          <p:spTgt spid="1528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2821"/>
                                        </p:tgtEl>
                                        <p:attrNameLst>
                                          <p:attrName>style.visibility</p:attrName>
                                        </p:attrNameLst>
                                      </p:cBhvr>
                                      <p:to>
                                        <p:strVal val="visible"/>
                                      </p:to>
                                    </p:set>
                                    <p:animEffect transition="in" filter="blinds(horizontal)">
                                      <p:cBhvr>
                                        <p:cTn id="17" dur="500"/>
                                        <p:tgtEl>
                                          <p:spTgt spid="15282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2822"/>
                                        </p:tgtEl>
                                        <p:attrNameLst>
                                          <p:attrName>style.visibility</p:attrName>
                                        </p:attrNameLst>
                                      </p:cBhvr>
                                      <p:to>
                                        <p:strVal val="visible"/>
                                      </p:to>
                                    </p:set>
                                    <p:animEffect transition="in" filter="blinds(horizontal)">
                                      <p:cBhvr>
                                        <p:cTn id="22" dur="500"/>
                                        <p:tgtEl>
                                          <p:spTgt spid="15282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52819"/>
                                        </p:tgtEl>
                                        <p:attrNameLst>
                                          <p:attrName>style.visibility</p:attrName>
                                        </p:attrNameLst>
                                      </p:cBhvr>
                                      <p:to>
                                        <p:strVal val="visible"/>
                                      </p:to>
                                    </p:set>
                                    <p:animEffect transition="in" filter="blinds(horizontal)">
                                      <p:cBhvr>
                                        <p:cTn id="27" dur="500"/>
                                        <p:tgtEl>
                                          <p:spTgt spid="152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05" name="Rectangle 61"/>
          <p:cNvSpPr>
            <a:spLocks noChangeArrowheads="1"/>
          </p:cNvSpPr>
          <p:nvPr/>
        </p:nvSpPr>
        <p:spPr bwMode="auto">
          <a:xfrm>
            <a:off x="4114800" y="6413500"/>
            <a:ext cx="3048000" cy="3810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1781" name="Picture 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420813"/>
            <a:ext cx="2435225" cy="2465387"/>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83" name="Rectangle 39"/>
          <p:cNvSpPr>
            <a:spLocks noChangeArrowheads="1"/>
          </p:cNvSpPr>
          <p:nvPr/>
        </p:nvSpPr>
        <p:spPr bwMode="auto">
          <a:xfrm>
            <a:off x="1371600" y="457200"/>
            <a:ext cx="5632450" cy="596900"/>
          </a:xfrm>
          <a:prstGeom prst="rect">
            <a:avLst/>
          </a:prstGeom>
          <a:solidFill>
            <a:srgbClr val="FFFF00"/>
          </a:solidFill>
          <a:ln w="12700">
            <a:solidFill>
              <a:schemeClr val="tx1"/>
            </a:solidFill>
            <a:miter lim="800000"/>
            <a:headEnd/>
            <a:tailEnd/>
          </a:ln>
          <a:effectLst>
            <a:outerShdw dist="107763" dir="2700000" algn="ctr" rotWithShape="0">
              <a:schemeClr val="bg2"/>
            </a:outerShdw>
          </a:effectLst>
        </p:spPr>
        <p:txBody>
          <a:bodyPr wrap="none" anchor="ctr"/>
          <a:lstStyle/>
          <a:p>
            <a:endParaRPr lang="ja-JP" altLang="en-US"/>
          </a:p>
        </p:txBody>
      </p:sp>
      <p:sp>
        <p:nvSpPr>
          <p:cNvPr id="31784" name="Rectangle 40"/>
          <p:cNvSpPr>
            <a:spLocks noChangeArrowheads="1"/>
          </p:cNvSpPr>
          <p:nvPr/>
        </p:nvSpPr>
        <p:spPr bwMode="auto">
          <a:xfrm>
            <a:off x="1371600" y="520700"/>
            <a:ext cx="6400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r>
              <a:rPr lang="en-US" altLang="ja-JP" sz="2800" b="1"/>
              <a:t> ★</a:t>
            </a:r>
            <a:r>
              <a:rPr lang="ja-JP" altLang="en-US" sz="2800" b="1"/>
              <a:t>目標未達成の場合の進め方</a:t>
            </a:r>
          </a:p>
        </p:txBody>
      </p:sp>
      <p:grpSp>
        <p:nvGrpSpPr>
          <p:cNvPr id="31816" name="Group 72"/>
          <p:cNvGrpSpPr>
            <a:grpSpLocks/>
          </p:cNvGrpSpPr>
          <p:nvPr/>
        </p:nvGrpSpPr>
        <p:grpSpPr bwMode="auto">
          <a:xfrm>
            <a:off x="152400" y="2514600"/>
            <a:ext cx="2108200" cy="3308350"/>
            <a:chOff x="96" y="1584"/>
            <a:chExt cx="1328" cy="2084"/>
          </a:xfrm>
        </p:grpSpPr>
        <p:sp>
          <p:nvSpPr>
            <p:cNvPr id="31750" name="Rectangle 6"/>
            <p:cNvSpPr>
              <a:spLocks noChangeArrowheads="1"/>
            </p:cNvSpPr>
            <p:nvPr/>
          </p:nvSpPr>
          <p:spPr bwMode="auto">
            <a:xfrm>
              <a:off x="96" y="3264"/>
              <a:ext cx="1200"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800">
                  <a:solidFill>
                    <a:srgbClr val="FF0000"/>
                  </a:solidFill>
                  <a:ea typeface="HGP創英角ﾎﾟｯﾌﾟ体" pitchFamily="50" charset="-128"/>
                </a:rPr>
                <a:t>未達成の原因を</a:t>
              </a:r>
            </a:p>
            <a:p>
              <a:pPr algn="l"/>
              <a:r>
                <a:rPr lang="ja-JP" altLang="en-US" sz="1800">
                  <a:solidFill>
                    <a:srgbClr val="FF0000"/>
                  </a:solidFill>
                  <a:ea typeface="HGP創英角ﾎﾟｯﾌﾟ体" pitchFamily="50" charset="-128"/>
                </a:rPr>
                <a:t>検討</a:t>
              </a:r>
              <a:r>
                <a:rPr lang="ja-JP" altLang="en-US" sz="1800">
                  <a:ea typeface="HGP創英角ﾎﾟｯﾌﾟ体" pitchFamily="50" charset="-128"/>
                </a:rPr>
                <a:t>して戻る</a:t>
              </a:r>
            </a:p>
          </p:txBody>
        </p:sp>
        <p:sp>
          <p:nvSpPr>
            <p:cNvPr id="31798" name="Line 54"/>
            <p:cNvSpPr>
              <a:spLocks noChangeShapeType="1"/>
            </p:cNvSpPr>
            <p:nvPr/>
          </p:nvSpPr>
          <p:spPr bwMode="auto">
            <a:xfrm flipH="1">
              <a:off x="464" y="3168"/>
              <a:ext cx="960" cy="0"/>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99" name="Line 55"/>
            <p:cNvSpPr>
              <a:spLocks noChangeShapeType="1"/>
            </p:cNvSpPr>
            <p:nvPr/>
          </p:nvSpPr>
          <p:spPr bwMode="auto">
            <a:xfrm flipH="1">
              <a:off x="464" y="1584"/>
              <a:ext cx="768" cy="0"/>
            </a:xfrm>
            <a:prstGeom prst="line">
              <a:avLst/>
            </a:prstGeom>
            <a:noFill/>
            <a:ln w="508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00" name="Line 56"/>
            <p:cNvSpPr>
              <a:spLocks noChangeShapeType="1"/>
            </p:cNvSpPr>
            <p:nvPr/>
          </p:nvSpPr>
          <p:spPr bwMode="auto">
            <a:xfrm flipV="1">
              <a:off x="480" y="1584"/>
              <a:ext cx="0" cy="1584"/>
            </a:xfrm>
            <a:prstGeom prst="line">
              <a:avLst/>
            </a:prstGeom>
            <a:noFill/>
            <a:ln w="508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01" name="Line 57"/>
            <p:cNvSpPr>
              <a:spLocks noChangeShapeType="1"/>
            </p:cNvSpPr>
            <p:nvPr/>
          </p:nvSpPr>
          <p:spPr bwMode="auto">
            <a:xfrm flipH="1">
              <a:off x="480" y="2064"/>
              <a:ext cx="768" cy="0"/>
            </a:xfrm>
            <a:prstGeom prst="line">
              <a:avLst/>
            </a:prstGeom>
            <a:noFill/>
            <a:ln w="508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02" name="Line 58"/>
            <p:cNvSpPr>
              <a:spLocks noChangeShapeType="1"/>
            </p:cNvSpPr>
            <p:nvPr/>
          </p:nvSpPr>
          <p:spPr bwMode="auto">
            <a:xfrm flipH="1">
              <a:off x="480" y="2640"/>
              <a:ext cx="768" cy="0"/>
            </a:xfrm>
            <a:prstGeom prst="line">
              <a:avLst/>
            </a:prstGeom>
            <a:noFill/>
            <a:ln w="508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1818" name="Group 74"/>
          <p:cNvGrpSpPr>
            <a:grpSpLocks/>
          </p:cNvGrpSpPr>
          <p:nvPr/>
        </p:nvGrpSpPr>
        <p:grpSpPr bwMode="auto">
          <a:xfrm>
            <a:off x="5167313" y="4114800"/>
            <a:ext cx="3613150" cy="2051050"/>
            <a:chOff x="3255" y="2592"/>
            <a:chExt cx="2276" cy="1292"/>
          </a:xfrm>
        </p:grpSpPr>
        <p:sp>
          <p:nvSpPr>
            <p:cNvPr id="31773" name="Line 29"/>
            <p:cNvSpPr>
              <a:spLocks noChangeShapeType="1"/>
            </p:cNvSpPr>
            <p:nvPr/>
          </p:nvSpPr>
          <p:spPr bwMode="auto">
            <a:xfrm>
              <a:off x="3255" y="3072"/>
              <a:ext cx="1058" cy="0"/>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1813" name="Group 69"/>
            <p:cNvGrpSpPr>
              <a:grpSpLocks/>
            </p:cNvGrpSpPr>
            <p:nvPr/>
          </p:nvGrpSpPr>
          <p:grpSpPr bwMode="auto">
            <a:xfrm>
              <a:off x="3475" y="3360"/>
              <a:ext cx="2056" cy="524"/>
              <a:chOff x="3464" y="3360"/>
              <a:chExt cx="2056" cy="524"/>
            </a:xfrm>
          </p:grpSpPr>
          <p:sp>
            <p:nvSpPr>
              <p:cNvPr id="31770" name="AutoShape 26"/>
              <p:cNvSpPr>
                <a:spLocks noChangeArrowheads="1"/>
              </p:cNvSpPr>
              <p:nvPr/>
            </p:nvSpPr>
            <p:spPr bwMode="auto">
              <a:xfrm>
                <a:off x="3464" y="3360"/>
                <a:ext cx="2056" cy="524"/>
              </a:xfrm>
              <a:prstGeom prst="roundRect">
                <a:avLst>
                  <a:gd name="adj" fmla="val 12495"/>
                </a:avLst>
              </a:prstGeom>
              <a:solidFill>
                <a:srgbClr val="FF99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71" name="Rectangle 27"/>
              <p:cNvSpPr>
                <a:spLocks noChangeArrowheads="1"/>
              </p:cNvSpPr>
              <p:nvPr/>
            </p:nvSpPr>
            <p:spPr bwMode="auto">
              <a:xfrm>
                <a:off x="3605" y="3436"/>
                <a:ext cx="1765" cy="404"/>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問題解決型ＱＣストーリー</a:t>
                </a:r>
                <a:endParaRPr lang="ja-JP" altLang="en-US" sz="1800"/>
              </a:p>
              <a:p>
                <a:pPr algn="l"/>
                <a:r>
                  <a:rPr lang="ja-JP" altLang="en-US" sz="1800"/>
                  <a:t>              による検討</a:t>
                </a:r>
              </a:p>
            </p:txBody>
          </p:sp>
        </p:grpSp>
        <p:sp>
          <p:nvSpPr>
            <p:cNvPr id="31772" name="Line 28"/>
            <p:cNvSpPr>
              <a:spLocks noChangeShapeType="1"/>
            </p:cNvSpPr>
            <p:nvPr/>
          </p:nvSpPr>
          <p:spPr bwMode="auto">
            <a:xfrm>
              <a:off x="4310" y="3072"/>
              <a:ext cx="0" cy="240"/>
            </a:xfrm>
            <a:prstGeom prst="line">
              <a:avLst/>
            </a:prstGeom>
            <a:noFill/>
            <a:ln w="508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775" name="Rectangle 31"/>
            <p:cNvSpPr>
              <a:spLocks noChangeArrowheads="1"/>
            </p:cNvSpPr>
            <p:nvPr/>
          </p:nvSpPr>
          <p:spPr bwMode="auto">
            <a:xfrm>
              <a:off x="3419" y="2592"/>
              <a:ext cx="2109" cy="4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800">
                  <a:ea typeface="HGP創英角ﾎﾟｯﾌﾟ体" pitchFamily="50" charset="-128"/>
                </a:rPr>
                <a:t>「新規業務への対応」でも、</a:t>
              </a:r>
              <a:br>
                <a:rPr lang="ja-JP" altLang="en-US" sz="1800">
                  <a:ea typeface="HGP創英角ﾎﾟｯﾌﾟ体" pitchFamily="50" charset="-128"/>
                </a:rPr>
              </a:br>
              <a:r>
                <a:rPr lang="ja-JP" altLang="en-US" sz="1800">
                  <a:ea typeface="HGP創英角ﾎﾟｯﾌﾟ体" pitchFamily="50" charset="-128"/>
                </a:rPr>
                <a:t>　　　　　</a:t>
              </a:r>
              <a:r>
                <a:rPr lang="ja-JP" altLang="en-US" sz="1800">
                  <a:solidFill>
                    <a:srgbClr val="FF0000"/>
                  </a:solidFill>
                  <a:ea typeface="HGP創英角ﾎﾟｯﾌﾟ体" pitchFamily="50" charset="-128"/>
                </a:rPr>
                <a:t>現状データがある</a:t>
              </a:r>
            </a:p>
          </p:txBody>
        </p:sp>
      </p:grpSp>
      <p:grpSp>
        <p:nvGrpSpPr>
          <p:cNvPr id="31817" name="Group 73"/>
          <p:cNvGrpSpPr>
            <a:grpSpLocks/>
          </p:cNvGrpSpPr>
          <p:nvPr/>
        </p:nvGrpSpPr>
        <p:grpSpPr bwMode="auto">
          <a:xfrm>
            <a:off x="2276475" y="1371600"/>
            <a:ext cx="3403600" cy="5181600"/>
            <a:chOff x="1434" y="864"/>
            <a:chExt cx="2144" cy="3264"/>
          </a:xfrm>
        </p:grpSpPr>
        <p:grpSp>
          <p:nvGrpSpPr>
            <p:cNvPr id="31812" name="Group 68"/>
            <p:cNvGrpSpPr>
              <a:grpSpLocks/>
            </p:cNvGrpSpPr>
            <p:nvPr/>
          </p:nvGrpSpPr>
          <p:grpSpPr bwMode="auto">
            <a:xfrm>
              <a:off x="1434" y="864"/>
              <a:ext cx="1851" cy="3264"/>
              <a:chOff x="1434" y="864"/>
              <a:chExt cx="1851" cy="3264"/>
            </a:xfrm>
          </p:grpSpPr>
          <p:sp>
            <p:nvSpPr>
              <p:cNvPr id="31785" name="Rectangle 41"/>
              <p:cNvSpPr>
                <a:spLocks noChangeArrowheads="1"/>
              </p:cNvSpPr>
              <p:nvPr/>
            </p:nvSpPr>
            <p:spPr bwMode="auto">
              <a:xfrm>
                <a:off x="1554" y="912"/>
                <a:ext cx="1731" cy="28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4" name="Rectangle 10"/>
              <p:cNvSpPr>
                <a:spLocks noChangeArrowheads="1"/>
              </p:cNvSpPr>
              <p:nvPr/>
            </p:nvSpPr>
            <p:spPr bwMode="auto">
              <a:xfrm>
                <a:off x="1434" y="864"/>
                <a:ext cx="1782" cy="30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20000"/>
                  </a:lnSpc>
                </a:pPr>
                <a:r>
                  <a:rPr lang="en-US" altLang="ja-JP" sz="2000" b="1"/>
                  <a:t>②</a:t>
                </a:r>
                <a:r>
                  <a:rPr lang="ja-JP" altLang="en-US" sz="2000" b="1"/>
                  <a:t>攻め所と目標の設定</a:t>
                </a:r>
              </a:p>
            </p:txBody>
          </p:sp>
          <p:sp>
            <p:nvSpPr>
              <p:cNvPr id="31790" name="Rectangle 46"/>
              <p:cNvSpPr>
                <a:spLocks noChangeArrowheads="1"/>
              </p:cNvSpPr>
              <p:nvPr/>
            </p:nvSpPr>
            <p:spPr bwMode="auto">
              <a:xfrm>
                <a:off x="1483" y="1459"/>
                <a:ext cx="1782" cy="28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5" name="Rectangle 11"/>
              <p:cNvSpPr>
                <a:spLocks noChangeArrowheads="1"/>
              </p:cNvSpPr>
              <p:nvPr/>
            </p:nvSpPr>
            <p:spPr bwMode="auto">
              <a:xfrm>
                <a:off x="1440" y="1403"/>
                <a:ext cx="1765" cy="30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20000"/>
                  </a:lnSpc>
                </a:pPr>
                <a:r>
                  <a:rPr lang="en-US" altLang="ja-JP" sz="2000" b="1"/>
                  <a:t>③</a:t>
                </a:r>
                <a:r>
                  <a:rPr lang="ja-JP" altLang="en-US" sz="2000" b="1"/>
                  <a:t>方策の立案</a:t>
                </a:r>
              </a:p>
            </p:txBody>
          </p:sp>
          <p:sp>
            <p:nvSpPr>
              <p:cNvPr id="31787" name="Rectangle 43"/>
              <p:cNvSpPr>
                <a:spLocks noChangeArrowheads="1"/>
              </p:cNvSpPr>
              <p:nvPr/>
            </p:nvSpPr>
            <p:spPr bwMode="auto">
              <a:xfrm>
                <a:off x="1534" y="2006"/>
                <a:ext cx="1731" cy="28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6" name="Rectangle 12"/>
              <p:cNvSpPr>
                <a:spLocks noChangeArrowheads="1"/>
              </p:cNvSpPr>
              <p:nvPr/>
            </p:nvSpPr>
            <p:spPr bwMode="auto">
              <a:xfrm>
                <a:off x="1440" y="1950"/>
                <a:ext cx="1765" cy="30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20000"/>
                  </a:lnSpc>
                </a:pPr>
                <a:r>
                  <a:rPr lang="en-US" altLang="ja-JP" sz="2000" b="1"/>
                  <a:t>④</a:t>
                </a:r>
                <a:r>
                  <a:rPr lang="ja-JP" altLang="en-US" sz="2000" b="1"/>
                  <a:t>成功シナリオの追究</a:t>
                </a:r>
              </a:p>
            </p:txBody>
          </p:sp>
          <p:sp>
            <p:nvSpPr>
              <p:cNvPr id="31788" name="Rectangle 44"/>
              <p:cNvSpPr>
                <a:spLocks noChangeArrowheads="1"/>
              </p:cNvSpPr>
              <p:nvPr/>
            </p:nvSpPr>
            <p:spPr bwMode="auto">
              <a:xfrm>
                <a:off x="1483" y="2553"/>
                <a:ext cx="1782" cy="28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7" name="Rectangle 13"/>
              <p:cNvSpPr>
                <a:spLocks noChangeArrowheads="1"/>
              </p:cNvSpPr>
              <p:nvPr/>
            </p:nvSpPr>
            <p:spPr bwMode="auto">
              <a:xfrm>
                <a:off x="1440" y="2497"/>
                <a:ext cx="1765" cy="30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20000"/>
                  </a:lnSpc>
                </a:pPr>
                <a:r>
                  <a:rPr lang="en-US" altLang="ja-JP" sz="2000" b="1"/>
                  <a:t>⑤</a:t>
                </a:r>
                <a:r>
                  <a:rPr lang="ja-JP" altLang="en-US" sz="2000" b="1"/>
                  <a:t>成功シナリオの実施</a:t>
                </a:r>
              </a:p>
            </p:txBody>
          </p:sp>
          <p:sp>
            <p:nvSpPr>
              <p:cNvPr id="31786" name="Rectangle 42"/>
              <p:cNvSpPr>
                <a:spLocks noChangeArrowheads="1"/>
              </p:cNvSpPr>
              <p:nvPr/>
            </p:nvSpPr>
            <p:spPr bwMode="auto">
              <a:xfrm>
                <a:off x="1533" y="3072"/>
                <a:ext cx="1731" cy="288"/>
              </a:xfrm>
              <a:prstGeom prst="rect">
                <a:avLst/>
              </a:prstGeom>
              <a:solidFill>
                <a:srgbClr val="CC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8" name="Rectangle 14"/>
              <p:cNvSpPr>
                <a:spLocks noChangeArrowheads="1"/>
              </p:cNvSpPr>
              <p:nvPr/>
            </p:nvSpPr>
            <p:spPr bwMode="auto">
              <a:xfrm>
                <a:off x="1448" y="3024"/>
                <a:ext cx="1765" cy="304"/>
              </a:xfrm>
              <a:prstGeom prst="rect">
                <a:avLst/>
              </a:prstGeom>
              <a:solidFill>
                <a:srgbClr val="FF99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20000"/>
                  </a:lnSpc>
                </a:pPr>
                <a:r>
                  <a:rPr lang="en-US" altLang="ja-JP" sz="2000" b="1"/>
                  <a:t>⑥</a:t>
                </a:r>
                <a:r>
                  <a:rPr lang="ja-JP" altLang="en-US" sz="2000" b="1"/>
                  <a:t>効 果 の 確 認</a:t>
                </a:r>
              </a:p>
            </p:txBody>
          </p:sp>
          <p:sp>
            <p:nvSpPr>
              <p:cNvPr id="31789" name="Rectangle 45"/>
              <p:cNvSpPr>
                <a:spLocks noChangeArrowheads="1"/>
              </p:cNvSpPr>
              <p:nvPr/>
            </p:nvSpPr>
            <p:spPr bwMode="auto">
              <a:xfrm>
                <a:off x="1534" y="3648"/>
                <a:ext cx="1731" cy="28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59" name="Rectangle 15"/>
              <p:cNvSpPr>
                <a:spLocks noChangeArrowheads="1"/>
              </p:cNvSpPr>
              <p:nvPr/>
            </p:nvSpPr>
            <p:spPr bwMode="auto">
              <a:xfrm>
                <a:off x="1440" y="3592"/>
                <a:ext cx="1765" cy="30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20000"/>
                  </a:lnSpc>
                </a:pPr>
                <a:r>
                  <a:rPr lang="en-US" altLang="ja-JP" sz="2000" b="1"/>
                  <a:t>⑦</a:t>
                </a:r>
                <a:r>
                  <a:rPr lang="ja-JP" altLang="en-US" sz="2000" b="1"/>
                  <a:t>標準化と管理の定着</a:t>
                </a:r>
              </a:p>
            </p:txBody>
          </p:sp>
          <p:sp>
            <p:nvSpPr>
              <p:cNvPr id="31760" name="AutoShape 16"/>
              <p:cNvSpPr>
                <a:spLocks noChangeArrowheads="1"/>
              </p:cNvSpPr>
              <p:nvPr/>
            </p:nvSpPr>
            <p:spPr bwMode="auto">
              <a:xfrm>
                <a:off x="2149" y="1248"/>
                <a:ext cx="348" cy="136"/>
              </a:xfrm>
              <a:prstGeom prst="downArrow">
                <a:avLst>
                  <a:gd name="adj1" fmla="val 50000"/>
                  <a:gd name="adj2" fmla="val 50005"/>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1761" name="AutoShape 17"/>
              <p:cNvSpPr>
                <a:spLocks noChangeArrowheads="1"/>
              </p:cNvSpPr>
              <p:nvPr/>
            </p:nvSpPr>
            <p:spPr bwMode="auto">
              <a:xfrm>
                <a:off x="2149" y="1776"/>
                <a:ext cx="348" cy="136"/>
              </a:xfrm>
              <a:prstGeom prst="downArrow">
                <a:avLst>
                  <a:gd name="adj1" fmla="val 50000"/>
                  <a:gd name="adj2" fmla="val 50005"/>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1763" name="AutoShape 19"/>
              <p:cNvSpPr>
                <a:spLocks noChangeArrowheads="1"/>
              </p:cNvSpPr>
              <p:nvPr/>
            </p:nvSpPr>
            <p:spPr bwMode="auto">
              <a:xfrm>
                <a:off x="2149" y="2304"/>
                <a:ext cx="348" cy="136"/>
              </a:xfrm>
              <a:prstGeom prst="downArrow">
                <a:avLst>
                  <a:gd name="adj1" fmla="val 50000"/>
                  <a:gd name="adj2" fmla="val 50005"/>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1764" name="AutoShape 20"/>
              <p:cNvSpPr>
                <a:spLocks noChangeArrowheads="1"/>
              </p:cNvSpPr>
              <p:nvPr/>
            </p:nvSpPr>
            <p:spPr bwMode="auto">
              <a:xfrm>
                <a:off x="2149" y="2884"/>
                <a:ext cx="348" cy="136"/>
              </a:xfrm>
              <a:prstGeom prst="downArrow">
                <a:avLst>
                  <a:gd name="adj1" fmla="val 50000"/>
                  <a:gd name="adj2" fmla="val 50005"/>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1765" name="AutoShape 21"/>
              <p:cNvSpPr>
                <a:spLocks noChangeArrowheads="1"/>
              </p:cNvSpPr>
              <p:nvPr/>
            </p:nvSpPr>
            <p:spPr bwMode="auto">
              <a:xfrm>
                <a:off x="2149" y="3416"/>
                <a:ext cx="348" cy="136"/>
              </a:xfrm>
              <a:prstGeom prst="downArrow">
                <a:avLst>
                  <a:gd name="adj1" fmla="val 50000"/>
                  <a:gd name="adj2" fmla="val 50005"/>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31766" name="AutoShape 22"/>
              <p:cNvSpPr>
                <a:spLocks noChangeArrowheads="1"/>
              </p:cNvSpPr>
              <p:nvPr/>
            </p:nvSpPr>
            <p:spPr bwMode="auto">
              <a:xfrm>
                <a:off x="2149" y="3992"/>
                <a:ext cx="348" cy="136"/>
              </a:xfrm>
              <a:prstGeom prst="downArrow">
                <a:avLst>
                  <a:gd name="adj1" fmla="val 50000"/>
                  <a:gd name="adj2" fmla="val 50005"/>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grpSp>
          <p:nvGrpSpPr>
            <p:cNvPr id="31814" name="Group 70"/>
            <p:cNvGrpSpPr>
              <a:grpSpLocks/>
            </p:cNvGrpSpPr>
            <p:nvPr/>
          </p:nvGrpSpPr>
          <p:grpSpPr bwMode="auto">
            <a:xfrm>
              <a:off x="2736" y="2896"/>
              <a:ext cx="842" cy="368"/>
              <a:chOff x="2725" y="2896"/>
              <a:chExt cx="842" cy="368"/>
            </a:xfrm>
          </p:grpSpPr>
          <p:sp>
            <p:nvSpPr>
              <p:cNvPr id="31767" name="Freeform 23"/>
              <p:cNvSpPr>
                <a:spLocks/>
              </p:cNvSpPr>
              <p:nvPr/>
            </p:nvSpPr>
            <p:spPr bwMode="auto">
              <a:xfrm>
                <a:off x="2725" y="2896"/>
                <a:ext cx="842" cy="368"/>
              </a:xfrm>
              <a:custGeom>
                <a:avLst/>
                <a:gdLst>
                  <a:gd name="T0" fmla="*/ 269 w 794"/>
                  <a:gd name="T1" fmla="*/ 6 h 368"/>
                  <a:gd name="T2" fmla="*/ 198 w 794"/>
                  <a:gd name="T3" fmla="*/ 70 h 368"/>
                  <a:gd name="T4" fmla="*/ 73 w 794"/>
                  <a:gd name="T5" fmla="*/ 35 h 368"/>
                  <a:gd name="T6" fmla="*/ 73 w 794"/>
                  <a:gd name="T7" fmla="*/ 92 h 368"/>
                  <a:gd name="T8" fmla="*/ 0 w 794"/>
                  <a:gd name="T9" fmla="*/ 158 h 368"/>
                  <a:gd name="T10" fmla="*/ 73 w 794"/>
                  <a:gd name="T11" fmla="*/ 206 h 368"/>
                  <a:gd name="T12" fmla="*/ 39 w 794"/>
                  <a:gd name="T13" fmla="*/ 310 h 368"/>
                  <a:gd name="T14" fmla="*/ 157 w 794"/>
                  <a:gd name="T15" fmla="*/ 320 h 368"/>
                  <a:gd name="T16" fmla="*/ 222 w 794"/>
                  <a:gd name="T17" fmla="*/ 367 h 368"/>
                  <a:gd name="T18" fmla="*/ 365 w 794"/>
                  <a:gd name="T19" fmla="*/ 320 h 368"/>
                  <a:gd name="T20" fmla="*/ 467 w 794"/>
                  <a:gd name="T21" fmla="*/ 355 h 368"/>
                  <a:gd name="T22" fmla="*/ 531 w 794"/>
                  <a:gd name="T23" fmla="*/ 320 h 368"/>
                  <a:gd name="T24" fmla="*/ 667 w 794"/>
                  <a:gd name="T25" fmla="*/ 336 h 368"/>
                  <a:gd name="T26" fmla="*/ 698 w 794"/>
                  <a:gd name="T27" fmla="*/ 263 h 368"/>
                  <a:gd name="T28" fmla="*/ 793 w 794"/>
                  <a:gd name="T29" fmla="*/ 203 h 368"/>
                  <a:gd name="T30" fmla="*/ 698 w 794"/>
                  <a:gd name="T31" fmla="*/ 149 h 368"/>
                  <a:gd name="T32" fmla="*/ 714 w 794"/>
                  <a:gd name="T33" fmla="*/ 57 h 368"/>
                  <a:gd name="T34" fmla="*/ 615 w 794"/>
                  <a:gd name="T35" fmla="*/ 92 h 368"/>
                  <a:gd name="T36" fmla="*/ 615 w 794"/>
                  <a:gd name="T37" fmla="*/ 35 h 368"/>
                  <a:gd name="T38" fmla="*/ 524 w 794"/>
                  <a:gd name="T39" fmla="*/ 63 h 368"/>
                  <a:gd name="T40" fmla="*/ 476 w 794"/>
                  <a:gd name="T41" fmla="*/ 0 h 368"/>
                  <a:gd name="T42" fmla="*/ 381 w 794"/>
                  <a:gd name="T43" fmla="*/ 44 h 368"/>
                  <a:gd name="T44" fmla="*/ 269 w 794"/>
                  <a:gd name="T45" fmla="*/ 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4" h="368">
                    <a:moveTo>
                      <a:pt x="269" y="6"/>
                    </a:moveTo>
                    <a:lnTo>
                      <a:pt x="198" y="70"/>
                    </a:lnTo>
                    <a:lnTo>
                      <a:pt x="73" y="35"/>
                    </a:lnTo>
                    <a:lnTo>
                      <a:pt x="73" y="92"/>
                    </a:lnTo>
                    <a:lnTo>
                      <a:pt x="0" y="158"/>
                    </a:lnTo>
                    <a:lnTo>
                      <a:pt x="73" y="206"/>
                    </a:lnTo>
                    <a:lnTo>
                      <a:pt x="39" y="310"/>
                    </a:lnTo>
                    <a:lnTo>
                      <a:pt x="157" y="320"/>
                    </a:lnTo>
                    <a:lnTo>
                      <a:pt x="222" y="367"/>
                    </a:lnTo>
                    <a:lnTo>
                      <a:pt x="365" y="320"/>
                    </a:lnTo>
                    <a:lnTo>
                      <a:pt x="467" y="355"/>
                    </a:lnTo>
                    <a:lnTo>
                      <a:pt x="531" y="320"/>
                    </a:lnTo>
                    <a:lnTo>
                      <a:pt x="667" y="336"/>
                    </a:lnTo>
                    <a:lnTo>
                      <a:pt x="698" y="263"/>
                    </a:lnTo>
                    <a:lnTo>
                      <a:pt x="793" y="203"/>
                    </a:lnTo>
                    <a:lnTo>
                      <a:pt x="698" y="149"/>
                    </a:lnTo>
                    <a:lnTo>
                      <a:pt x="714" y="57"/>
                    </a:lnTo>
                    <a:lnTo>
                      <a:pt x="615" y="92"/>
                    </a:lnTo>
                    <a:lnTo>
                      <a:pt x="615" y="35"/>
                    </a:lnTo>
                    <a:lnTo>
                      <a:pt x="524" y="63"/>
                    </a:lnTo>
                    <a:lnTo>
                      <a:pt x="476" y="0"/>
                    </a:lnTo>
                    <a:lnTo>
                      <a:pt x="381" y="44"/>
                    </a:lnTo>
                    <a:lnTo>
                      <a:pt x="269" y="6"/>
                    </a:lnTo>
                  </a:path>
                </a:pathLst>
              </a:custGeom>
              <a:solidFill>
                <a:srgbClr val="CCFFCC"/>
              </a:solidFill>
              <a:ln w="25400" cap="rnd"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768" name="Rectangle 24"/>
              <p:cNvSpPr>
                <a:spLocks noChangeArrowheads="1"/>
              </p:cNvSpPr>
              <p:nvPr/>
            </p:nvSpPr>
            <p:spPr bwMode="auto">
              <a:xfrm>
                <a:off x="2843" y="2969"/>
                <a:ext cx="66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solidFill>
                      <a:srgbClr val="FF0033"/>
                    </a:solidFill>
                    <a:ea typeface="HGP創英角ﾎﾟｯﾌﾟ体" pitchFamily="50" charset="-128"/>
                  </a:rPr>
                  <a:t>未達成</a:t>
                </a:r>
              </a:p>
            </p:txBody>
          </p:sp>
        </p:grpSp>
      </p:grpSp>
      <p:sp>
        <p:nvSpPr>
          <p:cNvPr id="31804" name="Text Box 60"/>
          <p:cNvSpPr txBox="1">
            <a:spLocks noChangeArrowheads="1"/>
          </p:cNvSpPr>
          <p:nvPr/>
        </p:nvSpPr>
        <p:spPr bwMode="auto">
          <a:xfrm>
            <a:off x="4038600" y="6400800"/>
            <a:ext cx="30480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u="sng"/>
              <a:t>（図－４）改善手順フローチャート</a:t>
            </a:r>
          </a:p>
        </p:txBody>
      </p:sp>
      <p:sp>
        <p:nvSpPr>
          <p:cNvPr id="31819" name="Text Box 7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1816"/>
                                        </p:tgtEl>
                                        <p:attrNameLst>
                                          <p:attrName>style.visibility</p:attrName>
                                        </p:attrNameLst>
                                      </p:cBhvr>
                                      <p:to>
                                        <p:strVal val="visible"/>
                                      </p:to>
                                    </p:set>
                                    <p:animEffect transition="in" filter="blinds(horizontal)">
                                      <p:cBhvr>
                                        <p:cTn id="7" dur="500"/>
                                        <p:tgtEl>
                                          <p:spTgt spid="318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1818"/>
                                        </p:tgtEl>
                                        <p:attrNameLst>
                                          <p:attrName>style.visibility</p:attrName>
                                        </p:attrNameLst>
                                      </p:cBhvr>
                                      <p:to>
                                        <p:strVal val="visible"/>
                                      </p:to>
                                    </p:set>
                                    <p:animEffect transition="in" filter="blinds(horizontal)">
                                      <p:cBhvr>
                                        <p:cTn id="12" dur="500"/>
                                        <p:tgtEl>
                                          <p:spTgt spid="31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45" name="Rectangle 17"/>
          <p:cNvSpPr>
            <a:spLocks noChangeArrowheads="1"/>
          </p:cNvSpPr>
          <p:nvPr/>
        </p:nvSpPr>
        <p:spPr bwMode="auto">
          <a:xfrm>
            <a:off x="381000" y="76200"/>
            <a:ext cx="7239000" cy="762000"/>
          </a:xfrm>
          <a:prstGeom prst="rect">
            <a:avLst/>
          </a:prstGeom>
          <a:solidFill>
            <a:srgbClr val="008000"/>
          </a:solidFill>
          <a:ln>
            <a:noFill/>
          </a:ln>
          <a:effectLst/>
          <a:extLs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a:lnSpc>
                <a:spcPct val="120000"/>
              </a:lnSpc>
            </a:pPr>
            <a:r>
              <a:rPr lang="en-US" altLang="ja-JP" sz="2400">
                <a:solidFill>
                  <a:schemeClr val="bg1"/>
                </a:solidFill>
                <a:latin typeface="HGP創英角ﾎﾟｯﾌﾟ体" pitchFamily="50" charset="-128"/>
                <a:ea typeface="HGP創英角ﾎﾟｯﾌﾟ体" pitchFamily="50" charset="-128"/>
              </a:rPr>
              <a:t>  </a:t>
            </a:r>
            <a:r>
              <a:rPr lang="ja-JP" altLang="en-US" sz="2400">
                <a:solidFill>
                  <a:schemeClr val="bg1"/>
                </a:solidFill>
                <a:latin typeface="HGP創英角ﾎﾟｯﾌﾟ体" pitchFamily="50" charset="-128"/>
                <a:ea typeface="HGP創英角ﾎﾟｯﾌﾟ体" pitchFamily="50" charset="-128"/>
              </a:rPr>
              <a:t>ステップ　</a:t>
            </a:r>
            <a:r>
              <a:rPr lang="ja-JP" altLang="en-US" sz="2800">
                <a:solidFill>
                  <a:schemeClr val="bg1"/>
                </a:solidFill>
                <a:latin typeface="HGP創英角ﾎﾟｯﾌﾟ体" pitchFamily="50" charset="-128"/>
                <a:ea typeface="HGP創英角ﾎﾟｯﾌﾟ体" pitchFamily="50" charset="-128"/>
              </a:rPr>
              <a:t>７．</a:t>
            </a:r>
            <a:r>
              <a:rPr lang="ja-JP" altLang="en-US" sz="3600">
                <a:solidFill>
                  <a:schemeClr val="bg1"/>
                </a:solidFill>
                <a:latin typeface="HGP創英角ﾎﾟｯﾌﾟ体" pitchFamily="50" charset="-128"/>
                <a:ea typeface="HGP創英角ﾎﾟｯﾌﾟ体" pitchFamily="50" charset="-128"/>
              </a:rPr>
              <a:t>　標準化と管理の定着</a:t>
            </a:r>
          </a:p>
        </p:txBody>
      </p:sp>
      <p:sp>
        <p:nvSpPr>
          <p:cNvPr id="150547" name="Text Box 19"/>
          <p:cNvSpPr txBox="1">
            <a:spLocks noChangeArrowheads="1"/>
          </p:cNvSpPr>
          <p:nvPr/>
        </p:nvSpPr>
        <p:spPr bwMode="auto">
          <a:xfrm>
            <a:off x="457200" y="914400"/>
            <a:ext cx="8305800" cy="74136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400" b="1"/>
              <a:t>　★</a:t>
            </a:r>
            <a:r>
              <a:rPr lang="ja-JP" altLang="en-US" sz="1800">
                <a:latin typeface="ＭＳ Ｐゴシック" pitchFamily="50" charset="-128"/>
              </a:rPr>
              <a:t>効果が元の状態に戻らないように</a:t>
            </a:r>
            <a:r>
              <a:rPr lang="ja-JP" altLang="en-US" sz="1800" b="1">
                <a:latin typeface="ＭＳ Ｐゴシック" pitchFamily="50" charset="-128"/>
              </a:rPr>
              <a:t>効果のあったシナリオを維持･管理する方法</a:t>
            </a:r>
            <a:endParaRPr lang="ja-JP" altLang="en-US" sz="1800">
              <a:latin typeface="ＭＳ Ｐゴシック" pitchFamily="50" charset="-128"/>
            </a:endParaRPr>
          </a:p>
          <a:p>
            <a:pPr algn="just" eaLnBrk="0" hangingPunct="0"/>
            <a:r>
              <a:rPr lang="ja-JP" altLang="en-US" sz="1800">
                <a:latin typeface="ＭＳ Ｐゴシック" pitchFamily="50" charset="-128"/>
              </a:rPr>
              <a:t>  　　 について検討して実施し、さらに、維持しているかを確認する</a:t>
            </a:r>
          </a:p>
        </p:txBody>
      </p:sp>
      <p:grpSp>
        <p:nvGrpSpPr>
          <p:cNvPr id="150597" name="Group 69"/>
          <p:cNvGrpSpPr>
            <a:grpSpLocks/>
          </p:cNvGrpSpPr>
          <p:nvPr/>
        </p:nvGrpSpPr>
        <p:grpSpPr bwMode="auto">
          <a:xfrm>
            <a:off x="304800" y="1752600"/>
            <a:ext cx="8610600" cy="3276600"/>
            <a:chOff x="192" y="1104"/>
            <a:chExt cx="5424" cy="2064"/>
          </a:xfrm>
        </p:grpSpPr>
        <p:graphicFrame>
          <p:nvGraphicFramePr>
            <p:cNvPr id="150559" name="Object 31"/>
            <p:cNvGraphicFramePr>
              <a:graphicFrameLocks/>
            </p:cNvGraphicFramePr>
            <p:nvPr/>
          </p:nvGraphicFramePr>
          <p:xfrm>
            <a:off x="4176" y="2256"/>
            <a:ext cx="1152" cy="912"/>
          </p:xfrm>
          <a:graphic>
            <a:graphicData uri="http://schemas.openxmlformats.org/presentationml/2006/ole">
              <mc:AlternateContent xmlns:mc="http://schemas.openxmlformats.org/markup-compatibility/2006">
                <mc:Choice xmlns:v="urn:schemas-microsoft-com:vml" Requires="v">
                  <p:oleObj spid="_x0000_s150599" name="ビットマップ イメージ" r:id="rId4" imgW="2419048" imgH="2742857" progId="Paint.Picture">
                    <p:embed/>
                  </p:oleObj>
                </mc:Choice>
                <mc:Fallback>
                  <p:oleObj name="ビットマップ イメージ" r:id="rId4" imgW="2419048" imgH="2742857" progId="Paint.Picture">
                    <p:embed/>
                    <p:pic>
                      <p:nvPicPr>
                        <p:cNvPr id="0" name="Object 3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6" y="2256"/>
                          <a:ext cx="1152" cy="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50594" name="Group 66"/>
            <p:cNvGrpSpPr>
              <a:grpSpLocks/>
            </p:cNvGrpSpPr>
            <p:nvPr/>
          </p:nvGrpSpPr>
          <p:grpSpPr bwMode="auto">
            <a:xfrm>
              <a:off x="192" y="1104"/>
              <a:ext cx="5424" cy="1296"/>
              <a:chOff x="192" y="1104"/>
              <a:chExt cx="5424" cy="1296"/>
            </a:xfrm>
          </p:grpSpPr>
          <p:grpSp>
            <p:nvGrpSpPr>
              <p:cNvPr id="150538" name="Group 10"/>
              <p:cNvGrpSpPr>
                <a:grpSpLocks/>
              </p:cNvGrpSpPr>
              <p:nvPr/>
            </p:nvGrpSpPr>
            <p:grpSpPr bwMode="auto">
              <a:xfrm>
                <a:off x="2112" y="1104"/>
                <a:ext cx="1824" cy="1296"/>
                <a:chOff x="3600" y="864"/>
                <a:chExt cx="1872" cy="1296"/>
              </a:xfrm>
            </p:grpSpPr>
            <p:sp>
              <p:nvSpPr>
                <p:cNvPr id="150539" name="AutoShape 11"/>
                <p:cNvSpPr>
                  <a:spLocks noChangeArrowheads="1"/>
                </p:cNvSpPr>
                <p:nvPr/>
              </p:nvSpPr>
              <p:spPr bwMode="auto">
                <a:xfrm>
                  <a:off x="3600" y="864"/>
                  <a:ext cx="1872" cy="129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0540" name="Rectangle 12"/>
                <p:cNvSpPr>
                  <a:spLocks noChangeArrowheads="1"/>
                </p:cNvSpPr>
                <p:nvPr/>
              </p:nvSpPr>
              <p:spPr bwMode="auto">
                <a:xfrm>
                  <a:off x="3744" y="960"/>
                  <a:ext cx="1637" cy="1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solidFill>
                        <a:schemeClr val="tx2"/>
                      </a:solidFill>
                    </a:rPr>
                    <a:t>①</a:t>
                  </a:r>
                  <a:r>
                    <a:rPr lang="ja-JP" altLang="en-US" sz="1800" b="1">
                      <a:solidFill>
                        <a:srgbClr val="000000"/>
                      </a:solidFill>
                      <a:latin typeface="ＭＳ Ｐゴシック" pitchFamily="50" charset="-128"/>
                    </a:rPr>
                    <a:t>仕事の仕方の標準化</a:t>
                  </a:r>
                </a:p>
                <a:p>
                  <a:pPr algn="l"/>
                  <a:r>
                    <a:rPr lang="ja-JP" altLang="en-US" sz="1800" b="1">
                      <a:solidFill>
                        <a:srgbClr val="000000"/>
                      </a:solidFill>
                      <a:latin typeface="ＭＳ Ｐゴシック" pitchFamily="50" charset="-128"/>
                    </a:rPr>
                    <a:t>     （ルール化、改訂）</a:t>
                  </a:r>
                </a:p>
                <a:p>
                  <a:pPr algn="l"/>
                  <a:r>
                    <a:rPr lang="ja-JP" altLang="en-US" sz="1800" b="1">
                      <a:solidFill>
                        <a:schemeClr val="tx2"/>
                      </a:solidFill>
                    </a:rPr>
                    <a:t>②</a:t>
                  </a:r>
                  <a:r>
                    <a:rPr lang="ja-JP" altLang="en-US" sz="1800" b="1">
                      <a:solidFill>
                        <a:srgbClr val="000000"/>
                      </a:solidFill>
                      <a:latin typeface="ＭＳ Ｐゴシック" pitchFamily="50" charset="-128"/>
                    </a:rPr>
                    <a:t>実施時期の明確化</a:t>
                  </a:r>
                </a:p>
                <a:p>
                  <a:pPr algn="l"/>
                  <a:r>
                    <a:rPr lang="ja-JP" altLang="en-US" sz="1800" b="1">
                      <a:solidFill>
                        <a:schemeClr val="tx2"/>
                      </a:solidFill>
                    </a:rPr>
                    <a:t>③</a:t>
                  </a:r>
                  <a:r>
                    <a:rPr lang="ja-JP" altLang="en-US" sz="1800" b="1">
                      <a:solidFill>
                        <a:srgbClr val="000000"/>
                      </a:solidFill>
                      <a:latin typeface="ＭＳ Ｐゴシック" pitchFamily="50" charset="-128"/>
                    </a:rPr>
                    <a:t>標準実施の手続き</a:t>
                  </a:r>
                </a:p>
                <a:p>
                  <a:pPr algn="l">
                    <a:spcBef>
                      <a:spcPct val="10000"/>
                    </a:spcBef>
                  </a:pPr>
                  <a:r>
                    <a:rPr lang="ja-JP" altLang="en-US" sz="1800" b="1">
                      <a:solidFill>
                        <a:srgbClr val="000000"/>
                      </a:solidFill>
                      <a:latin typeface="ＭＳ Ｐゴシック" pitchFamily="50" charset="-128"/>
                    </a:rPr>
                    <a:t>    関係部門との連携</a:t>
                  </a:r>
                </a:p>
                <a:p>
                  <a:pPr algn="l"/>
                  <a:r>
                    <a:rPr lang="ja-JP" altLang="en-US" sz="1800" b="1">
                      <a:solidFill>
                        <a:srgbClr val="000000"/>
                      </a:solidFill>
                      <a:latin typeface="ＭＳ Ｐゴシック" pitchFamily="50" charset="-128"/>
                    </a:rPr>
                    <a:t>    上司の承認 など</a:t>
                  </a:r>
                </a:p>
              </p:txBody>
            </p:sp>
          </p:grpSp>
          <p:grpSp>
            <p:nvGrpSpPr>
              <p:cNvPr id="150593" name="Group 65"/>
              <p:cNvGrpSpPr>
                <a:grpSpLocks/>
              </p:cNvGrpSpPr>
              <p:nvPr/>
            </p:nvGrpSpPr>
            <p:grpSpPr bwMode="auto">
              <a:xfrm>
                <a:off x="3984" y="1200"/>
                <a:ext cx="1632" cy="960"/>
                <a:chOff x="3984" y="1200"/>
                <a:chExt cx="1632" cy="960"/>
              </a:xfrm>
            </p:grpSpPr>
            <p:sp>
              <p:nvSpPr>
                <p:cNvPr id="150573" name="AutoShape 45"/>
                <p:cNvSpPr>
                  <a:spLocks noChangeArrowheads="1"/>
                </p:cNvSpPr>
                <p:nvPr/>
              </p:nvSpPr>
              <p:spPr bwMode="auto">
                <a:xfrm>
                  <a:off x="3984" y="1488"/>
                  <a:ext cx="1632" cy="672"/>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0554" name="Rectangle 26"/>
                <p:cNvSpPr>
                  <a:spLocks noChangeArrowheads="1"/>
                </p:cNvSpPr>
                <p:nvPr/>
              </p:nvSpPr>
              <p:spPr bwMode="auto">
                <a:xfrm>
                  <a:off x="3984" y="1536"/>
                  <a:ext cx="1584"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b="1">
                      <a:solidFill>
                        <a:schemeClr val="tx2"/>
                      </a:solidFill>
                    </a:rPr>
                    <a:t>◆</a:t>
                  </a:r>
                  <a:r>
                    <a:rPr lang="en-US" altLang="ja-JP" sz="1800" b="1">
                      <a:solidFill>
                        <a:srgbClr val="D60093"/>
                      </a:solidFill>
                    </a:rPr>
                    <a:t> </a:t>
                  </a:r>
                  <a:r>
                    <a:rPr lang="ja-JP" altLang="en-US" sz="1800" b="1"/>
                    <a:t>５Ｗ１Ｈで</a:t>
                  </a:r>
                </a:p>
                <a:p>
                  <a:pPr algn="l"/>
                  <a:r>
                    <a:rPr lang="ja-JP" altLang="en-US" sz="1800" b="1">
                      <a:solidFill>
                        <a:schemeClr val="tx2"/>
                      </a:solidFill>
                    </a:rPr>
                    <a:t>◆</a:t>
                  </a:r>
                  <a:r>
                    <a:rPr lang="ja-JP" altLang="en-US" sz="1800" b="1">
                      <a:solidFill>
                        <a:srgbClr val="000000"/>
                      </a:solidFill>
                      <a:latin typeface="ＭＳ Ｐゴシック" pitchFamily="50" charset="-128"/>
                    </a:rPr>
                    <a:t>誰にでもできる工夫を</a:t>
                  </a:r>
                </a:p>
                <a:p>
                  <a:pPr algn="l"/>
                  <a:r>
                    <a:rPr lang="ja-JP" altLang="en-US" sz="1800" b="1">
                      <a:solidFill>
                        <a:schemeClr val="tx2"/>
                      </a:solidFill>
                    </a:rPr>
                    <a:t>◆</a:t>
                  </a:r>
                  <a:r>
                    <a:rPr lang="ja-JP" altLang="en-US" sz="1800" b="1">
                      <a:solidFill>
                        <a:srgbClr val="000000"/>
                      </a:solidFill>
                      <a:latin typeface="ＭＳ Ｐゴシック" pitchFamily="50" charset="-128"/>
                    </a:rPr>
                    <a:t>フールプルーフ化</a:t>
                  </a:r>
                  <a:r>
                    <a:rPr lang="ja-JP" altLang="en-US" sz="1600" b="1">
                      <a:solidFill>
                        <a:srgbClr val="000000"/>
                      </a:solidFill>
                      <a:latin typeface="ＭＳ Ｐゴシック" pitchFamily="50" charset="-128"/>
                    </a:rPr>
                    <a:t>：</a:t>
                  </a:r>
                  <a:r>
                    <a:rPr lang="ja-JP" altLang="en-US" sz="1600" b="1">
                      <a:solidFill>
                        <a:srgbClr val="FF0000"/>
                      </a:solidFill>
                      <a:latin typeface="ＭＳ Ｐゴシック" pitchFamily="50" charset="-128"/>
                    </a:rPr>
                    <a:t>ＦＰ</a:t>
                  </a:r>
                </a:p>
              </p:txBody>
            </p:sp>
            <p:sp>
              <p:nvSpPr>
                <p:cNvPr id="150562" name="AutoShape 34"/>
                <p:cNvSpPr>
                  <a:spLocks noChangeArrowheads="1"/>
                </p:cNvSpPr>
                <p:nvPr/>
              </p:nvSpPr>
              <p:spPr bwMode="auto">
                <a:xfrm>
                  <a:off x="3984" y="1200"/>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grpSp>
          <p:grpSp>
            <p:nvGrpSpPr>
              <p:cNvPr id="150589" name="Group 61"/>
              <p:cNvGrpSpPr>
                <a:grpSpLocks/>
              </p:cNvGrpSpPr>
              <p:nvPr/>
            </p:nvGrpSpPr>
            <p:grpSpPr bwMode="auto">
              <a:xfrm>
                <a:off x="192" y="1200"/>
                <a:ext cx="1872" cy="576"/>
                <a:chOff x="192" y="1200"/>
                <a:chExt cx="1872" cy="576"/>
              </a:xfrm>
            </p:grpSpPr>
            <p:sp>
              <p:nvSpPr>
                <p:cNvPr id="150541" name="Rectangle 13"/>
                <p:cNvSpPr>
                  <a:spLocks noChangeArrowheads="1"/>
                </p:cNvSpPr>
                <p:nvPr/>
              </p:nvSpPr>
              <p:spPr bwMode="auto">
                <a:xfrm>
                  <a:off x="336" y="1392"/>
                  <a:ext cx="1728" cy="384"/>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標準の設定</a:t>
                  </a:r>
                </a:p>
              </p:txBody>
            </p:sp>
            <p:grpSp>
              <p:nvGrpSpPr>
                <p:cNvPr id="150580" name="Group 52"/>
                <p:cNvGrpSpPr>
                  <a:grpSpLocks/>
                </p:cNvGrpSpPr>
                <p:nvPr/>
              </p:nvGrpSpPr>
              <p:grpSpPr bwMode="auto">
                <a:xfrm>
                  <a:off x="192" y="1200"/>
                  <a:ext cx="624" cy="240"/>
                  <a:chOff x="528" y="528"/>
                  <a:chExt cx="1920" cy="336"/>
                </a:xfrm>
              </p:grpSpPr>
              <p:sp>
                <p:nvSpPr>
                  <p:cNvPr id="150581" name="Rectangle 53"/>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0582" name="Text Box 54"/>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grpSp>
      <p:grpSp>
        <p:nvGrpSpPr>
          <p:cNvPr id="150595" name="Group 67"/>
          <p:cNvGrpSpPr>
            <a:grpSpLocks/>
          </p:cNvGrpSpPr>
          <p:nvPr/>
        </p:nvGrpSpPr>
        <p:grpSpPr bwMode="auto">
          <a:xfrm>
            <a:off x="304800" y="3198813"/>
            <a:ext cx="6019800" cy="2058987"/>
            <a:chOff x="192" y="2015"/>
            <a:chExt cx="3792" cy="1297"/>
          </a:xfrm>
        </p:grpSpPr>
        <p:grpSp>
          <p:nvGrpSpPr>
            <p:cNvPr id="150592" name="Group 64"/>
            <p:cNvGrpSpPr>
              <a:grpSpLocks/>
            </p:cNvGrpSpPr>
            <p:nvPr/>
          </p:nvGrpSpPr>
          <p:grpSpPr bwMode="auto">
            <a:xfrm>
              <a:off x="2160" y="2448"/>
              <a:ext cx="1824" cy="864"/>
              <a:chOff x="2160" y="2448"/>
              <a:chExt cx="1824" cy="864"/>
            </a:xfrm>
          </p:grpSpPr>
          <p:sp>
            <p:nvSpPr>
              <p:cNvPr id="150550" name="AutoShape 22"/>
              <p:cNvSpPr>
                <a:spLocks noChangeArrowheads="1"/>
              </p:cNvSpPr>
              <p:nvPr/>
            </p:nvSpPr>
            <p:spPr bwMode="auto">
              <a:xfrm>
                <a:off x="2160" y="2448"/>
                <a:ext cx="1824" cy="86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0549" name="Rectangle 21"/>
              <p:cNvSpPr>
                <a:spLocks noChangeArrowheads="1"/>
              </p:cNvSpPr>
              <p:nvPr/>
            </p:nvSpPr>
            <p:spPr bwMode="auto">
              <a:xfrm>
                <a:off x="2208" y="2496"/>
                <a:ext cx="1776" cy="75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800" b="1">
                    <a:solidFill>
                      <a:schemeClr val="tx2"/>
                    </a:solidFill>
                  </a:rPr>
                  <a:t>①</a:t>
                </a:r>
                <a:r>
                  <a:rPr lang="ja-JP" altLang="en-US" sz="1800" b="1">
                    <a:solidFill>
                      <a:srgbClr val="000000"/>
                    </a:solidFill>
                    <a:latin typeface="ＭＳ Ｐゴシック" pitchFamily="50" charset="-128"/>
                  </a:rPr>
                  <a:t>実施時期などの周知</a:t>
                </a:r>
              </a:p>
              <a:p>
                <a:pPr algn="l">
                  <a:spcBef>
                    <a:spcPct val="50000"/>
                  </a:spcBef>
                </a:pPr>
                <a:r>
                  <a:rPr lang="ja-JP" altLang="en-US" sz="1800" b="1">
                    <a:solidFill>
                      <a:schemeClr val="tx2"/>
                    </a:solidFill>
                  </a:rPr>
                  <a:t>②</a:t>
                </a:r>
                <a:r>
                  <a:rPr lang="ja-JP" altLang="en-US" sz="1800" b="1">
                    <a:solidFill>
                      <a:srgbClr val="000000"/>
                    </a:solidFill>
                    <a:latin typeface="ＭＳ Ｐゴシック" pitchFamily="50" charset="-128"/>
                  </a:rPr>
                  <a:t>実施者への教育・訓練</a:t>
                </a:r>
              </a:p>
              <a:p>
                <a:pPr algn="l">
                  <a:spcBef>
                    <a:spcPct val="50000"/>
                  </a:spcBef>
                </a:pPr>
                <a:r>
                  <a:rPr lang="ja-JP" altLang="en-US" sz="1800" b="1">
                    <a:solidFill>
                      <a:schemeClr val="tx2"/>
                    </a:solidFill>
                  </a:rPr>
                  <a:t>③</a:t>
                </a:r>
                <a:r>
                  <a:rPr lang="ja-JP" altLang="en-US" sz="1800" b="1">
                    <a:solidFill>
                      <a:srgbClr val="000000"/>
                    </a:solidFill>
                    <a:latin typeface="ＭＳ Ｐゴシック" pitchFamily="50" charset="-128"/>
                  </a:rPr>
                  <a:t>関係者への連絡</a:t>
                </a:r>
              </a:p>
            </p:txBody>
          </p:sp>
        </p:grpSp>
        <p:grpSp>
          <p:nvGrpSpPr>
            <p:cNvPr id="150590" name="Group 62"/>
            <p:cNvGrpSpPr>
              <a:grpSpLocks/>
            </p:cNvGrpSpPr>
            <p:nvPr/>
          </p:nvGrpSpPr>
          <p:grpSpPr bwMode="auto">
            <a:xfrm>
              <a:off x="192" y="2015"/>
              <a:ext cx="1896" cy="913"/>
              <a:chOff x="192" y="2015"/>
              <a:chExt cx="1896" cy="913"/>
            </a:xfrm>
          </p:grpSpPr>
          <p:sp>
            <p:nvSpPr>
              <p:cNvPr id="150537" name="AutoShape 9"/>
              <p:cNvSpPr>
                <a:spLocks noChangeArrowheads="1"/>
              </p:cNvSpPr>
              <p:nvPr/>
            </p:nvSpPr>
            <p:spPr bwMode="auto">
              <a:xfrm rot="-123295">
                <a:off x="1106" y="2015"/>
                <a:ext cx="312" cy="336"/>
              </a:xfrm>
              <a:prstGeom prst="downArrow">
                <a:avLst>
                  <a:gd name="adj1" fmla="val 50000"/>
                  <a:gd name="adj2" fmla="val 53851"/>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50542" name="Rectangle 14"/>
              <p:cNvSpPr>
                <a:spLocks noChangeArrowheads="1"/>
              </p:cNvSpPr>
              <p:nvPr/>
            </p:nvSpPr>
            <p:spPr bwMode="auto">
              <a:xfrm>
                <a:off x="336" y="2496"/>
                <a:ext cx="1752"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周知徹底</a:t>
                </a:r>
              </a:p>
            </p:txBody>
          </p:sp>
          <p:grpSp>
            <p:nvGrpSpPr>
              <p:cNvPr id="150583" name="Group 55"/>
              <p:cNvGrpSpPr>
                <a:grpSpLocks/>
              </p:cNvGrpSpPr>
              <p:nvPr/>
            </p:nvGrpSpPr>
            <p:grpSpPr bwMode="auto">
              <a:xfrm>
                <a:off x="192" y="2304"/>
                <a:ext cx="624" cy="240"/>
                <a:chOff x="528" y="528"/>
                <a:chExt cx="1920" cy="336"/>
              </a:xfrm>
            </p:grpSpPr>
            <p:sp>
              <p:nvSpPr>
                <p:cNvPr id="150584" name="Rectangle 56"/>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0585" name="Text Box 57"/>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２</a:t>
                  </a:r>
                </a:p>
              </p:txBody>
            </p:sp>
          </p:grpSp>
        </p:grpSp>
      </p:grpSp>
      <p:grpSp>
        <p:nvGrpSpPr>
          <p:cNvPr id="150596" name="Group 68"/>
          <p:cNvGrpSpPr>
            <a:grpSpLocks/>
          </p:cNvGrpSpPr>
          <p:nvPr/>
        </p:nvGrpSpPr>
        <p:grpSpPr bwMode="auto">
          <a:xfrm>
            <a:off x="304800" y="4876800"/>
            <a:ext cx="8839200" cy="1828800"/>
            <a:chOff x="192" y="3072"/>
            <a:chExt cx="5568" cy="1152"/>
          </a:xfrm>
        </p:grpSpPr>
        <p:grpSp>
          <p:nvGrpSpPr>
            <p:cNvPr id="150578" name="Group 50"/>
            <p:cNvGrpSpPr>
              <a:grpSpLocks/>
            </p:cNvGrpSpPr>
            <p:nvPr/>
          </p:nvGrpSpPr>
          <p:grpSpPr bwMode="auto">
            <a:xfrm>
              <a:off x="4032" y="3408"/>
              <a:ext cx="1728" cy="816"/>
              <a:chOff x="2160" y="3408"/>
              <a:chExt cx="1920" cy="816"/>
            </a:xfrm>
          </p:grpSpPr>
          <p:sp>
            <p:nvSpPr>
              <p:cNvPr id="150560" name="AutoShape 32"/>
              <p:cNvSpPr>
                <a:spLocks noChangeArrowheads="1"/>
              </p:cNvSpPr>
              <p:nvPr/>
            </p:nvSpPr>
            <p:spPr bwMode="auto">
              <a:xfrm>
                <a:off x="2160" y="3408"/>
                <a:ext cx="1824" cy="816"/>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150556" name="Picture 2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3" y="3655"/>
                <a:ext cx="1568" cy="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0557" name="Rectangle 29"/>
              <p:cNvSpPr>
                <a:spLocks noChangeArrowheads="1"/>
              </p:cNvSpPr>
              <p:nvPr/>
            </p:nvSpPr>
            <p:spPr bwMode="auto">
              <a:xfrm>
                <a:off x="3072" y="3796"/>
                <a:ext cx="10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a:t>標準実施後</a:t>
                </a:r>
              </a:p>
            </p:txBody>
          </p:sp>
          <p:sp>
            <p:nvSpPr>
              <p:cNvPr id="150558" name="Rectangle 30"/>
              <p:cNvSpPr>
                <a:spLocks noChangeArrowheads="1"/>
              </p:cNvSpPr>
              <p:nvPr/>
            </p:nvSpPr>
            <p:spPr bwMode="auto">
              <a:xfrm>
                <a:off x="2256" y="3412"/>
                <a:ext cx="15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en-US" altLang="ja-JP" sz="1800">
                    <a:solidFill>
                      <a:schemeClr val="tx2"/>
                    </a:solidFill>
                  </a:rPr>
                  <a:t>◆</a:t>
                </a:r>
                <a:r>
                  <a:rPr lang="ja-JP" altLang="en-US" sz="1800"/>
                  <a:t>フォローアップする</a:t>
                </a:r>
              </a:p>
            </p:txBody>
          </p:sp>
        </p:grpSp>
        <p:sp>
          <p:nvSpPr>
            <p:cNvPr id="150579" name="AutoShape 51"/>
            <p:cNvSpPr>
              <a:spLocks noChangeArrowheads="1"/>
            </p:cNvSpPr>
            <p:nvPr/>
          </p:nvSpPr>
          <p:spPr bwMode="auto">
            <a:xfrm>
              <a:off x="2160" y="3456"/>
              <a:ext cx="1824" cy="672"/>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1800" b="1"/>
                <a:t>①</a:t>
              </a:r>
              <a:r>
                <a:rPr lang="ja-JP" altLang="en-US" sz="1800" b="1"/>
                <a:t>基準が守られ効果が</a:t>
              </a:r>
              <a:br>
                <a:rPr lang="ja-JP" altLang="en-US" sz="1800" b="1"/>
              </a:br>
              <a:r>
                <a:rPr lang="ja-JP" altLang="en-US" sz="1800" b="1"/>
                <a:t>　 継続されている事を</a:t>
              </a:r>
              <a:br>
                <a:rPr lang="ja-JP" altLang="en-US" sz="1800" b="1"/>
              </a:br>
              <a:r>
                <a:rPr lang="ja-JP" altLang="en-US" sz="1800" b="1"/>
                <a:t>　 データーで確認する  </a:t>
              </a:r>
            </a:p>
          </p:txBody>
        </p:sp>
        <p:grpSp>
          <p:nvGrpSpPr>
            <p:cNvPr id="150591" name="Group 63"/>
            <p:cNvGrpSpPr>
              <a:grpSpLocks/>
            </p:cNvGrpSpPr>
            <p:nvPr/>
          </p:nvGrpSpPr>
          <p:grpSpPr bwMode="auto">
            <a:xfrm>
              <a:off x="192" y="3072"/>
              <a:ext cx="1896" cy="864"/>
              <a:chOff x="192" y="3072"/>
              <a:chExt cx="1896" cy="864"/>
            </a:xfrm>
          </p:grpSpPr>
          <p:sp>
            <p:nvSpPr>
              <p:cNvPr id="150548" name="AutoShape 20"/>
              <p:cNvSpPr>
                <a:spLocks noChangeArrowheads="1"/>
              </p:cNvSpPr>
              <p:nvPr/>
            </p:nvSpPr>
            <p:spPr bwMode="auto">
              <a:xfrm rot="-123295">
                <a:off x="1101" y="3072"/>
                <a:ext cx="312" cy="336"/>
              </a:xfrm>
              <a:prstGeom prst="downArrow">
                <a:avLst>
                  <a:gd name="adj1" fmla="val 50000"/>
                  <a:gd name="adj2" fmla="val 53851"/>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sp>
            <p:nvSpPr>
              <p:cNvPr id="150546" name="Rectangle 18"/>
              <p:cNvSpPr>
                <a:spLocks noChangeArrowheads="1"/>
              </p:cNvSpPr>
              <p:nvPr/>
            </p:nvSpPr>
            <p:spPr bwMode="auto">
              <a:xfrm>
                <a:off x="336" y="3504"/>
                <a:ext cx="1752" cy="432"/>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rgbClr val="000000"/>
                    </a:solidFill>
                    <a:effectLst>
                      <a:outerShdw blurRad="38100" dist="38100" dir="2700000" algn="tl">
                        <a:srgbClr val="FFFFFF"/>
                      </a:outerShdw>
                    </a:effectLst>
                    <a:latin typeface="ＭＳ ゴシック" pitchFamily="49" charset="-128"/>
                    <a:ea typeface="ＭＳ ゴシック" pitchFamily="49" charset="-128"/>
                  </a:rPr>
                  <a:t>　　管理の定着</a:t>
                </a:r>
                <a:endParaRPr lang="ja-JP" altLang="en-US" sz="2000" b="1">
                  <a:effectLst>
                    <a:outerShdw blurRad="38100" dist="38100" dir="2700000" algn="tl">
                      <a:srgbClr val="FFFFFF"/>
                    </a:outerShdw>
                  </a:effectLst>
                </a:endParaRPr>
              </a:p>
            </p:txBody>
          </p:sp>
          <p:grpSp>
            <p:nvGrpSpPr>
              <p:cNvPr id="150586" name="Group 58"/>
              <p:cNvGrpSpPr>
                <a:grpSpLocks/>
              </p:cNvGrpSpPr>
              <p:nvPr/>
            </p:nvGrpSpPr>
            <p:grpSpPr bwMode="auto">
              <a:xfrm>
                <a:off x="192" y="3360"/>
                <a:ext cx="624" cy="240"/>
                <a:chOff x="528" y="528"/>
                <a:chExt cx="1920" cy="336"/>
              </a:xfrm>
            </p:grpSpPr>
            <p:sp>
              <p:nvSpPr>
                <p:cNvPr id="150587" name="Rectangle 59"/>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150588" name="Text Box 60"/>
                <p:cNvSpPr txBox="1">
                  <a:spLocks noChangeArrowheads="1"/>
                </p:cNvSpPr>
                <p:nvPr/>
              </p:nvSpPr>
              <p:spPr bwMode="auto">
                <a:xfrm>
                  <a:off x="528" y="576"/>
                  <a:ext cx="1825"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　３</a:t>
                  </a:r>
                </a:p>
              </p:txBody>
            </p:sp>
          </p:grpSp>
        </p:grpSp>
      </p:grpSp>
      <p:sp>
        <p:nvSpPr>
          <p:cNvPr id="150598" name="Text Box 70"/>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0597"/>
                                        </p:tgtEl>
                                        <p:attrNameLst>
                                          <p:attrName>style.visibility</p:attrName>
                                        </p:attrNameLst>
                                      </p:cBhvr>
                                      <p:to>
                                        <p:strVal val="visible"/>
                                      </p:to>
                                    </p:set>
                                    <p:animEffect transition="in" filter="blinds(horizontal)">
                                      <p:cBhvr>
                                        <p:cTn id="7" dur="500"/>
                                        <p:tgtEl>
                                          <p:spTgt spid="1505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0595"/>
                                        </p:tgtEl>
                                        <p:attrNameLst>
                                          <p:attrName>style.visibility</p:attrName>
                                        </p:attrNameLst>
                                      </p:cBhvr>
                                      <p:to>
                                        <p:strVal val="visible"/>
                                      </p:to>
                                    </p:set>
                                    <p:animEffect transition="in" filter="blinds(horizontal)">
                                      <p:cBhvr>
                                        <p:cTn id="12" dur="500"/>
                                        <p:tgtEl>
                                          <p:spTgt spid="1505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0596"/>
                                        </p:tgtEl>
                                        <p:attrNameLst>
                                          <p:attrName>style.visibility</p:attrName>
                                        </p:attrNameLst>
                                      </p:cBhvr>
                                      <p:to>
                                        <p:strVal val="visible"/>
                                      </p:to>
                                    </p:set>
                                    <p:animEffect transition="in" filter="blinds(horizontal)">
                                      <p:cBhvr>
                                        <p:cTn id="17" dur="500"/>
                                        <p:tgtEl>
                                          <p:spTgt spid="150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ChangeArrowheads="1"/>
          </p:cNvSpPr>
          <p:nvPr/>
        </p:nvSpPr>
        <p:spPr bwMode="auto">
          <a:xfrm>
            <a:off x="457200" y="228600"/>
            <a:ext cx="7620000" cy="762000"/>
          </a:xfrm>
          <a:prstGeom prst="rect">
            <a:avLst/>
          </a:prstGeom>
          <a:solidFill>
            <a:srgbClr val="0080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p>
            <a:pPr algn="l">
              <a:lnSpc>
                <a:spcPct val="120000"/>
              </a:lnSpc>
            </a:pPr>
            <a:r>
              <a:rPr lang="ja-JP" altLang="en-US" sz="3600">
                <a:solidFill>
                  <a:schemeClr val="bg1"/>
                </a:solidFill>
                <a:ea typeface="HGP創英角ﾎﾟｯﾌﾟ体" pitchFamily="50" charset="-128"/>
              </a:rPr>
              <a:t>　</a:t>
            </a:r>
            <a:r>
              <a:rPr lang="ja-JP" altLang="en-US" sz="2400">
                <a:solidFill>
                  <a:schemeClr val="bg1"/>
                </a:solidFill>
                <a:ea typeface="HGP創英角ﾎﾟｯﾌﾟ体" pitchFamily="50" charset="-128"/>
              </a:rPr>
              <a:t>ステップ　</a:t>
            </a:r>
            <a:r>
              <a:rPr lang="ja-JP" altLang="en-US" sz="2800">
                <a:solidFill>
                  <a:schemeClr val="bg1"/>
                </a:solidFill>
                <a:ea typeface="HGP創英角ﾎﾟｯﾌﾟ体" pitchFamily="50" charset="-128"/>
              </a:rPr>
              <a:t>８．</a:t>
            </a:r>
            <a:r>
              <a:rPr lang="ja-JP" altLang="en-US" sz="3600">
                <a:solidFill>
                  <a:schemeClr val="bg1"/>
                </a:solidFill>
                <a:ea typeface="HGP創英角ﾎﾟｯﾌﾟ体" pitchFamily="50" charset="-128"/>
              </a:rPr>
              <a:t>　反省と今後の対応</a:t>
            </a:r>
          </a:p>
        </p:txBody>
      </p:sp>
      <p:sp>
        <p:nvSpPr>
          <p:cNvPr id="34851" name="Text Box 35"/>
          <p:cNvSpPr txBox="1">
            <a:spLocks noChangeArrowheads="1"/>
          </p:cNvSpPr>
          <p:nvPr/>
        </p:nvSpPr>
        <p:spPr bwMode="auto">
          <a:xfrm>
            <a:off x="1600200" y="1066800"/>
            <a:ext cx="4267200" cy="466725"/>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a:spAutoFit/>
          </a:bodyPr>
          <a:lstStyle/>
          <a:p>
            <a:pPr algn="l">
              <a:spcBef>
                <a:spcPct val="50000"/>
              </a:spcBef>
            </a:pPr>
            <a:r>
              <a:rPr lang="ja-JP" altLang="en-US" sz="2400" b="1"/>
              <a:t>　★</a:t>
            </a:r>
            <a:r>
              <a:rPr lang="ja-JP" altLang="en-US" sz="2000" b="1"/>
              <a:t>次回の活動を良くするために</a:t>
            </a:r>
          </a:p>
        </p:txBody>
      </p:sp>
      <p:grpSp>
        <p:nvGrpSpPr>
          <p:cNvPr id="34880" name="Group 64"/>
          <p:cNvGrpSpPr>
            <a:grpSpLocks/>
          </p:cNvGrpSpPr>
          <p:nvPr/>
        </p:nvGrpSpPr>
        <p:grpSpPr bwMode="auto">
          <a:xfrm>
            <a:off x="228600" y="1447800"/>
            <a:ext cx="8458200" cy="2667000"/>
            <a:chOff x="144" y="912"/>
            <a:chExt cx="5328" cy="1680"/>
          </a:xfrm>
        </p:grpSpPr>
        <p:grpSp>
          <p:nvGrpSpPr>
            <p:cNvPr id="34873" name="Group 57"/>
            <p:cNvGrpSpPr>
              <a:grpSpLocks/>
            </p:cNvGrpSpPr>
            <p:nvPr/>
          </p:nvGrpSpPr>
          <p:grpSpPr bwMode="auto">
            <a:xfrm>
              <a:off x="2256" y="1152"/>
              <a:ext cx="1776" cy="1104"/>
              <a:chOff x="2256" y="1152"/>
              <a:chExt cx="1776" cy="1104"/>
            </a:xfrm>
          </p:grpSpPr>
          <p:sp>
            <p:nvSpPr>
              <p:cNvPr id="34850" name="AutoShape 34"/>
              <p:cNvSpPr>
                <a:spLocks noChangeArrowheads="1"/>
              </p:cNvSpPr>
              <p:nvPr/>
            </p:nvSpPr>
            <p:spPr bwMode="auto">
              <a:xfrm>
                <a:off x="2256" y="1152"/>
                <a:ext cx="1776" cy="110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32" name="Rectangle 16"/>
              <p:cNvSpPr>
                <a:spLocks noChangeArrowheads="1"/>
              </p:cNvSpPr>
              <p:nvPr/>
            </p:nvSpPr>
            <p:spPr bwMode="auto">
              <a:xfrm>
                <a:off x="2352" y="1728"/>
                <a:ext cx="1536" cy="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10000"/>
                  </a:lnSpc>
                </a:pPr>
                <a:r>
                  <a:rPr lang="en-US" altLang="ja-JP" sz="1800" b="1">
                    <a:solidFill>
                      <a:schemeClr val="tx2"/>
                    </a:solidFill>
                  </a:rPr>
                  <a:t>②</a:t>
                </a:r>
                <a:r>
                  <a:rPr lang="ja-JP" altLang="en-US" sz="1800" b="1"/>
                  <a:t>残された課題・問題</a:t>
                </a:r>
                <a:br>
                  <a:rPr lang="ja-JP" altLang="en-US" sz="1800" b="1"/>
                </a:br>
                <a:r>
                  <a:rPr lang="ja-JP" altLang="en-US" sz="1800" b="1"/>
                  <a:t>　 の明確化</a:t>
                </a:r>
              </a:p>
            </p:txBody>
          </p:sp>
          <p:sp>
            <p:nvSpPr>
              <p:cNvPr id="34849" name="Rectangle 33"/>
              <p:cNvSpPr>
                <a:spLocks noChangeArrowheads="1"/>
              </p:cNvSpPr>
              <p:nvPr/>
            </p:nvSpPr>
            <p:spPr bwMode="auto">
              <a:xfrm>
                <a:off x="2352" y="1242"/>
                <a:ext cx="1536" cy="4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10000"/>
                  </a:lnSpc>
                  <a:spcBef>
                    <a:spcPct val="50000"/>
                  </a:spcBef>
                </a:pPr>
                <a:r>
                  <a:rPr lang="en-US" altLang="ja-JP" sz="1800" b="1">
                    <a:solidFill>
                      <a:schemeClr val="tx2"/>
                    </a:solidFill>
                  </a:rPr>
                  <a:t>①</a:t>
                </a:r>
                <a:r>
                  <a:rPr lang="ja-JP" altLang="en-US" sz="1800" b="1"/>
                  <a:t>良かったこと、悪かっ</a:t>
                </a:r>
                <a:br>
                  <a:rPr lang="ja-JP" altLang="en-US" sz="1800" b="1"/>
                </a:br>
                <a:r>
                  <a:rPr lang="ja-JP" altLang="en-US" sz="1800" b="1"/>
                  <a:t>  　たことの反省</a:t>
                </a:r>
              </a:p>
            </p:txBody>
          </p:sp>
        </p:grpSp>
        <p:grpSp>
          <p:nvGrpSpPr>
            <p:cNvPr id="34879" name="Group 63"/>
            <p:cNvGrpSpPr>
              <a:grpSpLocks/>
            </p:cNvGrpSpPr>
            <p:nvPr/>
          </p:nvGrpSpPr>
          <p:grpSpPr bwMode="auto">
            <a:xfrm>
              <a:off x="4080" y="1152"/>
              <a:ext cx="1392" cy="960"/>
              <a:chOff x="4080" y="1152"/>
              <a:chExt cx="1392" cy="960"/>
            </a:xfrm>
          </p:grpSpPr>
          <p:sp>
            <p:nvSpPr>
              <p:cNvPr id="34862" name="AutoShape 46"/>
              <p:cNvSpPr>
                <a:spLocks noChangeArrowheads="1"/>
              </p:cNvSpPr>
              <p:nvPr/>
            </p:nvSpPr>
            <p:spPr bwMode="auto">
              <a:xfrm>
                <a:off x="4080" y="1296"/>
                <a:ext cx="1392" cy="816"/>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4872" name="Group 56"/>
              <p:cNvGrpSpPr>
                <a:grpSpLocks/>
              </p:cNvGrpSpPr>
              <p:nvPr/>
            </p:nvGrpSpPr>
            <p:grpSpPr bwMode="auto">
              <a:xfrm>
                <a:off x="4176" y="1152"/>
                <a:ext cx="1200" cy="865"/>
                <a:chOff x="4176" y="1152"/>
                <a:chExt cx="1200" cy="865"/>
              </a:xfrm>
            </p:grpSpPr>
            <p:sp>
              <p:nvSpPr>
                <p:cNvPr id="34854" name="AutoShape 38"/>
                <p:cNvSpPr>
                  <a:spLocks noChangeArrowheads="1"/>
                </p:cNvSpPr>
                <p:nvPr/>
              </p:nvSpPr>
              <p:spPr bwMode="auto">
                <a:xfrm>
                  <a:off x="4176" y="1152"/>
                  <a:ext cx="1056" cy="240"/>
                </a:xfrm>
                <a:prstGeom prst="roundRect">
                  <a:avLst>
                    <a:gd name="adj" fmla="val 16667"/>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000" b="1"/>
                    <a:t>★</a:t>
                  </a:r>
                  <a:r>
                    <a:rPr lang="ja-JP" altLang="en-US" sz="2000" b="1"/>
                    <a:t>ポイント</a:t>
                  </a:r>
                </a:p>
              </p:txBody>
            </p:sp>
            <p:sp>
              <p:nvSpPr>
                <p:cNvPr id="34833" name="Rectangle 17"/>
                <p:cNvSpPr>
                  <a:spLocks noChangeArrowheads="1"/>
                </p:cNvSpPr>
                <p:nvPr/>
              </p:nvSpPr>
              <p:spPr bwMode="auto">
                <a:xfrm>
                  <a:off x="4176" y="1440"/>
                  <a:ext cx="1200"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en-US" altLang="ja-JP" sz="1800">
                      <a:solidFill>
                        <a:schemeClr val="tx2"/>
                      </a:solidFill>
                    </a:rPr>
                    <a:t>◆</a:t>
                  </a:r>
                  <a:r>
                    <a:rPr lang="ja-JP" altLang="en-US" sz="1800">
                      <a:solidFill>
                        <a:srgbClr val="000000"/>
                      </a:solidFill>
                      <a:latin typeface="ＭＳ Ｐゴシック" pitchFamily="50" charset="-128"/>
                    </a:rPr>
                    <a:t>活動の成果</a:t>
                  </a:r>
                </a:p>
                <a:p>
                  <a:pPr algn="l"/>
                  <a:r>
                    <a:rPr lang="ja-JP" altLang="en-US" sz="1800">
                      <a:solidFill>
                        <a:schemeClr val="tx2"/>
                      </a:solidFill>
                    </a:rPr>
                    <a:t>◆</a:t>
                  </a:r>
                  <a:r>
                    <a:rPr lang="ja-JP" altLang="en-US" sz="1800">
                      <a:solidFill>
                        <a:srgbClr val="000000"/>
                      </a:solidFill>
                      <a:latin typeface="ＭＳ Ｐゴシック" pitchFamily="50" charset="-128"/>
                    </a:rPr>
                    <a:t>活動の進め方</a:t>
                  </a:r>
                </a:p>
                <a:p>
                  <a:pPr algn="l"/>
                  <a:r>
                    <a:rPr lang="ja-JP" altLang="en-US" sz="1800">
                      <a:solidFill>
                        <a:schemeClr val="tx2"/>
                      </a:solidFill>
                    </a:rPr>
                    <a:t>◆</a:t>
                  </a:r>
                  <a:r>
                    <a:rPr lang="ja-JP" altLang="en-US" sz="1800">
                      <a:solidFill>
                        <a:srgbClr val="000000"/>
                      </a:solidFill>
                      <a:latin typeface="ＭＳ Ｐゴシック" pitchFamily="50" charset="-128"/>
                    </a:rPr>
                    <a:t>運営の仕方</a:t>
                  </a:r>
                </a:p>
              </p:txBody>
            </p:sp>
          </p:grpSp>
        </p:grpSp>
        <p:grpSp>
          <p:nvGrpSpPr>
            <p:cNvPr id="34865" name="Group 49"/>
            <p:cNvGrpSpPr>
              <a:grpSpLocks/>
            </p:cNvGrpSpPr>
            <p:nvPr/>
          </p:nvGrpSpPr>
          <p:grpSpPr bwMode="auto">
            <a:xfrm>
              <a:off x="3888" y="2256"/>
              <a:ext cx="1344" cy="336"/>
              <a:chOff x="3888" y="2256"/>
              <a:chExt cx="1344" cy="336"/>
            </a:xfrm>
          </p:grpSpPr>
          <p:sp>
            <p:nvSpPr>
              <p:cNvPr id="34864" name="AutoShape 48"/>
              <p:cNvSpPr>
                <a:spLocks noChangeArrowheads="1"/>
              </p:cNvSpPr>
              <p:nvPr/>
            </p:nvSpPr>
            <p:spPr bwMode="auto">
              <a:xfrm>
                <a:off x="3888" y="2304"/>
                <a:ext cx="1344" cy="288"/>
              </a:xfrm>
              <a:prstGeom prst="wedgeRectCallout">
                <a:avLst>
                  <a:gd name="adj1" fmla="val -47694"/>
                  <a:gd name="adj2" fmla="val -151042"/>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grpSp>
            <p:nvGrpSpPr>
              <p:cNvPr id="34825" name="Group 9"/>
              <p:cNvGrpSpPr>
                <a:grpSpLocks/>
              </p:cNvGrpSpPr>
              <p:nvPr/>
            </p:nvGrpSpPr>
            <p:grpSpPr bwMode="auto">
              <a:xfrm>
                <a:off x="3984" y="2256"/>
                <a:ext cx="1152" cy="298"/>
                <a:chOff x="4032" y="2112"/>
                <a:chExt cx="1152" cy="298"/>
              </a:xfrm>
            </p:grpSpPr>
            <p:sp>
              <p:nvSpPr>
                <p:cNvPr id="34826" name="Rectangle 10"/>
                <p:cNvSpPr>
                  <a:spLocks noChangeArrowheads="1"/>
                </p:cNvSpPr>
                <p:nvPr/>
              </p:nvSpPr>
              <p:spPr bwMode="auto">
                <a:xfrm>
                  <a:off x="4032" y="2112"/>
                  <a:ext cx="115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27" name="Rectangle 11"/>
                <p:cNvSpPr>
                  <a:spLocks noChangeArrowheads="1"/>
                </p:cNvSpPr>
                <p:nvPr/>
              </p:nvSpPr>
              <p:spPr bwMode="auto">
                <a:xfrm>
                  <a:off x="4080" y="2160"/>
                  <a:ext cx="11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2000"/>
                    <a:t>みんなで確認</a:t>
                  </a:r>
                </a:p>
              </p:txBody>
            </p:sp>
          </p:grpSp>
        </p:grpSp>
        <p:grpSp>
          <p:nvGrpSpPr>
            <p:cNvPr id="34875" name="Group 59"/>
            <p:cNvGrpSpPr>
              <a:grpSpLocks/>
            </p:cNvGrpSpPr>
            <p:nvPr/>
          </p:nvGrpSpPr>
          <p:grpSpPr bwMode="auto">
            <a:xfrm>
              <a:off x="144" y="912"/>
              <a:ext cx="1920" cy="624"/>
              <a:chOff x="144" y="912"/>
              <a:chExt cx="1920" cy="624"/>
            </a:xfrm>
          </p:grpSpPr>
          <p:sp>
            <p:nvSpPr>
              <p:cNvPr id="34845" name="Rectangle 29"/>
              <p:cNvSpPr>
                <a:spLocks noChangeArrowheads="1"/>
              </p:cNvSpPr>
              <p:nvPr/>
            </p:nvSpPr>
            <p:spPr bwMode="auto">
              <a:xfrm>
                <a:off x="336" y="1152"/>
                <a:ext cx="1728" cy="384"/>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chemeClr val="bg1"/>
                    </a:solidFill>
                    <a:effectLst>
                      <a:outerShdw blurRad="38100" dist="38100" dir="2700000" algn="tl">
                        <a:srgbClr val="000000"/>
                      </a:outerShdw>
                    </a:effectLst>
                    <a:latin typeface="ＭＳ ゴシック" pitchFamily="49" charset="-128"/>
                    <a:ea typeface="ＭＳ ゴシック" pitchFamily="49" charset="-128"/>
                  </a:rPr>
                  <a:t>　</a:t>
                </a:r>
                <a:r>
                  <a:rPr lang="ja-JP" altLang="en-US" sz="2000" b="1">
                    <a:effectLst>
                      <a:outerShdw blurRad="38100" dist="38100" dir="2700000" algn="tl">
                        <a:srgbClr val="FFFFFF"/>
                      </a:outerShdw>
                    </a:effectLst>
                    <a:latin typeface="ＭＳ ゴシック" pitchFamily="49" charset="-128"/>
                    <a:ea typeface="ＭＳ ゴシック" pitchFamily="49" charset="-128"/>
                  </a:rPr>
                  <a:t>　  活動の反省</a:t>
                </a:r>
              </a:p>
            </p:txBody>
          </p:sp>
          <p:grpSp>
            <p:nvGrpSpPr>
              <p:cNvPr id="34866" name="Group 50"/>
              <p:cNvGrpSpPr>
                <a:grpSpLocks/>
              </p:cNvGrpSpPr>
              <p:nvPr/>
            </p:nvGrpSpPr>
            <p:grpSpPr bwMode="auto">
              <a:xfrm>
                <a:off x="144" y="912"/>
                <a:ext cx="576" cy="240"/>
                <a:chOff x="528" y="528"/>
                <a:chExt cx="1920" cy="336"/>
              </a:xfrm>
            </p:grpSpPr>
            <p:sp>
              <p:nvSpPr>
                <p:cNvPr id="34867" name="Rectangle 51"/>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34868" name="Text Box 52"/>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en-US" altLang="ja-JP" b="1">
                      <a:ea typeface="HGP創英角ﾎﾟｯﾌﾟ体" pitchFamily="50" charset="-128"/>
                    </a:rPr>
                    <a:t>1</a:t>
                  </a:r>
                </a:p>
              </p:txBody>
            </p:sp>
          </p:grpSp>
        </p:grpSp>
      </p:grpSp>
      <p:grpSp>
        <p:nvGrpSpPr>
          <p:cNvPr id="34878" name="Group 62"/>
          <p:cNvGrpSpPr>
            <a:grpSpLocks/>
          </p:cNvGrpSpPr>
          <p:nvPr/>
        </p:nvGrpSpPr>
        <p:grpSpPr bwMode="auto">
          <a:xfrm>
            <a:off x="304800" y="2895600"/>
            <a:ext cx="8229600" cy="3581400"/>
            <a:chOff x="192" y="1824"/>
            <a:chExt cx="5184" cy="2256"/>
          </a:xfrm>
        </p:grpSpPr>
        <p:graphicFrame>
          <p:nvGraphicFramePr>
            <p:cNvPr id="34818" name="Object 2"/>
            <p:cNvGraphicFramePr>
              <a:graphicFrameLocks/>
            </p:cNvGraphicFramePr>
            <p:nvPr/>
          </p:nvGraphicFramePr>
          <p:xfrm>
            <a:off x="288" y="3024"/>
            <a:ext cx="1728" cy="1056"/>
          </p:xfrm>
          <a:graphic>
            <a:graphicData uri="http://schemas.openxmlformats.org/presentationml/2006/ole">
              <mc:AlternateContent xmlns:mc="http://schemas.openxmlformats.org/markup-compatibility/2006">
                <mc:Choice xmlns:v="urn:schemas-microsoft-com:vml" Requires="v">
                  <p:oleObj spid="_x0000_s34882" name="ﾋﾞｯﾄﾏｯﾌﾟ ｲﾒｰｼﾞ" r:id="rId4" imgW="2552567" imgH="2323529" progId="Paint.Picture">
                    <p:embed/>
                  </p:oleObj>
                </mc:Choice>
                <mc:Fallback>
                  <p:oleObj name="ﾋﾞｯﾄﾏｯﾌﾟ ｲﾒｰｼﾞ" r:id="rId4" imgW="2552567" imgH="2323529" progId="Paint.Picture">
                    <p:embed/>
                    <p:pic>
                      <p:nvPicPr>
                        <p:cNvPr id="0" name="Objec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 y="3024"/>
                          <a:ext cx="1728"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4874" name="Group 58"/>
            <p:cNvGrpSpPr>
              <a:grpSpLocks/>
            </p:cNvGrpSpPr>
            <p:nvPr/>
          </p:nvGrpSpPr>
          <p:grpSpPr bwMode="auto">
            <a:xfrm>
              <a:off x="2256" y="2880"/>
              <a:ext cx="3120" cy="1104"/>
              <a:chOff x="2256" y="2880"/>
              <a:chExt cx="3120" cy="1104"/>
            </a:xfrm>
          </p:grpSpPr>
          <p:sp>
            <p:nvSpPr>
              <p:cNvPr id="34848" name="AutoShape 32"/>
              <p:cNvSpPr>
                <a:spLocks noChangeArrowheads="1"/>
              </p:cNvSpPr>
              <p:nvPr/>
            </p:nvSpPr>
            <p:spPr bwMode="auto">
              <a:xfrm>
                <a:off x="2256" y="2880"/>
                <a:ext cx="3072" cy="1104"/>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39" name="Rectangle 23"/>
              <p:cNvSpPr>
                <a:spLocks noChangeArrowheads="1"/>
              </p:cNvSpPr>
              <p:nvPr/>
            </p:nvSpPr>
            <p:spPr bwMode="auto">
              <a:xfrm>
                <a:off x="2352" y="2928"/>
                <a:ext cx="3024"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en-US" altLang="ja-JP" sz="1800" b="1">
                    <a:solidFill>
                      <a:srgbClr val="010000"/>
                    </a:solidFill>
                    <a:latin typeface="ＭＳ Ｐゴシック" pitchFamily="50" charset="-128"/>
                  </a:rPr>
                  <a:t>①</a:t>
                </a:r>
                <a:r>
                  <a:rPr lang="ja-JP" altLang="en-US" sz="1800" b="1">
                    <a:solidFill>
                      <a:srgbClr val="010000"/>
                    </a:solidFill>
                    <a:latin typeface="ＭＳ Ｐゴシック" pitchFamily="50" charset="-128"/>
                  </a:rPr>
                  <a:t>良い点は活用、悪かった点は改善</a:t>
                </a:r>
                <a:endParaRPr lang="ja-JP" altLang="en-US" sz="2000" b="1">
                  <a:solidFill>
                    <a:srgbClr val="010000"/>
                  </a:solidFill>
                  <a:latin typeface="ＭＳ Ｐゴシック" pitchFamily="50" charset="-128"/>
                </a:endParaRPr>
              </a:p>
              <a:p>
                <a:pPr algn="l"/>
                <a:r>
                  <a:rPr lang="ja-JP" altLang="en-US" sz="1800" b="1">
                    <a:solidFill>
                      <a:schemeClr val="tx2"/>
                    </a:solidFill>
                  </a:rPr>
                  <a:t>②</a:t>
                </a:r>
                <a:r>
                  <a:rPr lang="ja-JP" altLang="en-US" sz="1800" b="1">
                    <a:solidFill>
                      <a:srgbClr val="010000"/>
                    </a:solidFill>
                    <a:latin typeface="ＭＳ Ｐゴシック" pitchFamily="50" charset="-128"/>
                  </a:rPr>
                  <a:t>残された問題・課題、</a:t>
                </a:r>
                <a:r>
                  <a:rPr lang="ja-JP" altLang="en-US" sz="1800" b="1">
                    <a:solidFill>
                      <a:srgbClr val="FF0000"/>
                    </a:solidFill>
                    <a:latin typeface="ＭＳ Ｐゴシック" pitchFamily="50" charset="-128"/>
                  </a:rPr>
                  <a:t>水平展開</a:t>
                </a:r>
                <a:r>
                  <a:rPr lang="ja-JP" altLang="en-US" sz="1800" b="1">
                    <a:solidFill>
                      <a:srgbClr val="010000"/>
                    </a:solidFill>
                    <a:latin typeface="ＭＳ Ｐゴシック" pitchFamily="50" charset="-128"/>
                  </a:rPr>
                  <a:t>をするもの</a:t>
                </a:r>
              </a:p>
              <a:p>
                <a:pPr algn="l"/>
                <a:r>
                  <a:rPr lang="ja-JP" altLang="en-US" sz="1800" b="1">
                    <a:solidFill>
                      <a:srgbClr val="010000"/>
                    </a:solidFill>
                    <a:latin typeface="ＭＳ Ｐゴシック" pitchFamily="50" charset="-128"/>
                  </a:rPr>
                  <a:t>   処置の仕方を明確にして日程計画を立てる</a:t>
                </a:r>
              </a:p>
              <a:p>
                <a:pPr algn="l"/>
                <a:r>
                  <a:rPr lang="ja-JP" altLang="en-US" sz="1800" b="1">
                    <a:solidFill>
                      <a:srgbClr val="010000"/>
                    </a:solidFill>
                    <a:latin typeface="ＭＳ Ｐゴシック" pitchFamily="50" charset="-128"/>
                  </a:rPr>
                  <a:t>   すぐに手を打てるものは実行</a:t>
                </a:r>
              </a:p>
            </p:txBody>
          </p:sp>
        </p:grpSp>
        <p:grpSp>
          <p:nvGrpSpPr>
            <p:cNvPr id="34876" name="Group 60"/>
            <p:cNvGrpSpPr>
              <a:grpSpLocks/>
            </p:cNvGrpSpPr>
            <p:nvPr/>
          </p:nvGrpSpPr>
          <p:grpSpPr bwMode="auto">
            <a:xfrm>
              <a:off x="192" y="1824"/>
              <a:ext cx="1920" cy="960"/>
              <a:chOff x="192" y="1824"/>
              <a:chExt cx="1920" cy="960"/>
            </a:xfrm>
          </p:grpSpPr>
          <p:sp>
            <p:nvSpPr>
              <p:cNvPr id="34846" name="Rectangle 30"/>
              <p:cNvSpPr>
                <a:spLocks noChangeArrowheads="1"/>
              </p:cNvSpPr>
              <p:nvPr/>
            </p:nvSpPr>
            <p:spPr bwMode="auto">
              <a:xfrm>
                <a:off x="336" y="2400"/>
                <a:ext cx="1776" cy="384"/>
              </a:xfrm>
              <a:prstGeom prst="rect">
                <a:avLst/>
              </a:prstGeom>
              <a:gradFill rotWithShape="0">
                <a:gsLst>
                  <a:gs pos="0">
                    <a:srgbClr val="CCFFFF">
                      <a:gamma/>
                      <a:shade val="46275"/>
                      <a:invGamma/>
                    </a:srgbClr>
                  </a:gs>
                  <a:gs pos="50000">
                    <a:srgbClr val="CCFFFF"/>
                  </a:gs>
                  <a:gs pos="100000">
                    <a:srgbClr val="CCFFFF">
                      <a:gamma/>
                      <a:shade val="46275"/>
                      <a:invGamma/>
                    </a:srgbClr>
                  </a:gs>
                </a:gsLst>
                <a:lin ang="2700000" scaled="1"/>
              </a:gradFill>
              <a:ln w="9525">
                <a:solidFill>
                  <a:schemeClr val="tx1"/>
                </a:solidFill>
                <a:miter lim="800000"/>
                <a:headEnd/>
                <a:tailEnd/>
              </a:ln>
              <a:effectLst>
                <a:outerShdw dist="107763" dir="2700000" algn="ctr" rotWithShape="0">
                  <a:schemeClr val="bg2"/>
                </a:outerShdw>
              </a:effectLst>
            </p:spPr>
            <p:txBody>
              <a:bodyPr wrap="none" anchor="ctr"/>
              <a:lstStyle/>
              <a:p>
                <a:pPr algn="l"/>
                <a:r>
                  <a:rPr lang="ja-JP" altLang="en-US" sz="2000" b="1">
                    <a:solidFill>
                      <a:schemeClr val="bg1"/>
                    </a:solidFill>
                    <a:effectLst>
                      <a:outerShdw blurRad="38100" dist="38100" dir="2700000" algn="tl">
                        <a:srgbClr val="000000"/>
                      </a:outerShdw>
                    </a:effectLst>
                    <a:latin typeface="ＭＳ ゴシック" pitchFamily="49" charset="-128"/>
                    <a:ea typeface="ＭＳ ゴシック" pitchFamily="49" charset="-128"/>
                  </a:rPr>
                  <a:t>　</a:t>
                </a:r>
                <a:r>
                  <a:rPr lang="ja-JP" altLang="en-US" sz="2000" b="1">
                    <a:effectLst>
                      <a:outerShdw blurRad="38100" dist="38100" dir="2700000" algn="tl">
                        <a:srgbClr val="FFFFFF"/>
                      </a:outerShdw>
                    </a:effectLst>
                    <a:latin typeface="ＭＳ ゴシック" pitchFamily="49" charset="-128"/>
                    <a:ea typeface="ＭＳ ゴシック" pitchFamily="49" charset="-128"/>
                  </a:rPr>
                  <a:t>今後の計画の作成</a:t>
                </a:r>
              </a:p>
            </p:txBody>
          </p:sp>
          <p:sp>
            <p:nvSpPr>
              <p:cNvPr id="34847" name="AutoShape 31"/>
              <p:cNvSpPr>
                <a:spLocks noChangeArrowheads="1"/>
              </p:cNvSpPr>
              <p:nvPr/>
            </p:nvSpPr>
            <p:spPr bwMode="auto">
              <a:xfrm rot="-123295">
                <a:off x="1080" y="1824"/>
                <a:ext cx="312" cy="288"/>
              </a:xfrm>
              <a:prstGeom prst="downArrow">
                <a:avLst>
                  <a:gd name="adj1" fmla="val 50000"/>
                  <a:gd name="adj2" fmla="val 50005"/>
                </a:avLst>
              </a:prstGeom>
              <a:solidFill>
                <a:srgbClr val="FFFF66"/>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a:p>
            </p:txBody>
          </p:sp>
          <p:grpSp>
            <p:nvGrpSpPr>
              <p:cNvPr id="34869" name="Group 53"/>
              <p:cNvGrpSpPr>
                <a:grpSpLocks/>
              </p:cNvGrpSpPr>
              <p:nvPr/>
            </p:nvGrpSpPr>
            <p:grpSpPr bwMode="auto">
              <a:xfrm>
                <a:off x="192" y="2160"/>
                <a:ext cx="576" cy="240"/>
                <a:chOff x="528" y="528"/>
                <a:chExt cx="1920" cy="336"/>
              </a:xfrm>
            </p:grpSpPr>
            <p:sp>
              <p:nvSpPr>
                <p:cNvPr id="34870" name="Rectangle 54"/>
                <p:cNvSpPr>
                  <a:spLocks noChangeArrowheads="1"/>
                </p:cNvSpPr>
                <p:nvPr/>
              </p:nvSpPr>
              <p:spPr bwMode="auto">
                <a:xfrm>
                  <a:off x="528" y="528"/>
                  <a:ext cx="1920" cy="336"/>
                </a:xfrm>
                <a:prstGeom prst="rect">
                  <a:avLst/>
                </a:prstGeom>
                <a:gradFill rotWithShape="0">
                  <a:gsLst>
                    <a:gs pos="0">
                      <a:srgbClr val="99CCFF">
                        <a:gamma/>
                        <a:shade val="69804"/>
                        <a:invGamma/>
                      </a:srgbClr>
                    </a:gs>
                    <a:gs pos="50000">
                      <a:srgbClr val="99CCFF"/>
                    </a:gs>
                    <a:gs pos="100000">
                      <a:srgbClr val="99CCFF">
                        <a:gamma/>
                        <a:shade val="69804"/>
                        <a:invGamma/>
                      </a:srgbClr>
                    </a:gs>
                  </a:gsLst>
                  <a:lin ang="2700000" scaled="1"/>
                </a:gra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nchor="ctr"/>
                <a:lstStyle/>
                <a:p>
                  <a:pPr>
                    <a:lnSpc>
                      <a:spcPct val="120000"/>
                    </a:lnSpc>
                  </a:pPr>
                  <a:endParaRPr lang="ja-JP" altLang="ja-JP" sz="1600" b="1"/>
                </a:p>
              </p:txBody>
            </p:sp>
            <p:sp>
              <p:nvSpPr>
                <p:cNvPr id="34871" name="Text Box 55"/>
                <p:cNvSpPr txBox="1">
                  <a:spLocks noChangeArrowheads="1"/>
                </p:cNvSpPr>
                <p:nvPr/>
              </p:nvSpPr>
              <p:spPr bwMode="auto">
                <a:xfrm>
                  <a:off x="528" y="576"/>
                  <a:ext cx="1823" cy="26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手順</a:t>
                  </a:r>
                  <a:r>
                    <a:rPr lang="ja-JP" altLang="en-US" b="1">
                      <a:ea typeface="HGP創英角ﾎﾟｯﾌﾟ体" pitchFamily="50" charset="-128"/>
                    </a:rPr>
                    <a:t>　</a:t>
                  </a:r>
                  <a:r>
                    <a:rPr lang="ja-JP" altLang="en-US" b="1"/>
                    <a:t>２</a:t>
                  </a:r>
                </a:p>
              </p:txBody>
            </p:sp>
          </p:grpSp>
        </p:grpSp>
      </p:grpSp>
      <p:sp>
        <p:nvSpPr>
          <p:cNvPr id="34881" name="Text Box 6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880"/>
                                        </p:tgtEl>
                                        <p:attrNameLst>
                                          <p:attrName>style.visibility</p:attrName>
                                        </p:attrNameLst>
                                      </p:cBhvr>
                                      <p:to>
                                        <p:strVal val="visible"/>
                                      </p:to>
                                    </p:set>
                                    <p:animEffect transition="in" filter="blinds(horizontal)">
                                      <p:cBhvr>
                                        <p:cTn id="7" dur="500"/>
                                        <p:tgtEl>
                                          <p:spTgt spid="348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878"/>
                                        </p:tgtEl>
                                        <p:attrNameLst>
                                          <p:attrName>style.visibility</p:attrName>
                                        </p:attrNameLst>
                                      </p:cBhvr>
                                      <p:to>
                                        <p:strVal val="visible"/>
                                      </p:to>
                                    </p:set>
                                    <p:animEffect transition="in" filter="blinds(horizontal)">
                                      <p:cBhvr>
                                        <p:cTn id="12" dur="500"/>
                                        <p:tgtEl>
                                          <p:spTgt spid="348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5" name="AutoShape 5"/>
          <p:cNvSpPr>
            <a:spLocks noChangeArrowheads="1"/>
          </p:cNvSpPr>
          <p:nvPr/>
        </p:nvSpPr>
        <p:spPr bwMode="auto">
          <a:xfrm>
            <a:off x="304800" y="838200"/>
            <a:ext cx="8534400" cy="59436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4082" name="Text Box 2"/>
          <p:cNvSpPr txBox="1">
            <a:spLocks noChangeArrowheads="1"/>
          </p:cNvSpPr>
          <p:nvPr/>
        </p:nvSpPr>
        <p:spPr bwMode="auto">
          <a:xfrm>
            <a:off x="685800" y="3657600"/>
            <a:ext cx="7696200"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u="sng">
                <a:solidFill>
                  <a:schemeClr val="accent2"/>
                </a:solidFill>
                <a:effectLst>
                  <a:outerShdw blurRad="38100" dist="38100" dir="2700000" algn="tl">
                    <a:srgbClr val="C0C0C0"/>
                  </a:outerShdw>
                </a:effectLst>
              </a:rPr>
              <a:t>３）対策先行のやり方をしない</a:t>
            </a:r>
          </a:p>
          <a:p>
            <a:pPr algn="l">
              <a:spcBef>
                <a:spcPct val="50000"/>
              </a:spcBef>
            </a:pPr>
            <a:r>
              <a:rPr lang="ja-JP" altLang="en-US" sz="1800"/>
              <a:t>　　  ◆ </a:t>
            </a:r>
            <a:r>
              <a:rPr lang="ja-JP" altLang="en-US" sz="1800" b="1"/>
              <a:t>「方策の立案」で出した</a:t>
            </a:r>
            <a:r>
              <a:rPr lang="ja-JP" altLang="en-US" sz="1800" b="1">
                <a:solidFill>
                  <a:srgbClr val="FF3300"/>
                </a:solidFill>
              </a:rPr>
              <a:t>沢山の方策案</a:t>
            </a:r>
            <a:r>
              <a:rPr lang="ja-JP" altLang="en-US" sz="1800" b="1"/>
              <a:t>（アイデア）は、</a:t>
            </a:r>
            <a:r>
              <a:rPr lang="ja-JP" altLang="en-US" sz="1800" b="1">
                <a:solidFill>
                  <a:srgbClr val="FF0000"/>
                </a:solidFill>
              </a:rPr>
              <a:t>期待</a:t>
            </a:r>
            <a:r>
              <a:rPr lang="ja-JP" altLang="en-US" sz="1800" b="1">
                <a:solidFill>
                  <a:srgbClr val="FF3300"/>
                </a:solidFill>
              </a:rPr>
              <a:t>効果だけで</a:t>
            </a:r>
            <a:r>
              <a:rPr lang="ja-JP" altLang="en-US" sz="1800" b="1"/>
              <a:t>　</a:t>
            </a:r>
          </a:p>
          <a:p>
            <a:pPr algn="l">
              <a:spcBef>
                <a:spcPct val="50000"/>
              </a:spcBef>
            </a:pPr>
            <a:r>
              <a:rPr lang="ja-JP" altLang="en-US" sz="1800" b="1"/>
              <a:t>　　         </a:t>
            </a:r>
            <a:r>
              <a:rPr lang="ja-JP" altLang="en-US" sz="1800" b="1">
                <a:solidFill>
                  <a:srgbClr val="FF3300"/>
                </a:solidFill>
              </a:rPr>
              <a:t>評価</a:t>
            </a:r>
            <a:r>
              <a:rPr lang="ja-JP" altLang="en-US" sz="1800" b="1"/>
              <a:t>し、実現性で評価しない</a:t>
            </a:r>
          </a:p>
          <a:p>
            <a:pPr algn="l">
              <a:spcBef>
                <a:spcPct val="50000"/>
              </a:spcBef>
            </a:pPr>
            <a:r>
              <a:rPr lang="ja-JP" altLang="en-US" sz="1800" b="1"/>
              <a:t>　     </a:t>
            </a:r>
            <a:r>
              <a:rPr lang="ja-JP" altLang="en-US" sz="1800"/>
              <a:t>◆</a:t>
            </a:r>
            <a:r>
              <a:rPr lang="ja-JP" altLang="en-US" sz="1800" b="1"/>
              <a:t> </a:t>
            </a:r>
            <a:r>
              <a:rPr lang="ja-JP" altLang="en-US" sz="1800" b="1">
                <a:solidFill>
                  <a:srgbClr val="FF0000"/>
                </a:solidFill>
              </a:rPr>
              <a:t>「成功シナリオの追究」で知恵をだし、工夫して、</a:t>
            </a:r>
          </a:p>
          <a:p>
            <a:pPr algn="l">
              <a:spcBef>
                <a:spcPct val="50000"/>
              </a:spcBef>
            </a:pPr>
            <a:r>
              <a:rPr lang="ja-JP" altLang="en-US" sz="1800" b="1"/>
              <a:t>　　　　    ➀実施上の障害を予測し、その回避策を検討する　</a:t>
            </a:r>
          </a:p>
          <a:p>
            <a:pPr algn="l">
              <a:spcBef>
                <a:spcPct val="50000"/>
              </a:spcBef>
            </a:pPr>
            <a:r>
              <a:rPr lang="ja-JP" altLang="en-US" sz="1800" b="1"/>
              <a:t>　　　　    ②実施による悪影響を予測し、事前防止を検討する</a:t>
            </a:r>
            <a:br>
              <a:rPr lang="ja-JP" altLang="en-US" sz="1800" b="1"/>
            </a:br>
            <a:r>
              <a:rPr lang="ja-JP" altLang="en-US" sz="1800" b="1"/>
              <a:t>　　　　　　　ことによって実現に向けて粘り強く検討する</a:t>
            </a:r>
            <a:r>
              <a:rPr lang="ja-JP" altLang="en-US" sz="2400" b="1"/>
              <a:t>　　　</a:t>
            </a:r>
          </a:p>
        </p:txBody>
      </p:sp>
      <p:sp>
        <p:nvSpPr>
          <p:cNvPr id="174083" name="Rectangle 3"/>
          <p:cNvSpPr>
            <a:spLocks noChangeArrowheads="1"/>
          </p:cNvSpPr>
          <p:nvPr/>
        </p:nvSpPr>
        <p:spPr bwMode="auto">
          <a:xfrm>
            <a:off x="838200" y="152400"/>
            <a:ext cx="7239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en-US" altLang="ja-JP" sz="2800">
                <a:solidFill>
                  <a:schemeClr val="tx2"/>
                </a:solidFill>
                <a:latin typeface="HG創英角ﾎﾟｯﾌﾟ体" pitchFamily="49" charset="-128"/>
                <a:ea typeface="HG創英角ﾎﾟｯﾌﾟ体" pitchFamily="49" charset="-128"/>
              </a:rPr>
              <a:t>5</a:t>
            </a:r>
            <a:r>
              <a:rPr lang="ja-JP" altLang="en-US" sz="2000">
                <a:solidFill>
                  <a:schemeClr val="tx2"/>
                </a:solidFill>
                <a:latin typeface="HG創英角ﾎﾟｯﾌﾟ体" pitchFamily="49" charset="-128"/>
                <a:ea typeface="HG創英角ﾎﾟｯﾌﾟ体" pitchFamily="49" charset="-128"/>
              </a:rPr>
              <a:t>．</a:t>
            </a:r>
            <a:r>
              <a:rPr lang="ja-JP" altLang="en-US" sz="2400">
                <a:ea typeface="HGP創英角ﾎﾟｯﾌﾟ体" pitchFamily="50" charset="-128"/>
              </a:rPr>
              <a:t>課題達成型ストーリー活用上の注意事項</a:t>
            </a:r>
          </a:p>
        </p:txBody>
      </p:sp>
      <p:sp>
        <p:nvSpPr>
          <p:cNvPr id="174084" name="Line 4"/>
          <p:cNvSpPr>
            <a:spLocks noChangeShapeType="1"/>
          </p:cNvSpPr>
          <p:nvPr/>
        </p:nvSpPr>
        <p:spPr bwMode="auto">
          <a:xfrm>
            <a:off x="1143000" y="762000"/>
            <a:ext cx="67818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088" name="Text Box 8"/>
          <p:cNvSpPr txBox="1">
            <a:spLocks noChangeArrowheads="1"/>
          </p:cNvSpPr>
          <p:nvPr/>
        </p:nvSpPr>
        <p:spPr bwMode="auto">
          <a:xfrm>
            <a:off x="685800" y="2743200"/>
            <a:ext cx="7315200" cy="8699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u="sng">
                <a:solidFill>
                  <a:schemeClr val="accent2"/>
                </a:solidFill>
                <a:effectLst>
                  <a:outerShdw blurRad="38100" dist="38100" dir="2700000" algn="tl">
                    <a:srgbClr val="C0C0C0"/>
                  </a:outerShdw>
                </a:effectLst>
              </a:rPr>
              <a:t>２）課題達成型と問題解決型をうまく使い分ける</a:t>
            </a:r>
          </a:p>
          <a:p>
            <a:pPr algn="l">
              <a:spcBef>
                <a:spcPct val="50000"/>
              </a:spcBef>
            </a:pPr>
            <a:r>
              <a:rPr lang="ja-JP" altLang="en-US" sz="1800"/>
              <a:t>　　  ◆</a:t>
            </a:r>
            <a:r>
              <a:rPr lang="ja-JP" altLang="en-US" sz="1800" b="1"/>
              <a:t>取り組むテーマのねらい、性質によって</a:t>
            </a:r>
            <a:r>
              <a:rPr lang="ja-JP" altLang="en-US" sz="1800" b="1">
                <a:solidFill>
                  <a:srgbClr val="FF0000"/>
                </a:solidFill>
              </a:rPr>
              <a:t>正しく使いわける</a:t>
            </a:r>
            <a:r>
              <a:rPr lang="ja-JP" altLang="en-US" sz="1800" b="1"/>
              <a:t>（選択表）</a:t>
            </a:r>
            <a:endParaRPr lang="ja-JP" altLang="en-US"/>
          </a:p>
        </p:txBody>
      </p:sp>
      <p:sp>
        <p:nvSpPr>
          <p:cNvPr id="174089" name="Text Box 9"/>
          <p:cNvSpPr txBox="1">
            <a:spLocks noChangeArrowheads="1"/>
          </p:cNvSpPr>
          <p:nvPr/>
        </p:nvSpPr>
        <p:spPr bwMode="auto">
          <a:xfrm>
            <a:off x="685800" y="1066800"/>
            <a:ext cx="7772400" cy="16764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u="sng">
                <a:solidFill>
                  <a:schemeClr val="accent2"/>
                </a:solidFill>
                <a:effectLst>
                  <a:outerShdw blurRad="38100" dist="38100" dir="2700000" algn="tl">
                    <a:srgbClr val="C0C0C0"/>
                  </a:outerShdw>
                </a:effectLst>
              </a:rPr>
              <a:t>１）安易な気持で活用しない</a:t>
            </a:r>
            <a:endParaRPr lang="ja-JP" altLang="en-US" sz="800" b="1" u="sng">
              <a:solidFill>
                <a:schemeClr val="accent2"/>
              </a:solidFill>
              <a:effectLst>
                <a:outerShdw blurRad="38100" dist="38100" dir="2700000" algn="tl">
                  <a:srgbClr val="C0C0C0"/>
                </a:outerShdw>
              </a:effectLst>
            </a:endParaRPr>
          </a:p>
          <a:p>
            <a:pPr algn="l"/>
            <a:r>
              <a:rPr lang="ja-JP" altLang="en-US" sz="2000" b="1"/>
              <a:t>　    </a:t>
            </a:r>
            <a:r>
              <a:rPr lang="ja-JP" altLang="en-US" sz="1800"/>
              <a:t>◆</a:t>
            </a:r>
            <a:r>
              <a:rPr lang="ja-JP" altLang="en-US" sz="2000" b="1">
                <a:solidFill>
                  <a:srgbClr val="FF0000"/>
                </a:solidFill>
              </a:rPr>
              <a:t>誤解</a:t>
            </a:r>
            <a:r>
              <a:rPr lang="ja-JP" altLang="en-US" sz="2000" b="1"/>
              <a:t>されていること</a:t>
            </a:r>
          </a:p>
          <a:p>
            <a:pPr algn="l"/>
            <a:r>
              <a:rPr lang="ja-JP" altLang="en-US" sz="2000" b="1"/>
              <a:t>　　　　  ➀</a:t>
            </a:r>
            <a:r>
              <a:rPr lang="ja-JP" altLang="en-US" sz="2000" b="1">
                <a:solidFill>
                  <a:srgbClr val="FF0000"/>
                </a:solidFill>
              </a:rPr>
              <a:t>思いつきの方策</a:t>
            </a:r>
            <a:r>
              <a:rPr lang="ja-JP" altLang="en-US" sz="2000" b="1"/>
              <a:t>でやればよいからやりやすい</a:t>
            </a:r>
          </a:p>
          <a:p>
            <a:pPr algn="l"/>
            <a:r>
              <a:rPr lang="ja-JP" altLang="en-US" sz="2000" b="1"/>
              <a:t>　　　　  ②</a:t>
            </a:r>
            <a:r>
              <a:rPr lang="ja-JP" altLang="en-US" sz="2000" b="1">
                <a:solidFill>
                  <a:srgbClr val="FF0000"/>
                </a:solidFill>
              </a:rPr>
              <a:t>数値データ</a:t>
            </a:r>
            <a:r>
              <a:rPr lang="ja-JP" altLang="en-US" sz="2000" b="1"/>
              <a:t>をとらなくてもよいからやりやすい</a:t>
            </a:r>
          </a:p>
          <a:p>
            <a:pPr algn="l"/>
            <a:r>
              <a:rPr lang="ja-JP" altLang="en-US" sz="2000" b="1"/>
              <a:t>　　　　  ➂</a:t>
            </a:r>
            <a:r>
              <a:rPr lang="ja-JP" altLang="en-US" sz="2000" b="1">
                <a:solidFill>
                  <a:srgbClr val="FF0000"/>
                </a:solidFill>
              </a:rPr>
              <a:t>原因を追究</a:t>
            </a:r>
            <a:r>
              <a:rPr lang="ja-JP" altLang="en-US" sz="2000" b="1"/>
              <a:t>しなくてもよいからやりやすい</a:t>
            </a:r>
            <a:endParaRPr lang="ja-JP" altLang="en-US"/>
          </a:p>
        </p:txBody>
      </p:sp>
      <p:sp>
        <p:nvSpPr>
          <p:cNvPr id="174090" name="Text Box 10"/>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089"/>
                                        </p:tgtEl>
                                        <p:attrNameLst>
                                          <p:attrName>style.visibility</p:attrName>
                                        </p:attrNameLst>
                                      </p:cBhvr>
                                      <p:to>
                                        <p:strVal val="visible"/>
                                      </p:to>
                                    </p:set>
                                    <p:animEffect transition="in" filter="blinds(horizontal)">
                                      <p:cBhvr>
                                        <p:cTn id="7" dur="500"/>
                                        <p:tgtEl>
                                          <p:spTgt spid="1740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088"/>
                                        </p:tgtEl>
                                        <p:attrNameLst>
                                          <p:attrName>style.visibility</p:attrName>
                                        </p:attrNameLst>
                                      </p:cBhvr>
                                      <p:to>
                                        <p:strVal val="visible"/>
                                      </p:to>
                                    </p:set>
                                    <p:animEffect transition="in" filter="blinds(horizontal)">
                                      <p:cBhvr>
                                        <p:cTn id="12" dur="500"/>
                                        <p:tgtEl>
                                          <p:spTgt spid="1740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082"/>
                                        </p:tgtEl>
                                        <p:attrNameLst>
                                          <p:attrName>style.visibility</p:attrName>
                                        </p:attrNameLst>
                                      </p:cBhvr>
                                      <p:to>
                                        <p:strVal val="visible"/>
                                      </p:to>
                                    </p:set>
                                    <p:animEffect transition="in" filter="blinds(horizontal)">
                                      <p:cBhvr>
                                        <p:cTn id="17" dur="500"/>
                                        <p:tgtEl>
                                          <p:spTgt spid="174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autoUpdateAnimBg="0"/>
      <p:bldP spid="174088" grpId="0" autoUpdateAnimBg="0"/>
      <p:bldP spid="174089" grpId="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430" name="Rectangle 134"/>
          <p:cNvSpPr>
            <a:spLocks noChangeArrowheads="1"/>
          </p:cNvSpPr>
          <p:nvPr/>
        </p:nvSpPr>
        <p:spPr bwMode="auto">
          <a:xfrm>
            <a:off x="990600" y="609600"/>
            <a:ext cx="7848600" cy="60960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28" name="Rectangle 132"/>
          <p:cNvSpPr>
            <a:spLocks noChangeArrowheads="1"/>
          </p:cNvSpPr>
          <p:nvPr/>
        </p:nvSpPr>
        <p:spPr bwMode="auto">
          <a:xfrm>
            <a:off x="304800" y="609600"/>
            <a:ext cx="685800" cy="6096000"/>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299" name="Text Box 3"/>
          <p:cNvSpPr txBox="1">
            <a:spLocks noChangeArrowheads="1"/>
          </p:cNvSpPr>
          <p:nvPr/>
        </p:nvSpPr>
        <p:spPr bwMode="auto">
          <a:xfrm>
            <a:off x="2286000" y="76200"/>
            <a:ext cx="403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2400">
                <a:solidFill>
                  <a:schemeClr val="tx2"/>
                </a:solidFill>
                <a:latin typeface="HG創英角ﾎﾟｯﾌﾟ体" pitchFamily="49" charset="-128"/>
                <a:ea typeface="HG創英角ﾎﾟｯﾌﾟ体" pitchFamily="49" charset="-128"/>
              </a:rPr>
              <a:t>課題達成の手順おさらい</a:t>
            </a:r>
            <a:endParaRPr lang="ja-JP" altLang="en-US" sz="2400" b="1">
              <a:ea typeface="HG創英角ﾎﾟｯﾌﾟ体" pitchFamily="49" charset="-128"/>
            </a:endParaRPr>
          </a:p>
        </p:txBody>
      </p:sp>
      <p:sp>
        <p:nvSpPr>
          <p:cNvPr id="183300" name="Line 4"/>
          <p:cNvSpPr>
            <a:spLocks noChangeShapeType="1"/>
          </p:cNvSpPr>
          <p:nvPr/>
        </p:nvSpPr>
        <p:spPr bwMode="auto">
          <a:xfrm>
            <a:off x="2362200" y="533400"/>
            <a:ext cx="34290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3304" name="Rectangle 8"/>
          <p:cNvSpPr>
            <a:spLocks noChangeArrowheads="1"/>
          </p:cNvSpPr>
          <p:nvPr/>
        </p:nvSpPr>
        <p:spPr bwMode="auto">
          <a:xfrm>
            <a:off x="1066800" y="1781175"/>
            <a:ext cx="1524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FF3300"/>
                </a:solidFill>
                <a:effectLst>
                  <a:outerShdw blurRad="38100" dist="38100" dir="2700000" algn="tl">
                    <a:srgbClr val="C0C0C0"/>
                  </a:outerShdw>
                </a:effectLst>
              </a:rPr>
              <a:t>攻め所と目標の設定</a:t>
            </a:r>
          </a:p>
        </p:txBody>
      </p:sp>
      <p:sp>
        <p:nvSpPr>
          <p:cNvPr id="183307" name="Rectangle 11"/>
          <p:cNvSpPr>
            <a:spLocks noChangeArrowheads="1"/>
          </p:cNvSpPr>
          <p:nvPr/>
        </p:nvSpPr>
        <p:spPr bwMode="auto">
          <a:xfrm>
            <a:off x="1066800" y="2635250"/>
            <a:ext cx="1552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FF3300"/>
                </a:solidFill>
                <a:effectLst>
                  <a:outerShdw blurRad="38100" dist="38100" dir="2700000" algn="tl">
                    <a:srgbClr val="C0C0C0"/>
                  </a:outerShdw>
                </a:effectLst>
              </a:rPr>
              <a:t>方策の立案</a:t>
            </a:r>
          </a:p>
        </p:txBody>
      </p:sp>
      <p:sp>
        <p:nvSpPr>
          <p:cNvPr id="183310" name="Rectangle 14"/>
          <p:cNvSpPr>
            <a:spLocks noChangeArrowheads="1"/>
          </p:cNvSpPr>
          <p:nvPr/>
        </p:nvSpPr>
        <p:spPr bwMode="auto">
          <a:xfrm>
            <a:off x="1066800" y="3216275"/>
            <a:ext cx="17065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FF3300"/>
                </a:solidFill>
                <a:effectLst>
                  <a:outerShdw blurRad="38100" dist="38100" dir="2700000" algn="tl">
                    <a:srgbClr val="C0C0C0"/>
                  </a:outerShdw>
                </a:effectLst>
              </a:rPr>
              <a:t>成功シナリオ　　の追究</a:t>
            </a:r>
          </a:p>
        </p:txBody>
      </p:sp>
      <p:sp>
        <p:nvSpPr>
          <p:cNvPr id="183312" name="Rectangle 16"/>
          <p:cNvSpPr>
            <a:spLocks noChangeArrowheads="1"/>
          </p:cNvSpPr>
          <p:nvPr/>
        </p:nvSpPr>
        <p:spPr bwMode="auto">
          <a:xfrm>
            <a:off x="1066800" y="3937000"/>
            <a:ext cx="17065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solidFill>
                  <a:srgbClr val="FF3300"/>
                </a:solidFill>
                <a:effectLst>
                  <a:outerShdw blurRad="38100" dist="38100" dir="2700000" algn="tl">
                    <a:srgbClr val="C0C0C0"/>
                  </a:outerShdw>
                </a:effectLst>
              </a:rPr>
              <a:t>成功シナリオ　　の実施</a:t>
            </a:r>
          </a:p>
        </p:txBody>
      </p:sp>
      <p:sp>
        <p:nvSpPr>
          <p:cNvPr id="183315" name="Rectangle 19"/>
          <p:cNvSpPr>
            <a:spLocks noChangeArrowheads="1"/>
          </p:cNvSpPr>
          <p:nvPr/>
        </p:nvSpPr>
        <p:spPr bwMode="auto">
          <a:xfrm>
            <a:off x="1066800" y="5334000"/>
            <a:ext cx="16002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lnSpc>
                <a:spcPct val="110000"/>
              </a:lnSpc>
            </a:pPr>
            <a:r>
              <a:rPr lang="ja-JP" altLang="en-US" sz="1600" b="1">
                <a:effectLst>
                  <a:outerShdw blurRad="38100" dist="38100" dir="2700000" algn="tl">
                    <a:srgbClr val="C0C0C0"/>
                  </a:outerShdw>
                </a:effectLst>
              </a:rPr>
              <a:t>標準化と管理　の定着</a:t>
            </a:r>
          </a:p>
        </p:txBody>
      </p:sp>
      <p:sp>
        <p:nvSpPr>
          <p:cNvPr id="183317" name="Rectangle 21"/>
          <p:cNvSpPr>
            <a:spLocks noChangeArrowheads="1"/>
          </p:cNvSpPr>
          <p:nvPr/>
        </p:nvSpPr>
        <p:spPr bwMode="auto">
          <a:xfrm>
            <a:off x="1066800" y="4787900"/>
            <a:ext cx="152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600" b="1">
                <a:effectLst>
                  <a:outerShdw blurRad="38100" dist="38100" dir="2700000" algn="tl">
                    <a:srgbClr val="C0C0C0"/>
                  </a:outerShdw>
                </a:effectLst>
              </a:rPr>
              <a:t>効果の確認</a:t>
            </a:r>
          </a:p>
        </p:txBody>
      </p:sp>
      <p:sp>
        <p:nvSpPr>
          <p:cNvPr id="183320" name="Rectangle 24"/>
          <p:cNvSpPr>
            <a:spLocks noChangeArrowheads="1"/>
          </p:cNvSpPr>
          <p:nvPr/>
        </p:nvSpPr>
        <p:spPr bwMode="auto">
          <a:xfrm>
            <a:off x="1066800" y="6070600"/>
            <a:ext cx="1524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fontAlgn="ctr"/>
            <a:r>
              <a:rPr lang="ja-JP" altLang="en-US" sz="1600" b="1">
                <a:effectLst>
                  <a:outerShdw blurRad="38100" dist="38100" dir="2700000" algn="tl">
                    <a:srgbClr val="C0C0C0"/>
                  </a:outerShdw>
                </a:effectLst>
              </a:rPr>
              <a:t>反省と今後　　の対応</a:t>
            </a:r>
          </a:p>
        </p:txBody>
      </p:sp>
      <p:sp>
        <p:nvSpPr>
          <p:cNvPr id="183321" name="Text Box 25"/>
          <p:cNvSpPr txBox="1">
            <a:spLocks noChangeArrowheads="1"/>
          </p:cNvSpPr>
          <p:nvPr/>
        </p:nvSpPr>
        <p:spPr bwMode="auto">
          <a:xfrm>
            <a:off x="355600" y="1155700"/>
            <a:ext cx="609600"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１</a:t>
            </a:r>
          </a:p>
        </p:txBody>
      </p:sp>
      <p:sp>
        <p:nvSpPr>
          <p:cNvPr id="183325" name="Text Box 29"/>
          <p:cNvSpPr txBox="1">
            <a:spLocks noChangeArrowheads="1"/>
          </p:cNvSpPr>
          <p:nvPr/>
        </p:nvSpPr>
        <p:spPr bwMode="auto">
          <a:xfrm>
            <a:off x="1066800" y="1187450"/>
            <a:ext cx="1524000" cy="3365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effectLst>
                  <a:outerShdw blurRad="38100" dist="38100" dir="2700000" algn="tl">
                    <a:srgbClr val="C0C0C0"/>
                  </a:outerShdw>
                </a:effectLst>
              </a:rPr>
              <a:t>テーマの選定</a:t>
            </a:r>
          </a:p>
        </p:txBody>
      </p:sp>
      <p:sp>
        <p:nvSpPr>
          <p:cNvPr id="183326" name="Text Box 30"/>
          <p:cNvSpPr txBox="1">
            <a:spLocks noChangeArrowheads="1"/>
          </p:cNvSpPr>
          <p:nvPr/>
        </p:nvSpPr>
        <p:spPr bwMode="auto">
          <a:xfrm>
            <a:off x="355600" y="1866900"/>
            <a:ext cx="609600"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２</a:t>
            </a:r>
          </a:p>
        </p:txBody>
      </p:sp>
      <p:sp>
        <p:nvSpPr>
          <p:cNvPr id="183327" name="Text Box 31"/>
          <p:cNvSpPr txBox="1">
            <a:spLocks noChangeArrowheads="1"/>
          </p:cNvSpPr>
          <p:nvPr/>
        </p:nvSpPr>
        <p:spPr bwMode="auto">
          <a:xfrm>
            <a:off x="360363" y="2590800"/>
            <a:ext cx="606425"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３</a:t>
            </a:r>
          </a:p>
        </p:txBody>
      </p:sp>
      <p:sp>
        <p:nvSpPr>
          <p:cNvPr id="183328" name="Text Box 32"/>
          <p:cNvSpPr txBox="1">
            <a:spLocks noChangeArrowheads="1"/>
          </p:cNvSpPr>
          <p:nvPr/>
        </p:nvSpPr>
        <p:spPr bwMode="auto">
          <a:xfrm>
            <a:off x="360363" y="3314700"/>
            <a:ext cx="606425"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４</a:t>
            </a:r>
          </a:p>
        </p:txBody>
      </p:sp>
      <p:sp>
        <p:nvSpPr>
          <p:cNvPr id="183329" name="Text Box 33"/>
          <p:cNvSpPr txBox="1">
            <a:spLocks noChangeArrowheads="1"/>
          </p:cNvSpPr>
          <p:nvPr/>
        </p:nvSpPr>
        <p:spPr bwMode="auto">
          <a:xfrm>
            <a:off x="355600" y="4013200"/>
            <a:ext cx="609600"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５</a:t>
            </a:r>
          </a:p>
        </p:txBody>
      </p:sp>
      <p:sp>
        <p:nvSpPr>
          <p:cNvPr id="183330" name="Text Box 34"/>
          <p:cNvSpPr txBox="1">
            <a:spLocks noChangeArrowheads="1"/>
          </p:cNvSpPr>
          <p:nvPr/>
        </p:nvSpPr>
        <p:spPr bwMode="auto">
          <a:xfrm>
            <a:off x="355600" y="4737100"/>
            <a:ext cx="628650"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６</a:t>
            </a:r>
          </a:p>
        </p:txBody>
      </p:sp>
      <p:sp>
        <p:nvSpPr>
          <p:cNvPr id="183331" name="Text Box 35"/>
          <p:cNvSpPr txBox="1">
            <a:spLocks noChangeArrowheads="1"/>
          </p:cNvSpPr>
          <p:nvPr/>
        </p:nvSpPr>
        <p:spPr bwMode="auto">
          <a:xfrm>
            <a:off x="369888" y="5448300"/>
            <a:ext cx="628650"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７</a:t>
            </a:r>
          </a:p>
        </p:txBody>
      </p:sp>
      <p:sp>
        <p:nvSpPr>
          <p:cNvPr id="183332" name="Text Box 36"/>
          <p:cNvSpPr txBox="1">
            <a:spLocks noChangeArrowheads="1"/>
          </p:cNvSpPr>
          <p:nvPr/>
        </p:nvSpPr>
        <p:spPr bwMode="auto">
          <a:xfrm>
            <a:off x="368300" y="6184900"/>
            <a:ext cx="628650" cy="33655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solidFill>
                  <a:schemeClr val="bg1"/>
                </a:solidFill>
                <a:ea typeface="HGP創英角ﾎﾟｯﾌﾟ体" pitchFamily="50" charset="-128"/>
              </a:rPr>
              <a:t>　８</a:t>
            </a:r>
          </a:p>
        </p:txBody>
      </p:sp>
      <p:sp>
        <p:nvSpPr>
          <p:cNvPr id="183346" name="Line 50"/>
          <p:cNvSpPr>
            <a:spLocks noChangeShapeType="1"/>
          </p:cNvSpPr>
          <p:nvPr/>
        </p:nvSpPr>
        <p:spPr bwMode="auto">
          <a:xfrm>
            <a:off x="304800" y="1708150"/>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47" name="Line 51"/>
          <p:cNvSpPr>
            <a:spLocks noChangeShapeType="1"/>
          </p:cNvSpPr>
          <p:nvPr/>
        </p:nvSpPr>
        <p:spPr bwMode="auto">
          <a:xfrm>
            <a:off x="304800" y="2427288"/>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48" name="Line 52"/>
          <p:cNvSpPr>
            <a:spLocks noChangeShapeType="1"/>
          </p:cNvSpPr>
          <p:nvPr/>
        </p:nvSpPr>
        <p:spPr bwMode="auto">
          <a:xfrm>
            <a:off x="304800" y="3144838"/>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49" name="Line 53"/>
          <p:cNvSpPr>
            <a:spLocks noChangeShapeType="1"/>
          </p:cNvSpPr>
          <p:nvPr/>
        </p:nvSpPr>
        <p:spPr bwMode="auto">
          <a:xfrm>
            <a:off x="304800" y="3863975"/>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50" name="Line 54"/>
          <p:cNvSpPr>
            <a:spLocks noChangeShapeType="1"/>
          </p:cNvSpPr>
          <p:nvPr/>
        </p:nvSpPr>
        <p:spPr bwMode="auto">
          <a:xfrm>
            <a:off x="304800" y="4581525"/>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51" name="Line 55"/>
          <p:cNvSpPr>
            <a:spLocks noChangeShapeType="1"/>
          </p:cNvSpPr>
          <p:nvPr/>
        </p:nvSpPr>
        <p:spPr bwMode="auto">
          <a:xfrm>
            <a:off x="304800" y="5300663"/>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52" name="Line 56"/>
          <p:cNvSpPr>
            <a:spLocks noChangeShapeType="1"/>
          </p:cNvSpPr>
          <p:nvPr/>
        </p:nvSpPr>
        <p:spPr bwMode="auto">
          <a:xfrm>
            <a:off x="304800" y="6019800"/>
            <a:ext cx="853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55" name="Line 59"/>
          <p:cNvSpPr>
            <a:spLocks noChangeShapeType="1"/>
          </p:cNvSpPr>
          <p:nvPr/>
        </p:nvSpPr>
        <p:spPr bwMode="auto">
          <a:xfrm>
            <a:off x="304800" y="609600"/>
            <a:ext cx="0" cy="60960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56" name="Line 60"/>
          <p:cNvSpPr>
            <a:spLocks noChangeShapeType="1"/>
          </p:cNvSpPr>
          <p:nvPr/>
        </p:nvSpPr>
        <p:spPr bwMode="auto">
          <a:xfrm>
            <a:off x="2667000" y="609600"/>
            <a:ext cx="1588" cy="609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57" name="Text Box 61"/>
          <p:cNvSpPr txBox="1">
            <a:spLocks noChangeArrowheads="1"/>
          </p:cNvSpPr>
          <p:nvPr/>
        </p:nvSpPr>
        <p:spPr bwMode="auto">
          <a:xfrm>
            <a:off x="2743200" y="106680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問題課題の洗い出し</a:t>
            </a:r>
          </a:p>
        </p:txBody>
      </p:sp>
      <p:sp>
        <p:nvSpPr>
          <p:cNvPr id="183358" name="Text Box 62"/>
          <p:cNvSpPr txBox="1">
            <a:spLocks noChangeArrowheads="1"/>
          </p:cNvSpPr>
          <p:nvPr/>
        </p:nvSpPr>
        <p:spPr bwMode="auto">
          <a:xfrm>
            <a:off x="4114800" y="106680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問題課題の絞込み</a:t>
            </a:r>
          </a:p>
        </p:txBody>
      </p:sp>
      <p:sp>
        <p:nvSpPr>
          <p:cNvPr id="183359" name="Text Box 63"/>
          <p:cNvSpPr txBox="1">
            <a:spLocks noChangeArrowheads="1"/>
          </p:cNvSpPr>
          <p:nvPr/>
        </p:nvSpPr>
        <p:spPr bwMode="auto">
          <a:xfrm>
            <a:off x="7620000" y="1066800"/>
            <a:ext cx="11430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全体活動計画の作成</a:t>
            </a:r>
          </a:p>
        </p:txBody>
      </p:sp>
      <p:sp>
        <p:nvSpPr>
          <p:cNvPr id="183360" name="Text Box 64"/>
          <p:cNvSpPr txBox="1">
            <a:spLocks noChangeArrowheads="1"/>
          </p:cNvSpPr>
          <p:nvPr/>
        </p:nvSpPr>
        <p:spPr bwMode="auto">
          <a:xfrm>
            <a:off x="5486400" y="1066800"/>
            <a:ext cx="7620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手順の選択</a:t>
            </a:r>
          </a:p>
        </p:txBody>
      </p:sp>
      <p:sp>
        <p:nvSpPr>
          <p:cNvPr id="183361" name="Text Box 65"/>
          <p:cNvSpPr txBox="1">
            <a:spLocks noChangeArrowheads="1"/>
          </p:cNvSpPr>
          <p:nvPr/>
        </p:nvSpPr>
        <p:spPr bwMode="auto">
          <a:xfrm>
            <a:off x="6400800" y="1066800"/>
            <a:ext cx="10668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選定理由の明確化</a:t>
            </a:r>
          </a:p>
        </p:txBody>
      </p:sp>
      <p:sp>
        <p:nvSpPr>
          <p:cNvPr id="183362" name="Line 66"/>
          <p:cNvSpPr>
            <a:spLocks noChangeShapeType="1"/>
          </p:cNvSpPr>
          <p:nvPr/>
        </p:nvSpPr>
        <p:spPr bwMode="auto">
          <a:xfrm>
            <a:off x="990600" y="609600"/>
            <a:ext cx="0" cy="609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63" name="Text Box 67"/>
          <p:cNvSpPr txBox="1">
            <a:spLocks noChangeArrowheads="1"/>
          </p:cNvSpPr>
          <p:nvPr/>
        </p:nvSpPr>
        <p:spPr bwMode="auto">
          <a:xfrm>
            <a:off x="2743200" y="180340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攻め所の明確化</a:t>
            </a:r>
          </a:p>
        </p:txBody>
      </p:sp>
      <p:sp>
        <p:nvSpPr>
          <p:cNvPr id="183364" name="Text Box 68"/>
          <p:cNvSpPr txBox="1">
            <a:spLocks noChangeArrowheads="1"/>
          </p:cNvSpPr>
          <p:nvPr/>
        </p:nvSpPr>
        <p:spPr bwMode="auto">
          <a:xfrm>
            <a:off x="4114800" y="18224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algn="l">
              <a:spcBef>
                <a:spcPct val="50000"/>
              </a:spcBef>
            </a:pPr>
            <a:r>
              <a:rPr lang="ja-JP" altLang="en-US" b="1"/>
              <a:t>目標の設定</a:t>
            </a:r>
            <a:br>
              <a:rPr lang="ja-JP" altLang="en-US" b="1"/>
            </a:br>
            <a:r>
              <a:rPr lang="ja-JP" altLang="en-US" sz="800" b="1"/>
              <a:t>　</a:t>
            </a:r>
            <a:r>
              <a:rPr lang="ja-JP" altLang="en-US" b="1"/>
              <a:t>　　　　　</a:t>
            </a:r>
          </a:p>
        </p:txBody>
      </p:sp>
      <p:sp>
        <p:nvSpPr>
          <p:cNvPr id="183368" name="Text Box 72"/>
          <p:cNvSpPr txBox="1">
            <a:spLocks noChangeArrowheads="1"/>
          </p:cNvSpPr>
          <p:nvPr/>
        </p:nvSpPr>
        <p:spPr bwMode="auto">
          <a:xfrm>
            <a:off x="2743200" y="251460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方策案の列挙</a:t>
            </a:r>
          </a:p>
        </p:txBody>
      </p:sp>
      <p:sp>
        <p:nvSpPr>
          <p:cNvPr id="183369" name="Text Box 73"/>
          <p:cNvSpPr txBox="1">
            <a:spLocks noChangeArrowheads="1"/>
          </p:cNvSpPr>
          <p:nvPr/>
        </p:nvSpPr>
        <p:spPr bwMode="auto">
          <a:xfrm>
            <a:off x="4114800" y="251460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方策案の絞込み</a:t>
            </a:r>
          </a:p>
        </p:txBody>
      </p:sp>
      <p:sp>
        <p:nvSpPr>
          <p:cNvPr id="183373" name="Text Box 77"/>
          <p:cNvSpPr txBox="1">
            <a:spLocks noChangeArrowheads="1"/>
          </p:cNvSpPr>
          <p:nvPr/>
        </p:nvSpPr>
        <p:spPr bwMode="auto">
          <a:xfrm>
            <a:off x="2743200" y="32575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成功シナリオの検討</a:t>
            </a:r>
          </a:p>
        </p:txBody>
      </p:sp>
      <p:sp>
        <p:nvSpPr>
          <p:cNvPr id="183374" name="Text Box 78"/>
          <p:cNvSpPr txBox="1">
            <a:spLocks noChangeArrowheads="1"/>
          </p:cNvSpPr>
          <p:nvPr/>
        </p:nvSpPr>
        <p:spPr bwMode="auto">
          <a:xfrm>
            <a:off x="4114800" y="32575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期待効果の予測</a:t>
            </a:r>
          </a:p>
        </p:txBody>
      </p:sp>
      <p:sp>
        <p:nvSpPr>
          <p:cNvPr id="183375" name="Text Box 79"/>
          <p:cNvSpPr txBox="1">
            <a:spLocks noChangeArrowheads="1"/>
          </p:cNvSpPr>
          <p:nvPr/>
        </p:nvSpPr>
        <p:spPr bwMode="auto">
          <a:xfrm>
            <a:off x="6934200" y="3257550"/>
            <a:ext cx="12954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成功シナリオの選定</a:t>
            </a:r>
          </a:p>
        </p:txBody>
      </p:sp>
      <p:sp>
        <p:nvSpPr>
          <p:cNvPr id="183377" name="Text Box 81"/>
          <p:cNvSpPr txBox="1">
            <a:spLocks noChangeArrowheads="1"/>
          </p:cNvSpPr>
          <p:nvPr/>
        </p:nvSpPr>
        <p:spPr bwMode="auto">
          <a:xfrm>
            <a:off x="5486400" y="3257550"/>
            <a:ext cx="12954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障害の予測と排除</a:t>
            </a:r>
          </a:p>
        </p:txBody>
      </p:sp>
      <p:sp>
        <p:nvSpPr>
          <p:cNvPr id="183378" name="Text Box 82"/>
          <p:cNvSpPr txBox="1">
            <a:spLocks noChangeArrowheads="1"/>
          </p:cNvSpPr>
          <p:nvPr/>
        </p:nvSpPr>
        <p:spPr bwMode="auto">
          <a:xfrm>
            <a:off x="2743200" y="39560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実行計画の作成</a:t>
            </a:r>
          </a:p>
        </p:txBody>
      </p:sp>
      <p:sp>
        <p:nvSpPr>
          <p:cNvPr id="183379" name="Text Box 83"/>
          <p:cNvSpPr txBox="1">
            <a:spLocks noChangeArrowheads="1"/>
          </p:cNvSpPr>
          <p:nvPr/>
        </p:nvSpPr>
        <p:spPr bwMode="auto">
          <a:xfrm>
            <a:off x="4114800" y="39560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成功シナリオの実施</a:t>
            </a:r>
          </a:p>
        </p:txBody>
      </p:sp>
      <p:sp>
        <p:nvSpPr>
          <p:cNvPr id="183383" name="Text Box 87"/>
          <p:cNvSpPr txBox="1">
            <a:spLocks noChangeArrowheads="1"/>
          </p:cNvSpPr>
          <p:nvPr/>
        </p:nvSpPr>
        <p:spPr bwMode="auto">
          <a:xfrm>
            <a:off x="5511800" y="4648200"/>
            <a:ext cx="12700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目標値との　比較</a:t>
            </a:r>
          </a:p>
        </p:txBody>
      </p:sp>
      <p:sp>
        <p:nvSpPr>
          <p:cNvPr id="183388" name="Text Box 92"/>
          <p:cNvSpPr txBox="1">
            <a:spLocks noChangeArrowheads="1"/>
          </p:cNvSpPr>
          <p:nvPr/>
        </p:nvSpPr>
        <p:spPr bwMode="auto">
          <a:xfrm>
            <a:off x="2743200" y="5416550"/>
            <a:ext cx="1219200" cy="450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標準の設定</a:t>
            </a:r>
            <a:br>
              <a:rPr lang="ja-JP" altLang="en-US" b="1"/>
            </a:br>
            <a:endParaRPr lang="ja-JP" altLang="en-US" sz="900" b="1"/>
          </a:p>
        </p:txBody>
      </p:sp>
      <p:sp>
        <p:nvSpPr>
          <p:cNvPr id="183389" name="Text Box 93"/>
          <p:cNvSpPr txBox="1">
            <a:spLocks noChangeArrowheads="1"/>
          </p:cNvSpPr>
          <p:nvPr/>
        </p:nvSpPr>
        <p:spPr bwMode="auto">
          <a:xfrm>
            <a:off x="4114800" y="54165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周知徹底　　　</a:t>
            </a:r>
          </a:p>
        </p:txBody>
      </p:sp>
      <p:sp>
        <p:nvSpPr>
          <p:cNvPr id="183391" name="Text Box 95"/>
          <p:cNvSpPr txBox="1">
            <a:spLocks noChangeArrowheads="1"/>
          </p:cNvSpPr>
          <p:nvPr/>
        </p:nvSpPr>
        <p:spPr bwMode="auto">
          <a:xfrm>
            <a:off x="5486400" y="5416550"/>
            <a:ext cx="12954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管理の定着　　　　</a:t>
            </a:r>
          </a:p>
        </p:txBody>
      </p:sp>
      <p:sp>
        <p:nvSpPr>
          <p:cNvPr id="183393" name="Text Box 97"/>
          <p:cNvSpPr txBox="1">
            <a:spLocks noChangeArrowheads="1"/>
          </p:cNvSpPr>
          <p:nvPr/>
        </p:nvSpPr>
        <p:spPr bwMode="auto">
          <a:xfrm>
            <a:off x="2743200" y="61023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活動の反省</a:t>
            </a:r>
            <a:br>
              <a:rPr lang="ja-JP" altLang="en-US" b="1"/>
            </a:br>
            <a:endParaRPr lang="ja-JP" altLang="en-US" b="1"/>
          </a:p>
        </p:txBody>
      </p:sp>
      <p:sp>
        <p:nvSpPr>
          <p:cNvPr id="183394" name="Text Box 98"/>
          <p:cNvSpPr txBox="1">
            <a:spLocks noChangeArrowheads="1"/>
          </p:cNvSpPr>
          <p:nvPr/>
        </p:nvSpPr>
        <p:spPr bwMode="auto">
          <a:xfrm>
            <a:off x="4114800" y="61023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今後の計画の作成</a:t>
            </a:r>
          </a:p>
        </p:txBody>
      </p:sp>
      <p:sp>
        <p:nvSpPr>
          <p:cNvPr id="183398" name="Line 102"/>
          <p:cNvSpPr>
            <a:spLocks noChangeShapeType="1"/>
          </p:cNvSpPr>
          <p:nvPr/>
        </p:nvSpPr>
        <p:spPr bwMode="auto">
          <a:xfrm>
            <a:off x="3962400" y="13335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99" name="Line 103"/>
          <p:cNvSpPr>
            <a:spLocks noChangeShapeType="1"/>
          </p:cNvSpPr>
          <p:nvPr/>
        </p:nvSpPr>
        <p:spPr bwMode="auto">
          <a:xfrm>
            <a:off x="5334000" y="13335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0" name="Line 104"/>
          <p:cNvSpPr>
            <a:spLocks noChangeShapeType="1"/>
          </p:cNvSpPr>
          <p:nvPr/>
        </p:nvSpPr>
        <p:spPr bwMode="auto">
          <a:xfrm>
            <a:off x="6248400" y="13335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1" name="Line 105"/>
          <p:cNvSpPr>
            <a:spLocks noChangeShapeType="1"/>
          </p:cNvSpPr>
          <p:nvPr/>
        </p:nvSpPr>
        <p:spPr bwMode="auto">
          <a:xfrm>
            <a:off x="7467600" y="13335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2" name="Line 106"/>
          <p:cNvSpPr>
            <a:spLocks noChangeShapeType="1"/>
          </p:cNvSpPr>
          <p:nvPr/>
        </p:nvSpPr>
        <p:spPr bwMode="auto">
          <a:xfrm>
            <a:off x="3962400" y="20701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3" name="Line 107"/>
          <p:cNvSpPr>
            <a:spLocks noChangeShapeType="1"/>
          </p:cNvSpPr>
          <p:nvPr/>
        </p:nvSpPr>
        <p:spPr bwMode="auto">
          <a:xfrm>
            <a:off x="3962400" y="277495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4" name="Line 108"/>
          <p:cNvSpPr>
            <a:spLocks noChangeShapeType="1"/>
          </p:cNvSpPr>
          <p:nvPr/>
        </p:nvSpPr>
        <p:spPr bwMode="auto">
          <a:xfrm>
            <a:off x="3962400" y="3505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5" name="Line 109"/>
          <p:cNvSpPr>
            <a:spLocks noChangeShapeType="1"/>
          </p:cNvSpPr>
          <p:nvPr/>
        </p:nvSpPr>
        <p:spPr bwMode="auto">
          <a:xfrm>
            <a:off x="5334000" y="3505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6" name="Line 110"/>
          <p:cNvSpPr>
            <a:spLocks noChangeShapeType="1"/>
          </p:cNvSpPr>
          <p:nvPr/>
        </p:nvSpPr>
        <p:spPr bwMode="auto">
          <a:xfrm>
            <a:off x="6781800" y="3505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7" name="Line 111"/>
          <p:cNvSpPr>
            <a:spLocks noChangeShapeType="1"/>
          </p:cNvSpPr>
          <p:nvPr/>
        </p:nvSpPr>
        <p:spPr bwMode="auto">
          <a:xfrm>
            <a:off x="3962400" y="42164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09" name="Line 113"/>
          <p:cNvSpPr>
            <a:spLocks noChangeShapeType="1"/>
          </p:cNvSpPr>
          <p:nvPr/>
        </p:nvSpPr>
        <p:spPr bwMode="auto">
          <a:xfrm>
            <a:off x="3962400" y="49149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10" name="Line 114"/>
          <p:cNvSpPr>
            <a:spLocks noChangeShapeType="1"/>
          </p:cNvSpPr>
          <p:nvPr/>
        </p:nvSpPr>
        <p:spPr bwMode="auto">
          <a:xfrm>
            <a:off x="3962400" y="5664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11" name="Line 115"/>
          <p:cNvSpPr>
            <a:spLocks noChangeShapeType="1"/>
          </p:cNvSpPr>
          <p:nvPr/>
        </p:nvSpPr>
        <p:spPr bwMode="auto">
          <a:xfrm>
            <a:off x="5334000" y="5664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12" name="Line 116"/>
          <p:cNvSpPr>
            <a:spLocks noChangeShapeType="1"/>
          </p:cNvSpPr>
          <p:nvPr/>
        </p:nvSpPr>
        <p:spPr bwMode="auto">
          <a:xfrm>
            <a:off x="3962400" y="63627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14" name="Line 118"/>
          <p:cNvSpPr>
            <a:spLocks noChangeShapeType="1"/>
          </p:cNvSpPr>
          <p:nvPr/>
        </p:nvSpPr>
        <p:spPr bwMode="auto">
          <a:xfrm>
            <a:off x="304800" y="990600"/>
            <a:ext cx="85344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15" name="Text Box 119"/>
          <p:cNvSpPr txBox="1">
            <a:spLocks noChangeArrowheads="1"/>
          </p:cNvSpPr>
          <p:nvPr/>
        </p:nvSpPr>
        <p:spPr bwMode="auto">
          <a:xfrm>
            <a:off x="228600" y="673100"/>
            <a:ext cx="838200" cy="2746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solidFill>
                  <a:schemeClr val="bg1"/>
                </a:solidFill>
              </a:rPr>
              <a:t>ステップ</a:t>
            </a:r>
          </a:p>
        </p:txBody>
      </p:sp>
      <p:sp>
        <p:nvSpPr>
          <p:cNvPr id="183416" name="Text Box 120"/>
          <p:cNvSpPr txBox="1">
            <a:spLocks noChangeArrowheads="1"/>
          </p:cNvSpPr>
          <p:nvPr/>
        </p:nvSpPr>
        <p:spPr bwMode="auto">
          <a:xfrm>
            <a:off x="1219200" y="660400"/>
            <a:ext cx="990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実施手順</a:t>
            </a:r>
          </a:p>
        </p:txBody>
      </p:sp>
      <p:sp>
        <p:nvSpPr>
          <p:cNvPr id="183417" name="Text Box 121"/>
          <p:cNvSpPr txBox="1">
            <a:spLocks noChangeArrowheads="1"/>
          </p:cNvSpPr>
          <p:nvPr/>
        </p:nvSpPr>
        <p:spPr bwMode="auto">
          <a:xfrm>
            <a:off x="4495800" y="647700"/>
            <a:ext cx="12954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実　施　事　項</a:t>
            </a:r>
          </a:p>
        </p:txBody>
      </p:sp>
      <p:sp>
        <p:nvSpPr>
          <p:cNvPr id="183418" name="Text Box 122"/>
          <p:cNvSpPr txBox="1">
            <a:spLocks noChangeArrowheads="1"/>
          </p:cNvSpPr>
          <p:nvPr/>
        </p:nvSpPr>
        <p:spPr bwMode="auto">
          <a:xfrm>
            <a:off x="2743200" y="464820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デターの収集</a:t>
            </a:r>
            <a:br>
              <a:rPr lang="ja-JP" altLang="en-US" b="1"/>
            </a:br>
            <a:endParaRPr lang="ja-JP" altLang="en-US" b="1"/>
          </a:p>
        </p:txBody>
      </p:sp>
      <p:sp>
        <p:nvSpPr>
          <p:cNvPr id="183419" name="Text Box 123"/>
          <p:cNvSpPr txBox="1">
            <a:spLocks noChangeArrowheads="1"/>
          </p:cNvSpPr>
          <p:nvPr/>
        </p:nvSpPr>
        <p:spPr bwMode="auto">
          <a:xfrm>
            <a:off x="4114800" y="4654550"/>
            <a:ext cx="12192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有形効果の把握</a:t>
            </a:r>
          </a:p>
        </p:txBody>
      </p:sp>
      <p:sp>
        <p:nvSpPr>
          <p:cNvPr id="183423" name="Line 127"/>
          <p:cNvSpPr>
            <a:spLocks noChangeShapeType="1"/>
          </p:cNvSpPr>
          <p:nvPr/>
        </p:nvSpPr>
        <p:spPr bwMode="auto">
          <a:xfrm>
            <a:off x="5359400" y="4927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24" name="Line 128"/>
          <p:cNvSpPr>
            <a:spLocks noChangeShapeType="1"/>
          </p:cNvSpPr>
          <p:nvPr/>
        </p:nvSpPr>
        <p:spPr bwMode="auto">
          <a:xfrm>
            <a:off x="6807200" y="49149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384" name="Text Box 88"/>
          <p:cNvSpPr txBox="1">
            <a:spLocks noChangeArrowheads="1"/>
          </p:cNvSpPr>
          <p:nvPr/>
        </p:nvSpPr>
        <p:spPr bwMode="auto">
          <a:xfrm>
            <a:off x="7010400" y="4654550"/>
            <a:ext cx="1066800" cy="527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t>無形効果の把握</a:t>
            </a:r>
          </a:p>
        </p:txBody>
      </p:sp>
      <p:sp>
        <p:nvSpPr>
          <p:cNvPr id="183425" name="Line 129"/>
          <p:cNvSpPr>
            <a:spLocks noChangeShapeType="1"/>
          </p:cNvSpPr>
          <p:nvPr/>
        </p:nvSpPr>
        <p:spPr bwMode="auto">
          <a:xfrm>
            <a:off x="304800" y="6705600"/>
            <a:ext cx="85344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26" name="Line 130"/>
          <p:cNvSpPr>
            <a:spLocks noChangeShapeType="1"/>
          </p:cNvSpPr>
          <p:nvPr/>
        </p:nvSpPr>
        <p:spPr bwMode="auto">
          <a:xfrm>
            <a:off x="304800" y="609600"/>
            <a:ext cx="85344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27" name="Line 131"/>
          <p:cNvSpPr>
            <a:spLocks noChangeShapeType="1"/>
          </p:cNvSpPr>
          <p:nvPr/>
        </p:nvSpPr>
        <p:spPr bwMode="auto">
          <a:xfrm>
            <a:off x="8839200" y="609600"/>
            <a:ext cx="0" cy="60960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1" name="Line 135"/>
          <p:cNvSpPr>
            <a:spLocks noChangeShapeType="1"/>
          </p:cNvSpPr>
          <p:nvPr/>
        </p:nvSpPr>
        <p:spPr bwMode="auto">
          <a:xfrm>
            <a:off x="304800" y="9906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2" name="Line 136"/>
          <p:cNvSpPr>
            <a:spLocks noChangeShapeType="1"/>
          </p:cNvSpPr>
          <p:nvPr/>
        </p:nvSpPr>
        <p:spPr bwMode="auto">
          <a:xfrm>
            <a:off x="304800" y="31496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3" name="Line 137"/>
          <p:cNvSpPr>
            <a:spLocks noChangeShapeType="1"/>
          </p:cNvSpPr>
          <p:nvPr/>
        </p:nvSpPr>
        <p:spPr bwMode="auto">
          <a:xfrm>
            <a:off x="304800" y="38608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4" name="Line 138"/>
          <p:cNvSpPr>
            <a:spLocks noChangeShapeType="1"/>
          </p:cNvSpPr>
          <p:nvPr/>
        </p:nvSpPr>
        <p:spPr bwMode="auto">
          <a:xfrm>
            <a:off x="304800" y="45847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5" name="Line 139"/>
          <p:cNvSpPr>
            <a:spLocks noChangeShapeType="1"/>
          </p:cNvSpPr>
          <p:nvPr/>
        </p:nvSpPr>
        <p:spPr bwMode="auto">
          <a:xfrm>
            <a:off x="304800" y="52959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6" name="Line 140"/>
          <p:cNvSpPr>
            <a:spLocks noChangeShapeType="1"/>
          </p:cNvSpPr>
          <p:nvPr/>
        </p:nvSpPr>
        <p:spPr bwMode="auto">
          <a:xfrm>
            <a:off x="304800" y="60198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7" name="Line 141"/>
          <p:cNvSpPr>
            <a:spLocks noChangeShapeType="1"/>
          </p:cNvSpPr>
          <p:nvPr/>
        </p:nvSpPr>
        <p:spPr bwMode="auto">
          <a:xfrm>
            <a:off x="304800" y="24257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8" name="Line 142"/>
          <p:cNvSpPr>
            <a:spLocks noChangeShapeType="1"/>
          </p:cNvSpPr>
          <p:nvPr/>
        </p:nvSpPr>
        <p:spPr bwMode="auto">
          <a:xfrm>
            <a:off x="304800" y="1714500"/>
            <a:ext cx="685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3439" name="Text Box 143"/>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４７</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9111" name="Group 759"/>
          <p:cNvGrpSpPr>
            <a:grpSpLocks/>
          </p:cNvGrpSpPr>
          <p:nvPr/>
        </p:nvGrpSpPr>
        <p:grpSpPr bwMode="auto">
          <a:xfrm>
            <a:off x="1619250" y="100013"/>
            <a:ext cx="6048375" cy="404812"/>
            <a:chOff x="1020" y="63"/>
            <a:chExt cx="3810" cy="255"/>
          </a:xfrm>
        </p:grpSpPr>
        <p:sp>
          <p:nvSpPr>
            <p:cNvPr id="229110" name="Rectangle 758"/>
            <p:cNvSpPr>
              <a:spLocks noChangeArrowheads="1"/>
            </p:cNvSpPr>
            <p:nvPr/>
          </p:nvSpPr>
          <p:spPr bwMode="auto">
            <a:xfrm>
              <a:off x="1066" y="63"/>
              <a:ext cx="3764" cy="25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702" name="Rectangle 350"/>
            <p:cNvSpPr>
              <a:spLocks noChangeArrowheads="1"/>
            </p:cNvSpPr>
            <p:nvPr/>
          </p:nvSpPr>
          <p:spPr bwMode="auto">
            <a:xfrm>
              <a:off x="1020" y="121"/>
              <a:ext cx="3758" cy="134"/>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b="1">
                  <a:solidFill>
                    <a:srgbClr val="000000"/>
                  </a:solidFill>
                  <a:latin typeface="ＭＳ Ｐゴシック" pitchFamily="50" charset="-128"/>
                </a:rPr>
                <a:t>課題達成型用体験談発表評価リスト</a:t>
              </a:r>
              <a:r>
                <a:rPr lang="en-US" altLang="ja-JP" b="1">
                  <a:solidFill>
                    <a:srgbClr val="000000"/>
                  </a:solidFill>
                  <a:latin typeface="ＭＳ Ｐゴシック" pitchFamily="50" charset="-128"/>
                </a:rPr>
                <a:t>(QC</a:t>
              </a:r>
              <a:r>
                <a:rPr lang="ja-JP" altLang="en-US" b="1">
                  <a:solidFill>
                    <a:srgbClr val="000000"/>
                  </a:solidFill>
                  <a:latin typeface="ＭＳ Ｐゴシック" pitchFamily="50" charset="-128"/>
                </a:rPr>
                <a:t>サークル東海支部静岡地区）</a:t>
              </a:r>
              <a:endParaRPr lang="ja-JP" altLang="en-US" b="1"/>
            </a:p>
          </p:txBody>
        </p:sp>
      </p:grpSp>
      <p:grpSp>
        <p:nvGrpSpPr>
          <p:cNvPr id="229109" name="Group 757"/>
          <p:cNvGrpSpPr>
            <a:grpSpLocks/>
          </p:cNvGrpSpPr>
          <p:nvPr/>
        </p:nvGrpSpPr>
        <p:grpSpPr bwMode="auto">
          <a:xfrm>
            <a:off x="304800" y="598488"/>
            <a:ext cx="8610600" cy="6143625"/>
            <a:chOff x="192" y="272"/>
            <a:chExt cx="5424" cy="3870"/>
          </a:xfrm>
        </p:grpSpPr>
        <p:sp>
          <p:nvSpPr>
            <p:cNvPr id="229105" name="Rectangle 753"/>
            <p:cNvSpPr>
              <a:spLocks noChangeArrowheads="1"/>
            </p:cNvSpPr>
            <p:nvPr/>
          </p:nvSpPr>
          <p:spPr bwMode="auto">
            <a:xfrm>
              <a:off x="192" y="288"/>
              <a:ext cx="5424" cy="384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597" name="Rectangle 245"/>
            <p:cNvSpPr>
              <a:spLocks noChangeArrowheads="1"/>
            </p:cNvSpPr>
            <p:nvPr/>
          </p:nvSpPr>
          <p:spPr bwMode="auto">
            <a:xfrm>
              <a:off x="235" y="528"/>
              <a:ext cx="96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000000"/>
                  </a:solidFill>
                  <a:latin typeface="ＭＳ Ｐゴシック" pitchFamily="50" charset="-128"/>
                </a:rPr>
                <a:t>１．テーマ（課題）と取り　</a:t>
              </a:r>
              <a:br>
                <a:rPr lang="ja-JP" altLang="en-US" sz="1200" b="1">
                  <a:solidFill>
                    <a:srgbClr val="000000"/>
                  </a:solidFill>
                  <a:latin typeface="ＭＳ Ｐゴシック" pitchFamily="50" charset="-128"/>
                </a:rPr>
              </a:br>
              <a:r>
                <a:rPr lang="ja-JP" altLang="en-US" sz="1200" b="1">
                  <a:solidFill>
                    <a:srgbClr val="000000"/>
                  </a:solidFill>
                  <a:latin typeface="ＭＳ Ｐゴシック" pitchFamily="50" charset="-128"/>
                </a:rPr>
                <a:t> 　 上げた理由</a:t>
              </a:r>
            </a:p>
          </p:txBody>
        </p:sp>
        <p:sp>
          <p:nvSpPr>
            <p:cNvPr id="228598" name="Rectangle 246"/>
            <p:cNvSpPr>
              <a:spLocks noChangeArrowheads="1"/>
            </p:cNvSpPr>
            <p:nvPr/>
          </p:nvSpPr>
          <p:spPr bwMode="auto">
            <a:xfrm>
              <a:off x="1364" y="528"/>
              <a:ext cx="302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000" b="1">
                  <a:solidFill>
                    <a:srgbClr val="000000"/>
                  </a:solidFill>
                  <a:latin typeface="ＭＳ Ｐゴシック" pitchFamily="50" charset="-128"/>
                </a:rPr>
                <a:t>・サークルおよび職場のニーズに基づいており、</a:t>
              </a:r>
              <a:r>
                <a:rPr lang="ja-JP" altLang="en-US" sz="1000" b="1">
                  <a:solidFill>
                    <a:srgbClr val="FF3300"/>
                  </a:solidFill>
                  <a:latin typeface="ＭＳ Ｐゴシック" pitchFamily="50" charset="-128"/>
                </a:rPr>
                <a:t>課題達成の必要性</a:t>
              </a:r>
              <a:r>
                <a:rPr lang="ja-JP" altLang="en-US" sz="1000" b="1">
                  <a:solidFill>
                    <a:srgbClr val="000000"/>
                  </a:solidFill>
                  <a:latin typeface="ＭＳ Ｐゴシック" pitchFamily="50" charset="-128"/>
                </a:rPr>
                <a:t>が明確になっているか。</a:t>
              </a:r>
            </a:p>
          </p:txBody>
        </p:sp>
        <p:sp>
          <p:nvSpPr>
            <p:cNvPr id="228601" name="Rectangle 249"/>
            <p:cNvSpPr>
              <a:spLocks noChangeArrowheads="1"/>
            </p:cNvSpPr>
            <p:nvPr/>
          </p:nvSpPr>
          <p:spPr bwMode="auto">
            <a:xfrm>
              <a:off x="1364" y="648"/>
              <a:ext cx="1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a:t>
              </a:r>
              <a:r>
                <a:rPr lang="ja-JP" altLang="en-US" sz="1000" b="1">
                  <a:solidFill>
                    <a:srgbClr val="FF3300"/>
                  </a:solidFill>
                  <a:latin typeface="ＭＳ Ｐゴシック" pitchFamily="50" charset="-128"/>
                </a:rPr>
                <a:t>関連部門</a:t>
              </a:r>
              <a:r>
                <a:rPr lang="ja-JP" altLang="en-US" sz="1000" b="1">
                  <a:solidFill>
                    <a:srgbClr val="000000"/>
                  </a:solidFill>
                  <a:latin typeface="ＭＳ Ｐゴシック" pitchFamily="50" charset="-128"/>
                </a:rPr>
                <a:t>の配慮がされているか。</a:t>
              </a:r>
              <a:endParaRPr lang="ja-JP" altLang="en-US" sz="1000" b="1"/>
            </a:p>
          </p:txBody>
        </p:sp>
        <p:sp>
          <p:nvSpPr>
            <p:cNvPr id="228602" name="Rectangle 250"/>
            <p:cNvSpPr>
              <a:spLocks noChangeArrowheads="1"/>
            </p:cNvSpPr>
            <p:nvPr/>
          </p:nvSpPr>
          <p:spPr bwMode="auto">
            <a:xfrm>
              <a:off x="1375" y="824"/>
              <a:ext cx="256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・現状レベルと要望レベルおよびその</a:t>
              </a:r>
              <a:r>
                <a:rPr lang="ja-JP" altLang="en-US" sz="1000" b="1">
                  <a:solidFill>
                    <a:srgbClr val="FF3300"/>
                  </a:solidFill>
                  <a:latin typeface="ＭＳ Ｐゴシック" pitchFamily="50" charset="-128"/>
                </a:rPr>
                <a:t>ギャップが客観的に把握されているか。</a:t>
              </a:r>
            </a:p>
          </p:txBody>
        </p:sp>
        <p:sp>
          <p:nvSpPr>
            <p:cNvPr id="228603" name="Rectangle 251"/>
            <p:cNvSpPr>
              <a:spLocks noChangeArrowheads="1"/>
            </p:cNvSpPr>
            <p:nvPr/>
          </p:nvSpPr>
          <p:spPr bwMode="auto">
            <a:xfrm>
              <a:off x="251" y="877"/>
              <a:ext cx="94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FF3300"/>
                  </a:solidFill>
                  <a:effectLst>
                    <a:outerShdw blurRad="38100" dist="38100" dir="2700000" algn="tl">
                      <a:srgbClr val="C0C0C0"/>
                    </a:outerShdw>
                  </a:effectLst>
                  <a:latin typeface="ＭＳ Ｐゴシック" pitchFamily="50" charset="-128"/>
                </a:rPr>
                <a:t>２．攻め所の明確化</a:t>
              </a:r>
              <a:endParaRPr lang="ja-JP" altLang="en-US" sz="1200" b="1">
                <a:solidFill>
                  <a:srgbClr val="FF3300"/>
                </a:solidFill>
                <a:effectLst>
                  <a:outerShdw blurRad="38100" dist="38100" dir="2700000" algn="tl">
                    <a:srgbClr val="C0C0C0"/>
                  </a:outerShdw>
                </a:effectLst>
              </a:endParaRPr>
            </a:p>
          </p:txBody>
        </p:sp>
        <p:sp>
          <p:nvSpPr>
            <p:cNvPr id="228604" name="Rectangle 252"/>
            <p:cNvSpPr>
              <a:spLocks noChangeArrowheads="1"/>
            </p:cNvSpPr>
            <p:nvPr/>
          </p:nvSpPr>
          <p:spPr bwMode="auto">
            <a:xfrm>
              <a:off x="1364" y="951"/>
              <a:ext cx="4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itchFamily="50" charset="-128"/>
                </a:rPr>
                <a:t>　</a:t>
              </a:r>
              <a:endParaRPr lang="ja-JP" altLang="en-US" sz="800" b="1"/>
            </a:p>
          </p:txBody>
        </p:sp>
        <p:sp>
          <p:nvSpPr>
            <p:cNvPr id="228605" name="Rectangle 253"/>
            <p:cNvSpPr>
              <a:spLocks noChangeArrowheads="1"/>
            </p:cNvSpPr>
            <p:nvPr/>
          </p:nvSpPr>
          <p:spPr bwMode="auto">
            <a:xfrm>
              <a:off x="1375" y="951"/>
              <a:ext cx="165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・ギャップを埋める</a:t>
              </a:r>
              <a:r>
                <a:rPr lang="ja-JP" altLang="en-US" sz="1000" b="1">
                  <a:solidFill>
                    <a:srgbClr val="FF3300"/>
                  </a:solidFill>
                  <a:latin typeface="ＭＳ Ｐゴシック" pitchFamily="50" charset="-128"/>
                </a:rPr>
                <a:t>攻め所は明確に</a:t>
              </a:r>
              <a:r>
                <a:rPr lang="ja-JP" altLang="en-US" sz="1000" b="1">
                  <a:solidFill>
                    <a:srgbClr val="000000"/>
                  </a:solidFill>
                  <a:latin typeface="ＭＳ Ｐゴシック" pitchFamily="50" charset="-128"/>
                </a:rPr>
                <a:t>されているか。</a:t>
              </a:r>
              <a:endParaRPr lang="ja-JP" altLang="en-US" sz="1000" b="1"/>
            </a:p>
          </p:txBody>
        </p:sp>
        <p:sp>
          <p:nvSpPr>
            <p:cNvPr id="228606" name="Rectangle 254"/>
            <p:cNvSpPr>
              <a:spLocks noChangeArrowheads="1"/>
            </p:cNvSpPr>
            <p:nvPr/>
          </p:nvSpPr>
          <p:spPr bwMode="auto">
            <a:xfrm>
              <a:off x="1368" y="1136"/>
              <a:ext cx="26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・目標（何を、どれだけ、いつまでに）を決めるまでの</a:t>
              </a:r>
              <a:r>
                <a:rPr lang="ja-JP" altLang="en-US" sz="1000" b="1">
                  <a:solidFill>
                    <a:srgbClr val="FF3300"/>
                  </a:solidFill>
                  <a:latin typeface="ＭＳ Ｐゴシック" pitchFamily="50" charset="-128"/>
                </a:rPr>
                <a:t>プロセスと根拠</a:t>
              </a:r>
              <a:r>
                <a:rPr lang="ja-JP" altLang="en-US" sz="1000" b="1">
                  <a:solidFill>
                    <a:srgbClr val="000000"/>
                  </a:solidFill>
                  <a:latin typeface="ＭＳ Ｐゴシック" pitchFamily="50" charset="-128"/>
                </a:rPr>
                <a:t>が明確か。</a:t>
              </a:r>
            </a:p>
          </p:txBody>
        </p:sp>
        <p:sp>
          <p:nvSpPr>
            <p:cNvPr id="228607" name="Rectangle 255"/>
            <p:cNvSpPr>
              <a:spLocks noChangeArrowheads="1"/>
            </p:cNvSpPr>
            <p:nvPr/>
          </p:nvSpPr>
          <p:spPr bwMode="auto">
            <a:xfrm>
              <a:off x="251" y="1200"/>
              <a:ext cx="75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FF3300"/>
                  </a:solidFill>
                  <a:effectLst>
                    <a:outerShdw blurRad="38100" dist="38100" dir="2700000" algn="tl">
                      <a:srgbClr val="C0C0C0"/>
                    </a:outerShdw>
                  </a:effectLst>
                  <a:latin typeface="ＭＳ Ｐゴシック" pitchFamily="50" charset="-128"/>
                </a:rPr>
                <a:t>３．目標の設定</a:t>
              </a:r>
              <a:endParaRPr lang="ja-JP" altLang="en-US" sz="1200" b="1">
                <a:solidFill>
                  <a:srgbClr val="FF3300"/>
                </a:solidFill>
                <a:effectLst>
                  <a:outerShdw blurRad="38100" dist="38100" dir="2700000" algn="tl">
                    <a:srgbClr val="C0C0C0"/>
                  </a:outerShdw>
                </a:effectLst>
              </a:endParaRPr>
            </a:p>
          </p:txBody>
        </p:sp>
        <p:sp>
          <p:nvSpPr>
            <p:cNvPr id="228608" name="Rectangle 256"/>
            <p:cNvSpPr>
              <a:spLocks noChangeArrowheads="1"/>
            </p:cNvSpPr>
            <p:nvPr/>
          </p:nvSpPr>
          <p:spPr bwMode="auto">
            <a:xfrm>
              <a:off x="1364" y="1288"/>
              <a:ext cx="4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itchFamily="50" charset="-128"/>
                </a:rPr>
                <a:t>　</a:t>
              </a:r>
              <a:endParaRPr lang="ja-JP" altLang="en-US" sz="800" b="1"/>
            </a:p>
          </p:txBody>
        </p:sp>
        <p:sp>
          <p:nvSpPr>
            <p:cNvPr id="228609" name="Rectangle 257"/>
            <p:cNvSpPr>
              <a:spLocks noChangeArrowheads="1"/>
            </p:cNvSpPr>
            <p:nvPr/>
          </p:nvSpPr>
          <p:spPr bwMode="auto">
            <a:xfrm>
              <a:off x="1364" y="1272"/>
              <a:ext cx="10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・目標値が</a:t>
              </a:r>
              <a:r>
                <a:rPr lang="ja-JP" altLang="en-US" sz="1000" b="1">
                  <a:solidFill>
                    <a:srgbClr val="FF3300"/>
                  </a:solidFill>
                  <a:latin typeface="ＭＳ Ｐゴシック" pitchFamily="50" charset="-128"/>
                </a:rPr>
                <a:t>数値化</a:t>
              </a:r>
              <a:r>
                <a:rPr lang="ja-JP" altLang="en-US" sz="1000" b="1">
                  <a:solidFill>
                    <a:srgbClr val="000000"/>
                  </a:solidFill>
                  <a:latin typeface="ＭＳ Ｐゴシック" pitchFamily="50" charset="-128"/>
                </a:rPr>
                <a:t>されているか。</a:t>
              </a:r>
              <a:endParaRPr lang="ja-JP" altLang="en-US" sz="1000" b="1"/>
            </a:p>
          </p:txBody>
        </p:sp>
        <p:sp>
          <p:nvSpPr>
            <p:cNvPr id="228610" name="Rectangle 258"/>
            <p:cNvSpPr>
              <a:spLocks noChangeArrowheads="1"/>
            </p:cNvSpPr>
            <p:nvPr/>
          </p:nvSpPr>
          <p:spPr bwMode="auto">
            <a:xfrm>
              <a:off x="1365" y="1440"/>
              <a:ext cx="149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・方策案</a:t>
              </a:r>
              <a:r>
                <a:rPr lang="ja-JP" altLang="en-US" sz="1000" b="1">
                  <a:solidFill>
                    <a:srgbClr val="FF3300"/>
                  </a:solidFill>
                  <a:latin typeface="ＭＳ Ｐゴシック" pitchFamily="50" charset="-128"/>
                </a:rPr>
                <a:t>（アイデア）</a:t>
              </a:r>
              <a:r>
                <a:rPr lang="ja-JP" altLang="en-US" sz="1000" b="1">
                  <a:solidFill>
                    <a:srgbClr val="000000"/>
                  </a:solidFill>
                  <a:latin typeface="ＭＳ Ｐゴシック" pitchFamily="50" charset="-128"/>
                </a:rPr>
                <a:t>を十分出しきっているか。</a:t>
              </a:r>
              <a:endParaRPr lang="ja-JP" altLang="en-US" sz="1000" b="1"/>
            </a:p>
          </p:txBody>
        </p:sp>
        <p:sp>
          <p:nvSpPr>
            <p:cNvPr id="228611" name="Rectangle 259"/>
            <p:cNvSpPr>
              <a:spLocks noChangeArrowheads="1"/>
            </p:cNvSpPr>
            <p:nvPr/>
          </p:nvSpPr>
          <p:spPr bwMode="auto">
            <a:xfrm>
              <a:off x="251" y="1488"/>
              <a:ext cx="75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FF3300"/>
                  </a:solidFill>
                  <a:effectLst>
                    <a:outerShdw blurRad="38100" dist="38100" dir="2700000" algn="tl">
                      <a:srgbClr val="C0C0C0"/>
                    </a:outerShdw>
                  </a:effectLst>
                  <a:latin typeface="ＭＳ Ｐゴシック" pitchFamily="50" charset="-128"/>
                </a:rPr>
                <a:t>４．方策の立案</a:t>
              </a:r>
              <a:endParaRPr lang="ja-JP" altLang="en-US" sz="1200" b="1">
                <a:solidFill>
                  <a:srgbClr val="FF3300"/>
                </a:solidFill>
                <a:effectLst>
                  <a:outerShdw blurRad="38100" dist="38100" dir="2700000" algn="tl">
                    <a:srgbClr val="C0C0C0"/>
                  </a:outerShdw>
                </a:effectLst>
              </a:endParaRPr>
            </a:p>
          </p:txBody>
        </p:sp>
        <p:sp>
          <p:nvSpPr>
            <p:cNvPr id="228612" name="Rectangle 260"/>
            <p:cNvSpPr>
              <a:spLocks noChangeArrowheads="1"/>
            </p:cNvSpPr>
            <p:nvPr/>
          </p:nvSpPr>
          <p:spPr bwMode="auto">
            <a:xfrm>
              <a:off x="1368" y="1579"/>
              <a:ext cx="266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a:t>
              </a:r>
              <a:r>
                <a:rPr lang="ja-JP" altLang="en-US" sz="1000" b="1">
                  <a:solidFill>
                    <a:srgbClr val="FF3300"/>
                  </a:solidFill>
                  <a:latin typeface="ＭＳ Ｐゴシック" pitchFamily="50" charset="-128"/>
                </a:rPr>
                <a:t>実現性にとらわれず、効果のあると思われるものを評価</a:t>
              </a:r>
              <a:r>
                <a:rPr lang="ja-JP" altLang="en-US" sz="1000" b="1">
                  <a:solidFill>
                    <a:srgbClr val="000000"/>
                  </a:solidFill>
                  <a:latin typeface="ＭＳ Ｐゴシック" pitchFamily="50" charset="-128"/>
                </a:rPr>
                <a:t>し、選び出しているか。</a:t>
              </a:r>
            </a:p>
          </p:txBody>
        </p:sp>
        <p:sp>
          <p:nvSpPr>
            <p:cNvPr id="228613" name="Rectangle 261"/>
            <p:cNvSpPr>
              <a:spLocks noChangeArrowheads="1"/>
            </p:cNvSpPr>
            <p:nvPr/>
          </p:nvSpPr>
          <p:spPr bwMode="auto">
            <a:xfrm>
              <a:off x="1364" y="1567"/>
              <a:ext cx="4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itchFamily="50" charset="-128"/>
                </a:rPr>
                <a:t>　</a:t>
              </a:r>
              <a:endParaRPr lang="ja-JP" altLang="en-US" sz="800" b="1"/>
            </a:p>
          </p:txBody>
        </p:sp>
        <p:sp>
          <p:nvSpPr>
            <p:cNvPr id="228614" name="Rectangle 262"/>
            <p:cNvSpPr>
              <a:spLocks noChangeArrowheads="1"/>
            </p:cNvSpPr>
            <p:nvPr/>
          </p:nvSpPr>
          <p:spPr bwMode="auto">
            <a:xfrm>
              <a:off x="1364" y="1744"/>
              <a:ext cx="305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000" b="1">
                  <a:solidFill>
                    <a:srgbClr val="000000"/>
                  </a:solidFill>
                  <a:latin typeface="ＭＳ Ｐゴシック" pitchFamily="50" charset="-128"/>
                </a:rPr>
                <a:t>・効果の高いと思われる方策を</a:t>
              </a:r>
              <a:r>
                <a:rPr lang="ja-JP" altLang="en-US" sz="1000" b="1">
                  <a:solidFill>
                    <a:srgbClr val="FF3300"/>
                  </a:solidFill>
                  <a:latin typeface="ＭＳ Ｐゴシック" pitchFamily="50" charset="-128"/>
                </a:rPr>
                <a:t>実現性や経済性</a:t>
              </a:r>
              <a:r>
                <a:rPr lang="ja-JP" altLang="en-US" sz="1000" b="1">
                  <a:solidFill>
                    <a:srgbClr val="000000"/>
                  </a:solidFill>
                  <a:latin typeface="ＭＳ Ｐゴシック" pitchFamily="50" charset="-128"/>
                </a:rPr>
                <a:t>等で評価して、</a:t>
              </a:r>
              <a:r>
                <a:rPr lang="ja-JP" altLang="en-US" sz="1000" b="1">
                  <a:solidFill>
                    <a:srgbClr val="FF3300"/>
                  </a:solidFill>
                  <a:latin typeface="ＭＳ Ｐゴシック" pitchFamily="50" charset="-128"/>
                </a:rPr>
                <a:t>具体的なシナリオ</a:t>
              </a:r>
              <a:r>
                <a:rPr lang="ja-JP" altLang="en-US" sz="1000" b="1">
                  <a:solidFill>
                    <a:srgbClr val="000000"/>
                  </a:solidFill>
                  <a:latin typeface="ＭＳ Ｐゴシック" pitchFamily="50" charset="-128"/>
                </a:rPr>
                <a:t>を</a:t>
              </a:r>
              <a:br>
                <a:rPr lang="ja-JP" altLang="en-US" sz="1000" b="1">
                  <a:solidFill>
                    <a:srgbClr val="000000"/>
                  </a:solidFill>
                  <a:latin typeface="ＭＳ Ｐゴシック" pitchFamily="50" charset="-128"/>
                </a:rPr>
              </a:br>
              <a:r>
                <a:rPr lang="ja-JP" altLang="en-US" sz="1000" b="1">
                  <a:solidFill>
                    <a:srgbClr val="000000"/>
                  </a:solidFill>
                  <a:latin typeface="ＭＳ Ｐゴシック" pitchFamily="50" charset="-128"/>
                </a:rPr>
                <a:t>　選定しているか。</a:t>
              </a:r>
            </a:p>
          </p:txBody>
        </p:sp>
        <p:sp>
          <p:nvSpPr>
            <p:cNvPr id="228615" name="Rectangle 263"/>
            <p:cNvSpPr>
              <a:spLocks noChangeArrowheads="1"/>
            </p:cNvSpPr>
            <p:nvPr/>
          </p:nvSpPr>
          <p:spPr bwMode="auto">
            <a:xfrm>
              <a:off x="251" y="1776"/>
              <a:ext cx="901"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FF3300"/>
                  </a:solidFill>
                  <a:effectLst>
                    <a:outerShdw blurRad="38100" dist="38100" dir="2700000" algn="tl">
                      <a:srgbClr val="C0C0C0"/>
                    </a:outerShdw>
                  </a:effectLst>
                  <a:latin typeface="ＭＳ Ｐゴシック" pitchFamily="50" charset="-128"/>
                </a:rPr>
                <a:t>５．成功シナリの</a:t>
              </a:r>
              <a:br>
                <a:rPr lang="ja-JP" altLang="en-US" sz="1200" b="1">
                  <a:solidFill>
                    <a:srgbClr val="FF3300"/>
                  </a:solidFill>
                  <a:effectLst>
                    <a:outerShdw blurRad="38100" dist="38100" dir="2700000" algn="tl">
                      <a:srgbClr val="C0C0C0"/>
                    </a:outerShdw>
                  </a:effectLst>
                  <a:latin typeface="ＭＳ Ｐゴシック" pitchFamily="50" charset="-128"/>
                </a:rPr>
              </a:br>
              <a:r>
                <a:rPr lang="ja-JP" altLang="en-US" sz="1200" b="1">
                  <a:solidFill>
                    <a:srgbClr val="FF3300"/>
                  </a:solidFill>
                  <a:effectLst>
                    <a:outerShdw blurRad="38100" dist="38100" dir="2700000" algn="tl">
                      <a:srgbClr val="C0C0C0"/>
                    </a:outerShdw>
                  </a:effectLst>
                  <a:latin typeface="ＭＳ Ｐゴシック" pitchFamily="50" charset="-128"/>
                </a:rPr>
                <a:t>  　追究と実施</a:t>
              </a:r>
            </a:p>
          </p:txBody>
        </p:sp>
        <p:sp>
          <p:nvSpPr>
            <p:cNvPr id="228618" name="Rectangle 266"/>
            <p:cNvSpPr>
              <a:spLocks noChangeArrowheads="1"/>
            </p:cNvSpPr>
            <p:nvPr/>
          </p:nvSpPr>
          <p:spPr bwMode="auto">
            <a:xfrm>
              <a:off x="1364" y="1984"/>
              <a:ext cx="26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000" b="1">
                  <a:solidFill>
                    <a:srgbClr val="000000"/>
                  </a:solidFill>
                  <a:latin typeface="ＭＳ Ｐゴシック" pitchFamily="50" charset="-128"/>
                </a:rPr>
                <a:t>・実施上の</a:t>
              </a:r>
              <a:r>
                <a:rPr lang="ja-JP" altLang="en-US" sz="1000" b="1">
                  <a:solidFill>
                    <a:srgbClr val="FF3300"/>
                  </a:solidFill>
                  <a:latin typeface="ＭＳ Ｐゴシック" pitchFamily="50" charset="-128"/>
                </a:rPr>
                <a:t>悪影響や副作用を予測</a:t>
              </a:r>
              <a:r>
                <a:rPr lang="ja-JP" altLang="en-US" sz="1000" b="1">
                  <a:solidFill>
                    <a:srgbClr val="000000"/>
                  </a:solidFill>
                  <a:latin typeface="ＭＳ Ｐゴシック" pitchFamily="50" charset="-128"/>
                </a:rPr>
                <a:t>し、事前防止策を検討しているか。</a:t>
              </a:r>
            </a:p>
          </p:txBody>
        </p:sp>
        <p:sp>
          <p:nvSpPr>
            <p:cNvPr id="228619" name="Rectangle 267"/>
            <p:cNvSpPr>
              <a:spLocks noChangeArrowheads="1"/>
            </p:cNvSpPr>
            <p:nvPr/>
          </p:nvSpPr>
          <p:spPr bwMode="auto">
            <a:xfrm>
              <a:off x="1364" y="2015"/>
              <a:ext cx="49"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800" b="1">
                  <a:solidFill>
                    <a:srgbClr val="000000"/>
                  </a:solidFill>
                  <a:latin typeface="ＭＳ Ｐゴシック" pitchFamily="50" charset="-128"/>
                </a:rPr>
                <a:t>　</a:t>
              </a:r>
              <a:endParaRPr lang="ja-JP" altLang="en-US" sz="800" b="1"/>
            </a:p>
          </p:txBody>
        </p:sp>
        <p:sp>
          <p:nvSpPr>
            <p:cNvPr id="228620" name="Rectangle 268"/>
            <p:cNvSpPr>
              <a:spLocks noChangeArrowheads="1"/>
            </p:cNvSpPr>
            <p:nvPr/>
          </p:nvSpPr>
          <p:spPr bwMode="auto">
            <a:xfrm>
              <a:off x="1367" y="2152"/>
              <a:ext cx="183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・立てた目標と効果の結びつきは明確にされているか。</a:t>
              </a:r>
              <a:endParaRPr lang="ja-JP" altLang="en-US" sz="1000" b="1"/>
            </a:p>
          </p:txBody>
        </p:sp>
        <p:sp>
          <p:nvSpPr>
            <p:cNvPr id="228621" name="Rectangle 269"/>
            <p:cNvSpPr>
              <a:spLocks noChangeArrowheads="1"/>
            </p:cNvSpPr>
            <p:nvPr/>
          </p:nvSpPr>
          <p:spPr bwMode="auto">
            <a:xfrm>
              <a:off x="1364" y="2272"/>
              <a:ext cx="136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・波及効果・無形効果を把握しているか。</a:t>
              </a:r>
              <a:endParaRPr lang="ja-JP" altLang="en-US" sz="1000" b="1"/>
            </a:p>
          </p:txBody>
        </p:sp>
        <p:sp>
          <p:nvSpPr>
            <p:cNvPr id="228622" name="Rectangle 270"/>
            <p:cNvSpPr>
              <a:spLocks noChangeArrowheads="1"/>
            </p:cNvSpPr>
            <p:nvPr/>
          </p:nvSpPr>
          <p:spPr bwMode="auto">
            <a:xfrm>
              <a:off x="1365" y="2440"/>
              <a:ext cx="26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・効果が確実に維持できるための標準化（仕組み、やり方）が行われているか。</a:t>
              </a:r>
            </a:p>
          </p:txBody>
        </p:sp>
        <p:sp>
          <p:nvSpPr>
            <p:cNvPr id="228623" name="Rectangle 271"/>
            <p:cNvSpPr>
              <a:spLocks noChangeArrowheads="1"/>
            </p:cNvSpPr>
            <p:nvPr/>
          </p:nvSpPr>
          <p:spPr bwMode="auto">
            <a:xfrm>
              <a:off x="251" y="2448"/>
              <a:ext cx="949"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000000"/>
                  </a:solidFill>
                  <a:latin typeface="ＭＳ Ｐゴシック" pitchFamily="50" charset="-128"/>
                </a:rPr>
                <a:t>７．標準化と管理</a:t>
              </a:r>
              <a:br>
                <a:rPr lang="ja-JP" altLang="en-US" sz="1200" b="1">
                  <a:solidFill>
                    <a:srgbClr val="000000"/>
                  </a:solidFill>
                  <a:latin typeface="ＭＳ Ｐゴシック" pitchFamily="50" charset="-128"/>
                </a:rPr>
              </a:br>
              <a:r>
                <a:rPr lang="ja-JP" altLang="en-US" sz="1200" b="1">
                  <a:solidFill>
                    <a:srgbClr val="000000"/>
                  </a:solidFill>
                  <a:latin typeface="ＭＳ Ｐゴシック" pitchFamily="50" charset="-128"/>
                </a:rPr>
                <a:t>    の定着</a:t>
              </a:r>
            </a:p>
          </p:txBody>
        </p:sp>
        <p:sp>
          <p:nvSpPr>
            <p:cNvPr id="228626" name="Rectangle 274"/>
            <p:cNvSpPr>
              <a:spLocks noChangeArrowheads="1"/>
            </p:cNvSpPr>
            <p:nvPr/>
          </p:nvSpPr>
          <p:spPr bwMode="auto">
            <a:xfrm>
              <a:off x="1367" y="2573"/>
              <a:ext cx="232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・標準化の内容が周知徹底され、定着していることが示されているか。</a:t>
              </a:r>
            </a:p>
          </p:txBody>
        </p:sp>
        <p:sp>
          <p:nvSpPr>
            <p:cNvPr id="228628" name="Rectangle 276"/>
            <p:cNvSpPr>
              <a:spLocks noChangeArrowheads="1"/>
            </p:cNvSpPr>
            <p:nvPr/>
          </p:nvSpPr>
          <p:spPr bwMode="auto">
            <a:xfrm>
              <a:off x="251" y="2792"/>
              <a:ext cx="94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000000"/>
                  </a:solidFill>
                  <a:latin typeface="ＭＳ Ｐゴシック" pitchFamily="50" charset="-128"/>
                </a:rPr>
                <a:t>８．反省と今後の対応</a:t>
              </a:r>
            </a:p>
          </p:txBody>
        </p:sp>
        <p:sp>
          <p:nvSpPr>
            <p:cNvPr id="228629" name="Rectangle 277"/>
            <p:cNvSpPr>
              <a:spLocks noChangeArrowheads="1"/>
            </p:cNvSpPr>
            <p:nvPr/>
          </p:nvSpPr>
          <p:spPr bwMode="auto">
            <a:xfrm>
              <a:off x="1366" y="2739"/>
              <a:ext cx="121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・問題意識を持って反省しているか。</a:t>
              </a:r>
              <a:endParaRPr lang="ja-JP" altLang="en-US" sz="1000" b="1"/>
            </a:p>
          </p:txBody>
        </p:sp>
        <p:sp>
          <p:nvSpPr>
            <p:cNvPr id="228631" name="Rectangle 279"/>
            <p:cNvSpPr>
              <a:spLocks noChangeArrowheads="1"/>
            </p:cNvSpPr>
            <p:nvPr/>
          </p:nvSpPr>
          <p:spPr bwMode="auto">
            <a:xfrm>
              <a:off x="1366" y="2872"/>
              <a:ext cx="150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・反省を今後の活動に活かそうとしているか。</a:t>
              </a:r>
              <a:endParaRPr lang="ja-JP" altLang="en-US" sz="1000" b="1"/>
            </a:p>
          </p:txBody>
        </p:sp>
        <p:sp>
          <p:nvSpPr>
            <p:cNvPr id="228632" name="Rectangle 280"/>
            <p:cNvSpPr>
              <a:spLocks noChangeArrowheads="1"/>
            </p:cNvSpPr>
            <p:nvPr/>
          </p:nvSpPr>
          <p:spPr bwMode="auto">
            <a:xfrm>
              <a:off x="1365" y="3056"/>
              <a:ext cx="138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・全員参加で役割分担して取り組んだか。</a:t>
              </a:r>
              <a:endParaRPr lang="ja-JP" altLang="en-US" sz="1000" b="1"/>
            </a:p>
          </p:txBody>
        </p:sp>
        <p:sp>
          <p:nvSpPr>
            <p:cNvPr id="228633" name="Rectangle 281"/>
            <p:cNvSpPr>
              <a:spLocks noChangeArrowheads="1"/>
            </p:cNvSpPr>
            <p:nvPr/>
          </p:nvSpPr>
          <p:spPr bwMode="auto">
            <a:xfrm>
              <a:off x="1367" y="3184"/>
              <a:ext cx="140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・計画通りでスピーディな活動であったか。</a:t>
              </a:r>
              <a:endParaRPr lang="ja-JP" altLang="en-US" sz="1000" b="1"/>
            </a:p>
          </p:txBody>
        </p:sp>
        <p:sp>
          <p:nvSpPr>
            <p:cNvPr id="228634" name="Rectangle 282"/>
            <p:cNvSpPr>
              <a:spLocks noChangeArrowheads="1"/>
            </p:cNvSpPr>
            <p:nvPr/>
          </p:nvSpPr>
          <p:spPr bwMode="auto">
            <a:xfrm>
              <a:off x="1366" y="3360"/>
              <a:ext cx="27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・テーマを解決するための苦労とそれを乗り越える努力と工夫の跡がみられるか。</a:t>
              </a:r>
            </a:p>
          </p:txBody>
        </p:sp>
        <p:sp>
          <p:nvSpPr>
            <p:cNvPr id="228636" name="Rectangle 284"/>
            <p:cNvSpPr>
              <a:spLocks noChangeArrowheads="1"/>
            </p:cNvSpPr>
            <p:nvPr/>
          </p:nvSpPr>
          <p:spPr bwMode="auto">
            <a:xfrm>
              <a:off x="1365" y="3560"/>
              <a:ext cx="14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・要領を得たわかりやすい発表であったか。</a:t>
              </a:r>
              <a:endParaRPr lang="ja-JP" altLang="en-US" sz="1000" b="1"/>
            </a:p>
          </p:txBody>
        </p:sp>
        <p:sp>
          <p:nvSpPr>
            <p:cNvPr id="228637" name="Rectangle 285"/>
            <p:cNvSpPr>
              <a:spLocks noChangeArrowheads="1"/>
            </p:cNvSpPr>
            <p:nvPr/>
          </p:nvSpPr>
          <p:spPr bwMode="auto">
            <a:xfrm>
              <a:off x="1368" y="3696"/>
              <a:ext cx="145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・ＱＣ手法を正しく活用した説明であったか。</a:t>
              </a:r>
              <a:endParaRPr lang="ja-JP" altLang="en-US" sz="1000" b="1"/>
            </a:p>
          </p:txBody>
        </p:sp>
        <p:sp>
          <p:nvSpPr>
            <p:cNvPr id="228645" name="Rectangle 293"/>
            <p:cNvSpPr>
              <a:spLocks noChangeArrowheads="1"/>
            </p:cNvSpPr>
            <p:nvPr/>
          </p:nvSpPr>
          <p:spPr bwMode="auto">
            <a:xfrm>
              <a:off x="338" y="317"/>
              <a:ext cx="7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rPr>
                <a:t>評価項目</a:t>
              </a:r>
              <a:endParaRPr lang="ja-JP" altLang="en-US" sz="1200" b="1"/>
            </a:p>
          </p:txBody>
        </p:sp>
        <p:sp>
          <p:nvSpPr>
            <p:cNvPr id="228646" name="Rectangle 294"/>
            <p:cNvSpPr>
              <a:spLocks noChangeArrowheads="1"/>
            </p:cNvSpPr>
            <p:nvPr/>
          </p:nvSpPr>
          <p:spPr bwMode="auto">
            <a:xfrm>
              <a:off x="1364" y="336"/>
              <a:ext cx="205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rPr>
                <a:t>評価のポイント（着眼点）</a:t>
              </a:r>
              <a:endParaRPr lang="ja-JP" altLang="en-US" sz="1200" b="1"/>
            </a:p>
          </p:txBody>
        </p:sp>
        <p:sp>
          <p:nvSpPr>
            <p:cNvPr id="228647" name="Rectangle 295"/>
            <p:cNvSpPr>
              <a:spLocks noChangeArrowheads="1"/>
            </p:cNvSpPr>
            <p:nvPr/>
          </p:nvSpPr>
          <p:spPr bwMode="auto">
            <a:xfrm>
              <a:off x="4474" y="336"/>
              <a:ext cx="90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rPr>
                <a:t>配　　　点</a:t>
              </a:r>
              <a:endParaRPr lang="ja-JP" altLang="en-US" sz="1200" b="1"/>
            </a:p>
          </p:txBody>
        </p:sp>
        <p:sp>
          <p:nvSpPr>
            <p:cNvPr id="228679" name="Rectangle 327"/>
            <p:cNvSpPr>
              <a:spLocks noChangeArrowheads="1"/>
            </p:cNvSpPr>
            <p:nvPr/>
          </p:nvSpPr>
          <p:spPr bwMode="auto">
            <a:xfrm>
              <a:off x="251" y="2200"/>
              <a:ext cx="75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000000"/>
                  </a:solidFill>
                  <a:latin typeface="ＭＳ Ｐゴシック" pitchFamily="50" charset="-128"/>
                </a:rPr>
                <a:t>６．効果の把握</a:t>
              </a:r>
              <a:endParaRPr lang="ja-JP" altLang="en-US" sz="1200" b="1"/>
            </a:p>
          </p:txBody>
        </p:sp>
        <p:sp>
          <p:nvSpPr>
            <p:cNvPr id="228692" name="Rectangle 340"/>
            <p:cNvSpPr>
              <a:spLocks noChangeArrowheads="1"/>
            </p:cNvSpPr>
            <p:nvPr/>
          </p:nvSpPr>
          <p:spPr bwMode="auto">
            <a:xfrm>
              <a:off x="251" y="3104"/>
              <a:ext cx="75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solidFill>
                    <a:srgbClr val="000000"/>
                  </a:solidFill>
                  <a:latin typeface="ＭＳ Ｐゴシック" pitchFamily="50" charset="-128"/>
                </a:rPr>
                <a:t>９．運営の工夫①</a:t>
              </a:r>
              <a:endParaRPr lang="ja-JP" altLang="en-US" sz="1200" b="1"/>
            </a:p>
          </p:txBody>
        </p:sp>
        <p:sp>
          <p:nvSpPr>
            <p:cNvPr id="228693" name="Rectangle 341"/>
            <p:cNvSpPr>
              <a:spLocks noChangeArrowheads="1"/>
            </p:cNvSpPr>
            <p:nvPr/>
          </p:nvSpPr>
          <p:spPr bwMode="auto">
            <a:xfrm>
              <a:off x="251" y="3360"/>
              <a:ext cx="99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solidFill>
                    <a:srgbClr val="000000"/>
                  </a:solidFill>
                  <a:latin typeface="ＭＳ Ｐゴシック" pitchFamily="50" charset="-128"/>
                </a:rPr>
                <a:t>10</a:t>
              </a:r>
              <a:r>
                <a:rPr lang="ja-JP" altLang="en-US" sz="1200" b="1">
                  <a:solidFill>
                    <a:srgbClr val="000000"/>
                  </a:solidFill>
                  <a:latin typeface="ＭＳ Ｐゴシック" pitchFamily="50" charset="-128"/>
                </a:rPr>
                <a:t>．運営の工夫②</a:t>
              </a:r>
              <a:endParaRPr lang="ja-JP" altLang="en-US" sz="1200" b="1"/>
            </a:p>
          </p:txBody>
        </p:sp>
        <p:sp>
          <p:nvSpPr>
            <p:cNvPr id="228697" name="Rectangle 345"/>
            <p:cNvSpPr>
              <a:spLocks noChangeArrowheads="1"/>
            </p:cNvSpPr>
            <p:nvPr/>
          </p:nvSpPr>
          <p:spPr bwMode="auto">
            <a:xfrm>
              <a:off x="4560" y="3936"/>
              <a:ext cx="72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20</a:t>
              </a:r>
              <a:r>
                <a:rPr lang="ja-JP" altLang="en-US" sz="1000" b="1">
                  <a:solidFill>
                    <a:srgbClr val="000000"/>
                  </a:solidFill>
                  <a:latin typeface="ＭＳ Ｐゴシック" pitchFamily="50" charset="-128"/>
                </a:rPr>
                <a:t>点～１００点</a:t>
              </a:r>
              <a:endParaRPr lang="ja-JP" altLang="en-US" sz="1000" b="1"/>
            </a:p>
          </p:txBody>
        </p:sp>
        <p:sp>
          <p:nvSpPr>
            <p:cNvPr id="228698" name="Rectangle 346"/>
            <p:cNvSpPr>
              <a:spLocks noChangeArrowheads="1"/>
            </p:cNvSpPr>
            <p:nvPr/>
          </p:nvSpPr>
          <p:spPr bwMode="auto">
            <a:xfrm>
              <a:off x="251" y="3640"/>
              <a:ext cx="70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solidFill>
                    <a:srgbClr val="000000"/>
                  </a:solidFill>
                  <a:latin typeface="ＭＳ Ｐゴシック" pitchFamily="50" charset="-128"/>
                </a:rPr>
                <a:t>11</a:t>
              </a:r>
              <a:r>
                <a:rPr lang="ja-JP" altLang="en-US" sz="1200" b="1">
                  <a:solidFill>
                    <a:srgbClr val="000000"/>
                  </a:solidFill>
                  <a:latin typeface="ＭＳ Ｐゴシック" pitchFamily="50" charset="-128"/>
                </a:rPr>
                <a:t>．発表方法</a:t>
              </a:r>
              <a:endParaRPr lang="ja-JP" altLang="en-US" sz="1200" b="1"/>
            </a:p>
          </p:txBody>
        </p:sp>
        <p:sp>
          <p:nvSpPr>
            <p:cNvPr id="228705" name="Rectangle 353"/>
            <p:cNvSpPr>
              <a:spLocks noChangeArrowheads="1"/>
            </p:cNvSpPr>
            <p:nvPr/>
          </p:nvSpPr>
          <p:spPr bwMode="auto">
            <a:xfrm>
              <a:off x="3504" y="3936"/>
              <a:ext cx="79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合　　　計　　　得　　　点</a:t>
              </a:r>
              <a:endParaRPr lang="ja-JP" altLang="en-US" b="1"/>
            </a:p>
          </p:txBody>
        </p:sp>
        <p:sp>
          <p:nvSpPr>
            <p:cNvPr id="228712" name="Line 360"/>
            <p:cNvSpPr>
              <a:spLocks noChangeShapeType="1"/>
            </p:cNvSpPr>
            <p:nvPr/>
          </p:nvSpPr>
          <p:spPr bwMode="auto">
            <a:xfrm>
              <a:off x="192" y="286"/>
              <a:ext cx="1" cy="38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8713" name="Rectangle 361"/>
            <p:cNvSpPr>
              <a:spLocks noChangeArrowheads="1"/>
            </p:cNvSpPr>
            <p:nvPr/>
          </p:nvSpPr>
          <p:spPr bwMode="auto">
            <a:xfrm>
              <a:off x="192" y="278"/>
              <a:ext cx="5" cy="385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28720" name="Line 368"/>
            <p:cNvSpPr>
              <a:spLocks noChangeShapeType="1"/>
            </p:cNvSpPr>
            <p:nvPr/>
          </p:nvSpPr>
          <p:spPr bwMode="auto">
            <a:xfrm>
              <a:off x="5328" y="284"/>
              <a:ext cx="0" cy="384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8746" name="Line 394"/>
            <p:cNvSpPr>
              <a:spLocks noChangeShapeType="1"/>
            </p:cNvSpPr>
            <p:nvPr/>
          </p:nvSpPr>
          <p:spPr bwMode="auto">
            <a:xfrm>
              <a:off x="197" y="1395"/>
              <a:ext cx="54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8748" name="Line 396"/>
            <p:cNvSpPr>
              <a:spLocks noChangeShapeType="1"/>
            </p:cNvSpPr>
            <p:nvPr/>
          </p:nvSpPr>
          <p:spPr bwMode="auto">
            <a:xfrm>
              <a:off x="197" y="1701"/>
              <a:ext cx="54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8752" name="Line 400"/>
            <p:cNvSpPr>
              <a:spLocks noChangeShapeType="1"/>
            </p:cNvSpPr>
            <p:nvPr/>
          </p:nvSpPr>
          <p:spPr bwMode="auto">
            <a:xfrm>
              <a:off x="197" y="2395"/>
              <a:ext cx="54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8756" name="Line 404"/>
            <p:cNvSpPr>
              <a:spLocks noChangeShapeType="1"/>
            </p:cNvSpPr>
            <p:nvPr/>
          </p:nvSpPr>
          <p:spPr bwMode="auto">
            <a:xfrm>
              <a:off x="197" y="3006"/>
              <a:ext cx="54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28833" name="Line 481"/>
            <p:cNvSpPr>
              <a:spLocks noChangeShapeType="1"/>
            </p:cNvSpPr>
            <p:nvPr/>
          </p:nvSpPr>
          <p:spPr bwMode="auto">
            <a:xfrm>
              <a:off x="1248" y="288"/>
              <a:ext cx="0" cy="35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29078" name="Group 726"/>
            <p:cNvGrpSpPr>
              <a:grpSpLocks/>
            </p:cNvGrpSpPr>
            <p:nvPr/>
          </p:nvGrpSpPr>
          <p:grpSpPr bwMode="auto">
            <a:xfrm>
              <a:off x="4580" y="3072"/>
              <a:ext cx="665" cy="144"/>
              <a:chOff x="3127" y="2304"/>
              <a:chExt cx="665" cy="144"/>
            </a:xfrm>
          </p:grpSpPr>
          <p:grpSp>
            <p:nvGrpSpPr>
              <p:cNvPr id="228844" name="Group 492"/>
              <p:cNvGrpSpPr>
                <a:grpSpLocks/>
              </p:cNvGrpSpPr>
              <p:nvPr/>
            </p:nvGrpSpPr>
            <p:grpSpPr bwMode="auto">
              <a:xfrm>
                <a:off x="3143" y="2400"/>
                <a:ext cx="576" cy="48"/>
                <a:chOff x="4320" y="2640"/>
                <a:chExt cx="816" cy="96"/>
              </a:xfrm>
            </p:grpSpPr>
            <p:sp>
              <p:nvSpPr>
                <p:cNvPr id="228837" name="Line 485"/>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838" name="Line 486"/>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840" name="Line 488"/>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841" name="Line 489"/>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842" name="Line 490"/>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843" name="Line 491"/>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8845" name="Rectangle 493"/>
              <p:cNvSpPr>
                <a:spLocks noChangeArrowheads="1"/>
              </p:cNvSpPr>
              <p:nvPr/>
            </p:nvSpPr>
            <p:spPr bwMode="auto">
              <a:xfrm>
                <a:off x="3687" y="230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10</a:t>
                </a:r>
                <a:endParaRPr lang="en-US" altLang="ja-JP" sz="1000" b="1"/>
              </a:p>
            </p:txBody>
          </p:sp>
          <p:sp>
            <p:nvSpPr>
              <p:cNvPr id="228846" name="Rectangle 494"/>
              <p:cNvSpPr>
                <a:spLocks noChangeArrowheads="1"/>
              </p:cNvSpPr>
              <p:nvPr/>
            </p:nvSpPr>
            <p:spPr bwMode="auto">
              <a:xfrm>
                <a:off x="3127"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8847" name="Rectangle 495"/>
              <p:cNvSpPr>
                <a:spLocks noChangeArrowheads="1"/>
              </p:cNvSpPr>
              <p:nvPr/>
            </p:nvSpPr>
            <p:spPr bwMode="auto">
              <a:xfrm>
                <a:off x="3267"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t>4</a:t>
                </a:r>
              </a:p>
            </p:txBody>
          </p:sp>
          <p:sp>
            <p:nvSpPr>
              <p:cNvPr id="228848" name="Rectangle 496"/>
              <p:cNvSpPr>
                <a:spLocks noChangeArrowheads="1"/>
              </p:cNvSpPr>
              <p:nvPr/>
            </p:nvSpPr>
            <p:spPr bwMode="auto">
              <a:xfrm>
                <a:off x="3423"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6</a:t>
                </a:r>
                <a:endParaRPr lang="en-US" altLang="ja-JP" sz="1000" b="1"/>
              </a:p>
            </p:txBody>
          </p:sp>
          <p:sp>
            <p:nvSpPr>
              <p:cNvPr id="228849" name="Rectangle 497"/>
              <p:cNvSpPr>
                <a:spLocks noChangeArrowheads="1"/>
              </p:cNvSpPr>
              <p:nvPr/>
            </p:nvSpPr>
            <p:spPr bwMode="auto">
              <a:xfrm>
                <a:off x="3559"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8</a:t>
                </a:r>
                <a:endParaRPr lang="en-US" altLang="ja-JP" sz="1000" b="1"/>
              </a:p>
            </p:txBody>
          </p:sp>
        </p:grpSp>
        <p:sp>
          <p:nvSpPr>
            <p:cNvPr id="228904" name="Line 552"/>
            <p:cNvSpPr>
              <a:spLocks noChangeShapeType="1"/>
            </p:cNvSpPr>
            <p:nvPr/>
          </p:nvSpPr>
          <p:spPr bwMode="auto">
            <a:xfrm>
              <a:off x="192" y="1090"/>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28971" name="Group 619"/>
            <p:cNvGrpSpPr>
              <a:grpSpLocks/>
            </p:cNvGrpSpPr>
            <p:nvPr/>
          </p:nvGrpSpPr>
          <p:grpSpPr bwMode="auto">
            <a:xfrm>
              <a:off x="4567" y="1190"/>
              <a:ext cx="604" cy="144"/>
              <a:chOff x="4231" y="1296"/>
              <a:chExt cx="604" cy="144"/>
            </a:xfrm>
          </p:grpSpPr>
          <p:grpSp>
            <p:nvGrpSpPr>
              <p:cNvPr id="228959" name="Group 607"/>
              <p:cNvGrpSpPr>
                <a:grpSpLocks/>
              </p:cNvGrpSpPr>
              <p:nvPr/>
            </p:nvGrpSpPr>
            <p:grpSpPr bwMode="auto">
              <a:xfrm>
                <a:off x="4247" y="1392"/>
                <a:ext cx="576" cy="48"/>
                <a:chOff x="4320" y="2640"/>
                <a:chExt cx="816" cy="96"/>
              </a:xfrm>
            </p:grpSpPr>
            <p:sp>
              <p:nvSpPr>
                <p:cNvPr id="228960" name="Line 608"/>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61" name="Line 609"/>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62" name="Line 610"/>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63" name="Line 611"/>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64" name="Line 612"/>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65" name="Line 613"/>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8966" name="Rectangle 614"/>
              <p:cNvSpPr>
                <a:spLocks noChangeArrowheads="1"/>
              </p:cNvSpPr>
              <p:nvPr/>
            </p:nvSpPr>
            <p:spPr bwMode="auto">
              <a:xfrm>
                <a:off x="4795"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5</a:t>
                </a:r>
                <a:endParaRPr lang="en-US" altLang="ja-JP" sz="1000" b="1"/>
              </a:p>
            </p:txBody>
          </p:sp>
          <p:sp>
            <p:nvSpPr>
              <p:cNvPr id="228967" name="Rectangle 615"/>
              <p:cNvSpPr>
                <a:spLocks noChangeArrowheads="1"/>
              </p:cNvSpPr>
              <p:nvPr/>
            </p:nvSpPr>
            <p:spPr bwMode="auto">
              <a:xfrm>
                <a:off x="4231"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1</a:t>
                </a:r>
                <a:endParaRPr lang="en-US" altLang="ja-JP" sz="1000" b="1"/>
              </a:p>
            </p:txBody>
          </p:sp>
          <p:sp>
            <p:nvSpPr>
              <p:cNvPr id="228968" name="Rectangle 616"/>
              <p:cNvSpPr>
                <a:spLocks noChangeArrowheads="1"/>
              </p:cNvSpPr>
              <p:nvPr/>
            </p:nvSpPr>
            <p:spPr bwMode="auto">
              <a:xfrm>
                <a:off x="4371"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8969" name="Rectangle 617"/>
              <p:cNvSpPr>
                <a:spLocks noChangeArrowheads="1"/>
              </p:cNvSpPr>
              <p:nvPr/>
            </p:nvSpPr>
            <p:spPr bwMode="auto">
              <a:xfrm>
                <a:off x="4527"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3</a:t>
                </a:r>
                <a:endParaRPr lang="en-US" altLang="ja-JP" sz="1000" b="1"/>
              </a:p>
            </p:txBody>
          </p:sp>
          <p:sp>
            <p:nvSpPr>
              <p:cNvPr id="228970" name="Rectangle 618"/>
              <p:cNvSpPr>
                <a:spLocks noChangeArrowheads="1"/>
              </p:cNvSpPr>
              <p:nvPr/>
            </p:nvSpPr>
            <p:spPr bwMode="auto">
              <a:xfrm>
                <a:off x="4663"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4</a:t>
                </a:r>
                <a:endParaRPr lang="en-US" altLang="ja-JP" sz="1000" b="1"/>
              </a:p>
            </p:txBody>
          </p:sp>
        </p:grpSp>
        <p:grpSp>
          <p:nvGrpSpPr>
            <p:cNvPr id="228972" name="Group 620"/>
            <p:cNvGrpSpPr>
              <a:grpSpLocks/>
            </p:cNvGrpSpPr>
            <p:nvPr/>
          </p:nvGrpSpPr>
          <p:grpSpPr bwMode="auto">
            <a:xfrm>
              <a:off x="4567" y="2160"/>
              <a:ext cx="604" cy="144"/>
              <a:chOff x="4231" y="1296"/>
              <a:chExt cx="604" cy="144"/>
            </a:xfrm>
          </p:grpSpPr>
          <p:grpSp>
            <p:nvGrpSpPr>
              <p:cNvPr id="228973" name="Group 621"/>
              <p:cNvGrpSpPr>
                <a:grpSpLocks/>
              </p:cNvGrpSpPr>
              <p:nvPr/>
            </p:nvGrpSpPr>
            <p:grpSpPr bwMode="auto">
              <a:xfrm>
                <a:off x="4247" y="1392"/>
                <a:ext cx="576" cy="48"/>
                <a:chOff x="4320" y="2640"/>
                <a:chExt cx="816" cy="96"/>
              </a:xfrm>
            </p:grpSpPr>
            <p:sp>
              <p:nvSpPr>
                <p:cNvPr id="228974" name="Line 622"/>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75" name="Line 623"/>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76" name="Line 624"/>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77" name="Line 625"/>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78" name="Line 626"/>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79" name="Line 627"/>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8980" name="Rectangle 628"/>
              <p:cNvSpPr>
                <a:spLocks noChangeArrowheads="1"/>
              </p:cNvSpPr>
              <p:nvPr/>
            </p:nvSpPr>
            <p:spPr bwMode="auto">
              <a:xfrm>
                <a:off x="4795"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5</a:t>
                </a:r>
                <a:endParaRPr lang="en-US" altLang="ja-JP" sz="1000" b="1"/>
              </a:p>
            </p:txBody>
          </p:sp>
          <p:sp>
            <p:nvSpPr>
              <p:cNvPr id="228981" name="Rectangle 629"/>
              <p:cNvSpPr>
                <a:spLocks noChangeArrowheads="1"/>
              </p:cNvSpPr>
              <p:nvPr/>
            </p:nvSpPr>
            <p:spPr bwMode="auto">
              <a:xfrm>
                <a:off x="4231"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1</a:t>
                </a:r>
                <a:endParaRPr lang="en-US" altLang="ja-JP" sz="1000" b="1"/>
              </a:p>
            </p:txBody>
          </p:sp>
          <p:sp>
            <p:nvSpPr>
              <p:cNvPr id="228982" name="Rectangle 630"/>
              <p:cNvSpPr>
                <a:spLocks noChangeArrowheads="1"/>
              </p:cNvSpPr>
              <p:nvPr/>
            </p:nvSpPr>
            <p:spPr bwMode="auto">
              <a:xfrm>
                <a:off x="4371"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8983" name="Rectangle 631"/>
              <p:cNvSpPr>
                <a:spLocks noChangeArrowheads="1"/>
              </p:cNvSpPr>
              <p:nvPr/>
            </p:nvSpPr>
            <p:spPr bwMode="auto">
              <a:xfrm>
                <a:off x="4527"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3</a:t>
                </a:r>
                <a:endParaRPr lang="en-US" altLang="ja-JP" sz="1000" b="1"/>
              </a:p>
            </p:txBody>
          </p:sp>
          <p:sp>
            <p:nvSpPr>
              <p:cNvPr id="228984" name="Rectangle 632"/>
              <p:cNvSpPr>
                <a:spLocks noChangeArrowheads="1"/>
              </p:cNvSpPr>
              <p:nvPr/>
            </p:nvSpPr>
            <p:spPr bwMode="auto">
              <a:xfrm>
                <a:off x="4663"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4</a:t>
                </a:r>
                <a:endParaRPr lang="en-US" altLang="ja-JP" sz="1000" b="1"/>
              </a:p>
            </p:txBody>
          </p:sp>
        </p:grpSp>
        <p:grpSp>
          <p:nvGrpSpPr>
            <p:cNvPr id="228985" name="Group 633"/>
            <p:cNvGrpSpPr>
              <a:grpSpLocks/>
            </p:cNvGrpSpPr>
            <p:nvPr/>
          </p:nvGrpSpPr>
          <p:grpSpPr bwMode="auto">
            <a:xfrm>
              <a:off x="4560" y="2784"/>
              <a:ext cx="611" cy="144"/>
              <a:chOff x="4224" y="1296"/>
              <a:chExt cx="611" cy="144"/>
            </a:xfrm>
          </p:grpSpPr>
          <p:grpSp>
            <p:nvGrpSpPr>
              <p:cNvPr id="228986" name="Group 634"/>
              <p:cNvGrpSpPr>
                <a:grpSpLocks/>
              </p:cNvGrpSpPr>
              <p:nvPr/>
            </p:nvGrpSpPr>
            <p:grpSpPr bwMode="auto">
              <a:xfrm>
                <a:off x="4247" y="1392"/>
                <a:ext cx="576" cy="48"/>
                <a:chOff x="4320" y="2640"/>
                <a:chExt cx="816" cy="96"/>
              </a:xfrm>
            </p:grpSpPr>
            <p:sp>
              <p:nvSpPr>
                <p:cNvPr id="228987" name="Line 635"/>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88" name="Line 636"/>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89" name="Line 637"/>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90" name="Line 638"/>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91" name="Line 639"/>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8992" name="Line 640"/>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8993" name="Rectangle 641"/>
              <p:cNvSpPr>
                <a:spLocks noChangeArrowheads="1"/>
              </p:cNvSpPr>
              <p:nvPr/>
            </p:nvSpPr>
            <p:spPr bwMode="auto">
              <a:xfrm>
                <a:off x="4795"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5</a:t>
                </a:r>
                <a:endParaRPr lang="en-US" altLang="ja-JP" sz="1000" b="1"/>
              </a:p>
            </p:txBody>
          </p:sp>
          <p:sp>
            <p:nvSpPr>
              <p:cNvPr id="228994" name="Rectangle 642"/>
              <p:cNvSpPr>
                <a:spLocks noChangeArrowheads="1"/>
              </p:cNvSpPr>
              <p:nvPr/>
            </p:nvSpPr>
            <p:spPr bwMode="auto">
              <a:xfrm>
                <a:off x="4224" y="1296"/>
                <a:ext cx="5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itchFamily="50" charset="-128"/>
                  </a:rPr>
                  <a:t>１</a:t>
                </a:r>
                <a:endParaRPr lang="ja-JP" altLang="en-US" sz="1000" b="1"/>
              </a:p>
            </p:txBody>
          </p:sp>
          <p:sp>
            <p:nvSpPr>
              <p:cNvPr id="228995" name="Rectangle 643"/>
              <p:cNvSpPr>
                <a:spLocks noChangeArrowheads="1"/>
              </p:cNvSpPr>
              <p:nvPr/>
            </p:nvSpPr>
            <p:spPr bwMode="auto">
              <a:xfrm>
                <a:off x="4371"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8996" name="Rectangle 644"/>
              <p:cNvSpPr>
                <a:spLocks noChangeArrowheads="1"/>
              </p:cNvSpPr>
              <p:nvPr/>
            </p:nvSpPr>
            <p:spPr bwMode="auto">
              <a:xfrm>
                <a:off x="4527"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3</a:t>
                </a:r>
                <a:endParaRPr lang="en-US" altLang="ja-JP" sz="1000" b="1"/>
              </a:p>
            </p:txBody>
          </p:sp>
          <p:sp>
            <p:nvSpPr>
              <p:cNvPr id="228997" name="Rectangle 645"/>
              <p:cNvSpPr>
                <a:spLocks noChangeArrowheads="1"/>
              </p:cNvSpPr>
              <p:nvPr/>
            </p:nvSpPr>
            <p:spPr bwMode="auto">
              <a:xfrm>
                <a:off x="4663" y="1296"/>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4</a:t>
                </a:r>
                <a:endParaRPr lang="en-US" altLang="ja-JP" sz="1000" b="1"/>
              </a:p>
            </p:txBody>
          </p:sp>
        </p:grpSp>
        <p:grpSp>
          <p:nvGrpSpPr>
            <p:cNvPr id="228998" name="Group 646"/>
            <p:cNvGrpSpPr>
              <a:grpSpLocks/>
            </p:cNvGrpSpPr>
            <p:nvPr/>
          </p:nvGrpSpPr>
          <p:grpSpPr bwMode="auto">
            <a:xfrm>
              <a:off x="4568" y="3648"/>
              <a:ext cx="643" cy="144"/>
              <a:chOff x="4232" y="1296"/>
              <a:chExt cx="621" cy="144"/>
            </a:xfrm>
          </p:grpSpPr>
          <p:grpSp>
            <p:nvGrpSpPr>
              <p:cNvPr id="228999" name="Group 647"/>
              <p:cNvGrpSpPr>
                <a:grpSpLocks/>
              </p:cNvGrpSpPr>
              <p:nvPr/>
            </p:nvGrpSpPr>
            <p:grpSpPr bwMode="auto">
              <a:xfrm>
                <a:off x="4247" y="1392"/>
                <a:ext cx="576" cy="48"/>
                <a:chOff x="4320" y="2640"/>
                <a:chExt cx="816" cy="96"/>
              </a:xfrm>
            </p:grpSpPr>
            <p:sp>
              <p:nvSpPr>
                <p:cNvPr id="229000" name="Line 648"/>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01" name="Line 649"/>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02" name="Line 650"/>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03" name="Line 651"/>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04" name="Line 652"/>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05" name="Line 653"/>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06" name="Rectangle 654"/>
              <p:cNvSpPr>
                <a:spLocks noChangeArrowheads="1"/>
              </p:cNvSpPr>
              <p:nvPr/>
            </p:nvSpPr>
            <p:spPr bwMode="auto">
              <a:xfrm>
                <a:off x="4776" y="1296"/>
                <a:ext cx="7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10</a:t>
                </a:r>
                <a:endParaRPr lang="en-US" altLang="ja-JP" sz="1000" b="1"/>
              </a:p>
            </p:txBody>
          </p:sp>
          <p:sp>
            <p:nvSpPr>
              <p:cNvPr id="229007" name="Rectangle 655"/>
              <p:cNvSpPr>
                <a:spLocks noChangeArrowheads="1"/>
              </p:cNvSpPr>
              <p:nvPr/>
            </p:nvSpPr>
            <p:spPr bwMode="auto">
              <a:xfrm>
                <a:off x="4232" y="1296"/>
                <a:ext cx="3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9008" name="Rectangle 656"/>
              <p:cNvSpPr>
                <a:spLocks noChangeArrowheads="1"/>
              </p:cNvSpPr>
              <p:nvPr/>
            </p:nvSpPr>
            <p:spPr bwMode="auto">
              <a:xfrm>
                <a:off x="4372" y="1296"/>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4</a:t>
                </a:r>
                <a:endParaRPr lang="en-US" altLang="ja-JP" sz="1000" b="1"/>
              </a:p>
            </p:txBody>
          </p:sp>
          <p:sp>
            <p:nvSpPr>
              <p:cNvPr id="229009" name="Rectangle 657"/>
              <p:cNvSpPr>
                <a:spLocks noChangeArrowheads="1"/>
              </p:cNvSpPr>
              <p:nvPr/>
            </p:nvSpPr>
            <p:spPr bwMode="auto">
              <a:xfrm>
                <a:off x="4528" y="1296"/>
                <a:ext cx="3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6</a:t>
                </a:r>
                <a:endParaRPr lang="en-US" altLang="ja-JP" sz="1000" b="1"/>
              </a:p>
            </p:txBody>
          </p:sp>
          <p:sp>
            <p:nvSpPr>
              <p:cNvPr id="229010" name="Rectangle 658"/>
              <p:cNvSpPr>
                <a:spLocks noChangeArrowheads="1"/>
              </p:cNvSpPr>
              <p:nvPr/>
            </p:nvSpPr>
            <p:spPr bwMode="auto">
              <a:xfrm>
                <a:off x="4664" y="1296"/>
                <a:ext cx="3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8</a:t>
                </a:r>
                <a:endParaRPr lang="en-US" altLang="ja-JP" sz="1000" b="1"/>
              </a:p>
            </p:txBody>
          </p:sp>
        </p:grpSp>
        <p:grpSp>
          <p:nvGrpSpPr>
            <p:cNvPr id="229013" name="Group 661"/>
            <p:cNvGrpSpPr>
              <a:grpSpLocks/>
            </p:cNvGrpSpPr>
            <p:nvPr/>
          </p:nvGrpSpPr>
          <p:grpSpPr bwMode="auto">
            <a:xfrm>
              <a:off x="4567" y="883"/>
              <a:ext cx="665" cy="144"/>
              <a:chOff x="4231" y="624"/>
              <a:chExt cx="665" cy="144"/>
            </a:xfrm>
          </p:grpSpPr>
          <p:grpSp>
            <p:nvGrpSpPr>
              <p:cNvPr id="229014" name="Group 662"/>
              <p:cNvGrpSpPr>
                <a:grpSpLocks/>
              </p:cNvGrpSpPr>
              <p:nvPr/>
            </p:nvGrpSpPr>
            <p:grpSpPr bwMode="auto">
              <a:xfrm>
                <a:off x="4247" y="720"/>
                <a:ext cx="576" cy="48"/>
                <a:chOff x="4320" y="2640"/>
                <a:chExt cx="816" cy="96"/>
              </a:xfrm>
            </p:grpSpPr>
            <p:sp>
              <p:nvSpPr>
                <p:cNvPr id="229015" name="Line 663"/>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16" name="Line 664"/>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17" name="Line 665"/>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18" name="Line 666"/>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19" name="Line 667"/>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20" name="Line 668"/>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21" name="Rectangle 669"/>
              <p:cNvSpPr>
                <a:spLocks noChangeArrowheads="1"/>
              </p:cNvSpPr>
              <p:nvPr/>
            </p:nvSpPr>
            <p:spPr bwMode="auto">
              <a:xfrm>
                <a:off x="4791" y="62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15</a:t>
                </a:r>
                <a:endParaRPr lang="en-US" altLang="ja-JP" sz="1000" b="1"/>
              </a:p>
            </p:txBody>
          </p:sp>
          <p:sp>
            <p:nvSpPr>
              <p:cNvPr id="229022" name="Rectangle 670"/>
              <p:cNvSpPr>
                <a:spLocks noChangeArrowheads="1"/>
              </p:cNvSpPr>
              <p:nvPr/>
            </p:nvSpPr>
            <p:spPr bwMode="auto">
              <a:xfrm>
                <a:off x="423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3</a:t>
                </a:r>
                <a:endParaRPr lang="en-US" altLang="ja-JP" sz="1000" b="1"/>
              </a:p>
            </p:txBody>
          </p:sp>
          <p:sp>
            <p:nvSpPr>
              <p:cNvPr id="229023" name="Rectangle 671"/>
              <p:cNvSpPr>
                <a:spLocks noChangeArrowheads="1"/>
              </p:cNvSpPr>
              <p:nvPr/>
            </p:nvSpPr>
            <p:spPr bwMode="auto">
              <a:xfrm>
                <a:off x="437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latin typeface="ＭＳ Ｐゴシック" pitchFamily="50" charset="-128"/>
                  </a:rPr>
                  <a:t>6</a:t>
                </a:r>
              </a:p>
            </p:txBody>
          </p:sp>
          <p:sp>
            <p:nvSpPr>
              <p:cNvPr id="229024" name="Rectangle 672"/>
              <p:cNvSpPr>
                <a:spLocks noChangeArrowheads="1"/>
              </p:cNvSpPr>
              <p:nvPr/>
            </p:nvSpPr>
            <p:spPr bwMode="auto">
              <a:xfrm>
                <a:off x="4527"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9</a:t>
                </a:r>
                <a:endParaRPr lang="en-US" altLang="ja-JP" sz="1000" b="1"/>
              </a:p>
            </p:txBody>
          </p:sp>
          <p:sp>
            <p:nvSpPr>
              <p:cNvPr id="229025" name="Rectangle 673"/>
              <p:cNvSpPr>
                <a:spLocks noChangeArrowheads="1"/>
              </p:cNvSpPr>
              <p:nvPr/>
            </p:nvSpPr>
            <p:spPr bwMode="auto">
              <a:xfrm>
                <a:off x="4643" y="624"/>
                <a:ext cx="8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12</a:t>
                </a:r>
                <a:endParaRPr lang="en-US" altLang="ja-JP" sz="1000" b="1"/>
              </a:p>
            </p:txBody>
          </p:sp>
        </p:grpSp>
        <p:grpSp>
          <p:nvGrpSpPr>
            <p:cNvPr id="229026" name="Group 674"/>
            <p:cNvGrpSpPr>
              <a:grpSpLocks/>
            </p:cNvGrpSpPr>
            <p:nvPr/>
          </p:nvGrpSpPr>
          <p:grpSpPr bwMode="auto">
            <a:xfrm>
              <a:off x="4567" y="1497"/>
              <a:ext cx="665" cy="144"/>
              <a:chOff x="4231" y="624"/>
              <a:chExt cx="665" cy="144"/>
            </a:xfrm>
          </p:grpSpPr>
          <p:grpSp>
            <p:nvGrpSpPr>
              <p:cNvPr id="229027" name="Group 675"/>
              <p:cNvGrpSpPr>
                <a:grpSpLocks/>
              </p:cNvGrpSpPr>
              <p:nvPr/>
            </p:nvGrpSpPr>
            <p:grpSpPr bwMode="auto">
              <a:xfrm>
                <a:off x="4247" y="720"/>
                <a:ext cx="576" cy="48"/>
                <a:chOff x="4320" y="2640"/>
                <a:chExt cx="816" cy="96"/>
              </a:xfrm>
            </p:grpSpPr>
            <p:sp>
              <p:nvSpPr>
                <p:cNvPr id="229028" name="Line 676"/>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29" name="Line 677"/>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30" name="Line 678"/>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31" name="Line 679"/>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32" name="Line 680"/>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33" name="Line 681"/>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34" name="Rectangle 682"/>
              <p:cNvSpPr>
                <a:spLocks noChangeArrowheads="1"/>
              </p:cNvSpPr>
              <p:nvPr/>
            </p:nvSpPr>
            <p:spPr bwMode="auto">
              <a:xfrm>
                <a:off x="4791" y="62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10</a:t>
                </a:r>
                <a:endParaRPr lang="en-US" altLang="ja-JP" sz="1000" b="1"/>
              </a:p>
            </p:txBody>
          </p:sp>
          <p:sp>
            <p:nvSpPr>
              <p:cNvPr id="229035" name="Rectangle 683"/>
              <p:cNvSpPr>
                <a:spLocks noChangeArrowheads="1"/>
              </p:cNvSpPr>
              <p:nvPr/>
            </p:nvSpPr>
            <p:spPr bwMode="auto">
              <a:xfrm>
                <a:off x="423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9036" name="Rectangle 684"/>
              <p:cNvSpPr>
                <a:spLocks noChangeArrowheads="1"/>
              </p:cNvSpPr>
              <p:nvPr/>
            </p:nvSpPr>
            <p:spPr bwMode="auto">
              <a:xfrm>
                <a:off x="437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t>4</a:t>
                </a:r>
              </a:p>
            </p:txBody>
          </p:sp>
          <p:sp>
            <p:nvSpPr>
              <p:cNvPr id="229037" name="Rectangle 685"/>
              <p:cNvSpPr>
                <a:spLocks noChangeArrowheads="1"/>
              </p:cNvSpPr>
              <p:nvPr/>
            </p:nvSpPr>
            <p:spPr bwMode="auto">
              <a:xfrm>
                <a:off x="4527"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6</a:t>
                </a:r>
                <a:endParaRPr lang="en-US" altLang="ja-JP" sz="1000" b="1"/>
              </a:p>
            </p:txBody>
          </p:sp>
          <p:sp>
            <p:nvSpPr>
              <p:cNvPr id="229038" name="Rectangle 686"/>
              <p:cNvSpPr>
                <a:spLocks noChangeArrowheads="1"/>
              </p:cNvSpPr>
              <p:nvPr/>
            </p:nvSpPr>
            <p:spPr bwMode="auto">
              <a:xfrm>
                <a:off x="4663"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8</a:t>
                </a:r>
                <a:endParaRPr lang="en-US" altLang="ja-JP" sz="1000" b="1"/>
              </a:p>
            </p:txBody>
          </p:sp>
        </p:grpSp>
        <p:grpSp>
          <p:nvGrpSpPr>
            <p:cNvPr id="229039" name="Group 687"/>
            <p:cNvGrpSpPr>
              <a:grpSpLocks/>
            </p:cNvGrpSpPr>
            <p:nvPr/>
          </p:nvGrpSpPr>
          <p:grpSpPr bwMode="auto">
            <a:xfrm>
              <a:off x="4567" y="1824"/>
              <a:ext cx="665" cy="144"/>
              <a:chOff x="4231" y="624"/>
              <a:chExt cx="665" cy="144"/>
            </a:xfrm>
          </p:grpSpPr>
          <p:grpSp>
            <p:nvGrpSpPr>
              <p:cNvPr id="229040" name="Group 688"/>
              <p:cNvGrpSpPr>
                <a:grpSpLocks/>
              </p:cNvGrpSpPr>
              <p:nvPr/>
            </p:nvGrpSpPr>
            <p:grpSpPr bwMode="auto">
              <a:xfrm>
                <a:off x="4247" y="720"/>
                <a:ext cx="576" cy="48"/>
                <a:chOff x="4320" y="2640"/>
                <a:chExt cx="816" cy="96"/>
              </a:xfrm>
            </p:grpSpPr>
            <p:sp>
              <p:nvSpPr>
                <p:cNvPr id="229041" name="Line 689"/>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42" name="Line 690"/>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43" name="Line 691"/>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44" name="Line 692"/>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45" name="Line 693"/>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46" name="Line 694"/>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47" name="Rectangle 695"/>
              <p:cNvSpPr>
                <a:spLocks noChangeArrowheads="1"/>
              </p:cNvSpPr>
              <p:nvPr/>
            </p:nvSpPr>
            <p:spPr bwMode="auto">
              <a:xfrm>
                <a:off x="4791" y="62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15</a:t>
                </a:r>
                <a:endParaRPr lang="en-US" altLang="ja-JP" sz="1000" b="1">
                  <a:latin typeface="ＭＳ Ｐゴシック" pitchFamily="50" charset="-128"/>
                </a:endParaRPr>
              </a:p>
            </p:txBody>
          </p:sp>
          <p:sp>
            <p:nvSpPr>
              <p:cNvPr id="229048" name="Rectangle 696"/>
              <p:cNvSpPr>
                <a:spLocks noChangeArrowheads="1"/>
              </p:cNvSpPr>
              <p:nvPr/>
            </p:nvSpPr>
            <p:spPr bwMode="auto">
              <a:xfrm>
                <a:off x="423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3</a:t>
                </a:r>
                <a:endParaRPr lang="en-US" altLang="ja-JP" sz="1000" b="1">
                  <a:latin typeface="ＭＳ Ｐゴシック" pitchFamily="50" charset="-128"/>
                </a:endParaRPr>
              </a:p>
            </p:txBody>
          </p:sp>
          <p:sp>
            <p:nvSpPr>
              <p:cNvPr id="229049" name="Rectangle 697"/>
              <p:cNvSpPr>
                <a:spLocks noChangeArrowheads="1"/>
              </p:cNvSpPr>
              <p:nvPr/>
            </p:nvSpPr>
            <p:spPr bwMode="auto">
              <a:xfrm>
                <a:off x="437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latin typeface="ＭＳ Ｐゴシック" pitchFamily="50" charset="-128"/>
                  </a:rPr>
                  <a:t>6</a:t>
                </a:r>
              </a:p>
            </p:txBody>
          </p:sp>
          <p:sp>
            <p:nvSpPr>
              <p:cNvPr id="229050" name="Rectangle 698"/>
              <p:cNvSpPr>
                <a:spLocks noChangeArrowheads="1"/>
              </p:cNvSpPr>
              <p:nvPr/>
            </p:nvSpPr>
            <p:spPr bwMode="auto">
              <a:xfrm>
                <a:off x="4527"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9</a:t>
                </a:r>
                <a:endParaRPr lang="en-US" altLang="ja-JP" sz="1000" b="1">
                  <a:latin typeface="ＭＳ Ｐゴシック" pitchFamily="50" charset="-128"/>
                </a:endParaRPr>
              </a:p>
            </p:txBody>
          </p:sp>
          <p:sp>
            <p:nvSpPr>
              <p:cNvPr id="229051" name="Rectangle 699"/>
              <p:cNvSpPr>
                <a:spLocks noChangeArrowheads="1"/>
              </p:cNvSpPr>
              <p:nvPr/>
            </p:nvSpPr>
            <p:spPr bwMode="auto">
              <a:xfrm>
                <a:off x="4643" y="624"/>
                <a:ext cx="8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12</a:t>
                </a:r>
                <a:endParaRPr lang="en-US" altLang="ja-JP" sz="1000" b="1">
                  <a:latin typeface="ＭＳ Ｐゴシック" pitchFamily="50" charset="-128"/>
                </a:endParaRPr>
              </a:p>
            </p:txBody>
          </p:sp>
        </p:grpSp>
        <p:grpSp>
          <p:nvGrpSpPr>
            <p:cNvPr id="229052" name="Group 700"/>
            <p:cNvGrpSpPr>
              <a:grpSpLocks/>
            </p:cNvGrpSpPr>
            <p:nvPr/>
          </p:nvGrpSpPr>
          <p:grpSpPr bwMode="auto">
            <a:xfrm>
              <a:off x="4567" y="2448"/>
              <a:ext cx="665" cy="144"/>
              <a:chOff x="4231" y="624"/>
              <a:chExt cx="665" cy="144"/>
            </a:xfrm>
          </p:grpSpPr>
          <p:grpSp>
            <p:nvGrpSpPr>
              <p:cNvPr id="229053" name="Group 701"/>
              <p:cNvGrpSpPr>
                <a:grpSpLocks/>
              </p:cNvGrpSpPr>
              <p:nvPr/>
            </p:nvGrpSpPr>
            <p:grpSpPr bwMode="auto">
              <a:xfrm>
                <a:off x="4247" y="720"/>
                <a:ext cx="576" cy="48"/>
                <a:chOff x="4320" y="2640"/>
                <a:chExt cx="816" cy="96"/>
              </a:xfrm>
            </p:grpSpPr>
            <p:sp>
              <p:nvSpPr>
                <p:cNvPr id="229054" name="Line 702"/>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55" name="Line 703"/>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56" name="Line 704"/>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57" name="Line 705"/>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58" name="Line 706"/>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59" name="Line 707"/>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60" name="Rectangle 708"/>
              <p:cNvSpPr>
                <a:spLocks noChangeArrowheads="1"/>
              </p:cNvSpPr>
              <p:nvPr/>
            </p:nvSpPr>
            <p:spPr bwMode="auto">
              <a:xfrm>
                <a:off x="4791" y="62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10</a:t>
                </a:r>
                <a:endParaRPr lang="en-US" altLang="ja-JP" sz="1000" b="1"/>
              </a:p>
            </p:txBody>
          </p:sp>
          <p:sp>
            <p:nvSpPr>
              <p:cNvPr id="229061" name="Rectangle 709"/>
              <p:cNvSpPr>
                <a:spLocks noChangeArrowheads="1"/>
              </p:cNvSpPr>
              <p:nvPr/>
            </p:nvSpPr>
            <p:spPr bwMode="auto">
              <a:xfrm>
                <a:off x="423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9062" name="Rectangle 710"/>
              <p:cNvSpPr>
                <a:spLocks noChangeArrowheads="1"/>
              </p:cNvSpPr>
              <p:nvPr/>
            </p:nvSpPr>
            <p:spPr bwMode="auto">
              <a:xfrm>
                <a:off x="437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t>4</a:t>
                </a:r>
              </a:p>
            </p:txBody>
          </p:sp>
          <p:sp>
            <p:nvSpPr>
              <p:cNvPr id="229063" name="Rectangle 711"/>
              <p:cNvSpPr>
                <a:spLocks noChangeArrowheads="1"/>
              </p:cNvSpPr>
              <p:nvPr/>
            </p:nvSpPr>
            <p:spPr bwMode="auto">
              <a:xfrm>
                <a:off x="4527"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6</a:t>
                </a:r>
                <a:endParaRPr lang="en-US" altLang="ja-JP" sz="1000" b="1"/>
              </a:p>
            </p:txBody>
          </p:sp>
          <p:sp>
            <p:nvSpPr>
              <p:cNvPr id="229064" name="Rectangle 712"/>
              <p:cNvSpPr>
                <a:spLocks noChangeArrowheads="1"/>
              </p:cNvSpPr>
              <p:nvPr/>
            </p:nvSpPr>
            <p:spPr bwMode="auto">
              <a:xfrm>
                <a:off x="4663"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8</a:t>
                </a:r>
                <a:endParaRPr lang="en-US" altLang="ja-JP" sz="1000" b="1"/>
              </a:p>
            </p:txBody>
          </p:sp>
        </p:grpSp>
        <p:grpSp>
          <p:nvGrpSpPr>
            <p:cNvPr id="229065" name="Group 713"/>
            <p:cNvGrpSpPr>
              <a:grpSpLocks/>
            </p:cNvGrpSpPr>
            <p:nvPr/>
          </p:nvGrpSpPr>
          <p:grpSpPr bwMode="auto">
            <a:xfrm>
              <a:off x="4567" y="576"/>
              <a:ext cx="665" cy="144"/>
              <a:chOff x="4231" y="624"/>
              <a:chExt cx="665" cy="144"/>
            </a:xfrm>
          </p:grpSpPr>
          <p:grpSp>
            <p:nvGrpSpPr>
              <p:cNvPr id="229066" name="Group 714"/>
              <p:cNvGrpSpPr>
                <a:grpSpLocks/>
              </p:cNvGrpSpPr>
              <p:nvPr/>
            </p:nvGrpSpPr>
            <p:grpSpPr bwMode="auto">
              <a:xfrm>
                <a:off x="4247" y="720"/>
                <a:ext cx="576" cy="48"/>
                <a:chOff x="4320" y="2640"/>
                <a:chExt cx="816" cy="96"/>
              </a:xfrm>
            </p:grpSpPr>
            <p:sp>
              <p:nvSpPr>
                <p:cNvPr id="229067" name="Line 715"/>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68" name="Line 716"/>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69" name="Line 717"/>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70" name="Line 718"/>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71" name="Line 719"/>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72" name="Line 720"/>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73" name="Rectangle 721"/>
              <p:cNvSpPr>
                <a:spLocks noChangeArrowheads="1"/>
              </p:cNvSpPr>
              <p:nvPr/>
            </p:nvSpPr>
            <p:spPr bwMode="auto">
              <a:xfrm>
                <a:off x="4791" y="62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t>5</a:t>
                </a:r>
              </a:p>
            </p:txBody>
          </p:sp>
          <p:sp>
            <p:nvSpPr>
              <p:cNvPr id="229074" name="Rectangle 722"/>
              <p:cNvSpPr>
                <a:spLocks noChangeArrowheads="1"/>
              </p:cNvSpPr>
              <p:nvPr/>
            </p:nvSpPr>
            <p:spPr bwMode="auto">
              <a:xfrm>
                <a:off x="423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1</a:t>
                </a:r>
                <a:endParaRPr lang="en-US" altLang="ja-JP" sz="1000" b="1"/>
              </a:p>
            </p:txBody>
          </p:sp>
          <p:sp>
            <p:nvSpPr>
              <p:cNvPr id="229075" name="Rectangle 723"/>
              <p:cNvSpPr>
                <a:spLocks noChangeArrowheads="1"/>
              </p:cNvSpPr>
              <p:nvPr/>
            </p:nvSpPr>
            <p:spPr bwMode="auto">
              <a:xfrm>
                <a:off x="4371"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t>2</a:t>
                </a:r>
              </a:p>
            </p:txBody>
          </p:sp>
          <p:sp>
            <p:nvSpPr>
              <p:cNvPr id="229076" name="Rectangle 724"/>
              <p:cNvSpPr>
                <a:spLocks noChangeArrowheads="1"/>
              </p:cNvSpPr>
              <p:nvPr/>
            </p:nvSpPr>
            <p:spPr bwMode="auto">
              <a:xfrm>
                <a:off x="4527"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3</a:t>
                </a:r>
                <a:endParaRPr lang="en-US" altLang="ja-JP" sz="1000" b="1"/>
              </a:p>
            </p:txBody>
          </p:sp>
          <p:sp>
            <p:nvSpPr>
              <p:cNvPr id="229077" name="Rectangle 725"/>
              <p:cNvSpPr>
                <a:spLocks noChangeArrowheads="1"/>
              </p:cNvSpPr>
              <p:nvPr/>
            </p:nvSpPr>
            <p:spPr bwMode="auto">
              <a:xfrm>
                <a:off x="4663" y="62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4</a:t>
                </a:r>
                <a:endParaRPr lang="en-US" altLang="ja-JP" sz="1000" b="1"/>
              </a:p>
            </p:txBody>
          </p:sp>
        </p:grpSp>
        <p:grpSp>
          <p:nvGrpSpPr>
            <p:cNvPr id="229079" name="Group 727"/>
            <p:cNvGrpSpPr>
              <a:grpSpLocks/>
            </p:cNvGrpSpPr>
            <p:nvPr/>
          </p:nvGrpSpPr>
          <p:grpSpPr bwMode="auto">
            <a:xfrm>
              <a:off x="4580" y="3340"/>
              <a:ext cx="665" cy="144"/>
              <a:chOff x="3127" y="2304"/>
              <a:chExt cx="665" cy="144"/>
            </a:xfrm>
          </p:grpSpPr>
          <p:grpSp>
            <p:nvGrpSpPr>
              <p:cNvPr id="229080" name="Group 728"/>
              <p:cNvGrpSpPr>
                <a:grpSpLocks/>
              </p:cNvGrpSpPr>
              <p:nvPr/>
            </p:nvGrpSpPr>
            <p:grpSpPr bwMode="auto">
              <a:xfrm>
                <a:off x="3143" y="2400"/>
                <a:ext cx="576" cy="48"/>
                <a:chOff x="4320" y="2640"/>
                <a:chExt cx="816" cy="96"/>
              </a:xfrm>
            </p:grpSpPr>
            <p:sp>
              <p:nvSpPr>
                <p:cNvPr id="229081" name="Line 729"/>
                <p:cNvSpPr>
                  <a:spLocks noChangeShapeType="1"/>
                </p:cNvSpPr>
                <p:nvPr/>
              </p:nvSpPr>
              <p:spPr bwMode="auto">
                <a:xfrm>
                  <a:off x="4320" y="2736"/>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82" name="Line 730"/>
                <p:cNvSpPr>
                  <a:spLocks noChangeShapeType="1"/>
                </p:cNvSpPr>
                <p:nvPr/>
              </p:nvSpPr>
              <p:spPr bwMode="auto">
                <a:xfrm>
                  <a:off x="4320"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83" name="Line 731"/>
                <p:cNvSpPr>
                  <a:spLocks noChangeShapeType="1"/>
                </p:cNvSpPr>
                <p:nvPr/>
              </p:nvSpPr>
              <p:spPr bwMode="auto">
                <a:xfrm>
                  <a:off x="4524"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84" name="Line 732"/>
                <p:cNvSpPr>
                  <a:spLocks noChangeShapeType="1"/>
                </p:cNvSpPr>
                <p:nvPr/>
              </p:nvSpPr>
              <p:spPr bwMode="auto">
                <a:xfrm>
                  <a:off x="4728"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85" name="Line 733"/>
                <p:cNvSpPr>
                  <a:spLocks noChangeShapeType="1"/>
                </p:cNvSpPr>
                <p:nvPr/>
              </p:nvSpPr>
              <p:spPr bwMode="auto">
                <a:xfrm>
                  <a:off x="4932"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86" name="Line 734"/>
                <p:cNvSpPr>
                  <a:spLocks noChangeShapeType="1"/>
                </p:cNvSpPr>
                <p:nvPr/>
              </p:nvSpPr>
              <p:spPr bwMode="auto">
                <a:xfrm>
                  <a:off x="5136" y="264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29087" name="Rectangle 735"/>
              <p:cNvSpPr>
                <a:spLocks noChangeArrowheads="1"/>
              </p:cNvSpPr>
              <p:nvPr/>
            </p:nvSpPr>
            <p:spPr bwMode="auto">
              <a:xfrm>
                <a:off x="3687" y="2304"/>
                <a:ext cx="10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000" b="1">
                    <a:solidFill>
                      <a:srgbClr val="000000"/>
                    </a:solidFill>
                    <a:latin typeface="ＭＳ Ｐゴシック" pitchFamily="50" charset="-128"/>
                  </a:rPr>
                  <a:t>10</a:t>
                </a:r>
                <a:endParaRPr lang="en-US" altLang="ja-JP" sz="1000" b="1"/>
              </a:p>
            </p:txBody>
          </p:sp>
          <p:sp>
            <p:nvSpPr>
              <p:cNvPr id="229088" name="Rectangle 736"/>
              <p:cNvSpPr>
                <a:spLocks noChangeArrowheads="1"/>
              </p:cNvSpPr>
              <p:nvPr/>
            </p:nvSpPr>
            <p:spPr bwMode="auto">
              <a:xfrm>
                <a:off x="3127"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2</a:t>
                </a:r>
                <a:endParaRPr lang="en-US" altLang="ja-JP" sz="1000" b="1"/>
              </a:p>
            </p:txBody>
          </p:sp>
          <p:sp>
            <p:nvSpPr>
              <p:cNvPr id="229089" name="Rectangle 737"/>
              <p:cNvSpPr>
                <a:spLocks noChangeArrowheads="1"/>
              </p:cNvSpPr>
              <p:nvPr/>
            </p:nvSpPr>
            <p:spPr bwMode="auto">
              <a:xfrm>
                <a:off x="3267"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t>4</a:t>
                </a:r>
              </a:p>
            </p:txBody>
          </p:sp>
          <p:sp>
            <p:nvSpPr>
              <p:cNvPr id="229090" name="Rectangle 738"/>
              <p:cNvSpPr>
                <a:spLocks noChangeArrowheads="1"/>
              </p:cNvSpPr>
              <p:nvPr/>
            </p:nvSpPr>
            <p:spPr bwMode="auto">
              <a:xfrm>
                <a:off x="3423"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6</a:t>
                </a:r>
                <a:endParaRPr lang="en-US" altLang="ja-JP" sz="1000" b="1"/>
              </a:p>
            </p:txBody>
          </p:sp>
          <p:sp>
            <p:nvSpPr>
              <p:cNvPr id="229091" name="Rectangle 739"/>
              <p:cNvSpPr>
                <a:spLocks noChangeArrowheads="1"/>
              </p:cNvSpPr>
              <p:nvPr/>
            </p:nvSpPr>
            <p:spPr bwMode="auto">
              <a:xfrm>
                <a:off x="3559" y="2304"/>
                <a:ext cx="4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ＭＳ Ｐゴシック" pitchFamily="50" charset="-128"/>
                  </a:rPr>
                  <a:t>8</a:t>
                </a:r>
                <a:endParaRPr lang="en-US" altLang="ja-JP" sz="1000" b="1"/>
              </a:p>
            </p:txBody>
          </p:sp>
        </p:grpSp>
        <p:sp>
          <p:nvSpPr>
            <p:cNvPr id="229092" name="Line 740"/>
            <p:cNvSpPr>
              <a:spLocks noChangeShapeType="1"/>
            </p:cNvSpPr>
            <p:nvPr/>
          </p:nvSpPr>
          <p:spPr bwMode="auto">
            <a:xfrm>
              <a:off x="192" y="2112"/>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93" name="Line 741"/>
            <p:cNvSpPr>
              <a:spLocks noChangeShapeType="1"/>
            </p:cNvSpPr>
            <p:nvPr/>
          </p:nvSpPr>
          <p:spPr bwMode="auto">
            <a:xfrm>
              <a:off x="192" y="3312"/>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94" name="Line 742"/>
            <p:cNvSpPr>
              <a:spLocks noChangeShapeType="1"/>
            </p:cNvSpPr>
            <p:nvPr/>
          </p:nvSpPr>
          <p:spPr bwMode="auto">
            <a:xfrm>
              <a:off x="192" y="3534"/>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95" name="Line 743"/>
            <p:cNvSpPr>
              <a:spLocks noChangeShapeType="1"/>
            </p:cNvSpPr>
            <p:nvPr/>
          </p:nvSpPr>
          <p:spPr bwMode="auto">
            <a:xfrm>
              <a:off x="192" y="480"/>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96" name="Line 744"/>
            <p:cNvSpPr>
              <a:spLocks noChangeShapeType="1"/>
            </p:cNvSpPr>
            <p:nvPr/>
          </p:nvSpPr>
          <p:spPr bwMode="auto">
            <a:xfrm>
              <a:off x="192" y="785"/>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98" name="Line 746"/>
            <p:cNvSpPr>
              <a:spLocks noChangeShapeType="1"/>
            </p:cNvSpPr>
            <p:nvPr/>
          </p:nvSpPr>
          <p:spPr bwMode="auto">
            <a:xfrm>
              <a:off x="192" y="2701"/>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099" name="Line 747"/>
            <p:cNvSpPr>
              <a:spLocks noChangeShapeType="1"/>
            </p:cNvSpPr>
            <p:nvPr/>
          </p:nvSpPr>
          <p:spPr bwMode="auto">
            <a:xfrm>
              <a:off x="192" y="3840"/>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100" name="Line 748"/>
            <p:cNvSpPr>
              <a:spLocks noChangeShapeType="1"/>
            </p:cNvSpPr>
            <p:nvPr/>
          </p:nvSpPr>
          <p:spPr bwMode="auto">
            <a:xfrm>
              <a:off x="5616" y="288"/>
              <a:ext cx="0" cy="38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101" name="Text Box 749"/>
            <p:cNvSpPr txBox="1">
              <a:spLocks noChangeArrowheads="1"/>
            </p:cNvSpPr>
            <p:nvPr/>
          </p:nvSpPr>
          <p:spPr bwMode="auto">
            <a:xfrm>
              <a:off x="5328" y="272"/>
              <a:ext cx="274" cy="21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800" b="1"/>
                <a:t>サークル</a:t>
              </a:r>
            </a:p>
          </p:txBody>
        </p:sp>
        <p:sp>
          <p:nvSpPr>
            <p:cNvPr id="229103" name="Line 751"/>
            <p:cNvSpPr>
              <a:spLocks noChangeShapeType="1"/>
            </p:cNvSpPr>
            <p:nvPr/>
          </p:nvSpPr>
          <p:spPr bwMode="auto">
            <a:xfrm>
              <a:off x="192" y="4136"/>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104" name="Line 752"/>
            <p:cNvSpPr>
              <a:spLocks noChangeShapeType="1"/>
            </p:cNvSpPr>
            <p:nvPr/>
          </p:nvSpPr>
          <p:spPr bwMode="auto">
            <a:xfrm>
              <a:off x="192" y="291"/>
              <a:ext cx="54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9106" name="Line 754"/>
            <p:cNvSpPr>
              <a:spLocks noChangeShapeType="1"/>
            </p:cNvSpPr>
            <p:nvPr/>
          </p:nvSpPr>
          <p:spPr bwMode="auto">
            <a:xfrm>
              <a:off x="4464" y="290"/>
              <a:ext cx="0" cy="384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29108" name="Text Box 756"/>
          <p:cNvSpPr txBox="1">
            <a:spLocks noChangeArrowheads="1"/>
          </p:cNvSpPr>
          <p:nvPr/>
        </p:nvSpPr>
        <p:spPr bwMode="auto">
          <a:xfrm>
            <a:off x="8602663" y="115888"/>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４８</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33" name="Rectangle 29"/>
          <p:cNvSpPr>
            <a:spLocks noChangeArrowheads="1"/>
          </p:cNvSpPr>
          <p:nvPr/>
        </p:nvSpPr>
        <p:spPr bwMode="auto">
          <a:xfrm>
            <a:off x="152400" y="1981200"/>
            <a:ext cx="8763000" cy="3352800"/>
          </a:xfrm>
          <a:prstGeom prst="rect">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06" name="Text Box 2"/>
          <p:cNvSpPr txBox="1">
            <a:spLocks noChangeArrowheads="1"/>
          </p:cNvSpPr>
          <p:nvPr/>
        </p:nvSpPr>
        <p:spPr bwMode="auto">
          <a:xfrm>
            <a:off x="1333500" y="914400"/>
            <a:ext cx="6019800" cy="650875"/>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600">
                <a:ea typeface="HGP創英角ﾎﾟｯﾌﾟ体" pitchFamily="50" charset="-128"/>
              </a:rPr>
              <a:t>現在の「姿」をつかむ</a:t>
            </a:r>
          </a:p>
        </p:txBody>
      </p:sp>
      <p:grpSp>
        <p:nvGrpSpPr>
          <p:cNvPr id="123941" name="Group 37"/>
          <p:cNvGrpSpPr>
            <a:grpSpLocks/>
          </p:cNvGrpSpPr>
          <p:nvPr/>
        </p:nvGrpSpPr>
        <p:grpSpPr bwMode="auto">
          <a:xfrm>
            <a:off x="4800600" y="2171700"/>
            <a:ext cx="4191000" cy="2971800"/>
            <a:chOff x="3024" y="1368"/>
            <a:chExt cx="2640" cy="1872"/>
          </a:xfrm>
        </p:grpSpPr>
        <p:sp>
          <p:nvSpPr>
            <p:cNvPr id="123915" name="Text Box 11"/>
            <p:cNvSpPr txBox="1">
              <a:spLocks noChangeArrowheads="1"/>
            </p:cNvSpPr>
            <p:nvPr/>
          </p:nvSpPr>
          <p:spPr bwMode="auto">
            <a:xfrm>
              <a:off x="3024" y="1896"/>
              <a:ext cx="26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活動後の</a:t>
              </a:r>
              <a:r>
                <a:rPr lang="ja-JP" altLang="en-US" sz="2000" b="1">
                  <a:solidFill>
                    <a:srgbClr val="FF0000"/>
                  </a:solidFill>
                  <a:effectLst>
                    <a:outerShdw blurRad="38100" dist="38100" dir="2700000" algn="tl">
                      <a:srgbClr val="C0C0C0"/>
                    </a:outerShdw>
                  </a:effectLst>
                </a:rPr>
                <a:t>「ありたい姿」</a:t>
              </a:r>
              <a:r>
                <a:rPr lang="ja-JP" altLang="en-US" sz="2000" b="1"/>
                <a:t>を想定する</a:t>
              </a:r>
            </a:p>
          </p:txBody>
        </p:sp>
        <p:sp>
          <p:nvSpPr>
            <p:cNvPr id="123909" name="Text Box 5"/>
            <p:cNvSpPr txBox="1">
              <a:spLocks noChangeArrowheads="1"/>
            </p:cNvSpPr>
            <p:nvPr/>
          </p:nvSpPr>
          <p:spPr bwMode="auto">
            <a:xfrm>
              <a:off x="3120" y="1368"/>
              <a:ext cx="2112" cy="333"/>
            </a:xfrm>
            <a:prstGeom prst="rect">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solidFill>
                    <a:schemeClr val="bg1"/>
                  </a:solidFill>
                </a:rPr>
                <a:t>課題達成型活動</a:t>
              </a:r>
            </a:p>
          </p:txBody>
        </p:sp>
        <p:sp>
          <p:nvSpPr>
            <p:cNvPr id="123911" name="AutoShape 7"/>
            <p:cNvSpPr>
              <a:spLocks noChangeArrowheads="1"/>
            </p:cNvSpPr>
            <p:nvPr/>
          </p:nvSpPr>
          <p:spPr bwMode="auto">
            <a:xfrm>
              <a:off x="3984" y="1752"/>
              <a:ext cx="192"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12" name="AutoShape 8"/>
            <p:cNvSpPr>
              <a:spLocks noChangeArrowheads="1"/>
            </p:cNvSpPr>
            <p:nvPr/>
          </p:nvSpPr>
          <p:spPr bwMode="auto">
            <a:xfrm>
              <a:off x="3984" y="2168"/>
              <a:ext cx="192"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13" name="AutoShape 9"/>
            <p:cNvSpPr>
              <a:spLocks noChangeArrowheads="1"/>
            </p:cNvSpPr>
            <p:nvPr/>
          </p:nvSpPr>
          <p:spPr bwMode="auto">
            <a:xfrm>
              <a:off x="3984" y="2632"/>
              <a:ext cx="192"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16" name="Text Box 12"/>
            <p:cNvSpPr txBox="1">
              <a:spLocks noChangeArrowheads="1"/>
            </p:cNvSpPr>
            <p:nvPr/>
          </p:nvSpPr>
          <p:spPr bwMode="auto">
            <a:xfrm>
              <a:off x="3024" y="2366"/>
              <a:ext cx="24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「ありたい」姿の</a:t>
              </a:r>
              <a:r>
                <a:rPr lang="ja-JP" altLang="en-US" sz="2000" b="1">
                  <a:solidFill>
                    <a:srgbClr val="FF0000"/>
                  </a:solidFill>
                  <a:effectLst>
                    <a:outerShdw blurRad="38100" dist="38100" dir="2700000" algn="tl">
                      <a:srgbClr val="C0C0C0"/>
                    </a:outerShdw>
                  </a:effectLst>
                </a:rPr>
                <a:t>良さを追求</a:t>
              </a:r>
              <a:r>
                <a:rPr lang="ja-JP" altLang="en-US" sz="2000" b="1"/>
                <a:t>する</a:t>
              </a:r>
            </a:p>
          </p:txBody>
        </p:sp>
        <p:sp>
          <p:nvSpPr>
            <p:cNvPr id="123917" name="Text Box 13"/>
            <p:cNvSpPr txBox="1">
              <a:spLocks noChangeArrowheads="1"/>
            </p:cNvSpPr>
            <p:nvPr/>
          </p:nvSpPr>
          <p:spPr bwMode="auto">
            <a:xfrm>
              <a:off x="3072" y="2798"/>
              <a:ext cx="216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solidFill>
                    <a:srgbClr val="FF3300"/>
                  </a:solidFill>
                  <a:effectLst>
                    <a:outerShdw blurRad="38100" dist="38100" dir="2700000" algn="tl">
                      <a:srgbClr val="C0C0C0"/>
                    </a:outerShdw>
                  </a:effectLst>
                </a:rPr>
                <a:t>良さの狙い所</a:t>
              </a:r>
              <a:r>
                <a:rPr lang="ja-JP" altLang="en-US" sz="2000" b="1"/>
                <a:t>に着目して対策</a:t>
              </a:r>
              <a:br>
                <a:rPr lang="ja-JP" altLang="en-US" sz="2000" b="1"/>
              </a:br>
              <a:r>
                <a:rPr lang="ja-JP" altLang="en-US" sz="2000" b="1"/>
                <a:t> をたてる</a:t>
              </a:r>
            </a:p>
          </p:txBody>
        </p:sp>
      </p:grpSp>
      <p:sp>
        <p:nvSpPr>
          <p:cNvPr id="123921" name="AutoShape 17"/>
          <p:cNvSpPr>
            <a:spLocks noChangeArrowheads="1"/>
          </p:cNvSpPr>
          <p:nvPr/>
        </p:nvSpPr>
        <p:spPr bwMode="auto">
          <a:xfrm>
            <a:off x="4191000" y="1600200"/>
            <a:ext cx="284163" cy="304800"/>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23940" name="Group 36"/>
          <p:cNvGrpSpPr>
            <a:grpSpLocks/>
          </p:cNvGrpSpPr>
          <p:nvPr/>
        </p:nvGrpSpPr>
        <p:grpSpPr bwMode="auto">
          <a:xfrm>
            <a:off x="609600" y="2133600"/>
            <a:ext cx="4043363" cy="3073400"/>
            <a:chOff x="384" y="1344"/>
            <a:chExt cx="2547" cy="1936"/>
          </a:xfrm>
        </p:grpSpPr>
        <p:sp>
          <p:nvSpPr>
            <p:cNvPr id="123926" name="Text Box 22"/>
            <p:cNvSpPr txBox="1">
              <a:spLocks noChangeArrowheads="1"/>
            </p:cNvSpPr>
            <p:nvPr/>
          </p:nvSpPr>
          <p:spPr bwMode="auto">
            <a:xfrm>
              <a:off x="384" y="1886"/>
              <a:ext cx="250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活動後の</a:t>
              </a:r>
              <a:r>
                <a:rPr lang="ja-JP" altLang="en-US" sz="2000" b="1">
                  <a:solidFill>
                    <a:srgbClr val="FF0000"/>
                  </a:solidFill>
                  <a:effectLst>
                    <a:outerShdw blurRad="38100" dist="38100" dir="2700000" algn="tl">
                      <a:srgbClr val="C0C0C0"/>
                    </a:outerShdw>
                  </a:effectLst>
                </a:rPr>
                <a:t>「あるべき姿」</a:t>
              </a:r>
              <a:r>
                <a:rPr lang="ja-JP" altLang="en-US" sz="2000" b="1"/>
                <a:t>を確認する</a:t>
              </a:r>
            </a:p>
          </p:txBody>
        </p:sp>
        <p:sp>
          <p:nvSpPr>
            <p:cNvPr id="123927" name="Text Box 23"/>
            <p:cNvSpPr txBox="1">
              <a:spLocks noChangeArrowheads="1"/>
            </p:cNvSpPr>
            <p:nvPr/>
          </p:nvSpPr>
          <p:spPr bwMode="auto">
            <a:xfrm>
              <a:off x="384" y="2350"/>
              <a:ext cx="254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現在の「姿」の</a:t>
              </a:r>
              <a:r>
                <a:rPr lang="ja-JP" altLang="en-US" sz="2000" b="1">
                  <a:solidFill>
                    <a:srgbClr val="FF0000"/>
                  </a:solidFill>
                  <a:effectLst>
                    <a:outerShdw blurRad="38100" dist="38100" dir="2700000" algn="tl">
                      <a:srgbClr val="C0C0C0"/>
                    </a:outerShdw>
                  </a:effectLst>
                </a:rPr>
                <a:t>悪さを追求</a:t>
              </a:r>
              <a:r>
                <a:rPr lang="ja-JP" altLang="en-US" sz="2000" b="1"/>
                <a:t>する</a:t>
              </a:r>
            </a:p>
          </p:txBody>
        </p:sp>
        <p:sp>
          <p:nvSpPr>
            <p:cNvPr id="123920" name="Text Box 16"/>
            <p:cNvSpPr txBox="1">
              <a:spLocks noChangeArrowheads="1"/>
            </p:cNvSpPr>
            <p:nvPr/>
          </p:nvSpPr>
          <p:spPr bwMode="auto">
            <a:xfrm>
              <a:off x="518" y="1344"/>
              <a:ext cx="1972" cy="333"/>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b="1"/>
                <a:t>問題解決型活動</a:t>
              </a:r>
            </a:p>
          </p:txBody>
        </p:sp>
        <p:sp>
          <p:nvSpPr>
            <p:cNvPr id="123922" name="AutoShape 18"/>
            <p:cNvSpPr>
              <a:spLocks noChangeArrowheads="1"/>
            </p:cNvSpPr>
            <p:nvPr/>
          </p:nvSpPr>
          <p:spPr bwMode="auto">
            <a:xfrm>
              <a:off x="1507" y="1736"/>
              <a:ext cx="179"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23" name="AutoShape 19"/>
            <p:cNvSpPr>
              <a:spLocks noChangeArrowheads="1"/>
            </p:cNvSpPr>
            <p:nvPr/>
          </p:nvSpPr>
          <p:spPr bwMode="auto">
            <a:xfrm>
              <a:off x="1507" y="2160"/>
              <a:ext cx="179"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24" name="AutoShape 20"/>
            <p:cNvSpPr>
              <a:spLocks noChangeArrowheads="1"/>
            </p:cNvSpPr>
            <p:nvPr/>
          </p:nvSpPr>
          <p:spPr bwMode="auto">
            <a:xfrm>
              <a:off x="1507" y="2656"/>
              <a:ext cx="179"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28" name="Text Box 24"/>
            <p:cNvSpPr txBox="1">
              <a:spLocks noChangeArrowheads="1"/>
            </p:cNvSpPr>
            <p:nvPr/>
          </p:nvSpPr>
          <p:spPr bwMode="auto">
            <a:xfrm>
              <a:off x="384" y="2838"/>
              <a:ext cx="240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solidFill>
                    <a:srgbClr val="FF3300"/>
                  </a:solidFill>
                  <a:effectLst>
                    <a:outerShdw blurRad="38100" dist="38100" dir="2700000" algn="tl">
                      <a:srgbClr val="C0C0C0"/>
                    </a:outerShdw>
                  </a:effectLst>
                </a:rPr>
                <a:t>悪さの核心原因を除去</a:t>
              </a:r>
              <a:r>
                <a:rPr lang="ja-JP" altLang="en-US" sz="2000" b="1"/>
                <a:t>する対策</a:t>
              </a:r>
              <a:br>
                <a:rPr lang="ja-JP" altLang="en-US" sz="2000" b="1"/>
              </a:br>
              <a:r>
                <a:rPr lang="ja-JP" altLang="en-US" sz="2000" b="1"/>
                <a:t> をたてる</a:t>
              </a:r>
            </a:p>
          </p:txBody>
        </p:sp>
      </p:grpSp>
      <p:grpSp>
        <p:nvGrpSpPr>
          <p:cNvPr id="123939" name="Group 35"/>
          <p:cNvGrpSpPr>
            <a:grpSpLocks/>
          </p:cNvGrpSpPr>
          <p:nvPr/>
        </p:nvGrpSpPr>
        <p:grpSpPr bwMode="auto">
          <a:xfrm>
            <a:off x="1600200" y="5410200"/>
            <a:ext cx="6019800" cy="990600"/>
            <a:chOff x="1008" y="3408"/>
            <a:chExt cx="3792" cy="624"/>
          </a:xfrm>
        </p:grpSpPr>
        <p:sp>
          <p:nvSpPr>
            <p:cNvPr id="123907" name="Text Box 3"/>
            <p:cNvSpPr txBox="1">
              <a:spLocks noChangeArrowheads="1"/>
            </p:cNvSpPr>
            <p:nvPr/>
          </p:nvSpPr>
          <p:spPr bwMode="auto">
            <a:xfrm>
              <a:off x="1008" y="3622"/>
              <a:ext cx="3792" cy="41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600">
                  <a:ea typeface="HGP創英角ﾎﾟｯﾌﾟ体" pitchFamily="50" charset="-128"/>
                </a:rPr>
                <a:t>立てた対策を実施する</a:t>
              </a:r>
            </a:p>
          </p:txBody>
        </p:sp>
        <p:sp>
          <p:nvSpPr>
            <p:cNvPr id="123929" name="AutoShape 25"/>
            <p:cNvSpPr>
              <a:spLocks noChangeArrowheads="1"/>
            </p:cNvSpPr>
            <p:nvPr/>
          </p:nvSpPr>
          <p:spPr bwMode="auto">
            <a:xfrm>
              <a:off x="2736" y="3408"/>
              <a:ext cx="179" cy="192"/>
            </a:xfrm>
            <a:prstGeom prst="flowChartMerge">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23942" name="Text Box 38"/>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3941"/>
                                        </p:tgtEl>
                                        <p:attrNameLst>
                                          <p:attrName>style.visibility</p:attrName>
                                        </p:attrNameLst>
                                      </p:cBhvr>
                                      <p:to>
                                        <p:strVal val="visible"/>
                                      </p:to>
                                    </p:set>
                                    <p:animEffect transition="in" filter="blinds(horizontal)">
                                      <p:cBhvr>
                                        <p:cTn id="7" dur="500"/>
                                        <p:tgtEl>
                                          <p:spTgt spid="1239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3939"/>
                                        </p:tgtEl>
                                        <p:attrNameLst>
                                          <p:attrName>style.visibility</p:attrName>
                                        </p:attrNameLst>
                                      </p:cBhvr>
                                      <p:to>
                                        <p:strVal val="visible"/>
                                      </p:to>
                                    </p:set>
                                    <p:animEffect transition="in" filter="blinds(horizontal)">
                                      <p:cBhvr>
                                        <p:cTn id="12" dur="500"/>
                                        <p:tgtEl>
                                          <p:spTgt spid="123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123" name="Text Box 259"/>
          <p:cNvSpPr txBox="1">
            <a:spLocks noChangeArrowheads="1"/>
          </p:cNvSpPr>
          <p:nvPr/>
        </p:nvSpPr>
        <p:spPr bwMode="auto">
          <a:xfrm>
            <a:off x="1447800" y="152400"/>
            <a:ext cx="5181600"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1"/>
                </a:solidFill>
                <a:ea typeface="HGP創英角ﾎﾟｯﾌﾟ体" pitchFamily="50" charset="-128"/>
              </a:rPr>
              <a:t>課題達成型に有効な手法の早見表</a:t>
            </a:r>
          </a:p>
        </p:txBody>
      </p:sp>
      <p:sp>
        <p:nvSpPr>
          <p:cNvPr id="165133" name="Rectangle 269"/>
          <p:cNvSpPr>
            <a:spLocks noChangeArrowheads="1"/>
          </p:cNvSpPr>
          <p:nvPr/>
        </p:nvSpPr>
        <p:spPr bwMode="auto">
          <a:xfrm>
            <a:off x="838200" y="4343400"/>
            <a:ext cx="7010400" cy="2438400"/>
          </a:xfrm>
          <a:prstGeom prst="rect">
            <a:avLst/>
          </a:prstGeom>
          <a:solidFill>
            <a:srgbClr val="66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32" name="Rectangle 268"/>
          <p:cNvSpPr>
            <a:spLocks noChangeArrowheads="1"/>
          </p:cNvSpPr>
          <p:nvPr/>
        </p:nvSpPr>
        <p:spPr bwMode="auto">
          <a:xfrm>
            <a:off x="838200" y="609600"/>
            <a:ext cx="7010400" cy="1600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30" name="Rectangle 266"/>
          <p:cNvSpPr>
            <a:spLocks noChangeArrowheads="1"/>
          </p:cNvSpPr>
          <p:nvPr/>
        </p:nvSpPr>
        <p:spPr bwMode="auto">
          <a:xfrm>
            <a:off x="838200" y="4267200"/>
            <a:ext cx="7010400" cy="2514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29" name="Rectangle 265"/>
          <p:cNvSpPr>
            <a:spLocks noChangeArrowheads="1"/>
          </p:cNvSpPr>
          <p:nvPr/>
        </p:nvSpPr>
        <p:spPr bwMode="auto">
          <a:xfrm>
            <a:off x="838200" y="2209800"/>
            <a:ext cx="7010400" cy="2133600"/>
          </a:xfrm>
          <a:prstGeom prst="rect">
            <a:avLst/>
          </a:prstGeom>
          <a:solidFill>
            <a:srgbClr val="66FF33"/>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85" name="Rectangle 221"/>
          <p:cNvSpPr>
            <a:spLocks noChangeArrowheads="1"/>
          </p:cNvSpPr>
          <p:nvPr/>
        </p:nvSpPr>
        <p:spPr bwMode="auto">
          <a:xfrm>
            <a:off x="838200" y="2209800"/>
            <a:ext cx="457200" cy="21336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69" name="Rectangle 5"/>
          <p:cNvSpPr>
            <a:spLocks noChangeArrowheads="1"/>
          </p:cNvSpPr>
          <p:nvPr/>
        </p:nvSpPr>
        <p:spPr bwMode="auto">
          <a:xfrm>
            <a:off x="1981200" y="762000"/>
            <a:ext cx="2057400" cy="3810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2000" b="1"/>
              <a:t>課題達成の手順</a:t>
            </a:r>
          </a:p>
        </p:txBody>
      </p:sp>
      <p:sp>
        <p:nvSpPr>
          <p:cNvPr id="165011" name="Line 147"/>
          <p:cNvSpPr>
            <a:spLocks noChangeShapeType="1"/>
          </p:cNvSpPr>
          <p:nvPr/>
        </p:nvSpPr>
        <p:spPr bwMode="auto">
          <a:xfrm>
            <a:off x="838200" y="609600"/>
            <a:ext cx="69945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16" name="Line 152"/>
          <p:cNvSpPr>
            <a:spLocks noChangeShapeType="1"/>
          </p:cNvSpPr>
          <p:nvPr/>
        </p:nvSpPr>
        <p:spPr bwMode="auto">
          <a:xfrm>
            <a:off x="1295400" y="25146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17" name="Line 153"/>
          <p:cNvSpPr>
            <a:spLocks noChangeShapeType="1"/>
          </p:cNvSpPr>
          <p:nvPr/>
        </p:nvSpPr>
        <p:spPr bwMode="auto">
          <a:xfrm>
            <a:off x="1295400" y="28194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18" name="Line 154"/>
          <p:cNvSpPr>
            <a:spLocks noChangeShapeType="1"/>
          </p:cNvSpPr>
          <p:nvPr/>
        </p:nvSpPr>
        <p:spPr bwMode="auto">
          <a:xfrm>
            <a:off x="1295400" y="31242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19" name="Line 155"/>
          <p:cNvSpPr>
            <a:spLocks noChangeShapeType="1"/>
          </p:cNvSpPr>
          <p:nvPr/>
        </p:nvSpPr>
        <p:spPr bwMode="auto">
          <a:xfrm>
            <a:off x="1295400" y="34290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0" name="Line 156"/>
          <p:cNvSpPr>
            <a:spLocks noChangeShapeType="1"/>
          </p:cNvSpPr>
          <p:nvPr/>
        </p:nvSpPr>
        <p:spPr bwMode="auto">
          <a:xfrm>
            <a:off x="1295400" y="37338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1" name="Line 157"/>
          <p:cNvSpPr>
            <a:spLocks noChangeShapeType="1"/>
          </p:cNvSpPr>
          <p:nvPr/>
        </p:nvSpPr>
        <p:spPr bwMode="auto">
          <a:xfrm>
            <a:off x="1295400" y="40386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2" name="Line 158"/>
          <p:cNvSpPr>
            <a:spLocks noChangeShapeType="1"/>
          </p:cNvSpPr>
          <p:nvPr/>
        </p:nvSpPr>
        <p:spPr bwMode="auto">
          <a:xfrm>
            <a:off x="1295400" y="43434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3" name="Line 159"/>
          <p:cNvSpPr>
            <a:spLocks noChangeShapeType="1"/>
          </p:cNvSpPr>
          <p:nvPr/>
        </p:nvSpPr>
        <p:spPr bwMode="auto">
          <a:xfrm>
            <a:off x="1295400" y="49530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4" name="Line 160"/>
          <p:cNvSpPr>
            <a:spLocks noChangeShapeType="1"/>
          </p:cNvSpPr>
          <p:nvPr/>
        </p:nvSpPr>
        <p:spPr bwMode="auto">
          <a:xfrm>
            <a:off x="1295400" y="55626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5" name="Line 161"/>
          <p:cNvSpPr>
            <a:spLocks noChangeShapeType="1"/>
          </p:cNvSpPr>
          <p:nvPr/>
        </p:nvSpPr>
        <p:spPr bwMode="auto">
          <a:xfrm>
            <a:off x="1295400" y="58674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6" name="Line 162"/>
          <p:cNvSpPr>
            <a:spLocks noChangeShapeType="1"/>
          </p:cNvSpPr>
          <p:nvPr/>
        </p:nvSpPr>
        <p:spPr bwMode="auto">
          <a:xfrm>
            <a:off x="1295400" y="6477000"/>
            <a:ext cx="65373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7" name="Line 163"/>
          <p:cNvSpPr>
            <a:spLocks noChangeShapeType="1"/>
          </p:cNvSpPr>
          <p:nvPr/>
        </p:nvSpPr>
        <p:spPr bwMode="auto">
          <a:xfrm>
            <a:off x="1295400" y="6781800"/>
            <a:ext cx="65373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8" name="Line 164"/>
          <p:cNvSpPr>
            <a:spLocks noChangeShapeType="1"/>
          </p:cNvSpPr>
          <p:nvPr/>
        </p:nvSpPr>
        <p:spPr bwMode="auto">
          <a:xfrm>
            <a:off x="838200" y="609600"/>
            <a:ext cx="0" cy="617220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29" name="Line 165"/>
          <p:cNvSpPr>
            <a:spLocks noChangeShapeType="1"/>
          </p:cNvSpPr>
          <p:nvPr/>
        </p:nvSpPr>
        <p:spPr bwMode="auto">
          <a:xfrm>
            <a:off x="4184650"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0" name="Line 166"/>
          <p:cNvSpPr>
            <a:spLocks noChangeShapeType="1"/>
          </p:cNvSpPr>
          <p:nvPr/>
        </p:nvSpPr>
        <p:spPr bwMode="auto">
          <a:xfrm>
            <a:off x="4640263"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1" name="Line 167"/>
          <p:cNvSpPr>
            <a:spLocks noChangeShapeType="1"/>
          </p:cNvSpPr>
          <p:nvPr/>
        </p:nvSpPr>
        <p:spPr bwMode="auto">
          <a:xfrm>
            <a:off x="5105400"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2" name="Line 168"/>
          <p:cNvSpPr>
            <a:spLocks noChangeShapeType="1"/>
          </p:cNvSpPr>
          <p:nvPr/>
        </p:nvSpPr>
        <p:spPr bwMode="auto">
          <a:xfrm>
            <a:off x="5553075"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3" name="Line 169"/>
          <p:cNvSpPr>
            <a:spLocks noChangeShapeType="1"/>
          </p:cNvSpPr>
          <p:nvPr/>
        </p:nvSpPr>
        <p:spPr bwMode="auto">
          <a:xfrm>
            <a:off x="6008688"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4" name="Line 170"/>
          <p:cNvSpPr>
            <a:spLocks noChangeShapeType="1"/>
          </p:cNvSpPr>
          <p:nvPr/>
        </p:nvSpPr>
        <p:spPr bwMode="auto">
          <a:xfrm>
            <a:off x="6464300"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5" name="Line 171"/>
          <p:cNvSpPr>
            <a:spLocks noChangeShapeType="1"/>
          </p:cNvSpPr>
          <p:nvPr/>
        </p:nvSpPr>
        <p:spPr bwMode="auto">
          <a:xfrm>
            <a:off x="6919913"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6" name="Line 172"/>
          <p:cNvSpPr>
            <a:spLocks noChangeShapeType="1"/>
          </p:cNvSpPr>
          <p:nvPr/>
        </p:nvSpPr>
        <p:spPr bwMode="auto">
          <a:xfrm>
            <a:off x="7377113" y="609600"/>
            <a:ext cx="0" cy="6172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37" name="Line 173"/>
          <p:cNvSpPr>
            <a:spLocks noChangeShapeType="1"/>
          </p:cNvSpPr>
          <p:nvPr/>
        </p:nvSpPr>
        <p:spPr bwMode="auto">
          <a:xfrm>
            <a:off x="7832725" y="609600"/>
            <a:ext cx="0" cy="617220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50" name="Line 186"/>
          <p:cNvSpPr>
            <a:spLocks noChangeShapeType="1"/>
          </p:cNvSpPr>
          <p:nvPr/>
        </p:nvSpPr>
        <p:spPr bwMode="auto">
          <a:xfrm>
            <a:off x="838200" y="609600"/>
            <a:ext cx="3352800" cy="1600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51" name="Text Box 187"/>
          <p:cNvSpPr txBox="1">
            <a:spLocks noChangeArrowheads="1"/>
          </p:cNvSpPr>
          <p:nvPr/>
        </p:nvSpPr>
        <p:spPr bwMode="auto">
          <a:xfrm>
            <a:off x="4267200" y="685800"/>
            <a:ext cx="382588" cy="1600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テーマの選定　</a:t>
            </a:r>
          </a:p>
        </p:txBody>
      </p:sp>
      <p:sp>
        <p:nvSpPr>
          <p:cNvPr id="165052" name="Text Box 188"/>
          <p:cNvSpPr txBox="1">
            <a:spLocks noChangeArrowheads="1"/>
          </p:cNvSpPr>
          <p:nvPr/>
        </p:nvSpPr>
        <p:spPr bwMode="auto">
          <a:xfrm>
            <a:off x="4694238" y="685800"/>
            <a:ext cx="382587" cy="16764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攻め所と目標の設定</a:t>
            </a:r>
          </a:p>
        </p:txBody>
      </p:sp>
      <p:sp>
        <p:nvSpPr>
          <p:cNvPr id="165053" name="Text Box 189"/>
          <p:cNvSpPr txBox="1">
            <a:spLocks noChangeArrowheads="1"/>
          </p:cNvSpPr>
          <p:nvPr/>
        </p:nvSpPr>
        <p:spPr bwMode="auto">
          <a:xfrm>
            <a:off x="5170488" y="685800"/>
            <a:ext cx="382587" cy="1600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方策の立案</a:t>
            </a:r>
          </a:p>
        </p:txBody>
      </p:sp>
      <p:sp>
        <p:nvSpPr>
          <p:cNvPr id="165055" name="Text Box 191"/>
          <p:cNvSpPr txBox="1">
            <a:spLocks noChangeArrowheads="1"/>
          </p:cNvSpPr>
          <p:nvPr/>
        </p:nvSpPr>
        <p:spPr bwMode="auto">
          <a:xfrm>
            <a:off x="5641975" y="685800"/>
            <a:ext cx="382588" cy="15938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成功シナリオの追求</a:t>
            </a:r>
          </a:p>
        </p:txBody>
      </p:sp>
      <p:sp>
        <p:nvSpPr>
          <p:cNvPr id="165056" name="Text Box 192"/>
          <p:cNvSpPr txBox="1">
            <a:spLocks noChangeArrowheads="1"/>
          </p:cNvSpPr>
          <p:nvPr/>
        </p:nvSpPr>
        <p:spPr bwMode="auto">
          <a:xfrm>
            <a:off x="6540500" y="685800"/>
            <a:ext cx="381000" cy="16002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効果の確認</a:t>
            </a:r>
          </a:p>
        </p:txBody>
      </p:sp>
      <p:sp>
        <p:nvSpPr>
          <p:cNvPr id="165057" name="Text Box 193"/>
          <p:cNvSpPr txBox="1">
            <a:spLocks noChangeArrowheads="1"/>
          </p:cNvSpPr>
          <p:nvPr/>
        </p:nvSpPr>
        <p:spPr bwMode="auto">
          <a:xfrm>
            <a:off x="6022975" y="685800"/>
            <a:ext cx="381000" cy="151765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成功シナリオの実施</a:t>
            </a:r>
          </a:p>
        </p:txBody>
      </p:sp>
      <p:sp>
        <p:nvSpPr>
          <p:cNvPr id="165058" name="Text Box 194"/>
          <p:cNvSpPr txBox="1">
            <a:spLocks noChangeArrowheads="1"/>
          </p:cNvSpPr>
          <p:nvPr/>
        </p:nvSpPr>
        <p:spPr bwMode="auto">
          <a:xfrm>
            <a:off x="7010400" y="685800"/>
            <a:ext cx="382588" cy="16764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標準化と管理の定着</a:t>
            </a:r>
          </a:p>
        </p:txBody>
      </p:sp>
      <p:sp>
        <p:nvSpPr>
          <p:cNvPr id="165059" name="Text Box 195"/>
          <p:cNvSpPr txBox="1">
            <a:spLocks noChangeArrowheads="1"/>
          </p:cNvSpPr>
          <p:nvPr/>
        </p:nvSpPr>
        <p:spPr bwMode="auto">
          <a:xfrm>
            <a:off x="7442200" y="685800"/>
            <a:ext cx="381000" cy="15367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l">
              <a:spcBef>
                <a:spcPct val="50000"/>
              </a:spcBef>
            </a:pPr>
            <a:r>
              <a:rPr lang="ja-JP" altLang="en-US" sz="1300" b="1"/>
              <a:t>反省と今後の対応</a:t>
            </a:r>
          </a:p>
        </p:txBody>
      </p:sp>
      <p:sp>
        <p:nvSpPr>
          <p:cNvPr id="165061" name="Line 197"/>
          <p:cNvSpPr>
            <a:spLocks noChangeShapeType="1"/>
          </p:cNvSpPr>
          <p:nvPr/>
        </p:nvSpPr>
        <p:spPr bwMode="auto">
          <a:xfrm>
            <a:off x="1295400" y="2209800"/>
            <a:ext cx="6553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62" name="Line 198"/>
          <p:cNvSpPr>
            <a:spLocks noChangeShapeType="1"/>
          </p:cNvSpPr>
          <p:nvPr/>
        </p:nvSpPr>
        <p:spPr bwMode="auto">
          <a:xfrm>
            <a:off x="1295400" y="4648200"/>
            <a:ext cx="6553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63" name="Line 199"/>
          <p:cNvSpPr>
            <a:spLocks noChangeShapeType="1"/>
          </p:cNvSpPr>
          <p:nvPr/>
        </p:nvSpPr>
        <p:spPr bwMode="auto">
          <a:xfrm>
            <a:off x="1295400" y="6172200"/>
            <a:ext cx="6553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64" name="Line 200"/>
          <p:cNvSpPr>
            <a:spLocks noChangeShapeType="1"/>
          </p:cNvSpPr>
          <p:nvPr/>
        </p:nvSpPr>
        <p:spPr bwMode="auto">
          <a:xfrm>
            <a:off x="1295400" y="5257800"/>
            <a:ext cx="6553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66" name="Text Box 202"/>
          <p:cNvSpPr txBox="1">
            <a:spLocks noChangeArrowheads="1"/>
          </p:cNvSpPr>
          <p:nvPr/>
        </p:nvSpPr>
        <p:spPr bwMode="auto">
          <a:xfrm>
            <a:off x="1295400" y="22098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親和図法</a:t>
            </a:r>
          </a:p>
        </p:txBody>
      </p:sp>
      <p:sp>
        <p:nvSpPr>
          <p:cNvPr id="165067" name="Text Box 203"/>
          <p:cNvSpPr txBox="1">
            <a:spLocks noChangeArrowheads="1"/>
          </p:cNvSpPr>
          <p:nvPr/>
        </p:nvSpPr>
        <p:spPr bwMode="auto">
          <a:xfrm>
            <a:off x="1295400" y="28194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系統図法</a:t>
            </a:r>
          </a:p>
        </p:txBody>
      </p:sp>
      <p:sp>
        <p:nvSpPr>
          <p:cNvPr id="165068" name="Text Box 204"/>
          <p:cNvSpPr txBox="1">
            <a:spLocks noChangeArrowheads="1"/>
          </p:cNvSpPr>
          <p:nvPr/>
        </p:nvSpPr>
        <p:spPr bwMode="auto">
          <a:xfrm>
            <a:off x="1295400" y="31242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マトリックス図法</a:t>
            </a:r>
          </a:p>
        </p:txBody>
      </p:sp>
      <p:sp>
        <p:nvSpPr>
          <p:cNvPr id="165069" name="Text Box 205"/>
          <p:cNvSpPr txBox="1">
            <a:spLocks noChangeArrowheads="1"/>
          </p:cNvSpPr>
          <p:nvPr/>
        </p:nvSpPr>
        <p:spPr bwMode="auto">
          <a:xfrm>
            <a:off x="1295400" y="34290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マトリックスデータ解析法</a:t>
            </a:r>
          </a:p>
        </p:txBody>
      </p:sp>
      <p:sp>
        <p:nvSpPr>
          <p:cNvPr id="165070" name="Text Box 206"/>
          <p:cNvSpPr txBox="1">
            <a:spLocks noChangeArrowheads="1"/>
          </p:cNvSpPr>
          <p:nvPr/>
        </p:nvSpPr>
        <p:spPr bwMode="auto">
          <a:xfrm>
            <a:off x="1295400" y="37338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アローダイアグラム法</a:t>
            </a:r>
          </a:p>
        </p:txBody>
      </p:sp>
      <p:sp>
        <p:nvSpPr>
          <p:cNvPr id="165071" name="Text Box 207"/>
          <p:cNvSpPr txBox="1">
            <a:spLocks noChangeArrowheads="1"/>
          </p:cNvSpPr>
          <p:nvPr/>
        </p:nvSpPr>
        <p:spPr bwMode="auto">
          <a:xfrm>
            <a:off x="1295400" y="40386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PDPC</a:t>
            </a:r>
            <a:r>
              <a:rPr lang="ja-JP" altLang="en-US" b="1"/>
              <a:t>法</a:t>
            </a:r>
          </a:p>
        </p:txBody>
      </p:sp>
      <p:sp>
        <p:nvSpPr>
          <p:cNvPr id="165072" name="Text Box 208"/>
          <p:cNvSpPr txBox="1">
            <a:spLocks noChangeArrowheads="1"/>
          </p:cNvSpPr>
          <p:nvPr/>
        </p:nvSpPr>
        <p:spPr bwMode="auto">
          <a:xfrm>
            <a:off x="1295400" y="46482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チェックリスト法</a:t>
            </a:r>
          </a:p>
        </p:txBody>
      </p:sp>
      <p:sp>
        <p:nvSpPr>
          <p:cNvPr id="165075" name="Text Box 211"/>
          <p:cNvSpPr txBox="1">
            <a:spLocks noChangeArrowheads="1"/>
          </p:cNvSpPr>
          <p:nvPr/>
        </p:nvSpPr>
        <p:spPr bwMode="auto">
          <a:xfrm>
            <a:off x="1295400" y="52578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ギャップ・攻め所選定シート</a:t>
            </a:r>
          </a:p>
        </p:txBody>
      </p:sp>
      <p:sp>
        <p:nvSpPr>
          <p:cNvPr id="165076" name="Text Box 212"/>
          <p:cNvSpPr txBox="1">
            <a:spLocks noChangeArrowheads="1"/>
          </p:cNvSpPr>
          <p:nvPr/>
        </p:nvSpPr>
        <p:spPr bwMode="auto">
          <a:xfrm>
            <a:off x="1295400" y="55626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問題・課題選定シート</a:t>
            </a:r>
          </a:p>
        </p:txBody>
      </p:sp>
      <p:sp>
        <p:nvSpPr>
          <p:cNvPr id="165077" name="Text Box 213"/>
          <p:cNvSpPr txBox="1">
            <a:spLocks noChangeArrowheads="1"/>
          </p:cNvSpPr>
          <p:nvPr/>
        </p:nvSpPr>
        <p:spPr bwMode="auto">
          <a:xfrm>
            <a:off x="1295400" y="58674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障害・副作用排除検討表</a:t>
            </a:r>
          </a:p>
        </p:txBody>
      </p:sp>
      <p:sp>
        <p:nvSpPr>
          <p:cNvPr id="165078" name="Text Box 214"/>
          <p:cNvSpPr txBox="1">
            <a:spLocks noChangeArrowheads="1"/>
          </p:cNvSpPr>
          <p:nvPr/>
        </p:nvSpPr>
        <p:spPr bwMode="auto">
          <a:xfrm>
            <a:off x="1295400" y="61722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アンケート</a:t>
            </a:r>
          </a:p>
        </p:txBody>
      </p:sp>
      <p:sp>
        <p:nvSpPr>
          <p:cNvPr id="165080" name="Text Box 216"/>
          <p:cNvSpPr txBox="1">
            <a:spLocks noChangeArrowheads="1"/>
          </p:cNvSpPr>
          <p:nvPr/>
        </p:nvSpPr>
        <p:spPr bwMode="auto">
          <a:xfrm>
            <a:off x="1295400" y="25146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連関図法</a:t>
            </a:r>
          </a:p>
        </p:txBody>
      </p:sp>
      <p:sp>
        <p:nvSpPr>
          <p:cNvPr id="165081" name="Text Box 217"/>
          <p:cNvSpPr txBox="1">
            <a:spLocks noChangeArrowheads="1"/>
          </p:cNvSpPr>
          <p:nvPr/>
        </p:nvSpPr>
        <p:spPr bwMode="auto">
          <a:xfrm>
            <a:off x="1295400" y="43434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ブレーンストーミング法</a:t>
            </a:r>
          </a:p>
        </p:txBody>
      </p:sp>
      <p:sp>
        <p:nvSpPr>
          <p:cNvPr id="165084" name="Text Box 220"/>
          <p:cNvSpPr txBox="1">
            <a:spLocks noChangeArrowheads="1"/>
          </p:cNvSpPr>
          <p:nvPr/>
        </p:nvSpPr>
        <p:spPr bwMode="auto">
          <a:xfrm>
            <a:off x="762000" y="3124200"/>
            <a:ext cx="5334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a:t>N7</a:t>
            </a:r>
          </a:p>
        </p:txBody>
      </p:sp>
      <p:sp>
        <p:nvSpPr>
          <p:cNvPr id="165086" name="Rectangle 222"/>
          <p:cNvSpPr>
            <a:spLocks noChangeArrowheads="1"/>
          </p:cNvSpPr>
          <p:nvPr/>
        </p:nvSpPr>
        <p:spPr bwMode="auto">
          <a:xfrm>
            <a:off x="838200" y="4343400"/>
            <a:ext cx="457200" cy="2438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090" name="Text Box 226"/>
          <p:cNvSpPr txBox="1">
            <a:spLocks noChangeArrowheads="1"/>
          </p:cNvSpPr>
          <p:nvPr/>
        </p:nvSpPr>
        <p:spPr bwMode="auto">
          <a:xfrm>
            <a:off x="898525" y="5029200"/>
            <a:ext cx="396875" cy="9906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b="1"/>
              <a:t>その他</a:t>
            </a:r>
          </a:p>
        </p:txBody>
      </p:sp>
      <p:sp>
        <p:nvSpPr>
          <p:cNvPr id="165101" name="Text Box 237"/>
          <p:cNvSpPr txBox="1">
            <a:spLocks noChangeArrowheads="1"/>
          </p:cNvSpPr>
          <p:nvPr/>
        </p:nvSpPr>
        <p:spPr bwMode="auto">
          <a:xfrm>
            <a:off x="1295400" y="64770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フローチャート</a:t>
            </a:r>
          </a:p>
        </p:txBody>
      </p:sp>
      <p:sp>
        <p:nvSpPr>
          <p:cNvPr id="165124" name="Rectangle 260"/>
          <p:cNvSpPr>
            <a:spLocks noChangeArrowheads="1"/>
          </p:cNvSpPr>
          <p:nvPr/>
        </p:nvSpPr>
        <p:spPr bwMode="auto">
          <a:xfrm>
            <a:off x="1600200" y="1524000"/>
            <a:ext cx="1214438" cy="3810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800" b="1"/>
              <a:t>手法</a:t>
            </a:r>
          </a:p>
        </p:txBody>
      </p:sp>
      <p:sp>
        <p:nvSpPr>
          <p:cNvPr id="165134" name="Text Box 270"/>
          <p:cNvSpPr txBox="1">
            <a:spLocks noChangeArrowheads="1"/>
          </p:cNvSpPr>
          <p:nvPr/>
        </p:nvSpPr>
        <p:spPr bwMode="auto">
          <a:xfrm>
            <a:off x="1308100" y="4953000"/>
            <a:ext cx="2895600"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b="1"/>
              <a:t>品質表</a:t>
            </a:r>
          </a:p>
        </p:txBody>
      </p:sp>
      <p:sp>
        <p:nvSpPr>
          <p:cNvPr id="165136" name="Oval 272"/>
          <p:cNvSpPr>
            <a:spLocks noChangeArrowheads="1"/>
          </p:cNvSpPr>
          <p:nvPr/>
        </p:nvSpPr>
        <p:spPr bwMode="auto">
          <a:xfrm>
            <a:off x="4724400" y="2247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37" name="Oval 273"/>
          <p:cNvSpPr>
            <a:spLocks noChangeArrowheads="1"/>
          </p:cNvSpPr>
          <p:nvPr/>
        </p:nvSpPr>
        <p:spPr bwMode="auto">
          <a:xfrm>
            <a:off x="6108700" y="3771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38" name="Oval 274"/>
          <p:cNvSpPr>
            <a:spLocks noChangeArrowheads="1"/>
          </p:cNvSpPr>
          <p:nvPr/>
        </p:nvSpPr>
        <p:spPr bwMode="auto">
          <a:xfrm>
            <a:off x="5651500" y="3771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39" name="Oval 275"/>
          <p:cNvSpPr>
            <a:spLocks noChangeArrowheads="1"/>
          </p:cNvSpPr>
          <p:nvPr/>
        </p:nvSpPr>
        <p:spPr bwMode="auto">
          <a:xfrm>
            <a:off x="4279900" y="3771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0" name="Oval 276"/>
          <p:cNvSpPr>
            <a:spLocks noChangeArrowheads="1"/>
          </p:cNvSpPr>
          <p:nvPr/>
        </p:nvSpPr>
        <p:spPr bwMode="auto">
          <a:xfrm>
            <a:off x="6108700" y="40640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1" name="Oval 277"/>
          <p:cNvSpPr>
            <a:spLocks noChangeArrowheads="1"/>
          </p:cNvSpPr>
          <p:nvPr/>
        </p:nvSpPr>
        <p:spPr bwMode="auto">
          <a:xfrm>
            <a:off x="5651500" y="40640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2" name="Oval 278"/>
          <p:cNvSpPr>
            <a:spLocks noChangeArrowheads="1"/>
          </p:cNvSpPr>
          <p:nvPr/>
        </p:nvSpPr>
        <p:spPr bwMode="auto">
          <a:xfrm>
            <a:off x="5181600" y="40767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3" name="Oval 279"/>
          <p:cNvSpPr>
            <a:spLocks noChangeArrowheads="1"/>
          </p:cNvSpPr>
          <p:nvPr/>
        </p:nvSpPr>
        <p:spPr bwMode="auto">
          <a:xfrm>
            <a:off x="5194300" y="43815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4" name="Oval 280"/>
          <p:cNvSpPr>
            <a:spLocks noChangeArrowheads="1"/>
          </p:cNvSpPr>
          <p:nvPr/>
        </p:nvSpPr>
        <p:spPr bwMode="auto">
          <a:xfrm>
            <a:off x="4267200" y="43815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5" name="Oval 281"/>
          <p:cNvSpPr>
            <a:spLocks noChangeArrowheads="1"/>
          </p:cNvSpPr>
          <p:nvPr/>
        </p:nvSpPr>
        <p:spPr bwMode="auto">
          <a:xfrm>
            <a:off x="5219700" y="4686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6" name="Oval 282"/>
          <p:cNvSpPr>
            <a:spLocks noChangeArrowheads="1"/>
          </p:cNvSpPr>
          <p:nvPr/>
        </p:nvSpPr>
        <p:spPr bwMode="auto">
          <a:xfrm>
            <a:off x="4724400" y="49911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7" name="Oval 283"/>
          <p:cNvSpPr>
            <a:spLocks noChangeArrowheads="1"/>
          </p:cNvSpPr>
          <p:nvPr/>
        </p:nvSpPr>
        <p:spPr bwMode="auto">
          <a:xfrm>
            <a:off x="4724400" y="5295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8" name="Oval 284"/>
          <p:cNvSpPr>
            <a:spLocks noChangeArrowheads="1"/>
          </p:cNvSpPr>
          <p:nvPr/>
        </p:nvSpPr>
        <p:spPr bwMode="auto">
          <a:xfrm>
            <a:off x="4292600" y="56007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49" name="Oval 285"/>
          <p:cNvSpPr>
            <a:spLocks noChangeArrowheads="1"/>
          </p:cNvSpPr>
          <p:nvPr/>
        </p:nvSpPr>
        <p:spPr bwMode="auto">
          <a:xfrm>
            <a:off x="5664200" y="59055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0" name="Oval 286"/>
          <p:cNvSpPr>
            <a:spLocks noChangeArrowheads="1"/>
          </p:cNvSpPr>
          <p:nvPr/>
        </p:nvSpPr>
        <p:spPr bwMode="auto">
          <a:xfrm>
            <a:off x="4762500" y="61976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1" name="Oval 287"/>
          <p:cNvSpPr>
            <a:spLocks noChangeArrowheads="1"/>
          </p:cNvSpPr>
          <p:nvPr/>
        </p:nvSpPr>
        <p:spPr bwMode="auto">
          <a:xfrm>
            <a:off x="7035800" y="65024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2" name="Oval 288"/>
          <p:cNvSpPr>
            <a:spLocks noChangeArrowheads="1"/>
          </p:cNvSpPr>
          <p:nvPr/>
        </p:nvSpPr>
        <p:spPr bwMode="auto">
          <a:xfrm>
            <a:off x="6565900" y="65024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3" name="Oval 289"/>
          <p:cNvSpPr>
            <a:spLocks noChangeArrowheads="1"/>
          </p:cNvSpPr>
          <p:nvPr/>
        </p:nvSpPr>
        <p:spPr bwMode="auto">
          <a:xfrm>
            <a:off x="5664200" y="65151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4" name="Oval 290"/>
          <p:cNvSpPr>
            <a:spLocks noChangeArrowheads="1"/>
          </p:cNvSpPr>
          <p:nvPr/>
        </p:nvSpPr>
        <p:spPr bwMode="auto">
          <a:xfrm>
            <a:off x="4762500" y="65024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5" name="Oval 291"/>
          <p:cNvSpPr>
            <a:spLocks noChangeArrowheads="1"/>
          </p:cNvSpPr>
          <p:nvPr/>
        </p:nvSpPr>
        <p:spPr bwMode="auto">
          <a:xfrm>
            <a:off x="4737100" y="3162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6" name="Oval 292"/>
          <p:cNvSpPr>
            <a:spLocks noChangeArrowheads="1"/>
          </p:cNvSpPr>
          <p:nvPr/>
        </p:nvSpPr>
        <p:spPr bwMode="auto">
          <a:xfrm>
            <a:off x="5676900" y="3162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7" name="Oval 293"/>
          <p:cNvSpPr>
            <a:spLocks noChangeArrowheads="1"/>
          </p:cNvSpPr>
          <p:nvPr/>
        </p:nvSpPr>
        <p:spPr bwMode="auto">
          <a:xfrm>
            <a:off x="6121400" y="3162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8" name="Oval 294"/>
          <p:cNvSpPr>
            <a:spLocks noChangeArrowheads="1"/>
          </p:cNvSpPr>
          <p:nvPr/>
        </p:nvSpPr>
        <p:spPr bwMode="auto">
          <a:xfrm>
            <a:off x="6578600" y="3162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59" name="Oval 295"/>
          <p:cNvSpPr>
            <a:spLocks noChangeArrowheads="1"/>
          </p:cNvSpPr>
          <p:nvPr/>
        </p:nvSpPr>
        <p:spPr bwMode="auto">
          <a:xfrm>
            <a:off x="7023100" y="3162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0" name="Oval 296"/>
          <p:cNvSpPr>
            <a:spLocks noChangeArrowheads="1"/>
          </p:cNvSpPr>
          <p:nvPr/>
        </p:nvSpPr>
        <p:spPr bwMode="auto">
          <a:xfrm>
            <a:off x="7493000" y="31623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1" name="Oval 297"/>
          <p:cNvSpPr>
            <a:spLocks noChangeArrowheads="1"/>
          </p:cNvSpPr>
          <p:nvPr/>
        </p:nvSpPr>
        <p:spPr bwMode="auto">
          <a:xfrm>
            <a:off x="4737100" y="34671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2" name="Oval 298"/>
          <p:cNvSpPr>
            <a:spLocks noChangeArrowheads="1"/>
          </p:cNvSpPr>
          <p:nvPr/>
        </p:nvSpPr>
        <p:spPr bwMode="auto">
          <a:xfrm>
            <a:off x="5181600" y="25527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3" name="Oval 299"/>
          <p:cNvSpPr>
            <a:spLocks noChangeArrowheads="1"/>
          </p:cNvSpPr>
          <p:nvPr/>
        </p:nvSpPr>
        <p:spPr bwMode="auto">
          <a:xfrm>
            <a:off x="5651500" y="25527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4" name="Oval 300"/>
          <p:cNvSpPr>
            <a:spLocks noChangeArrowheads="1"/>
          </p:cNvSpPr>
          <p:nvPr/>
        </p:nvSpPr>
        <p:spPr bwMode="auto">
          <a:xfrm>
            <a:off x="5181600" y="28575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5" name="Oval 301"/>
          <p:cNvSpPr>
            <a:spLocks noChangeArrowheads="1"/>
          </p:cNvSpPr>
          <p:nvPr/>
        </p:nvSpPr>
        <p:spPr bwMode="auto">
          <a:xfrm>
            <a:off x="5638800" y="28575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6" name="Oval 302"/>
          <p:cNvSpPr>
            <a:spLocks noChangeArrowheads="1"/>
          </p:cNvSpPr>
          <p:nvPr/>
        </p:nvSpPr>
        <p:spPr bwMode="auto">
          <a:xfrm>
            <a:off x="6578600" y="2247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7" name="Oval 303"/>
          <p:cNvSpPr>
            <a:spLocks noChangeArrowheads="1"/>
          </p:cNvSpPr>
          <p:nvPr/>
        </p:nvSpPr>
        <p:spPr bwMode="auto">
          <a:xfrm>
            <a:off x="5194300" y="2247900"/>
            <a:ext cx="228600" cy="22860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169" name="Text Box 305"/>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４９</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67" name="AutoShape 19"/>
          <p:cNvSpPr>
            <a:spLocks noChangeArrowheads="1"/>
          </p:cNvSpPr>
          <p:nvPr/>
        </p:nvSpPr>
        <p:spPr bwMode="auto">
          <a:xfrm>
            <a:off x="152400" y="228600"/>
            <a:ext cx="8839200" cy="6477000"/>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04465" name="Group 17"/>
          <p:cNvGrpSpPr>
            <a:grpSpLocks/>
          </p:cNvGrpSpPr>
          <p:nvPr/>
        </p:nvGrpSpPr>
        <p:grpSpPr bwMode="auto">
          <a:xfrm>
            <a:off x="1295400" y="838200"/>
            <a:ext cx="4394200" cy="1663700"/>
            <a:chOff x="816" y="528"/>
            <a:chExt cx="2768" cy="1048"/>
          </a:xfrm>
        </p:grpSpPr>
        <p:sp>
          <p:nvSpPr>
            <p:cNvPr id="104456" name="Text Box 8"/>
            <p:cNvSpPr txBox="1">
              <a:spLocks noChangeArrowheads="1"/>
            </p:cNvSpPr>
            <p:nvPr/>
          </p:nvSpPr>
          <p:spPr bwMode="auto">
            <a:xfrm>
              <a:off x="896" y="596"/>
              <a:ext cx="2688" cy="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9600">
                  <a:solidFill>
                    <a:srgbClr val="FF0066"/>
                  </a:solidFill>
                  <a:ea typeface="HG丸ｺﾞｼｯｸM-PRO" pitchFamily="50" charset="-128"/>
                </a:rPr>
                <a:t>ＥＮＤ</a:t>
              </a:r>
            </a:p>
          </p:txBody>
        </p:sp>
        <p:sp>
          <p:nvSpPr>
            <p:cNvPr id="104458" name="Text Box 10"/>
            <p:cNvSpPr txBox="1">
              <a:spLocks noChangeArrowheads="1"/>
            </p:cNvSpPr>
            <p:nvPr/>
          </p:nvSpPr>
          <p:spPr bwMode="auto">
            <a:xfrm>
              <a:off x="816" y="528"/>
              <a:ext cx="2688" cy="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9600" b="1">
                  <a:solidFill>
                    <a:schemeClr val="accent2"/>
                  </a:solidFill>
                  <a:ea typeface="HG丸ｺﾞｼｯｸM-PRO" pitchFamily="50" charset="-128"/>
                </a:rPr>
                <a:t>ＥＮＤ</a:t>
              </a:r>
            </a:p>
          </p:txBody>
        </p:sp>
      </p:grpSp>
      <p:grpSp>
        <p:nvGrpSpPr>
          <p:cNvPr id="104466" name="Group 18"/>
          <p:cNvGrpSpPr>
            <a:grpSpLocks/>
          </p:cNvGrpSpPr>
          <p:nvPr/>
        </p:nvGrpSpPr>
        <p:grpSpPr bwMode="auto">
          <a:xfrm>
            <a:off x="609600" y="2971800"/>
            <a:ext cx="7696200" cy="2971800"/>
            <a:chOff x="384" y="1872"/>
            <a:chExt cx="4848" cy="1872"/>
          </a:xfrm>
        </p:grpSpPr>
        <p:sp>
          <p:nvSpPr>
            <p:cNvPr id="104459" name="AutoShape 11"/>
            <p:cNvSpPr>
              <a:spLocks noChangeArrowheads="1"/>
            </p:cNvSpPr>
            <p:nvPr/>
          </p:nvSpPr>
          <p:spPr bwMode="auto">
            <a:xfrm>
              <a:off x="624" y="2208"/>
              <a:ext cx="4608" cy="1536"/>
            </a:xfrm>
            <a:prstGeom prst="roundRect">
              <a:avLst>
                <a:gd name="adj" fmla="val 16667"/>
              </a:avLst>
            </a:prstGeom>
            <a:gradFill rotWithShape="0">
              <a:gsLst>
                <a:gs pos="0">
                  <a:srgbClr val="CCFFFF"/>
                </a:gs>
                <a:gs pos="50000">
                  <a:schemeClr val="bg1"/>
                </a:gs>
                <a:gs pos="100000">
                  <a:srgbClr val="CCFFFF"/>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4460" name="Text Box 12"/>
            <p:cNvSpPr txBox="1">
              <a:spLocks noChangeArrowheads="1"/>
            </p:cNvSpPr>
            <p:nvPr/>
          </p:nvSpPr>
          <p:spPr bwMode="auto">
            <a:xfrm>
              <a:off x="2352" y="1872"/>
              <a:ext cx="912" cy="2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2400"/>
                <a:t>参考文献</a:t>
              </a:r>
            </a:p>
          </p:txBody>
        </p:sp>
        <p:sp>
          <p:nvSpPr>
            <p:cNvPr id="104461" name="Text Box 13"/>
            <p:cNvSpPr txBox="1">
              <a:spLocks noChangeArrowheads="1"/>
            </p:cNvSpPr>
            <p:nvPr/>
          </p:nvSpPr>
          <p:spPr bwMode="auto">
            <a:xfrm>
              <a:off x="384" y="2304"/>
              <a:ext cx="1968" cy="23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800"/>
                <a:t>日科技連出版社</a:t>
              </a:r>
            </a:p>
          </p:txBody>
        </p:sp>
        <p:sp>
          <p:nvSpPr>
            <p:cNvPr id="104462" name="Text Box 14"/>
            <p:cNvSpPr txBox="1">
              <a:spLocks noChangeArrowheads="1"/>
            </p:cNvSpPr>
            <p:nvPr/>
          </p:nvSpPr>
          <p:spPr bwMode="auto">
            <a:xfrm>
              <a:off x="1056" y="2535"/>
              <a:ext cx="4032" cy="109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800"/>
                <a:t>課題達成実践マニュアル（改訂第</a:t>
              </a:r>
              <a:r>
                <a:rPr kumimoji="0" lang="en-US" altLang="ja-JP" sz="1800"/>
                <a:t>2</a:t>
              </a:r>
              <a:r>
                <a:rPr kumimoji="0" lang="ja-JP" altLang="en-US" sz="1800"/>
                <a:t>版）</a:t>
              </a:r>
            </a:p>
            <a:p>
              <a:pPr algn="l" eaLnBrk="0" hangingPunct="0"/>
              <a:r>
                <a:rPr kumimoji="0" lang="ja-JP" altLang="en-US" sz="1800"/>
                <a:t>課題達成型</a:t>
              </a:r>
              <a:r>
                <a:rPr kumimoji="0" lang="en-US" altLang="ja-JP" sz="1800"/>
                <a:t>QC</a:t>
              </a:r>
              <a:r>
                <a:rPr kumimoji="0" lang="ja-JP" altLang="en-US" sz="1800"/>
                <a:t>ストーリー活用事例集</a:t>
              </a:r>
            </a:p>
            <a:p>
              <a:pPr algn="l" eaLnBrk="0" hangingPunct="0"/>
              <a:r>
                <a:rPr kumimoji="0" lang="en-US" altLang="ja-JP" sz="1800"/>
                <a:t>QC</a:t>
              </a:r>
              <a:r>
                <a:rPr kumimoji="0" lang="ja-JP" altLang="en-US" sz="1800"/>
                <a:t>サークルのための課題達成型</a:t>
              </a:r>
              <a:r>
                <a:rPr kumimoji="0" lang="en-US" altLang="ja-JP" sz="1800"/>
                <a:t>QC</a:t>
              </a:r>
              <a:r>
                <a:rPr kumimoji="0" lang="ja-JP" altLang="en-US" sz="1800"/>
                <a:t>ストーリー（改訂第</a:t>
              </a:r>
              <a:r>
                <a:rPr kumimoji="0" lang="en-US" altLang="ja-JP" sz="1800"/>
                <a:t>3</a:t>
              </a:r>
              <a:r>
                <a:rPr kumimoji="0" lang="ja-JP" altLang="en-US" sz="1800"/>
                <a:t>版）</a:t>
              </a:r>
              <a:br>
                <a:rPr kumimoji="0" lang="ja-JP" altLang="en-US" sz="1800"/>
              </a:br>
              <a:r>
                <a:rPr kumimoji="0" lang="en-US" altLang="ja-JP" sz="1800"/>
                <a:t>QC</a:t>
              </a:r>
              <a:r>
                <a:rPr kumimoji="0" lang="ja-JP" altLang="en-US" sz="1800"/>
                <a:t>サークルのための課題達成型</a:t>
              </a:r>
              <a:r>
                <a:rPr kumimoji="0" lang="en-US" altLang="ja-JP" sz="1800"/>
                <a:t>QC</a:t>
              </a:r>
              <a:r>
                <a:rPr kumimoji="0" lang="ja-JP" altLang="en-US" sz="1800"/>
                <a:t>ストーリーに役立つ手法</a:t>
              </a:r>
              <a:br>
                <a:rPr kumimoji="0" lang="ja-JP" altLang="en-US" sz="1800"/>
              </a:br>
              <a:r>
                <a:rPr kumimoji="0" lang="ja-JP" altLang="en-US" sz="1800"/>
                <a:t>やさしい新</a:t>
              </a:r>
              <a:r>
                <a:rPr kumimoji="0" lang="en-US" altLang="ja-JP" sz="1800"/>
                <a:t>QC</a:t>
              </a:r>
              <a:r>
                <a:rPr kumimoji="0" lang="ja-JP" altLang="en-US" sz="1800"/>
                <a:t>七つ道具</a:t>
              </a:r>
              <a:br>
                <a:rPr kumimoji="0" lang="ja-JP" altLang="en-US" sz="1800"/>
              </a:br>
              <a:r>
                <a:rPr kumimoji="0" lang="en-US" altLang="ja-JP" sz="1800"/>
                <a:t>QC</a:t>
              </a:r>
              <a:r>
                <a:rPr kumimoji="0" lang="ja-JP" altLang="en-US" sz="1800"/>
                <a:t>サークル誌　連載講座シリーズ</a:t>
              </a:r>
            </a:p>
          </p:txBody>
        </p:sp>
      </p:grpSp>
      <p:pic>
        <p:nvPicPr>
          <p:cNvPr id="10446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609600"/>
            <a:ext cx="2103438" cy="26670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468" name="Text Box 20"/>
          <p:cNvSpPr txBox="1">
            <a:spLocks noChangeArrowheads="1"/>
          </p:cNvSpPr>
          <p:nvPr/>
        </p:nvSpPr>
        <p:spPr bwMode="auto">
          <a:xfrm>
            <a:off x="8602663" y="188913"/>
            <a:ext cx="433387"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５０</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001" name="Rectangle 49"/>
          <p:cNvSpPr>
            <a:spLocks noChangeArrowheads="1"/>
          </p:cNvSpPr>
          <p:nvPr/>
        </p:nvSpPr>
        <p:spPr bwMode="auto">
          <a:xfrm>
            <a:off x="457200" y="152400"/>
            <a:ext cx="6019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nSpc>
                <a:spcPct val="85000"/>
              </a:lnSpc>
            </a:pPr>
            <a:r>
              <a:rPr lang="ja-JP" altLang="en-US" sz="2800">
                <a:solidFill>
                  <a:schemeClr val="tx2"/>
                </a:solidFill>
                <a:latin typeface="HG創英角ﾎﾟｯﾌﾟ体" pitchFamily="49" charset="-128"/>
                <a:ea typeface="HG創英角ﾎﾟｯﾌﾟ体" pitchFamily="49" charset="-128"/>
              </a:rPr>
              <a:t>２</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３</a:t>
            </a:r>
            <a:r>
              <a:rPr lang="ja-JP" altLang="en-US" sz="2800">
                <a:solidFill>
                  <a:schemeClr val="tx2"/>
                </a:solidFill>
                <a:latin typeface="HG創英角ﾎﾟｯﾌﾟ体" pitchFamily="49" charset="-128"/>
                <a:ea typeface="HG創英角ﾎﾟｯﾌﾟ体" pitchFamily="49" charset="-128"/>
              </a:rPr>
              <a:t>．</a:t>
            </a:r>
            <a:r>
              <a:rPr lang="ja-JP" altLang="en-US" sz="3200" b="1">
                <a:ea typeface="HG創英角ﾎﾟｯﾌﾟ体" pitchFamily="49" charset="-128"/>
              </a:rPr>
              <a:t>ＱＣ</a:t>
            </a:r>
            <a:r>
              <a:rPr lang="ja-JP" altLang="en-US" sz="3200">
                <a:solidFill>
                  <a:schemeClr val="tx2"/>
                </a:solidFill>
                <a:latin typeface="HG創英角ﾎﾟｯﾌﾟ体" pitchFamily="49" charset="-128"/>
                <a:ea typeface="HG創英角ﾎﾟｯﾌﾟ体" pitchFamily="49" charset="-128"/>
              </a:rPr>
              <a:t>ストーリーの違い</a:t>
            </a:r>
          </a:p>
        </p:txBody>
      </p:sp>
      <p:grpSp>
        <p:nvGrpSpPr>
          <p:cNvPr id="126038" name="Group 86"/>
          <p:cNvGrpSpPr>
            <a:grpSpLocks/>
          </p:cNvGrpSpPr>
          <p:nvPr/>
        </p:nvGrpSpPr>
        <p:grpSpPr bwMode="auto">
          <a:xfrm>
            <a:off x="533400" y="1371600"/>
            <a:ext cx="609600" cy="4038600"/>
            <a:chOff x="336" y="864"/>
            <a:chExt cx="384" cy="2544"/>
          </a:xfrm>
        </p:grpSpPr>
        <p:sp>
          <p:nvSpPr>
            <p:cNvPr id="125994" name="Rectangle 42"/>
            <p:cNvSpPr>
              <a:spLocks noChangeArrowheads="1"/>
            </p:cNvSpPr>
            <p:nvPr/>
          </p:nvSpPr>
          <p:spPr bwMode="auto">
            <a:xfrm>
              <a:off x="336" y="864"/>
              <a:ext cx="368" cy="2465"/>
            </a:xfrm>
            <a:prstGeom prst="rect">
              <a:avLst/>
            </a:prstGeom>
            <a:solidFill>
              <a:srgbClr val="FF99CC"/>
            </a:solidFill>
            <a:ln>
              <a:noFill/>
            </a:ln>
            <a:effectLst>
              <a:outerShdw dist="107763" dir="2700000" algn="ctr" rotWithShape="0">
                <a:schemeClr val="bg2"/>
              </a:outerShdw>
            </a:effectLst>
            <a:extLst>
              <a:ext uri="{91240B29-F687-4F45-9708-019B960494DF}">
                <a14:hiddenLine xmlns:a14="http://schemas.microsoft.com/office/drawing/2010/main" w="25400">
                  <a:solidFill>
                    <a:schemeClr val="tx1"/>
                  </a:solidFill>
                  <a:miter lim="800000"/>
                  <a:headEnd/>
                  <a:tailEnd/>
                </a14:hiddenLine>
              </a:ext>
            </a:extLst>
          </p:spPr>
          <p:txBody>
            <a:bodyPr wrap="none" anchor="ctr"/>
            <a:lstStyle/>
            <a:p>
              <a:endParaRPr lang="ja-JP" altLang="en-US"/>
            </a:p>
          </p:txBody>
        </p:sp>
        <p:sp>
          <p:nvSpPr>
            <p:cNvPr id="125995" name="Rectangle 43"/>
            <p:cNvSpPr>
              <a:spLocks noChangeArrowheads="1"/>
            </p:cNvSpPr>
            <p:nvPr/>
          </p:nvSpPr>
          <p:spPr bwMode="auto">
            <a:xfrm>
              <a:off x="374" y="975"/>
              <a:ext cx="346" cy="2433"/>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2400" b="1"/>
                <a:t>問題解決型</a:t>
              </a:r>
              <a:r>
                <a:rPr lang="ja-JP" altLang="en-US" sz="2400">
                  <a:latin typeface="ＭＳ Ｐゴシック" pitchFamily="50" charset="-128"/>
                </a:rPr>
                <a:t>ＱＣ</a:t>
              </a:r>
              <a:r>
                <a:rPr lang="ja-JP" altLang="en-US" sz="2400"/>
                <a:t>ストーリー</a:t>
              </a:r>
            </a:p>
          </p:txBody>
        </p:sp>
      </p:grpSp>
      <p:grpSp>
        <p:nvGrpSpPr>
          <p:cNvPr id="126035" name="Group 83"/>
          <p:cNvGrpSpPr>
            <a:grpSpLocks/>
          </p:cNvGrpSpPr>
          <p:nvPr/>
        </p:nvGrpSpPr>
        <p:grpSpPr bwMode="auto">
          <a:xfrm>
            <a:off x="457200" y="762000"/>
            <a:ext cx="5791200" cy="5880100"/>
            <a:chOff x="288" y="480"/>
            <a:chExt cx="3648" cy="3704"/>
          </a:xfrm>
        </p:grpSpPr>
        <p:sp>
          <p:nvSpPr>
            <p:cNvPr id="125954" name="Line 2"/>
            <p:cNvSpPr>
              <a:spLocks noChangeShapeType="1"/>
            </p:cNvSpPr>
            <p:nvPr/>
          </p:nvSpPr>
          <p:spPr bwMode="auto">
            <a:xfrm>
              <a:off x="288" y="480"/>
              <a:ext cx="3648"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59" name="Line 7"/>
            <p:cNvSpPr>
              <a:spLocks noChangeShapeType="1"/>
            </p:cNvSpPr>
            <p:nvPr/>
          </p:nvSpPr>
          <p:spPr bwMode="auto">
            <a:xfrm>
              <a:off x="2928" y="3712"/>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0" name="Line 8"/>
            <p:cNvSpPr>
              <a:spLocks noChangeShapeType="1"/>
            </p:cNvSpPr>
            <p:nvPr/>
          </p:nvSpPr>
          <p:spPr bwMode="auto">
            <a:xfrm>
              <a:off x="2928" y="3328"/>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7" name="Line 15"/>
            <p:cNvSpPr>
              <a:spLocks noChangeShapeType="1"/>
            </p:cNvSpPr>
            <p:nvPr/>
          </p:nvSpPr>
          <p:spPr bwMode="auto">
            <a:xfrm>
              <a:off x="2872" y="688"/>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8" name="Rectangle 16"/>
            <p:cNvSpPr>
              <a:spLocks noChangeArrowheads="1"/>
            </p:cNvSpPr>
            <p:nvPr/>
          </p:nvSpPr>
          <p:spPr bwMode="auto">
            <a:xfrm>
              <a:off x="2256" y="552"/>
              <a:ext cx="1232" cy="22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テーマの選定</a:t>
              </a:r>
              <a:endParaRPr lang="ja-JP" altLang="en-US"/>
            </a:p>
          </p:txBody>
        </p:sp>
        <p:sp>
          <p:nvSpPr>
            <p:cNvPr id="125986" name="Rectangle 34"/>
            <p:cNvSpPr>
              <a:spLocks noChangeArrowheads="1"/>
            </p:cNvSpPr>
            <p:nvPr/>
          </p:nvSpPr>
          <p:spPr bwMode="auto">
            <a:xfrm>
              <a:off x="2264" y="3192"/>
              <a:ext cx="1328" cy="22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効果の確認</a:t>
              </a:r>
            </a:p>
          </p:txBody>
        </p:sp>
        <p:sp>
          <p:nvSpPr>
            <p:cNvPr id="125988" name="Rectangle 36"/>
            <p:cNvSpPr>
              <a:spLocks noChangeArrowheads="1"/>
            </p:cNvSpPr>
            <p:nvPr/>
          </p:nvSpPr>
          <p:spPr bwMode="auto">
            <a:xfrm>
              <a:off x="2168" y="3576"/>
              <a:ext cx="1520" cy="22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標準化と管理の定着</a:t>
              </a:r>
            </a:p>
          </p:txBody>
        </p:sp>
        <p:sp>
          <p:nvSpPr>
            <p:cNvPr id="125991" name="Freeform 39"/>
            <p:cNvSpPr>
              <a:spLocks/>
            </p:cNvSpPr>
            <p:nvPr/>
          </p:nvSpPr>
          <p:spPr bwMode="auto">
            <a:xfrm>
              <a:off x="1864" y="928"/>
              <a:ext cx="2017" cy="577"/>
            </a:xfrm>
            <a:custGeom>
              <a:avLst/>
              <a:gdLst>
                <a:gd name="T0" fmla="*/ 1008 w 2017"/>
                <a:gd name="T1" fmla="*/ 0 h 577"/>
                <a:gd name="T2" fmla="*/ 0 w 2017"/>
                <a:gd name="T3" fmla="*/ 288 h 577"/>
                <a:gd name="T4" fmla="*/ 1008 w 2017"/>
                <a:gd name="T5" fmla="*/ 576 h 577"/>
                <a:gd name="T6" fmla="*/ 2016 w 2017"/>
                <a:gd name="T7" fmla="*/ 288 h 577"/>
                <a:gd name="T8" fmla="*/ 1008 w 2017"/>
                <a:gd name="T9" fmla="*/ 0 h 577"/>
              </a:gdLst>
              <a:ahLst/>
              <a:cxnLst>
                <a:cxn ang="0">
                  <a:pos x="T0" y="T1"/>
                </a:cxn>
                <a:cxn ang="0">
                  <a:pos x="T2" y="T3"/>
                </a:cxn>
                <a:cxn ang="0">
                  <a:pos x="T4" y="T5"/>
                </a:cxn>
                <a:cxn ang="0">
                  <a:pos x="T6" y="T7"/>
                </a:cxn>
                <a:cxn ang="0">
                  <a:pos x="T8" y="T9"/>
                </a:cxn>
              </a:cxnLst>
              <a:rect l="0" t="0" r="r" b="b"/>
              <a:pathLst>
                <a:path w="2017" h="577">
                  <a:moveTo>
                    <a:pt x="1008" y="0"/>
                  </a:moveTo>
                  <a:lnTo>
                    <a:pt x="0" y="288"/>
                  </a:lnTo>
                  <a:lnTo>
                    <a:pt x="1008" y="576"/>
                  </a:lnTo>
                  <a:lnTo>
                    <a:pt x="2016" y="288"/>
                  </a:lnTo>
                  <a:lnTo>
                    <a:pt x="1008" y="0"/>
                  </a:lnTo>
                </a:path>
              </a:pathLst>
            </a:custGeom>
            <a:solidFill>
              <a:schemeClr val="bg1"/>
            </a:solidFill>
            <a:ln w="254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99" name="Rectangle 47"/>
            <p:cNvSpPr>
              <a:spLocks noChangeArrowheads="1"/>
            </p:cNvSpPr>
            <p:nvPr/>
          </p:nvSpPr>
          <p:spPr bwMode="auto">
            <a:xfrm>
              <a:off x="2168" y="3960"/>
              <a:ext cx="1520" cy="224"/>
            </a:xfrm>
            <a:prstGeom prst="rect">
              <a:avLst/>
            </a:prstGeom>
            <a:solidFill>
              <a:schemeClr val="bg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反省と今後の対応</a:t>
              </a:r>
            </a:p>
          </p:txBody>
        </p:sp>
        <p:sp>
          <p:nvSpPr>
            <p:cNvPr id="126002" name="Text Box 50"/>
            <p:cNvSpPr txBox="1">
              <a:spLocks noChangeArrowheads="1"/>
            </p:cNvSpPr>
            <p:nvPr/>
          </p:nvSpPr>
          <p:spPr bwMode="auto">
            <a:xfrm>
              <a:off x="1488" y="528"/>
              <a:ext cx="697"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１</a:t>
              </a:r>
            </a:p>
          </p:txBody>
        </p:sp>
      </p:grpSp>
      <p:grpSp>
        <p:nvGrpSpPr>
          <p:cNvPr id="126030" name="Group 78"/>
          <p:cNvGrpSpPr>
            <a:grpSpLocks/>
          </p:cNvGrpSpPr>
          <p:nvPr/>
        </p:nvGrpSpPr>
        <p:grpSpPr bwMode="auto">
          <a:xfrm>
            <a:off x="4038600" y="2393950"/>
            <a:ext cx="1106488" cy="2308225"/>
            <a:chOff x="2544" y="1508"/>
            <a:chExt cx="697" cy="1454"/>
          </a:xfrm>
        </p:grpSpPr>
        <p:sp>
          <p:nvSpPr>
            <p:cNvPr id="126003" name="Text Box 51"/>
            <p:cNvSpPr txBox="1">
              <a:spLocks noChangeArrowheads="1"/>
            </p:cNvSpPr>
            <p:nvPr/>
          </p:nvSpPr>
          <p:spPr bwMode="auto">
            <a:xfrm>
              <a:off x="2544" y="1508"/>
              <a:ext cx="69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２</a:t>
              </a:r>
            </a:p>
          </p:txBody>
        </p:sp>
        <p:sp>
          <p:nvSpPr>
            <p:cNvPr id="126004" name="Text Box 52"/>
            <p:cNvSpPr txBox="1">
              <a:spLocks noChangeArrowheads="1"/>
            </p:cNvSpPr>
            <p:nvPr/>
          </p:nvSpPr>
          <p:spPr bwMode="auto">
            <a:xfrm>
              <a:off x="2544" y="1958"/>
              <a:ext cx="69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３</a:t>
              </a:r>
            </a:p>
          </p:txBody>
        </p:sp>
        <p:sp>
          <p:nvSpPr>
            <p:cNvPr id="126005" name="Text Box 53"/>
            <p:cNvSpPr txBox="1">
              <a:spLocks noChangeArrowheads="1"/>
            </p:cNvSpPr>
            <p:nvPr/>
          </p:nvSpPr>
          <p:spPr bwMode="auto">
            <a:xfrm>
              <a:off x="2544" y="2342"/>
              <a:ext cx="69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４</a:t>
              </a:r>
            </a:p>
          </p:txBody>
        </p:sp>
        <p:sp>
          <p:nvSpPr>
            <p:cNvPr id="126006" name="Text Box 54"/>
            <p:cNvSpPr txBox="1">
              <a:spLocks noChangeArrowheads="1"/>
            </p:cNvSpPr>
            <p:nvPr/>
          </p:nvSpPr>
          <p:spPr bwMode="auto">
            <a:xfrm>
              <a:off x="2544" y="2712"/>
              <a:ext cx="697"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５</a:t>
              </a:r>
            </a:p>
          </p:txBody>
        </p:sp>
      </p:grpSp>
      <p:grpSp>
        <p:nvGrpSpPr>
          <p:cNvPr id="126031" name="Group 79"/>
          <p:cNvGrpSpPr>
            <a:grpSpLocks/>
          </p:cNvGrpSpPr>
          <p:nvPr/>
        </p:nvGrpSpPr>
        <p:grpSpPr bwMode="auto">
          <a:xfrm>
            <a:off x="2133600" y="5029200"/>
            <a:ext cx="1103313" cy="1616075"/>
            <a:chOff x="1344" y="3168"/>
            <a:chExt cx="695" cy="1018"/>
          </a:xfrm>
        </p:grpSpPr>
        <p:sp>
          <p:nvSpPr>
            <p:cNvPr id="126007" name="Text Box 55"/>
            <p:cNvSpPr txBox="1">
              <a:spLocks noChangeArrowheads="1"/>
            </p:cNvSpPr>
            <p:nvPr/>
          </p:nvSpPr>
          <p:spPr bwMode="auto">
            <a:xfrm>
              <a:off x="1344" y="3168"/>
              <a:ext cx="69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６</a:t>
              </a:r>
            </a:p>
          </p:txBody>
        </p:sp>
        <p:sp>
          <p:nvSpPr>
            <p:cNvPr id="126008" name="Text Box 56"/>
            <p:cNvSpPr txBox="1">
              <a:spLocks noChangeArrowheads="1"/>
            </p:cNvSpPr>
            <p:nvPr/>
          </p:nvSpPr>
          <p:spPr bwMode="auto">
            <a:xfrm>
              <a:off x="1344" y="3552"/>
              <a:ext cx="69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７</a:t>
              </a:r>
            </a:p>
          </p:txBody>
        </p:sp>
        <p:sp>
          <p:nvSpPr>
            <p:cNvPr id="126009" name="Text Box 57"/>
            <p:cNvSpPr txBox="1">
              <a:spLocks noChangeArrowheads="1"/>
            </p:cNvSpPr>
            <p:nvPr/>
          </p:nvSpPr>
          <p:spPr bwMode="auto">
            <a:xfrm>
              <a:off x="1344" y="3936"/>
              <a:ext cx="69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a:solidFill>
                    <a:srgbClr val="FF3300"/>
                  </a:solidFill>
                  <a:effectLst>
                    <a:outerShdw blurRad="38100" dist="38100" dir="2700000" algn="tl">
                      <a:srgbClr val="C0C0C0"/>
                    </a:outerShdw>
                  </a:effectLst>
                </a:rPr>
                <a:t>ステップ </a:t>
              </a:r>
              <a:r>
                <a:rPr lang="ja-JP" altLang="en-US" sz="2000" b="1">
                  <a:solidFill>
                    <a:srgbClr val="FF3300"/>
                  </a:solidFill>
                  <a:effectLst>
                    <a:outerShdw blurRad="38100" dist="38100" dir="2700000" algn="tl">
                      <a:srgbClr val="C0C0C0"/>
                    </a:outerShdw>
                  </a:effectLst>
                </a:rPr>
                <a:t>８</a:t>
              </a:r>
            </a:p>
          </p:txBody>
        </p:sp>
      </p:grpSp>
      <p:grpSp>
        <p:nvGrpSpPr>
          <p:cNvPr id="126029" name="Group 77"/>
          <p:cNvGrpSpPr>
            <a:grpSpLocks/>
          </p:cNvGrpSpPr>
          <p:nvPr/>
        </p:nvGrpSpPr>
        <p:grpSpPr bwMode="auto">
          <a:xfrm>
            <a:off x="1447800" y="1905000"/>
            <a:ext cx="2971800" cy="3149600"/>
            <a:chOff x="912" y="1200"/>
            <a:chExt cx="1872" cy="1984"/>
          </a:xfrm>
        </p:grpSpPr>
        <p:sp>
          <p:nvSpPr>
            <p:cNvPr id="126021" name="Line 69"/>
            <p:cNvSpPr>
              <a:spLocks noChangeShapeType="1"/>
            </p:cNvSpPr>
            <p:nvPr/>
          </p:nvSpPr>
          <p:spPr bwMode="auto">
            <a:xfrm>
              <a:off x="1584" y="2960"/>
              <a:ext cx="0"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962" name="Line 10"/>
            <p:cNvSpPr>
              <a:spLocks noChangeShapeType="1"/>
            </p:cNvSpPr>
            <p:nvPr/>
          </p:nvSpPr>
          <p:spPr bwMode="auto">
            <a:xfrm>
              <a:off x="1576" y="2496"/>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5" name="Line 13"/>
            <p:cNvSpPr>
              <a:spLocks noChangeShapeType="1"/>
            </p:cNvSpPr>
            <p:nvPr/>
          </p:nvSpPr>
          <p:spPr bwMode="auto">
            <a:xfrm>
              <a:off x="1576" y="2112"/>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6" name="Line 14"/>
            <p:cNvSpPr>
              <a:spLocks noChangeShapeType="1"/>
            </p:cNvSpPr>
            <p:nvPr/>
          </p:nvSpPr>
          <p:spPr bwMode="auto">
            <a:xfrm>
              <a:off x="1576" y="1704"/>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74" name="Rectangle 22"/>
            <p:cNvSpPr>
              <a:spLocks noChangeArrowheads="1"/>
            </p:cNvSpPr>
            <p:nvPr/>
          </p:nvSpPr>
          <p:spPr bwMode="auto">
            <a:xfrm>
              <a:off x="912" y="1392"/>
              <a:ext cx="1328" cy="416"/>
            </a:xfrm>
            <a:prstGeom prst="rect">
              <a:avLst/>
            </a:prstGeom>
            <a:solidFill>
              <a:srgbClr val="FF99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現状の把握と</a:t>
              </a:r>
            </a:p>
            <a:p>
              <a:r>
                <a:rPr lang="ja-JP" altLang="en-US" sz="2000" b="1"/>
                <a:t>目標の設定</a:t>
              </a:r>
            </a:p>
          </p:txBody>
        </p:sp>
        <p:sp>
          <p:nvSpPr>
            <p:cNvPr id="125976" name="Rectangle 24"/>
            <p:cNvSpPr>
              <a:spLocks noChangeArrowheads="1"/>
            </p:cNvSpPr>
            <p:nvPr/>
          </p:nvSpPr>
          <p:spPr bwMode="auto">
            <a:xfrm>
              <a:off x="912" y="1968"/>
              <a:ext cx="1328" cy="224"/>
            </a:xfrm>
            <a:prstGeom prst="rect">
              <a:avLst/>
            </a:prstGeom>
            <a:solidFill>
              <a:srgbClr val="FF99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要因の解析</a:t>
              </a:r>
              <a:endParaRPr lang="ja-JP" altLang="en-US"/>
            </a:p>
          </p:txBody>
        </p:sp>
        <p:sp>
          <p:nvSpPr>
            <p:cNvPr id="125978" name="Rectangle 26"/>
            <p:cNvSpPr>
              <a:spLocks noChangeArrowheads="1"/>
            </p:cNvSpPr>
            <p:nvPr/>
          </p:nvSpPr>
          <p:spPr bwMode="auto">
            <a:xfrm>
              <a:off x="912" y="2352"/>
              <a:ext cx="1328" cy="224"/>
            </a:xfrm>
            <a:prstGeom prst="rect">
              <a:avLst/>
            </a:prstGeom>
            <a:solidFill>
              <a:srgbClr val="FF99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対策の立案</a:t>
              </a:r>
              <a:endParaRPr lang="ja-JP" altLang="en-US"/>
            </a:p>
          </p:txBody>
        </p:sp>
        <p:sp>
          <p:nvSpPr>
            <p:cNvPr id="125980" name="Rectangle 28"/>
            <p:cNvSpPr>
              <a:spLocks noChangeArrowheads="1"/>
            </p:cNvSpPr>
            <p:nvPr/>
          </p:nvSpPr>
          <p:spPr bwMode="auto">
            <a:xfrm>
              <a:off x="912" y="2736"/>
              <a:ext cx="1328" cy="224"/>
            </a:xfrm>
            <a:prstGeom prst="rect">
              <a:avLst/>
            </a:prstGeom>
            <a:solidFill>
              <a:srgbClr val="FF99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対策の実施</a:t>
              </a:r>
              <a:endParaRPr lang="ja-JP" altLang="en-US"/>
            </a:p>
          </p:txBody>
        </p:sp>
        <p:sp>
          <p:nvSpPr>
            <p:cNvPr id="125990" name="Line 38"/>
            <p:cNvSpPr>
              <a:spLocks noChangeShapeType="1"/>
            </p:cNvSpPr>
            <p:nvPr/>
          </p:nvSpPr>
          <p:spPr bwMode="auto">
            <a:xfrm>
              <a:off x="2784" y="3040"/>
              <a:ext cx="0" cy="144"/>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6017" name="Line 65"/>
            <p:cNvSpPr>
              <a:spLocks noChangeShapeType="1"/>
            </p:cNvSpPr>
            <p:nvPr/>
          </p:nvSpPr>
          <p:spPr bwMode="auto">
            <a:xfrm>
              <a:off x="1560" y="1200"/>
              <a:ext cx="0" cy="192"/>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019" name="Line 67"/>
            <p:cNvSpPr>
              <a:spLocks noChangeShapeType="1"/>
            </p:cNvSpPr>
            <p:nvPr/>
          </p:nvSpPr>
          <p:spPr bwMode="auto">
            <a:xfrm>
              <a:off x="1560" y="1208"/>
              <a:ext cx="2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022" name="Line 70"/>
            <p:cNvSpPr>
              <a:spLocks noChangeShapeType="1"/>
            </p:cNvSpPr>
            <p:nvPr/>
          </p:nvSpPr>
          <p:spPr bwMode="auto">
            <a:xfrm>
              <a:off x="1584" y="3048"/>
              <a:ext cx="12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26039" name="Group 87"/>
          <p:cNvGrpSpPr>
            <a:grpSpLocks/>
          </p:cNvGrpSpPr>
          <p:nvPr/>
        </p:nvGrpSpPr>
        <p:grpSpPr bwMode="auto">
          <a:xfrm>
            <a:off x="4800600" y="1295400"/>
            <a:ext cx="3860800" cy="3962400"/>
            <a:chOff x="3024" y="816"/>
            <a:chExt cx="2432" cy="2496"/>
          </a:xfrm>
        </p:grpSpPr>
        <p:grpSp>
          <p:nvGrpSpPr>
            <p:cNvPr id="126037" name="Group 85"/>
            <p:cNvGrpSpPr>
              <a:grpSpLocks/>
            </p:cNvGrpSpPr>
            <p:nvPr/>
          </p:nvGrpSpPr>
          <p:grpSpPr bwMode="auto">
            <a:xfrm>
              <a:off x="5088" y="816"/>
              <a:ext cx="368" cy="2496"/>
              <a:chOff x="5088" y="816"/>
              <a:chExt cx="368" cy="2496"/>
            </a:xfrm>
          </p:grpSpPr>
          <p:sp>
            <p:nvSpPr>
              <p:cNvPr id="125997" name="Rectangle 45"/>
              <p:cNvSpPr>
                <a:spLocks noChangeArrowheads="1"/>
              </p:cNvSpPr>
              <p:nvPr/>
            </p:nvSpPr>
            <p:spPr bwMode="auto">
              <a:xfrm>
                <a:off x="5088" y="816"/>
                <a:ext cx="368" cy="2480"/>
              </a:xfrm>
              <a:prstGeom prst="rect">
                <a:avLst/>
              </a:prstGeom>
              <a:solidFill>
                <a:srgbClr val="006600"/>
              </a:solidFill>
              <a:ln>
                <a:noFill/>
              </a:ln>
              <a:effectLst>
                <a:outerShdw dist="107763" dir="2700000" algn="ctr" rotWithShape="0">
                  <a:schemeClr val="bg2"/>
                </a:outerShdw>
              </a:effectLst>
              <a:extLst>
                <a:ext uri="{91240B29-F687-4F45-9708-019B960494DF}">
                  <a14:hiddenLine xmlns:a14="http://schemas.microsoft.com/office/drawing/2010/main" w="25400">
                    <a:solidFill>
                      <a:schemeClr val="tx1"/>
                    </a:solidFill>
                    <a:miter lim="800000"/>
                    <a:headEnd/>
                    <a:tailEnd/>
                  </a14:hiddenLine>
                </a:ext>
              </a:extLst>
            </p:spPr>
            <p:txBody>
              <a:bodyPr wrap="none" anchor="ctr"/>
              <a:lstStyle/>
              <a:p>
                <a:endParaRPr lang="ja-JP" altLang="en-US"/>
              </a:p>
            </p:txBody>
          </p:sp>
          <p:sp>
            <p:nvSpPr>
              <p:cNvPr id="125998" name="Rectangle 46"/>
              <p:cNvSpPr>
                <a:spLocks noChangeArrowheads="1"/>
              </p:cNvSpPr>
              <p:nvPr/>
            </p:nvSpPr>
            <p:spPr bwMode="auto">
              <a:xfrm>
                <a:off x="5088" y="960"/>
                <a:ext cx="346" cy="2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2400" b="1">
                    <a:solidFill>
                      <a:schemeClr val="bg1"/>
                    </a:solidFill>
                  </a:rPr>
                  <a:t>課題達成型</a:t>
                </a:r>
                <a:r>
                  <a:rPr lang="ja-JP" altLang="en-US" sz="2400">
                    <a:solidFill>
                      <a:schemeClr val="bg1"/>
                    </a:solidFill>
                    <a:latin typeface="ＭＳ Ｐゴシック" pitchFamily="50" charset="-128"/>
                  </a:rPr>
                  <a:t>ＱＣ</a:t>
                </a:r>
                <a:r>
                  <a:rPr lang="ja-JP" altLang="en-US" sz="2400">
                    <a:solidFill>
                      <a:schemeClr val="bg1"/>
                    </a:solidFill>
                  </a:rPr>
                  <a:t>ストーリー</a:t>
                </a:r>
              </a:p>
            </p:txBody>
          </p:sp>
        </p:grpSp>
        <p:grpSp>
          <p:nvGrpSpPr>
            <p:cNvPr id="126028" name="Group 76"/>
            <p:cNvGrpSpPr>
              <a:grpSpLocks/>
            </p:cNvGrpSpPr>
            <p:nvPr/>
          </p:nvGrpSpPr>
          <p:grpSpPr bwMode="auto">
            <a:xfrm>
              <a:off x="3024" y="1200"/>
              <a:ext cx="1960" cy="1984"/>
              <a:chOff x="3024" y="1200"/>
              <a:chExt cx="1960" cy="1984"/>
            </a:xfrm>
          </p:grpSpPr>
          <p:sp>
            <p:nvSpPr>
              <p:cNvPr id="126018" name="Line 66"/>
              <p:cNvSpPr>
                <a:spLocks noChangeShapeType="1"/>
              </p:cNvSpPr>
              <p:nvPr/>
            </p:nvSpPr>
            <p:spPr bwMode="auto">
              <a:xfrm>
                <a:off x="4224" y="1200"/>
                <a:ext cx="0" cy="176"/>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961" name="Line 9"/>
              <p:cNvSpPr>
                <a:spLocks noChangeShapeType="1"/>
              </p:cNvSpPr>
              <p:nvPr/>
            </p:nvSpPr>
            <p:spPr bwMode="auto">
              <a:xfrm>
                <a:off x="4224" y="1696"/>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3" name="Line 11"/>
              <p:cNvSpPr>
                <a:spLocks noChangeShapeType="1"/>
              </p:cNvSpPr>
              <p:nvPr/>
            </p:nvSpPr>
            <p:spPr bwMode="auto">
              <a:xfrm>
                <a:off x="4224" y="2464"/>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64" name="Line 12"/>
              <p:cNvSpPr>
                <a:spLocks noChangeShapeType="1"/>
              </p:cNvSpPr>
              <p:nvPr/>
            </p:nvSpPr>
            <p:spPr bwMode="auto">
              <a:xfrm>
                <a:off x="4224" y="2080"/>
                <a:ext cx="0" cy="240"/>
              </a:xfrm>
              <a:prstGeom prst="line">
                <a:avLst/>
              </a:prstGeom>
              <a:noFill/>
              <a:ln w="254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970" name="Rectangle 18"/>
              <p:cNvSpPr>
                <a:spLocks noChangeArrowheads="1"/>
              </p:cNvSpPr>
              <p:nvPr/>
            </p:nvSpPr>
            <p:spPr bwMode="auto">
              <a:xfrm>
                <a:off x="3560" y="1368"/>
                <a:ext cx="1328" cy="416"/>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50000"/>
                  </a:spcBef>
                </a:pPr>
                <a:r>
                  <a:rPr lang="ja-JP" altLang="en-US" sz="2000" b="1"/>
                  <a:t>攻め所と</a:t>
                </a:r>
              </a:p>
              <a:p>
                <a:r>
                  <a:rPr lang="ja-JP" altLang="en-US" sz="2000" b="1"/>
                  <a:t>目標の設定</a:t>
                </a:r>
              </a:p>
            </p:txBody>
          </p:sp>
          <p:sp>
            <p:nvSpPr>
              <p:cNvPr id="125972" name="Rectangle 20"/>
              <p:cNvSpPr>
                <a:spLocks noChangeArrowheads="1"/>
              </p:cNvSpPr>
              <p:nvPr/>
            </p:nvSpPr>
            <p:spPr bwMode="auto">
              <a:xfrm>
                <a:off x="3560" y="1944"/>
                <a:ext cx="1328" cy="224"/>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方策の立案</a:t>
                </a:r>
              </a:p>
            </p:txBody>
          </p:sp>
          <p:sp>
            <p:nvSpPr>
              <p:cNvPr id="125982" name="Rectangle 30"/>
              <p:cNvSpPr>
                <a:spLocks noChangeArrowheads="1"/>
              </p:cNvSpPr>
              <p:nvPr/>
            </p:nvSpPr>
            <p:spPr bwMode="auto">
              <a:xfrm>
                <a:off x="3512" y="2328"/>
                <a:ext cx="1472" cy="224"/>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成功シナリオの追求</a:t>
                </a:r>
              </a:p>
            </p:txBody>
          </p:sp>
          <p:sp>
            <p:nvSpPr>
              <p:cNvPr id="125984" name="Rectangle 32"/>
              <p:cNvSpPr>
                <a:spLocks noChangeArrowheads="1"/>
              </p:cNvSpPr>
              <p:nvPr/>
            </p:nvSpPr>
            <p:spPr bwMode="auto">
              <a:xfrm>
                <a:off x="3512" y="2712"/>
                <a:ext cx="1472" cy="224"/>
              </a:xfrm>
              <a:prstGeom prst="rect">
                <a:avLst/>
              </a:prstGeom>
              <a:solidFill>
                <a:srgbClr val="CCFFFF"/>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2000" b="1"/>
                  <a:t>成功シナリオの実施</a:t>
                </a:r>
              </a:p>
            </p:txBody>
          </p:sp>
          <p:sp>
            <p:nvSpPr>
              <p:cNvPr id="126020" name="Line 68"/>
              <p:cNvSpPr>
                <a:spLocks noChangeShapeType="1"/>
              </p:cNvSpPr>
              <p:nvPr/>
            </p:nvSpPr>
            <p:spPr bwMode="auto">
              <a:xfrm>
                <a:off x="3936" y="1200"/>
                <a:ext cx="28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023" name="Line 71"/>
              <p:cNvSpPr>
                <a:spLocks noChangeShapeType="1"/>
              </p:cNvSpPr>
              <p:nvPr/>
            </p:nvSpPr>
            <p:spPr bwMode="auto">
              <a:xfrm>
                <a:off x="3024" y="3048"/>
                <a:ext cx="12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024" name="Line 72"/>
              <p:cNvSpPr>
                <a:spLocks noChangeShapeType="1"/>
              </p:cNvSpPr>
              <p:nvPr/>
            </p:nvSpPr>
            <p:spPr bwMode="auto">
              <a:xfrm flipV="1">
                <a:off x="4224" y="2952"/>
                <a:ext cx="0" cy="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027" name="Line 75"/>
              <p:cNvSpPr>
                <a:spLocks noChangeShapeType="1"/>
              </p:cNvSpPr>
              <p:nvPr/>
            </p:nvSpPr>
            <p:spPr bwMode="auto">
              <a:xfrm>
                <a:off x="3024" y="3040"/>
                <a:ext cx="0" cy="144"/>
              </a:xfrm>
              <a:prstGeom prst="line">
                <a:avLst/>
              </a:prstGeom>
              <a:noFill/>
              <a:ln w="2222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26034" name="Rectangle 82"/>
          <p:cNvSpPr>
            <a:spLocks noChangeArrowheads="1"/>
          </p:cNvSpPr>
          <p:nvPr/>
        </p:nvSpPr>
        <p:spPr bwMode="auto">
          <a:xfrm>
            <a:off x="3597275" y="1676400"/>
            <a:ext cx="2020888" cy="42703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10000"/>
              </a:lnSpc>
              <a:spcBef>
                <a:spcPct val="20000"/>
              </a:spcBef>
            </a:pPr>
            <a:r>
              <a:rPr lang="en-US" altLang="ja-JP" sz="2000" b="1"/>
              <a:t>QC</a:t>
            </a:r>
            <a:r>
              <a:rPr lang="ja-JP" altLang="en-US" sz="2000" b="1"/>
              <a:t>ｽﾄｰﾘｰの</a:t>
            </a:r>
            <a:r>
              <a:rPr lang="ja-JP" altLang="en-US" sz="1800" b="1"/>
              <a:t>選定</a:t>
            </a:r>
          </a:p>
        </p:txBody>
      </p:sp>
      <p:sp>
        <p:nvSpPr>
          <p:cNvPr id="126040" name="Text Box 88"/>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6039"/>
                                        </p:tgtEl>
                                        <p:attrNameLst>
                                          <p:attrName>style.visibility</p:attrName>
                                        </p:attrNameLst>
                                      </p:cBhvr>
                                      <p:to>
                                        <p:strVal val="visible"/>
                                      </p:to>
                                    </p:set>
                                    <p:animEffect transition="in" filter="blinds(horizontal)">
                                      <p:cBhvr>
                                        <p:cTn id="7" dur="500"/>
                                        <p:tgtEl>
                                          <p:spTgt spid="126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1905000" y="1066800"/>
            <a:ext cx="4343400" cy="4572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spcBef>
                <a:spcPct val="50000"/>
              </a:spcBef>
            </a:pPr>
            <a:r>
              <a:rPr lang="ja-JP" altLang="en-US" sz="2400" b="1"/>
              <a:t>例：「全体を５０％低減したい」</a:t>
            </a:r>
          </a:p>
        </p:txBody>
      </p:sp>
      <p:grpSp>
        <p:nvGrpSpPr>
          <p:cNvPr id="13385" name="Group 73"/>
          <p:cNvGrpSpPr>
            <a:grpSpLocks/>
          </p:cNvGrpSpPr>
          <p:nvPr/>
        </p:nvGrpSpPr>
        <p:grpSpPr bwMode="auto">
          <a:xfrm>
            <a:off x="4616450" y="1676400"/>
            <a:ext cx="4298950" cy="4724400"/>
            <a:chOff x="2908" y="1056"/>
            <a:chExt cx="2708" cy="2976"/>
          </a:xfrm>
        </p:grpSpPr>
        <p:sp>
          <p:nvSpPr>
            <p:cNvPr id="13360" name="Rectangle 48"/>
            <p:cNvSpPr>
              <a:spLocks noChangeArrowheads="1"/>
            </p:cNvSpPr>
            <p:nvPr/>
          </p:nvSpPr>
          <p:spPr bwMode="auto">
            <a:xfrm>
              <a:off x="3264" y="3360"/>
              <a:ext cx="1680"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2400"/>
                <a:t>Ａ</a:t>
              </a:r>
              <a:r>
                <a:rPr lang="ja-JP" altLang="en-US" sz="2000" b="1"/>
                <a:t>・Ｂ・Ｃ</a:t>
              </a:r>
              <a:r>
                <a:rPr lang="ja-JP" altLang="en-US" sz="2000"/>
                <a:t>の対策が必要</a:t>
              </a:r>
            </a:p>
          </p:txBody>
        </p:sp>
        <p:sp>
          <p:nvSpPr>
            <p:cNvPr id="13361" name="Rectangle 49"/>
            <p:cNvSpPr>
              <a:spLocks noChangeArrowheads="1"/>
            </p:cNvSpPr>
            <p:nvPr/>
          </p:nvSpPr>
          <p:spPr bwMode="auto">
            <a:xfrm>
              <a:off x="3068" y="3744"/>
              <a:ext cx="2312" cy="288"/>
            </a:xfrm>
            <a:prstGeom prst="rect">
              <a:avLst/>
            </a:prstGeom>
            <a:solidFill>
              <a:srgbClr val="008000"/>
            </a:soli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spAutoFit/>
            </a:bodyPr>
            <a:lstStyle/>
            <a:p>
              <a:pPr>
                <a:spcBef>
                  <a:spcPct val="50000"/>
                </a:spcBef>
              </a:pPr>
              <a:r>
                <a:rPr lang="ja-JP" altLang="en-US" sz="2400" b="1">
                  <a:solidFill>
                    <a:schemeClr val="bg1"/>
                  </a:solidFill>
                </a:rPr>
                <a:t>課題達成型</a:t>
              </a:r>
              <a:r>
                <a:rPr lang="ja-JP" altLang="en-US" sz="2400">
                  <a:solidFill>
                    <a:schemeClr val="bg1"/>
                  </a:solidFill>
                </a:rPr>
                <a:t>ＱＣストーリー</a:t>
              </a:r>
            </a:p>
          </p:txBody>
        </p:sp>
        <p:grpSp>
          <p:nvGrpSpPr>
            <p:cNvPr id="13382" name="Group 70"/>
            <p:cNvGrpSpPr>
              <a:grpSpLocks/>
            </p:cNvGrpSpPr>
            <p:nvPr/>
          </p:nvGrpSpPr>
          <p:grpSpPr bwMode="auto">
            <a:xfrm>
              <a:off x="2908" y="1056"/>
              <a:ext cx="2708" cy="2295"/>
              <a:chOff x="2908" y="1056"/>
              <a:chExt cx="2708" cy="2295"/>
            </a:xfrm>
          </p:grpSpPr>
          <p:grpSp>
            <p:nvGrpSpPr>
              <p:cNvPr id="13374" name="Group 62"/>
              <p:cNvGrpSpPr>
                <a:grpSpLocks/>
              </p:cNvGrpSpPr>
              <p:nvPr/>
            </p:nvGrpSpPr>
            <p:grpSpPr bwMode="auto">
              <a:xfrm>
                <a:off x="2908" y="1056"/>
                <a:ext cx="2564" cy="2295"/>
                <a:chOff x="2908" y="1056"/>
                <a:chExt cx="2564" cy="2295"/>
              </a:xfrm>
            </p:grpSpPr>
            <p:sp>
              <p:nvSpPr>
                <p:cNvPr id="13344" name="Rectangle 32"/>
                <p:cNvSpPr>
                  <a:spLocks noChangeArrowheads="1"/>
                </p:cNvSpPr>
                <p:nvPr/>
              </p:nvSpPr>
              <p:spPr bwMode="auto">
                <a:xfrm>
                  <a:off x="4752" y="1056"/>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１００（％）</a:t>
                  </a:r>
                </a:p>
              </p:txBody>
            </p:sp>
            <p:sp>
              <p:nvSpPr>
                <p:cNvPr id="13342" name="AutoShape 30"/>
                <p:cNvSpPr>
                  <a:spLocks noChangeArrowheads="1"/>
                </p:cNvSpPr>
                <p:nvPr/>
              </p:nvSpPr>
              <p:spPr bwMode="auto">
                <a:xfrm>
                  <a:off x="3216" y="3120"/>
                  <a:ext cx="720" cy="192"/>
                </a:xfrm>
                <a:prstGeom prst="roundRect">
                  <a:avLst>
                    <a:gd name="adj" fmla="val 12495"/>
                  </a:avLst>
                </a:prstGeom>
                <a:solidFill>
                  <a:srgbClr val="FF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43" name="Rectangle 31"/>
                <p:cNvSpPr>
                  <a:spLocks noChangeArrowheads="1"/>
                </p:cNvSpPr>
                <p:nvPr/>
              </p:nvSpPr>
              <p:spPr bwMode="auto">
                <a:xfrm>
                  <a:off x="4752" y="2016"/>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５０</a:t>
                  </a:r>
                </a:p>
              </p:txBody>
            </p:sp>
            <p:sp>
              <p:nvSpPr>
                <p:cNvPr id="13345" name="Rectangle 33"/>
                <p:cNvSpPr>
                  <a:spLocks noChangeArrowheads="1"/>
                </p:cNvSpPr>
                <p:nvPr/>
              </p:nvSpPr>
              <p:spPr bwMode="auto">
                <a:xfrm>
                  <a:off x="2908" y="1824"/>
                  <a:ext cx="308" cy="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2000"/>
                    <a:t>件  数</a:t>
                  </a:r>
                </a:p>
              </p:txBody>
            </p:sp>
            <p:sp>
              <p:nvSpPr>
                <p:cNvPr id="13346" name="Rectangle 34"/>
                <p:cNvSpPr>
                  <a:spLocks noChangeArrowheads="1"/>
                </p:cNvSpPr>
                <p:nvPr/>
              </p:nvSpPr>
              <p:spPr bwMode="auto">
                <a:xfrm>
                  <a:off x="4752" y="2928"/>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０</a:t>
                  </a:r>
                </a:p>
              </p:txBody>
            </p:sp>
            <p:sp>
              <p:nvSpPr>
                <p:cNvPr id="13347" name="Rectangle 35"/>
                <p:cNvSpPr>
                  <a:spLocks noChangeArrowheads="1"/>
                </p:cNvSpPr>
                <p:nvPr/>
              </p:nvSpPr>
              <p:spPr bwMode="auto">
                <a:xfrm>
                  <a:off x="3024" y="2976"/>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０</a:t>
                  </a:r>
                </a:p>
              </p:txBody>
            </p:sp>
            <p:sp>
              <p:nvSpPr>
                <p:cNvPr id="13349" name="Rectangle 37"/>
                <p:cNvSpPr>
                  <a:spLocks noChangeArrowheads="1"/>
                </p:cNvSpPr>
                <p:nvPr/>
              </p:nvSpPr>
              <p:spPr bwMode="auto">
                <a:xfrm>
                  <a:off x="3220" y="1156"/>
                  <a:ext cx="1528" cy="1912"/>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0" name="Rectangle 38"/>
                <p:cNvSpPr>
                  <a:spLocks noChangeArrowheads="1"/>
                </p:cNvSpPr>
                <p:nvPr/>
              </p:nvSpPr>
              <p:spPr bwMode="auto">
                <a:xfrm>
                  <a:off x="3224" y="2600"/>
                  <a:ext cx="240" cy="464"/>
                </a:xfrm>
                <a:prstGeom prst="rect">
                  <a:avLst/>
                </a:prstGeom>
                <a:pattFill prst="wdDnDiag">
                  <a:fgClr>
                    <a:srgbClr val="996633"/>
                  </a:fgClr>
                  <a:bgClr>
                    <a:schemeClr val="bg1"/>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1" name="Rectangle 39"/>
                <p:cNvSpPr>
                  <a:spLocks noChangeArrowheads="1"/>
                </p:cNvSpPr>
                <p:nvPr/>
              </p:nvSpPr>
              <p:spPr bwMode="auto">
                <a:xfrm>
                  <a:off x="3480" y="2736"/>
                  <a:ext cx="240" cy="328"/>
                </a:xfrm>
                <a:prstGeom prst="rect">
                  <a:avLst/>
                </a:prstGeom>
                <a:pattFill prst="wdDnDiag">
                  <a:fgClr>
                    <a:srgbClr val="996633"/>
                  </a:fgClr>
                  <a:bgClr>
                    <a:schemeClr val="bg1"/>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2" name="Rectangle 40"/>
                <p:cNvSpPr>
                  <a:spLocks noChangeArrowheads="1"/>
                </p:cNvSpPr>
                <p:nvPr/>
              </p:nvSpPr>
              <p:spPr bwMode="auto">
                <a:xfrm>
                  <a:off x="3736" y="2736"/>
                  <a:ext cx="240" cy="328"/>
                </a:xfrm>
                <a:prstGeom prst="rect">
                  <a:avLst/>
                </a:prstGeom>
                <a:pattFill prst="wdDnDiag">
                  <a:fgClr>
                    <a:srgbClr val="996633"/>
                  </a:fgClr>
                  <a:bgClr>
                    <a:schemeClr val="bg1"/>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3" name="Rectangle 41"/>
                <p:cNvSpPr>
                  <a:spLocks noChangeArrowheads="1"/>
                </p:cNvSpPr>
                <p:nvPr/>
              </p:nvSpPr>
              <p:spPr bwMode="auto">
                <a:xfrm>
                  <a:off x="3992" y="2805"/>
                  <a:ext cx="240" cy="259"/>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4" name="Rectangle 42"/>
                <p:cNvSpPr>
                  <a:spLocks noChangeArrowheads="1"/>
                </p:cNvSpPr>
                <p:nvPr/>
              </p:nvSpPr>
              <p:spPr bwMode="auto">
                <a:xfrm>
                  <a:off x="4248" y="2875"/>
                  <a:ext cx="240" cy="189"/>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5" name="Rectangle 43"/>
                <p:cNvSpPr>
                  <a:spLocks noChangeArrowheads="1"/>
                </p:cNvSpPr>
                <p:nvPr/>
              </p:nvSpPr>
              <p:spPr bwMode="auto">
                <a:xfrm>
                  <a:off x="4504" y="2805"/>
                  <a:ext cx="240" cy="259"/>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6" name="Line 44"/>
                <p:cNvSpPr>
                  <a:spLocks noChangeShapeType="1"/>
                </p:cNvSpPr>
                <p:nvPr/>
              </p:nvSpPr>
              <p:spPr bwMode="auto">
                <a:xfrm>
                  <a:off x="3216" y="2112"/>
                  <a:ext cx="1536" cy="0"/>
                </a:xfrm>
                <a:prstGeom prst="line">
                  <a:avLst/>
                </a:prstGeom>
                <a:noFill/>
                <a:ln w="25400">
                  <a:solidFill>
                    <a:srgbClr val="0033CC"/>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7" name="Freeform 45"/>
                <p:cNvSpPr>
                  <a:spLocks/>
                </p:cNvSpPr>
                <p:nvPr/>
              </p:nvSpPr>
              <p:spPr bwMode="auto">
                <a:xfrm>
                  <a:off x="3216" y="1152"/>
                  <a:ext cx="1537" cy="1921"/>
                </a:xfrm>
                <a:custGeom>
                  <a:avLst/>
                  <a:gdLst>
                    <a:gd name="T0" fmla="*/ 0 w 1537"/>
                    <a:gd name="T1" fmla="*/ 1920 h 1921"/>
                    <a:gd name="T2" fmla="*/ 256 w 1537"/>
                    <a:gd name="T3" fmla="*/ 1440 h 1921"/>
                    <a:gd name="T4" fmla="*/ 768 w 1537"/>
                    <a:gd name="T5" fmla="*/ 754 h 1921"/>
                    <a:gd name="T6" fmla="*/ 1024 w 1537"/>
                    <a:gd name="T7" fmla="*/ 480 h 1921"/>
                    <a:gd name="T8" fmla="*/ 1280 w 1537"/>
                    <a:gd name="T9" fmla="*/ 274 h 1921"/>
                    <a:gd name="T10" fmla="*/ 1536 w 1537"/>
                    <a:gd name="T11" fmla="*/ 0 h 1921"/>
                  </a:gdLst>
                  <a:ahLst/>
                  <a:cxnLst>
                    <a:cxn ang="0">
                      <a:pos x="T0" y="T1"/>
                    </a:cxn>
                    <a:cxn ang="0">
                      <a:pos x="T2" y="T3"/>
                    </a:cxn>
                    <a:cxn ang="0">
                      <a:pos x="T4" y="T5"/>
                    </a:cxn>
                    <a:cxn ang="0">
                      <a:pos x="T6" y="T7"/>
                    </a:cxn>
                    <a:cxn ang="0">
                      <a:pos x="T8" y="T9"/>
                    </a:cxn>
                    <a:cxn ang="0">
                      <a:pos x="T10" y="T11"/>
                    </a:cxn>
                  </a:cxnLst>
                  <a:rect l="0" t="0" r="r" b="b"/>
                  <a:pathLst>
                    <a:path w="1537" h="1921">
                      <a:moveTo>
                        <a:pt x="0" y="1920"/>
                      </a:moveTo>
                      <a:lnTo>
                        <a:pt x="256" y="1440"/>
                      </a:lnTo>
                      <a:lnTo>
                        <a:pt x="768" y="754"/>
                      </a:lnTo>
                      <a:lnTo>
                        <a:pt x="1024" y="480"/>
                      </a:lnTo>
                      <a:lnTo>
                        <a:pt x="1280" y="274"/>
                      </a:lnTo>
                      <a:lnTo>
                        <a:pt x="1536"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8" name="Line 46"/>
                <p:cNvSpPr>
                  <a:spLocks noChangeShapeType="1"/>
                </p:cNvSpPr>
                <p:nvPr/>
              </p:nvSpPr>
              <p:spPr bwMode="auto">
                <a:xfrm>
                  <a:off x="3984" y="1968"/>
                  <a:ext cx="0" cy="1096"/>
                </a:xfrm>
                <a:prstGeom prst="line">
                  <a:avLst/>
                </a:prstGeom>
                <a:noFill/>
                <a:ln w="25400">
                  <a:solidFill>
                    <a:srgbClr val="00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9" name="Rectangle 47"/>
                <p:cNvSpPr>
                  <a:spLocks noChangeArrowheads="1"/>
                </p:cNvSpPr>
                <p:nvPr/>
              </p:nvSpPr>
              <p:spPr bwMode="auto">
                <a:xfrm>
                  <a:off x="3216" y="3120"/>
                  <a:ext cx="17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solidFill>
                        <a:srgbClr val="FF3300"/>
                      </a:solidFill>
                      <a:latin typeface="ＭＳ Ｐゴシック" pitchFamily="50" charset="-128"/>
                    </a:rPr>
                    <a:t>Ａ    Ｂ   Ｃ</a:t>
                  </a:r>
                  <a:r>
                    <a:rPr lang="ja-JP" altLang="en-US" sz="1800" b="1">
                      <a:latin typeface="ＭＳ Ｐゴシック" pitchFamily="50" charset="-128"/>
                    </a:rPr>
                    <a:t>   Ｄ   Ｅ</a:t>
                  </a:r>
                  <a:r>
                    <a:rPr lang="ja-JP" altLang="en-US" sz="1800"/>
                    <a:t>    </a:t>
                  </a:r>
                  <a:r>
                    <a:rPr lang="ja-JP" altLang="en-US" sz="1600" b="1"/>
                    <a:t>他</a:t>
                  </a:r>
                </a:p>
              </p:txBody>
            </p:sp>
          </p:grpSp>
          <p:sp>
            <p:nvSpPr>
              <p:cNvPr id="13376" name="AutoShape 64"/>
              <p:cNvSpPr>
                <a:spLocks noChangeArrowheads="1"/>
              </p:cNvSpPr>
              <p:nvPr/>
            </p:nvSpPr>
            <p:spPr bwMode="auto">
              <a:xfrm>
                <a:off x="4176" y="1344"/>
                <a:ext cx="1440" cy="528"/>
              </a:xfrm>
              <a:prstGeom prst="wedgeRectCallout">
                <a:avLst>
                  <a:gd name="adj1" fmla="val -89097"/>
                  <a:gd name="adj2" fmla="val 180870"/>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sz="2400"/>
              </a:p>
            </p:txBody>
          </p:sp>
          <p:sp>
            <p:nvSpPr>
              <p:cNvPr id="13375" name="Text Box 63"/>
              <p:cNvSpPr txBox="1">
                <a:spLocks noChangeArrowheads="1"/>
              </p:cNvSpPr>
              <p:nvPr/>
            </p:nvSpPr>
            <p:spPr bwMode="auto">
              <a:xfrm>
                <a:off x="4272" y="1392"/>
                <a:ext cx="1296" cy="46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多くの要因が関与し現状のやり方の改善では効果が期待できない</a:t>
                </a:r>
              </a:p>
            </p:txBody>
          </p:sp>
        </p:grpSp>
      </p:grpSp>
      <p:grpSp>
        <p:nvGrpSpPr>
          <p:cNvPr id="13384" name="Group 72"/>
          <p:cNvGrpSpPr>
            <a:grpSpLocks/>
          </p:cNvGrpSpPr>
          <p:nvPr/>
        </p:nvGrpSpPr>
        <p:grpSpPr bwMode="auto">
          <a:xfrm>
            <a:off x="533400" y="1676400"/>
            <a:ext cx="4114800" cy="4724400"/>
            <a:chOff x="336" y="1056"/>
            <a:chExt cx="2592" cy="2976"/>
          </a:xfrm>
        </p:grpSpPr>
        <p:sp>
          <p:nvSpPr>
            <p:cNvPr id="13338" name="Rectangle 26"/>
            <p:cNvSpPr>
              <a:spLocks noChangeArrowheads="1"/>
            </p:cNvSpPr>
            <p:nvPr/>
          </p:nvSpPr>
          <p:spPr bwMode="auto">
            <a:xfrm>
              <a:off x="624" y="3360"/>
              <a:ext cx="2112"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2400"/>
                <a:t>Ａ</a:t>
              </a:r>
              <a:r>
                <a:rPr lang="ja-JP" altLang="en-US" sz="2000"/>
                <a:t>のみの原因追究して対策</a:t>
              </a:r>
            </a:p>
          </p:txBody>
        </p:sp>
        <p:sp>
          <p:nvSpPr>
            <p:cNvPr id="13339" name="Rectangle 27"/>
            <p:cNvSpPr>
              <a:spLocks noChangeArrowheads="1"/>
            </p:cNvSpPr>
            <p:nvPr/>
          </p:nvSpPr>
          <p:spPr bwMode="auto">
            <a:xfrm>
              <a:off x="448" y="3744"/>
              <a:ext cx="2312" cy="288"/>
            </a:xfrm>
            <a:prstGeom prst="rect">
              <a:avLst/>
            </a:prstGeom>
            <a:solidFill>
              <a:srgbClr val="FF99FF"/>
            </a:solidFill>
            <a:ln>
              <a:noFill/>
            </a:ln>
            <a:effectLst>
              <a:outerShdw dist="107763" dir="2700000" algn="ctr" rotWithShape="0">
                <a:schemeClr val="bg2"/>
              </a:outerShdw>
            </a:effectLst>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spAutoFit/>
            </a:bodyPr>
            <a:lstStyle/>
            <a:p>
              <a:pPr>
                <a:spcBef>
                  <a:spcPct val="50000"/>
                </a:spcBef>
              </a:pPr>
              <a:r>
                <a:rPr lang="ja-JP" altLang="en-US" sz="2400" b="1"/>
                <a:t>問題解決型</a:t>
              </a:r>
              <a:r>
                <a:rPr lang="ja-JP" altLang="en-US" sz="2400"/>
                <a:t>ＱＣストーリー</a:t>
              </a:r>
            </a:p>
          </p:txBody>
        </p:sp>
        <p:grpSp>
          <p:nvGrpSpPr>
            <p:cNvPr id="13381" name="Group 69"/>
            <p:cNvGrpSpPr>
              <a:grpSpLocks/>
            </p:cNvGrpSpPr>
            <p:nvPr/>
          </p:nvGrpSpPr>
          <p:grpSpPr bwMode="auto">
            <a:xfrm>
              <a:off x="336" y="1056"/>
              <a:ext cx="2592" cy="2295"/>
              <a:chOff x="336" y="1056"/>
              <a:chExt cx="2592" cy="2295"/>
            </a:xfrm>
          </p:grpSpPr>
          <p:sp>
            <p:nvSpPr>
              <p:cNvPr id="13319" name="AutoShape 7"/>
              <p:cNvSpPr>
                <a:spLocks noChangeArrowheads="1"/>
              </p:cNvSpPr>
              <p:nvPr/>
            </p:nvSpPr>
            <p:spPr bwMode="auto">
              <a:xfrm>
                <a:off x="644" y="3120"/>
                <a:ext cx="240" cy="192"/>
              </a:xfrm>
              <a:prstGeom prst="roundRect">
                <a:avLst>
                  <a:gd name="adj" fmla="val 12495"/>
                </a:avLst>
              </a:prstGeom>
              <a:solidFill>
                <a:srgbClr val="FF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31" name="Rectangle 19"/>
              <p:cNvSpPr>
                <a:spLocks noChangeArrowheads="1"/>
              </p:cNvSpPr>
              <p:nvPr/>
            </p:nvSpPr>
            <p:spPr bwMode="auto">
              <a:xfrm>
                <a:off x="2180" y="2016"/>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５０</a:t>
                </a:r>
              </a:p>
            </p:txBody>
          </p:sp>
          <p:sp>
            <p:nvSpPr>
              <p:cNvPr id="13332" name="Rectangle 20"/>
              <p:cNvSpPr>
                <a:spLocks noChangeArrowheads="1"/>
              </p:cNvSpPr>
              <p:nvPr/>
            </p:nvSpPr>
            <p:spPr bwMode="auto">
              <a:xfrm>
                <a:off x="2180" y="1872"/>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５５</a:t>
                </a:r>
              </a:p>
            </p:txBody>
          </p:sp>
          <p:sp>
            <p:nvSpPr>
              <p:cNvPr id="13333" name="Rectangle 21"/>
              <p:cNvSpPr>
                <a:spLocks noChangeArrowheads="1"/>
              </p:cNvSpPr>
              <p:nvPr/>
            </p:nvSpPr>
            <p:spPr bwMode="auto">
              <a:xfrm>
                <a:off x="2132" y="1056"/>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１００（％）</a:t>
                </a:r>
              </a:p>
            </p:txBody>
          </p:sp>
          <p:sp>
            <p:nvSpPr>
              <p:cNvPr id="13334" name="Rectangle 22"/>
              <p:cNvSpPr>
                <a:spLocks noChangeArrowheads="1"/>
              </p:cNvSpPr>
              <p:nvPr/>
            </p:nvSpPr>
            <p:spPr bwMode="auto">
              <a:xfrm>
                <a:off x="336" y="1824"/>
                <a:ext cx="308" cy="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2000"/>
                  <a:t>件  数</a:t>
                </a:r>
              </a:p>
            </p:txBody>
          </p:sp>
          <p:sp>
            <p:nvSpPr>
              <p:cNvPr id="13335" name="Rectangle 23"/>
              <p:cNvSpPr>
                <a:spLocks noChangeArrowheads="1"/>
              </p:cNvSpPr>
              <p:nvPr/>
            </p:nvSpPr>
            <p:spPr bwMode="auto">
              <a:xfrm>
                <a:off x="644" y="3120"/>
                <a:ext cx="17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solidFill>
                      <a:srgbClr val="FF3300"/>
                    </a:solidFill>
                    <a:latin typeface="ＭＳ Ｐゴシック" pitchFamily="50" charset="-128"/>
                  </a:rPr>
                  <a:t>Ａ</a:t>
                </a:r>
                <a:r>
                  <a:rPr lang="ja-JP" altLang="en-US" sz="1800" b="1">
                    <a:latin typeface="ＭＳ Ｐゴシック" pitchFamily="50" charset="-128"/>
                  </a:rPr>
                  <a:t>    Ｂ   Ｃ   Ｄ   Ｅ</a:t>
                </a:r>
                <a:r>
                  <a:rPr lang="ja-JP" altLang="en-US" sz="1800"/>
                  <a:t>    </a:t>
                </a:r>
                <a:r>
                  <a:rPr lang="ja-JP" altLang="en-US" sz="1600" b="1"/>
                  <a:t>他</a:t>
                </a:r>
              </a:p>
            </p:txBody>
          </p:sp>
          <p:sp>
            <p:nvSpPr>
              <p:cNvPr id="13336" name="Rectangle 24"/>
              <p:cNvSpPr>
                <a:spLocks noChangeArrowheads="1"/>
              </p:cNvSpPr>
              <p:nvPr/>
            </p:nvSpPr>
            <p:spPr bwMode="auto">
              <a:xfrm>
                <a:off x="2180" y="2928"/>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０</a:t>
                </a:r>
              </a:p>
            </p:txBody>
          </p:sp>
          <p:sp>
            <p:nvSpPr>
              <p:cNvPr id="13337" name="Rectangle 25"/>
              <p:cNvSpPr>
                <a:spLocks noChangeArrowheads="1"/>
              </p:cNvSpPr>
              <p:nvPr/>
            </p:nvSpPr>
            <p:spPr bwMode="auto">
              <a:xfrm>
                <a:off x="404" y="3024"/>
                <a:ext cx="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spcBef>
                    <a:spcPct val="50000"/>
                  </a:spcBef>
                </a:pPr>
                <a:r>
                  <a:rPr lang="ja-JP" altLang="en-US" sz="1800" b="1"/>
                  <a:t>０</a:t>
                </a:r>
              </a:p>
            </p:txBody>
          </p:sp>
          <p:grpSp>
            <p:nvGrpSpPr>
              <p:cNvPr id="13368" name="Group 56"/>
              <p:cNvGrpSpPr>
                <a:grpSpLocks/>
              </p:cNvGrpSpPr>
              <p:nvPr/>
            </p:nvGrpSpPr>
            <p:grpSpPr bwMode="auto">
              <a:xfrm>
                <a:off x="644" y="1152"/>
                <a:ext cx="1544" cy="1921"/>
                <a:chOff x="624" y="1152"/>
                <a:chExt cx="1544" cy="1921"/>
              </a:xfrm>
            </p:grpSpPr>
            <p:sp>
              <p:nvSpPr>
                <p:cNvPr id="13328" name="Line 16"/>
                <p:cNvSpPr>
                  <a:spLocks noChangeShapeType="1"/>
                </p:cNvSpPr>
                <p:nvPr/>
              </p:nvSpPr>
              <p:spPr bwMode="auto">
                <a:xfrm>
                  <a:off x="624" y="2112"/>
                  <a:ext cx="1536" cy="0"/>
                </a:xfrm>
                <a:prstGeom prst="line">
                  <a:avLst/>
                </a:prstGeom>
                <a:noFill/>
                <a:ln w="25400">
                  <a:solidFill>
                    <a:srgbClr val="0033CC"/>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1" name="Rectangle 9"/>
                <p:cNvSpPr>
                  <a:spLocks noChangeArrowheads="1"/>
                </p:cNvSpPr>
                <p:nvPr/>
              </p:nvSpPr>
              <p:spPr bwMode="auto">
                <a:xfrm>
                  <a:off x="628" y="1156"/>
                  <a:ext cx="1528" cy="1912"/>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2" name="Rectangle 10"/>
                <p:cNvSpPr>
                  <a:spLocks noChangeArrowheads="1"/>
                </p:cNvSpPr>
                <p:nvPr/>
              </p:nvSpPr>
              <p:spPr bwMode="auto">
                <a:xfrm>
                  <a:off x="632" y="2028"/>
                  <a:ext cx="240" cy="1036"/>
                </a:xfrm>
                <a:prstGeom prst="rect">
                  <a:avLst/>
                </a:prstGeom>
                <a:pattFill prst="wdUpDiag">
                  <a:fgClr>
                    <a:srgbClr val="FF3300"/>
                  </a:fgClr>
                  <a:bgClr>
                    <a:schemeClr val="bg1"/>
                  </a:bgClr>
                </a:patt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3" name="Rectangle 11"/>
                <p:cNvSpPr>
                  <a:spLocks noChangeArrowheads="1"/>
                </p:cNvSpPr>
                <p:nvPr/>
              </p:nvSpPr>
              <p:spPr bwMode="auto">
                <a:xfrm>
                  <a:off x="888" y="2760"/>
                  <a:ext cx="240" cy="304"/>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4" name="Rectangle 12"/>
                <p:cNvSpPr>
                  <a:spLocks noChangeArrowheads="1"/>
                </p:cNvSpPr>
                <p:nvPr/>
              </p:nvSpPr>
              <p:spPr bwMode="auto">
                <a:xfrm>
                  <a:off x="1144" y="2898"/>
                  <a:ext cx="240" cy="166"/>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5" name="Rectangle 13"/>
                <p:cNvSpPr>
                  <a:spLocks noChangeArrowheads="1"/>
                </p:cNvSpPr>
                <p:nvPr/>
              </p:nvSpPr>
              <p:spPr bwMode="auto">
                <a:xfrm>
                  <a:off x="1400" y="2942"/>
                  <a:ext cx="240" cy="122"/>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6" name="Rectangle 14"/>
                <p:cNvSpPr>
                  <a:spLocks noChangeArrowheads="1"/>
                </p:cNvSpPr>
                <p:nvPr/>
              </p:nvSpPr>
              <p:spPr bwMode="auto">
                <a:xfrm>
                  <a:off x="1656" y="2988"/>
                  <a:ext cx="240" cy="76"/>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7" name="Rectangle 15"/>
                <p:cNvSpPr>
                  <a:spLocks noChangeArrowheads="1"/>
                </p:cNvSpPr>
                <p:nvPr/>
              </p:nvSpPr>
              <p:spPr bwMode="auto">
                <a:xfrm>
                  <a:off x="1912" y="2942"/>
                  <a:ext cx="240" cy="122"/>
                </a:xfrm>
                <a:prstGeom prst="rect">
                  <a:avLst/>
                </a:prstGeom>
                <a:solidFill>
                  <a:schemeClr val="fo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9" name="Line 17"/>
                <p:cNvSpPr>
                  <a:spLocks noChangeShapeType="1"/>
                </p:cNvSpPr>
                <p:nvPr/>
              </p:nvSpPr>
              <p:spPr bwMode="auto">
                <a:xfrm>
                  <a:off x="624" y="2028"/>
                  <a:ext cx="153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0" name="Freeform 18"/>
                <p:cNvSpPr>
                  <a:spLocks/>
                </p:cNvSpPr>
                <p:nvPr/>
              </p:nvSpPr>
              <p:spPr bwMode="auto">
                <a:xfrm>
                  <a:off x="624" y="1152"/>
                  <a:ext cx="1537" cy="1921"/>
                </a:xfrm>
                <a:custGeom>
                  <a:avLst/>
                  <a:gdLst>
                    <a:gd name="T0" fmla="*/ 0 w 1537"/>
                    <a:gd name="T1" fmla="*/ 1920 h 1921"/>
                    <a:gd name="T2" fmla="*/ 256 w 1537"/>
                    <a:gd name="T3" fmla="*/ 868 h 1921"/>
                    <a:gd name="T4" fmla="*/ 512 w 1537"/>
                    <a:gd name="T5" fmla="*/ 548 h 1921"/>
                    <a:gd name="T6" fmla="*/ 768 w 1537"/>
                    <a:gd name="T7" fmla="*/ 365 h 1921"/>
                    <a:gd name="T8" fmla="*/ 1024 w 1537"/>
                    <a:gd name="T9" fmla="*/ 228 h 1921"/>
                    <a:gd name="T10" fmla="*/ 1280 w 1537"/>
                    <a:gd name="T11" fmla="*/ 137 h 1921"/>
                    <a:gd name="T12" fmla="*/ 1536 w 1537"/>
                    <a:gd name="T13" fmla="*/ 0 h 1921"/>
                  </a:gdLst>
                  <a:ahLst/>
                  <a:cxnLst>
                    <a:cxn ang="0">
                      <a:pos x="T0" y="T1"/>
                    </a:cxn>
                    <a:cxn ang="0">
                      <a:pos x="T2" y="T3"/>
                    </a:cxn>
                    <a:cxn ang="0">
                      <a:pos x="T4" y="T5"/>
                    </a:cxn>
                    <a:cxn ang="0">
                      <a:pos x="T6" y="T7"/>
                    </a:cxn>
                    <a:cxn ang="0">
                      <a:pos x="T8" y="T9"/>
                    </a:cxn>
                    <a:cxn ang="0">
                      <a:pos x="T10" y="T11"/>
                    </a:cxn>
                    <a:cxn ang="0">
                      <a:pos x="T12" y="T13"/>
                    </a:cxn>
                  </a:cxnLst>
                  <a:rect l="0" t="0" r="r" b="b"/>
                  <a:pathLst>
                    <a:path w="1537" h="1921">
                      <a:moveTo>
                        <a:pt x="0" y="1920"/>
                      </a:moveTo>
                      <a:lnTo>
                        <a:pt x="256" y="868"/>
                      </a:lnTo>
                      <a:lnTo>
                        <a:pt x="512" y="548"/>
                      </a:lnTo>
                      <a:lnTo>
                        <a:pt x="768" y="365"/>
                      </a:lnTo>
                      <a:lnTo>
                        <a:pt x="1024" y="228"/>
                      </a:lnTo>
                      <a:lnTo>
                        <a:pt x="1280" y="137"/>
                      </a:lnTo>
                      <a:lnTo>
                        <a:pt x="1536"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65" name="Line 53"/>
                <p:cNvSpPr>
                  <a:spLocks noChangeShapeType="1"/>
                </p:cNvSpPr>
                <p:nvPr/>
              </p:nvSpPr>
              <p:spPr bwMode="auto">
                <a:xfrm>
                  <a:off x="632" y="2112"/>
                  <a:ext cx="1536" cy="0"/>
                </a:xfrm>
                <a:prstGeom prst="line">
                  <a:avLst/>
                </a:prstGeom>
                <a:noFill/>
                <a:ln w="285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3377" name="AutoShape 65"/>
              <p:cNvSpPr>
                <a:spLocks noChangeArrowheads="1"/>
              </p:cNvSpPr>
              <p:nvPr/>
            </p:nvSpPr>
            <p:spPr bwMode="auto">
              <a:xfrm>
                <a:off x="1488" y="1440"/>
                <a:ext cx="1440" cy="432"/>
              </a:xfrm>
              <a:prstGeom prst="wedgeRectCallout">
                <a:avLst>
                  <a:gd name="adj1" fmla="val -84653"/>
                  <a:gd name="adj2" fmla="val 145139"/>
                </a:avLst>
              </a:prstGeom>
              <a:gradFill rotWithShape="0">
                <a:gsLst>
                  <a:gs pos="0">
                    <a:srgbClr val="CCFFFF"/>
                  </a:gs>
                  <a:gs pos="50000">
                    <a:schemeClr val="bg1"/>
                  </a:gs>
                  <a:gs pos="100000">
                    <a:srgbClr val="CCFFF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sz="2400"/>
              </a:p>
            </p:txBody>
          </p:sp>
          <p:sp>
            <p:nvSpPr>
              <p:cNvPr id="13378" name="Text Box 66"/>
              <p:cNvSpPr txBox="1">
                <a:spLocks noChangeArrowheads="1"/>
              </p:cNvSpPr>
              <p:nvPr/>
            </p:nvSpPr>
            <p:spPr bwMode="auto">
              <a:xfrm>
                <a:off x="1584" y="1488"/>
                <a:ext cx="1248" cy="32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重点志向で対策すれば</a:t>
                </a:r>
                <a:br>
                  <a:rPr lang="ja-JP" altLang="en-US"/>
                </a:br>
                <a:r>
                  <a:rPr lang="ja-JP" altLang="en-US"/>
                  <a:t>目標が達成できる</a:t>
                </a:r>
              </a:p>
            </p:txBody>
          </p:sp>
        </p:grpSp>
      </p:grpSp>
      <p:sp>
        <p:nvSpPr>
          <p:cNvPr id="13379" name="Rectangle 67"/>
          <p:cNvSpPr>
            <a:spLocks noChangeArrowheads="1"/>
          </p:cNvSpPr>
          <p:nvPr/>
        </p:nvSpPr>
        <p:spPr bwMode="auto">
          <a:xfrm>
            <a:off x="450850" y="327025"/>
            <a:ext cx="8172450" cy="519113"/>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800">
                <a:solidFill>
                  <a:schemeClr val="tx2"/>
                </a:solidFill>
                <a:latin typeface="HG創英角ﾎﾟｯﾌﾟ体" pitchFamily="49" charset="-128"/>
                <a:ea typeface="HG創英角ﾎﾟｯﾌﾟ体" pitchFamily="49" charset="-128"/>
              </a:rPr>
              <a:t>２</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４</a:t>
            </a:r>
            <a:r>
              <a:rPr lang="ja-JP" altLang="en-US" sz="2800">
                <a:solidFill>
                  <a:schemeClr val="tx2"/>
                </a:solidFill>
                <a:ea typeface="HG創英角ﾎﾟｯﾌﾟ体" pitchFamily="49" charset="-128"/>
              </a:rPr>
              <a:t> ．これまでの改善活動の実施程度による違い</a:t>
            </a:r>
          </a:p>
        </p:txBody>
      </p:sp>
      <p:sp>
        <p:nvSpPr>
          <p:cNvPr id="13380" name="Line 68"/>
          <p:cNvSpPr>
            <a:spLocks noChangeShapeType="1"/>
          </p:cNvSpPr>
          <p:nvPr/>
        </p:nvSpPr>
        <p:spPr bwMode="auto">
          <a:xfrm>
            <a:off x="457200" y="838200"/>
            <a:ext cx="81534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6" name="Text Box 74"/>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385"/>
                                        </p:tgtEl>
                                        <p:attrNameLst>
                                          <p:attrName>style.visibility</p:attrName>
                                        </p:attrNameLst>
                                      </p:cBhvr>
                                      <p:to>
                                        <p:strVal val="visible"/>
                                      </p:to>
                                    </p:set>
                                    <p:animEffect transition="in" filter="blinds(horizontal)">
                                      <p:cBhvr>
                                        <p:cTn id="7" dur="500"/>
                                        <p:tgtEl>
                                          <p:spTgt spid="13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065" name="Group 65"/>
          <p:cNvGrpSpPr>
            <a:grpSpLocks/>
          </p:cNvGrpSpPr>
          <p:nvPr/>
        </p:nvGrpSpPr>
        <p:grpSpPr bwMode="auto">
          <a:xfrm>
            <a:off x="304800" y="2971800"/>
            <a:ext cx="8153400" cy="1828800"/>
            <a:chOff x="192" y="1872"/>
            <a:chExt cx="5136" cy="1152"/>
          </a:xfrm>
        </p:grpSpPr>
        <p:sp>
          <p:nvSpPr>
            <p:cNvPr id="128018" name="Rectangle 18"/>
            <p:cNvSpPr>
              <a:spLocks noChangeArrowheads="1"/>
            </p:cNvSpPr>
            <p:nvPr/>
          </p:nvSpPr>
          <p:spPr bwMode="auto">
            <a:xfrm>
              <a:off x="2208" y="1872"/>
              <a:ext cx="3120" cy="72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19" name="Line 19"/>
            <p:cNvSpPr>
              <a:spLocks noChangeShapeType="1"/>
            </p:cNvSpPr>
            <p:nvPr/>
          </p:nvSpPr>
          <p:spPr bwMode="auto">
            <a:xfrm>
              <a:off x="2208" y="1968"/>
              <a:ext cx="3120" cy="480"/>
            </a:xfrm>
            <a:prstGeom prst="line">
              <a:avLst/>
            </a:prstGeom>
            <a:no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20" name="Rectangle 20"/>
            <p:cNvSpPr>
              <a:spLocks noChangeArrowheads="1"/>
            </p:cNvSpPr>
            <p:nvPr/>
          </p:nvSpPr>
          <p:spPr bwMode="auto">
            <a:xfrm>
              <a:off x="192" y="1968"/>
              <a:ext cx="1934" cy="576"/>
            </a:xfrm>
            <a:prstGeom prst="rect">
              <a:avLst/>
            </a:prstGeom>
            <a:solidFill>
              <a:srgbClr val="0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400" b="1">
                  <a:solidFill>
                    <a:schemeClr val="bg1"/>
                  </a:solidFill>
                </a:rPr>
                <a:t>　直接部門と</a:t>
              </a:r>
            </a:p>
            <a:p>
              <a:pPr algn="l"/>
              <a:r>
                <a:rPr lang="ja-JP" altLang="en-US" sz="2400" b="1">
                  <a:solidFill>
                    <a:schemeClr val="bg1"/>
                  </a:solidFill>
                </a:rPr>
                <a:t>　間接部門との違い</a:t>
              </a:r>
            </a:p>
          </p:txBody>
        </p:sp>
        <p:sp>
          <p:nvSpPr>
            <p:cNvPr id="128021" name="Text Box 21"/>
            <p:cNvSpPr txBox="1">
              <a:spLocks noChangeArrowheads="1"/>
            </p:cNvSpPr>
            <p:nvPr/>
          </p:nvSpPr>
          <p:spPr bwMode="auto">
            <a:xfrm>
              <a:off x="3387" y="1912"/>
              <a:ext cx="1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solidFill>
                    <a:srgbClr val="006600"/>
                  </a:solidFill>
                </a:rPr>
                <a:t>課題達成型</a:t>
              </a:r>
              <a:r>
                <a:rPr lang="ja-JP" altLang="en-US" b="1">
                  <a:solidFill>
                    <a:srgbClr val="006600"/>
                  </a:solidFill>
                </a:rPr>
                <a:t>（目的追究と達成）</a:t>
              </a:r>
            </a:p>
          </p:txBody>
        </p:sp>
        <p:sp>
          <p:nvSpPr>
            <p:cNvPr id="128022" name="Text Box 22"/>
            <p:cNvSpPr txBox="1">
              <a:spLocks noChangeArrowheads="1"/>
            </p:cNvSpPr>
            <p:nvPr/>
          </p:nvSpPr>
          <p:spPr bwMode="auto">
            <a:xfrm>
              <a:off x="2710" y="2361"/>
              <a:ext cx="1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問題解決型</a:t>
              </a:r>
              <a:r>
                <a:rPr lang="ja-JP" altLang="en-US" b="1"/>
                <a:t>（原因追究と対策）</a:t>
              </a:r>
            </a:p>
          </p:txBody>
        </p:sp>
        <p:sp>
          <p:nvSpPr>
            <p:cNvPr id="128023" name="Line 23"/>
            <p:cNvSpPr>
              <a:spLocks noChangeShapeType="1"/>
            </p:cNvSpPr>
            <p:nvPr/>
          </p:nvSpPr>
          <p:spPr bwMode="auto">
            <a:xfrm>
              <a:off x="2208" y="2832"/>
              <a:ext cx="1536" cy="0"/>
            </a:xfrm>
            <a:prstGeom prst="line">
              <a:avLst/>
            </a:prstGeom>
            <a:noFill/>
            <a:ln w="7620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24" name="Rectangle 24"/>
            <p:cNvSpPr>
              <a:spLocks noChangeArrowheads="1"/>
            </p:cNvSpPr>
            <p:nvPr/>
          </p:nvSpPr>
          <p:spPr bwMode="auto">
            <a:xfrm>
              <a:off x="2448" y="2736"/>
              <a:ext cx="1056"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b="1"/>
                <a:t>直接（製造など）部門</a:t>
              </a:r>
            </a:p>
          </p:txBody>
        </p:sp>
        <p:sp>
          <p:nvSpPr>
            <p:cNvPr id="128025" name="Line 25"/>
            <p:cNvSpPr>
              <a:spLocks noChangeShapeType="1"/>
            </p:cNvSpPr>
            <p:nvPr/>
          </p:nvSpPr>
          <p:spPr bwMode="auto">
            <a:xfrm>
              <a:off x="3744" y="2832"/>
              <a:ext cx="1536" cy="0"/>
            </a:xfrm>
            <a:prstGeom prst="line">
              <a:avLst/>
            </a:prstGeom>
            <a:noFill/>
            <a:ln w="76200">
              <a:solidFill>
                <a:schemeClr val="tx1"/>
              </a:solidFill>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26" name="Rectangle 26"/>
            <p:cNvSpPr>
              <a:spLocks noChangeArrowheads="1"/>
            </p:cNvSpPr>
            <p:nvPr/>
          </p:nvSpPr>
          <p:spPr bwMode="auto">
            <a:xfrm>
              <a:off x="3984" y="2688"/>
              <a:ext cx="1056" cy="33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b="1"/>
                <a:t>間接（開発・企画</a:t>
              </a:r>
            </a:p>
            <a:p>
              <a:pPr algn="l"/>
              <a:r>
                <a:rPr lang="ja-JP" altLang="en-US" b="1"/>
                <a:t>・ＪＨＳなど）部門</a:t>
              </a:r>
            </a:p>
          </p:txBody>
        </p:sp>
      </p:grpSp>
      <p:grpSp>
        <p:nvGrpSpPr>
          <p:cNvPr id="128066" name="Group 66"/>
          <p:cNvGrpSpPr>
            <a:grpSpLocks/>
          </p:cNvGrpSpPr>
          <p:nvPr/>
        </p:nvGrpSpPr>
        <p:grpSpPr bwMode="auto">
          <a:xfrm>
            <a:off x="304800" y="5029200"/>
            <a:ext cx="8153400" cy="1676400"/>
            <a:chOff x="192" y="3168"/>
            <a:chExt cx="5136" cy="1056"/>
          </a:xfrm>
        </p:grpSpPr>
        <p:sp>
          <p:nvSpPr>
            <p:cNvPr id="128028" name="Rectangle 28"/>
            <p:cNvSpPr>
              <a:spLocks noChangeArrowheads="1"/>
            </p:cNvSpPr>
            <p:nvPr/>
          </p:nvSpPr>
          <p:spPr bwMode="auto">
            <a:xfrm>
              <a:off x="2208" y="3168"/>
              <a:ext cx="3120" cy="72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29" name="Line 29"/>
            <p:cNvSpPr>
              <a:spLocks noChangeShapeType="1"/>
            </p:cNvSpPr>
            <p:nvPr/>
          </p:nvSpPr>
          <p:spPr bwMode="auto">
            <a:xfrm>
              <a:off x="2208" y="3264"/>
              <a:ext cx="3120" cy="33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30" name="Rectangle 30"/>
            <p:cNvSpPr>
              <a:spLocks noChangeArrowheads="1"/>
            </p:cNvSpPr>
            <p:nvPr/>
          </p:nvSpPr>
          <p:spPr bwMode="auto">
            <a:xfrm>
              <a:off x="192" y="3312"/>
              <a:ext cx="1934" cy="528"/>
            </a:xfrm>
            <a:prstGeom prst="rect">
              <a:avLst/>
            </a:prstGeom>
            <a:solidFill>
              <a:srgbClr val="3399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400" b="1">
                  <a:solidFill>
                    <a:schemeClr val="bg1"/>
                  </a:solidFill>
                </a:rPr>
                <a:t>　サークルの成長</a:t>
              </a:r>
            </a:p>
            <a:p>
              <a:pPr algn="l"/>
              <a:r>
                <a:rPr lang="ja-JP" altLang="en-US" sz="2400" b="1">
                  <a:solidFill>
                    <a:schemeClr val="bg1"/>
                  </a:solidFill>
                </a:rPr>
                <a:t>　度合いによる違い</a:t>
              </a:r>
            </a:p>
          </p:txBody>
        </p:sp>
        <p:sp>
          <p:nvSpPr>
            <p:cNvPr id="128031" name="Text Box 31"/>
            <p:cNvSpPr txBox="1">
              <a:spLocks noChangeArrowheads="1"/>
            </p:cNvSpPr>
            <p:nvPr/>
          </p:nvSpPr>
          <p:spPr bwMode="auto">
            <a:xfrm>
              <a:off x="3408" y="3168"/>
              <a:ext cx="1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solidFill>
                    <a:srgbClr val="006600"/>
                  </a:solidFill>
                </a:rPr>
                <a:t>課題達成型</a:t>
              </a:r>
              <a:r>
                <a:rPr lang="ja-JP" altLang="en-US" b="1">
                  <a:solidFill>
                    <a:srgbClr val="006600"/>
                  </a:solidFill>
                </a:rPr>
                <a:t>（目的追究と達成）</a:t>
              </a:r>
            </a:p>
          </p:txBody>
        </p:sp>
        <p:sp>
          <p:nvSpPr>
            <p:cNvPr id="128032" name="Text Box 32"/>
            <p:cNvSpPr txBox="1">
              <a:spLocks noChangeArrowheads="1"/>
            </p:cNvSpPr>
            <p:nvPr/>
          </p:nvSpPr>
          <p:spPr bwMode="auto">
            <a:xfrm>
              <a:off x="2758" y="3648"/>
              <a:ext cx="1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問題解決型</a:t>
              </a:r>
              <a:r>
                <a:rPr lang="ja-JP" altLang="en-US" b="1"/>
                <a:t>（原因追究と対策）</a:t>
              </a:r>
            </a:p>
          </p:txBody>
        </p:sp>
        <p:sp>
          <p:nvSpPr>
            <p:cNvPr id="128033" name="Line 33"/>
            <p:cNvSpPr>
              <a:spLocks noChangeShapeType="1"/>
            </p:cNvSpPr>
            <p:nvPr/>
          </p:nvSpPr>
          <p:spPr bwMode="auto">
            <a:xfrm>
              <a:off x="2256" y="4128"/>
              <a:ext cx="3024"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34" name="Rectangle 34"/>
            <p:cNvSpPr>
              <a:spLocks noChangeArrowheads="1"/>
            </p:cNvSpPr>
            <p:nvPr/>
          </p:nvSpPr>
          <p:spPr bwMode="auto">
            <a:xfrm>
              <a:off x="3024" y="4032"/>
              <a:ext cx="1296"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b="1"/>
                <a:t>ＱＣサークルの成長度</a:t>
              </a:r>
            </a:p>
          </p:txBody>
        </p:sp>
      </p:grpSp>
      <p:sp>
        <p:nvSpPr>
          <p:cNvPr id="128035" name="Text Box 35"/>
          <p:cNvSpPr txBox="1">
            <a:spLocks noChangeArrowheads="1"/>
          </p:cNvSpPr>
          <p:nvPr/>
        </p:nvSpPr>
        <p:spPr bwMode="auto">
          <a:xfrm>
            <a:off x="457200" y="106363"/>
            <a:ext cx="58674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2800">
                <a:solidFill>
                  <a:schemeClr val="tx2"/>
                </a:solidFill>
                <a:latin typeface="HG創英角ﾎﾟｯﾌﾟ体" pitchFamily="49" charset="-128"/>
                <a:ea typeface="HG創英角ﾎﾟｯﾌﾟ体" pitchFamily="49" charset="-128"/>
              </a:rPr>
              <a:t>２</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５</a:t>
            </a:r>
            <a:r>
              <a:rPr lang="ja-JP" altLang="en-US" sz="2800" b="1">
                <a:ea typeface="HG創英角ﾎﾟｯﾌﾟ体" pitchFamily="49" charset="-128"/>
              </a:rPr>
              <a:t> ．利用者による活用の違い</a:t>
            </a:r>
          </a:p>
        </p:txBody>
      </p:sp>
      <p:grpSp>
        <p:nvGrpSpPr>
          <p:cNvPr id="128064" name="Group 64"/>
          <p:cNvGrpSpPr>
            <a:grpSpLocks/>
          </p:cNvGrpSpPr>
          <p:nvPr/>
        </p:nvGrpSpPr>
        <p:grpSpPr bwMode="auto">
          <a:xfrm>
            <a:off x="304800" y="685800"/>
            <a:ext cx="8153400" cy="2209800"/>
            <a:chOff x="192" y="432"/>
            <a:chExt cx="5136" cy="1392"/>
          </a:xfrm>
        </p:grpSpPr>
        <p:sp>
          <p:nvSpPr>
            <p:cNvPr id="128003" name="Line 3"/>
            <p:cNvSpPr>
              <a:spLocks noChangeShapeType="1"/>
            </p:cNvSpPr>
            <p:nvPr/>
          </p:nvSpPr>
          <p:spPr bwMode="auto">
            <a:xfrm>
              <a:off x="2208" y="1392"/>
              <a:ext cx="1104"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05" name="Rectangle 5"/>
            <p:cNvSpPr>
              <a:spLocks noChangeArrowheads="1"/>
            </p:cNvSpPr>
            <p:nvPr/>
          </p:nvSpPr>
          <p:spPr bwMode="auto">
            <a:xfrm>
              <a:off x="2208" y="528"/>
              <a:ext cx="3120" cy="72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06" name="Rectangle 6"/>
            <p:cNvSpPr>
              <a:spLocks noChangeArrowheads="1"/>
            </p:cNvSpPr>
            <p:nvPr/>
          </p:nvSpPr>
          <p:spPr bwMode="auto">
            <a:xfrm>
              <a:off x="192" y="672"/>
              <a:ext cx="1938" cy="384"/>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2400" b="1">
                  <a:solidFill>
                    <a:schemeClr val="bg1"/>
                  </a:solidFill>
                </a:rPr>
                <a:t>　　階層による違い</a:t>
              </a:r>
            </a:p>
          </p:txBody>
        </p:sp>
        <p:sp>
          <p:nvSpPr>
            <p:cNvPr id="128007" name="Text Box 7"/>
            <p:cNvSpPr txBox="1">
              <a:spLocks noChangeArrowheads="1"/>
            </p:cNvSpPr>
            <p:nvPr/>
          </p:nvSpPr>
          <p:spPr bwMode="auto">
            <a:xfrm>
              <a:off x="3387" y="528"/>
              <a:ext cx="1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solidFill>
                    <a:srgbClr val="006600"/>
                  </a:solidFill>
                </a:rPr>
                <a:t>課題達成型</a:t>
              </a:r>
              <a:r>
                <a:rPr lang="ja-JP" altLang="en-US" b="1">
                  <a:solidFill>
                    <a:srgbClr val="006600"/>
                  </a:solidFill>
                </a:rPr>
                <a:t>（目的追究と達成）</a:t>
              </a:r>
            </a:p>
          </p:txBody>
        </p:sp>
        <p:sp>
          <p:nvSpPr>
            <p:cNvPr id="128008" name="Text Box 8"/>
            <p:cNvSpPr txBox="1">
              <a:spLocks noChangeArrowheads="1"/>
            </p:cNvSpPr>
            <p:nvPr/>
          </p:nvSpPr>
          <p:spPr bwMode="auto">
            <a:xfrm>
              <a:off x="2662" y="1008"/>
              <a:ext cx="17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800" b="1"/>
                <a:t>問題解決型</a:t>
              </a:r>
              <a:r>
                <a:rPr lang="ja-JP" altLang="en-US" b="1"/>
                <a:t>（原因追究と対策）</a:t>
              </a:r>
            </a:p>
          </p:txBody>
        </p:sp>
        <p:sp>
          <p:nvSpPr>
            <p:cNvPr id="128009" name="Line 9"/>
            <p:cNvSpPr>
              <a:spLocks noChangeShapeType="1"/>
            </p:cNvSpPr>
            <p:nvPr/>
          </p:nvSpPr>
          <p:spPr bwMode="auto">
            <a:xfrm>
              <a:off x="2784" y="1584"/>
              <a:ext cx="1008"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10" name="Line 10"/>
            <p:cNvSpPr>
              <a:spLocks noChangeShapeType="1"/>
            </p:cNvSpPr>
            <p:nvPr/>
          </p:nvSpPr>
          <p:spPr bwMode="auto">
            <a:xfrm>
              <a:off x="3360" y="1728"/>
              <a:ext cx="1392"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11" name="Line 11"/>
            <p:cNvSpPr>
              <a:spLocks noChangeShapeType="1"/>
            </p:cNvSpPr>
            <p:nvPr/>
          </p:nvSpPr>
          <p:spPr bwMode="auto">
            <a:xfrm>
              <a:off x="4128" y="1392"/>
              <a:ext cx="1152" cy="0"/>
            </a:xfrm>
            <a:prstGeom prst="line">
              <a:avLst/>
            </a:prstGeom>
            <a:noFill/>
            <a:ln w="762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12" name="Rectangle 12"/>
            <p:cNvSpPr>
              <a:spLocks noChangeArrowheads="1"/>
            </p:cNvSpPr>
            <p:nvPr/>
          </p:nvSpPr>
          <p:spPr bwMode="auto">
            <a:xfrm>
              <a:off x="2480" y="1296"/>
              <a:ext cx="544"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b="1"/>
                <a:t>QC</a:t>
              </a:r>
              <a:r>
                <a:rPr lang="ja-JP" altLang="en-US" b="1"/>
                <a:t>ｻｰｸﾙ</a:t>
              </a:r>
            </a:p>
          </p:txBody>
        </p:sp>
        <p:sp>
          <p:nvSpPr>
            <p:cNvPr id="128013" name="Rectangle 13"/>
            <p:cNvSpPr>
              <a:spLocks noChangeArrowheads="1"/>
            </p:cNvSpPr>
            <p:nvPr/>
          </p:nvSpPr>
          <p:spPr bwMode="auto">
            <a:xfrm>
              <a:off x="3048" y="1488"/>
              <a:ext cx="480"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b="1"/>
                <a:t>監督者</a:t>
              </a:r>
            </a:p>
          </p:txBody>
        </p:sp>
        <p:sp>
          <p:nvSpPr>
            <p:cNvPr id="128014" name="Rectangle 14"/>
            <p:cNvSpPr>
              <a:spLocks noChangeArrowheads="1"/>
            </p:cNvSpPr>
            <p:nvPr/>
          </p:nvSpPr>
          <p:spPr bwMode="auto">
            <a:xfrm>
              <a:off x="3616" y="1632"/>
              <a:ext cx="896"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b="1"/>
                <a:t>スタッフ・部課長</a:t>
              </a:r>
            </a:p>
          </p:txBody>
        </p:sp>
        <p:sp>
          <p:nvSpPr>
            <p:cNvPr id="128015" name="Rectangle 15"/>
            <p:cNvSpPr>
              <a:spLocks noChangeArrowheads="1"/>
            </p:cNvSpPr>
            <p:nvPr/>
          </p:nvSpPr>
          <p:spPr bwMode="auto">
            <a:xfrm>
              <a:off x="4368" y="1296"/>
              <a:ext cx="720"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b="1"/>
                <a:t>経営者・ﾄｯﾌﾟ</a:t>
              </a:r>
            </a:p>
          </p:txBody>
        </p:sp>
        <p:sp>
          <p:nvSpPr>
            <p:cNvPr id="128016" name="Line 16"/>
            <p:cNvSpPr>
              <a:spLocks noChangeShapeType="1"/>
            </p:cNvSpPr>
            <p:nvPr/>
          </p:nvSpPr>
          <p:spPr bwMode="auto">
            <a:xfrm>
              <a:off x="2208" y="624"/>
              <a:ext cx="3120"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36" name="Line 36"/>
            <p:cNvSpPr>
              <a:spLocks noChangeShapeType="1"/>
            </p:cNvSpPr>
            <p:nvPr/>
          </p:nvSpPr>
          <p:spPr bwMode="auto">
            <a:xfrm>
              <a:off x="288" y="432"/>
              <a:ext cx="3456"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8037" name="Line 37"/>
            <p:cNvSpPr>
              <a:spLocks noChangeShapeType="1"/>
            </p:cNvSpPr>
            <p:nvPr/>
          </p:nvSpPr>
          <p:spPr bwMode="auto">
            <a:xfrm>
              <a:off x="2640" y="720"/>
              <a:ext cx="0" cy="528"/>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38" name="Line 38"/>
            <p:cNvSpPr>
              <a:spLocks noChangeShapeType="1"/>
            </p:cNvSpPr>
            <p:nvPr/>
          </p:nvSpPr>
          <p:spPr bwMode="auto">
            <a:xfrm>
              <a:off x="2640" y="528"/>
              <a:ext cx="0" cy="14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051" name="Line 51"/>
            <p:cNvSpPr>
              <a:spLocks noChangeShapeType="1"/>
            </p:cNvSpPr>
            <p:nvPr/>
          </p:nvSpPr>
          <p:spPr bwMode="auto">
            <a:xfrm>
              <a:off x="672" y="1824"/>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28067" name="Text Box 67"/>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７</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8064"/>
                                        </p:tgtEl>
                                        <p:attrNameLst>
                                          <p:attrName>style.visibility</p:attrName>
                                        </p:attrNameLst>
                                      </p:cBhvr>
                                      <p:to>
                                        <p:strVal val="visible"/>
                                      </p:to>
                                    </p:set>
                                    <p:animEffect transition="in" filter="blinds(horizontal)">
                                      <p:cBhvr>
                                        <p:cTn id="7" dur="500"/>
                                        <p:tgtEl>
                                          <p:spTgt spid="1280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8065"/>
                                        </p:tgtEl>
                                        <p:attrNameLst>
                                          <p:attrName>style.visibility</p:attrName>
                                        </p:attrNameLst>
                                      </p:cBhvr>
                                      <p:to>
                                        <p:strVal val="visible"/>
                                      </p:to>
                                    </p:set>
                                    <p:animEffect transition="in" filter="blinds(horizontal)">
                                      <p:cBhvr>
                                        <p:cTn id="12" dur="500"/>
                                        <p:tgtEl>
                                          <p:spTgt spid="12806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28066"/>
                                        </p:tgtEl>
                                        <p:attrNameLst>
                                          <p:attrName>style.visibility</p:attrName>
                                        </p:attrNameLst>
                                      </p:cBhvr>
                                      <p:to>
                                        <p:strVal val="visible"/>
                                      </p:to>
                                    </p:set>
                                    <p:animEffect transition="in" filter="blinds(horizontal)">
                                      <p:cBhvr>
                                        <p:cTn id="17" dur="500"/>
                                        <p:tgtEl>
                                          <p:spTgt spid="128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AutoShape 2"/>
          <p:cNvSpPr>
            <a:spLocks noChangeArrowheads="1"/>
          </p:cNvSpPr>
          <p:nvPr/>
        </p:nvSpPr>
        <p:spPr bwMode="auto">
          <a:xfrm>
            <a:off x="533400" y="3581400"/>
            <a:ext cx="7924800" cy="30480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376" name="Line 8"/>
          <p:cNvSpPr>
            <a:spLocks noChangeShapeType="1"/>
          </p:cNvSpPr>
          <p:nvPr/>
        </p:nvSpPr>
        <p:spPr bwMode="auto">
          <a:xfrm flipV="1">
            <a:off x="457200" y="762000"/>
            <a:ext cx="7239000"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21" name="Rectangle 53"/>
          <p:cNvSpPr>
            <a:spLocks noChangeArrowheads="1"/>
          </p:cNvSpPr>
          <p:nvPr/>
        </p:nvSpPr>
        <p:spPr bwMode="auto">
          <a:xfrm>
            <a:off x="228600" y="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r>
              <a:rPr lang="ja-JP" altLang="en-US" sz="2800">
                <a:solidFill>
                  <a:schemeClr val="tx2"/>
                </a:solidFill>
                <a:latin typeface="HG創英角ﾎﾟｯﾌﾟ体" pitchFamily="49" charset="-128"/>
                <a:ea typeface="HG創英角ﾎﾟｯﾌﾟ体" pitchFamily="49" charset="-128"/>
              </a:rPr>
              <a:t>２</a:t>
            </a:r>
            <a:r>
              <a:rPr lang="en-US" altLang="ja-JP" sz="2800">
                <a:solidFill>
                  <a:schemeClr val="tx2"/>
                </a:solidFill>
                <a:latin typeface="HG創英角ﾎﾟｯﾌﾟ体" pitchFamily="49" charset="-128"/>
                <a:ea typeface="HG創英角ﾎﾟｯﾌﾟ体" pitchFamily="49" charset="-128"/>
              </a:rPr>
              <a:t>-</a:t>
            </a:r>
            <a:r>
              <a:rPr lang="ja-JP" altLang="en-US" sz="2000">
                <a:solidFill>
                  <a:schemeClr val="tx2"/>
                </a:solidFill>
                <a:latin typeface="HG創英角ﾎﾟｯﾌﾟ体" pitchFamily="49" charset="-128"/>
                <a:ea typeface="HG創英角ﾎﾟｯﾌﾟ体" pitchFamily="49" charset="-128"/>
              </a:rPr>
              <a:t>６</a:t>
            </a:r>
            <a:r>
              <a:rPr lang="ja-JP" altLang="en-US" sz="2800">
                <a:solidFill>
                  <a:schemeClr val="tx2"/>
                </a:solidFill>
                <a:ea typeface="HG創英角ﾎﾟｯﾌﾟ体" pitchFamily="49" charset="-128"/>
              </a:rPr>
              <a:t> ．</a:t>
            </a:r>
            <a:r>
              <a:rPr lang="en-US" altLang="ja-JP" sz="2800">
                <a:solidFill>
                  <a:schemeClr val="tx2"/>
                </a:solidFill>
                <a:ea typeface="HG創英角ﾎﾟｯﾌﾟ体" pitchFamily="49" charset="-128"/>
              </a:rPr>
              <a:t>｢</a:t>
            </a:r>
            <a:r>
              <a:rPr lang="ja-JP" altLang="en-US" sz="2800">
                <a:solidFill>
                  <a:schemeClr val="tx2"/>
                </a:solidFill>
                <a:ea typeface="HG創英角ﾎﾟｯﾌﾟ体" pitchFamily="49" charset="-128"/>
              </a:rPr>
              <a:t>課題達成･維持･問題解決</a:t>
            </a:r>
            <a:r>
              <a:rPr lang="en-US" altLang="ja-JP" sz="2800">
                <a:solidFill>
                  <a:schemeClr val="tx2"/>
                </a:solidFill>
                <a:ea typeface="HG創英角ﾎﾟｯﾌﾟ体" pitchFamily="49" charset="-128"/>
              </a:rPr>
              <a:t>｣</a:t>
            </a:r>
            <a:r>
              <a:rPr lang="ja-JP" altLang="en-US" sz="2800">
                <a:solidFill>
                  <a:schemeClr val="tx2"/>
                </a:solidFill>
                <a:ea typeface="HG創英角ﾎﾟｯﾌﾟ体" pitchFamily="49" charset="-128"/>
              </a:rPr>
              <a:t>の関係</a:t>
            </a:r>
          </a:p>
        </p:txBody>
      </p:sp>
      <p:sp>
        <p:nvSpPr>
          <p:cNvPr id="186452" name="Freeform 84"/>
          <p:cNvSpPr>
            <a:spLocks/>
          </p:cNvSpPr>
          <p:nvPr/>
        </p:nvSpPr>
        <p:spPr bwMode="auto">
          <a:xfrm>
            <a:off x="2319338" y="3984625"/>
            <a:ext cx="149225" cy="153988"/>
          </a:xfrm>
          <a:custGeom>
            <a:avLst/>
            <a:gdLst>
              <a:gd name="T0" fmla="*/ 93 w 94"/>
              <a:gd name="T1" fmla="*/ 96 h 97"/>
              <a:gd name="T2" fmla="*/ 46 w 94"/>
              <a:gd name="T3" fmla="*/ 0 h 97"/>
              <a:gd name="T4" fmla="*/ 0 w 94"/>
              <a:gd name="T5" fmla="*/ 96 h 97"/>
            </a:gdLst>
            <a:ahLst/>
            <a:cxnLst>
              <a:cxn ang="0">
                <a:pos x="T0" y="T1"/>
              </a:cxn>
              <a:cxn ang="0">
                <a:pos x="T2" y="T3"/>
              </a:cxn>
              <a:cxn ang="0">
                <a:pos x="T4" y="T5"/>
              </a:cxn>
            </a:cxnLst>
            <a:rect l="0" t="0" r="r" b="b"/>
            <a:pathLst>
              <a:path w="94" h="97">
                <a:moveTo>
                  <a:pt x="93" y="96"/>
                </a:moveTo>
                <a:lnTo>
                  <a:pt x="46" y="0"/>
                </a:lnTo>
                <a:lnTo>
                  <a:pt x="0" y="96"/>
                </a:lnTo>
              </a:path>
            </a:pathLst>
          </a:custGeom>
          <a:noFill/>
          <a:ln w="254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53" name="Freeform 85"/>
          <p:cNvSpPr>
            <a:spLocks/>
          </p:cNvSpPr>
          <p:nvPr/>
        </p:nvSpPr>
        <p:spPr bwMode="auto">
          <a:xfrm>
            <a:off x="6926263" y="6105525"/>
            <a:ext cx="147637" cy="157163"/>
          </a:xfrm>
          <a:custGeom>
            <a:avLst/>
            <a:gdLst>
              <a:gd name="T0" fmla="*/ 0 w 93"/>
              <a:gd name="T1" fmla="*/ 98 h 99"/>
              <a:gd name="T2" fmla="*/ 92 w 93"/>
              <a:gd name="T3" fmla="*/ 49 h 99"/>
              <a:gd name="T4" fmla="*/ 0 w 93"/>
              <a:gd name="T5" fmla="*/ 0 h 99"/>
            </a:gdLst>
            <a:ahLst/>
            <a:cxnLst>
              <a:cxn ang="0">
                <a:pos x="T0" y="T1"/>
              </a:cxn>
              <a:cxn ang="0">
                <a:pos x="T2" y="T3"/>
              </a:cxn>
              <a:cxn ang="0">
                <a:pos x="T4" y="T5"/>
              </a:cxn>
            </a:cxnLst>
            <a:rect l="0" t="0" r="r" b="b"/>
            <a:pathLst>
              <a:path w="93" h="99">
                <a:moveTo>
                  <a:pt x="0" y="98"/>
                </a:moveTo>
                <a:lnTo>
                  <a:pt x="92" y="49"/>
                </a:lnTo>
                <a:lnTo>
                  <a:pt x="0" y="0"/>
                </a:lnTo>
              </a:path>
            </a:pathLst>
          </a:custGeom>
          <a:noFill/>
          <a:ln w="254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5" name="Freeform 137"/>
          <p:cNvSpPr>
            <a:spLocks/>
          </p:cNvSpPr>
          <p:nvPr/>
        </p:nvSpPr>
        <p:spPr bwMode="auto">
          <a:xfrm>
            <a:off x="5181600" y="5343525"/>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6" name="Freeform 138"/>
          <p:cNvSpPr>
            <a:spLocks/>
          </p:cNvSpPr>
          <p:nvPr/>
        </p:nvSpPr>
        <p:spPr bwMode="auto">
          <a:xfrm>
            <a:off x="5238750" y="5343525"/>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54" name="Rectangle 86"/>
          <p:cNvSpPr>
            <a:spLocks noChangeArrowheads="1"/>
          </p:cNvSpPr>
          <p:nvPr/>
        </p:nvSpPr>
        <p:spPr bwMode="auto">
          <a:xfrm>
            <a:off x="2057400" y="3581400"/>
            <a:ext cx="6969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2000" b="1">
                <a:solidFill>
                  <a:srgbClr val="000000"/>
                </a:solidFill>
                <a:latin typeface="ＭＳ Ｐゴシック" pitchFamily="50" charset="-128"/>
              </a:rPr>
              <a:t>（良）</a:t>
            </a:r>
          </a:p>
        </p:txBody>
      </p:sp>
      <p:sp>
        <p:nvSpPr>
          <p:cNvPr id="186455" name="Line 87"/>
          <p:cNvSpPr>
            <a:spLocks noChangeShapeType="1"/>
          </p:cNvSpPr>
          <p:nvPr/>
        </p:nvSpPr>
        <p:spPr bwMode="auto">
          <a:xfrm>
            <a:off x="2438400" y="5029200"/>
            <a:ext cx="281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57" name="Freeform 89"/>
          <p:cNvSpPr>
            <a:spLocks/>
          </p:cNvSpPr>
          <p:nvPr/>
        </p:nvSpPr>
        <p:spPr bwMode="auto">
          <a:xfrm>
            <a:off x="2392363"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58" name="Freeform 90"/>
          <p:cNvSpPr>
            <a:spLocks/>
          </p:cNvSpPr>
          <p:nvPr/>
        </p:nvSpPr>
        <p:spPr bwMode="auto">
          <a:xfrm>
            <a:off x="245110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59" name="Freeform 91"/>
          <p:cNvSpPr>
            <a:spLocks/>
          </p:cNvSpPr>
          <p:nvPr/>
        </p:nvSpPr>
        <p:spPr bwMode="auto">
          <a:xfrm>
            <a:off x="250825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0" name="Freeform 92"/>
          <p:cNvSpPr>
            <a:spLocks/>
          </p:cNvSpPr>
          <p:nvPr/>
        </p:nvSpPr>
        <p:spPr bwMode="auto">
          <a:xfrm>
            <a:off x="256698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1" name="Freeform 93"/>
          <p:cNvSpPr>
            <a:spLocks/>
          </p:cNvSpPr>
          <p:nvPr/>
        </p:nvSpPr>
        <p:spPr bwMode="auto">
          <a:xfrm>
            <a:off x="262413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2" name="Freeform 94"/>
          <p:cNvSpPr>
            <a:spLocks/>
          </p:cNvSpPr>
          <p:nvPr/>
        </p:nvSpPr>
        <p:spPr bwMode="auto">
          <a:xfrm>
            <a:off x="268287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3" name="Freeform 95"/>
          <p:cNvSpPr>
            <a:spLocks/>
          </p:cNvSpPr>
          <p:nvPr/>
        </p:nvSpPr>
        <p:spPr bwMode="auto">
          <a:xfrm>
            <a:off x="274002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4" name="Freeform 96"/>
          <p:cNvSpPr>
            <a:spLocks/>
          </p:cNvSpPr>
          <p:nvPr/>
        </p:nvSpPr>
        <p:spPr bwMode="auto">
          <a:xfrm>
            <a:off x="2797175"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5" name="Freeform 97"/>
          <p:cNvSpPr>
            <a:spLocks/>
          </p:cNvSpPr>
          <p:nvPr/>
        </p:nvSpPr>
        <p:spPr bwMode="auto">
          <a:xfrm>
            <a:off x="285591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6" name="Freeform 98"/>
          <p:cNvSpPr>
            <a:spLocks/>
          </p:cNvSpPr>
          <p:nvPr/>
        </p:nvSpPr>
        <p:spPr bwMode="auto">
          <a:xfrm>
            <a:off x="291306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7" name="Freeform 99"/>
          <p:cNvSpPr>
            <a:spLocks/>
          </p:cNvSpPr>
          <p:nvPr/>
        </p:nvSpPr>
        <p:spPr bwMode="auto">
          <a:xfrm>
            <a:off x="297180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8" name="Freeform 100"/>
          <p:cNvSpPr>
            <a:spLocks/>
          </p:cNvSpPr>
          <p:nvPr/>
        </p:nvSpPr>
        <p:spPr bwMode="auto">
          <a:xfrm>
            <a:off x="302895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69" name="Freeform 101"/>
          <p:cNvSpPr>
            <a:spLocks/>
          </p:cNvSpPr>
          <p:nvPr/>
        </p:nvSpPr>
        <p:spPr bwMode="auto">
          <a:xfrm>
            <a:off x="308768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0" name="Freeform 102"/>
          <p:cNvSpPr>
            <a:spLocks/>
          </p:cNvSpPr>
          <p:nvPr/>
        </p:nvSpPr>
        <p:spPr bwMode="auto">
          <a:xfrm>
            <a:off x="314483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1" name="Freeform 103"/>
          <p:cNvSpPr>
            <a:spLocks/>
          </p:cNvSpPr>
          <p:nvPr/>
        </p:nvSpPr>
        <p:spPr bwMode="auto">
          <a:xfrm>
            <a:off x="3201988"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2" name="Freeform 104"/>
          <p:cNvSpPr>
            <a:spLocks/>
          </p:cNvSpPr>
          <p:nvPr/>
        </p:nvSpPr>
        <p:spPr bwMode="auto">
          <a:xfrm>
            <a:off x="326072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3" name="Freeform 105"/>
          <p:cNvSpPr>
            <a:spLocks/>
          </p:cNvSpPr>
          <p:nvPr/>
        </p:nvSpPr>
        <p:spPr bwMode="auto">
          <a:xfrm>
            <a:off x="331787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4" name="Freeform 106"/>
          <p:cNvSpPr>
            <a:spLocks/>
          </p:cNvSpPr>
          <p:nvPr/>
        </p:nvSpPr>
        <p:spPr bwMode="auto">
          <a:xfrm>
            <a:off x="337661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5" name="Freeform 107"/>
          <p:cNvSpPr>
            <a:spLocks/>
          </p:cNvSpPr>
          <p:nvPr/>
        </p:nvSpPr>
        <p:spPr bwMode="auto">
          <a:xfrm>
            <a:off x="343376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6" name="Freeform 108"/>
          <p:cNvSpPr>
            <a:spLocks/>
          </p:cNvSpPr>
          <p:nvPr/>
        </p:nvSpPr>
        <p:spPr bwMode="auto">
          <a:xfrm>
            <a:off x="3490913"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7" name="Freeform 109"/>
          <p:cNvSpPr>
            <a:spLocks/>
          </p:cNvSpPr>
          <p:nvPr/>
        </p:nvSpPr>
        <p:spPr bwMode="auto">
          <a:xfrm>
            <a:off x="354965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8" name="Freeform 110"/>
          <p:cNvSpPr>
            <a:spLocks/>
          </p:cNvSpPr>
          <p:nvPr/>
        </p:nvSpPr>
        <p:spPr bwMode="auto">
          <a:xfrm>
            <a:off x="3606800"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79" name="Freeform 111"/>
          <p:cNvSpPr>
            <a:spLocks/>
          </p:cNvSpPr>
          <p:nvPr/>
        </p:nvSpPr>
        <p:spPr bwMode="auto">
          <a:xfrm>
            <a:off x="366553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0" name="Freeform 112"/>
          <p:cNvSpPr>
            <a:spLocks/>
          </p:cNvSpPr>
          <p:nvPr/>
        </p:nvSpPr>
        <p:spPr bwMode="auto">
          <a:xfrm>
            <a:off x="372268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1" name="Freeform 113"/>
          <p:cNvSpPr>
            <a:spLocks/>
          </p:cNvSpPr>
          <p:nvPr/>
        </p:nvSpPr>
        <p:spPr bwMode="auto">
          <a:xfrm>
            <a:off x="378142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2" name="Freeform 114"/>
          <p:cNvSpPr>
            <a:spLocks/>
          </p:cNvSpPr>
          <p:nvPr/>
        </p:nvSpPr>
        <p:spPr bwMode="auto">
          <a:xfrm>
            <a:off x="383857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3" name="Freeform 115"/>
          <p:cNvSpPr>
            <a:spLocks/>
          </p:cNvSpPr>
          <p:nvPr/>
        </p:nvSpPr>
        <p:spPr bwMode="auto">
          <a:xfrm>
            <a:off x="3895725"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4" name="Freeform 116"/>
          <p:cNvSpPr>
            <a:spLocks/>
          </p:cNvSpPr>
          <p:nvPr/>
        </p:nvSpPr>
        <p:spPr bwMode="auto">
          <a:xfrm>
            <a:off x="395446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5" name="Freeform 117"/>
          <p:cNvSpPr>
            <a:spLocks/>
          </p:cNvSpPr>
          <p:nvPr/>
        </p:nvSpPr>
        <p:spPr bwMode="auto">
          <a:xfrm>
            <a:off x="401161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6" name="Freeform 118"/>
          <p:cNvSpPr>
            <a:spLocks/>
          </p:cNvSpPr>
          <p:nvPr/>
        </p:nvSpPr>
        <p:spPr bwMode="auto">
          <a:xfrm>
            <a:off x="407035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7" name="Freeform 119"/>
          <p:cNvSpPr>
            <a:spLocks/>
          </p:cNvSpPr>
          <p:nvPr/>
        </p:nvSpPr>
        <p:spPr bwMode="auto">
          <a:xfrm>
            <a:off x="412750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8" name="Freeform 120"/>
          <p:cNvSpPr>
            <a:spLocks/>
          </p:cNvSpPr>
          <p:nvPr/>
        </p:nvSpPr>
        <p:spPr bwMode="auto">
          <a:xfrm>
            <a:off x="418623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89" name="Freeform 121"/>
          <p:cNvSpPr>
            <a:spLocks/>
          </p:cNvSpPr>
          <p:nvPr/>
        </p:nvSpPr>
        <p:spPr bwMode="auto">
          <a:xfrm>
            <a:off x="424338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0" name="Freeform 122"/>
          <p:cNvSpPr>
            <a:spLocks/>
          </p:cNvSpPr>
          <p:nvPr/>
        </p:nvSpPr>
        <p:spPr bwMode="auto">
          <a:xfrm>
            <a:off x="4300538"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1" name="Freeform 123"/>
          <p:cNvSpPr>
            <a:spLocks/>
          </p:cNvSpPr>
          <p:nvPr/>
        </p:nvSpPr>
        <p:spPr bwMode="auto">
          <a:xfrm>
            <a:off x="435927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2" name="Freeform 124"/>
          <p:cNvSpPr>
            <a:spLocks/>
          </p:cNvSpPr>
          <p:nvPr/>
        </p:nvSpPr>
        <p:spPr bwMode="auto">
          <a:xfrm>
            <a:off x="441642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3" name="Freeform 125"/>
          <p:cNvSpPr>
            <a:spLocks/>
          </p:cNvSpPr>
          <p:nvPr/>
        </p:nvSpPr>
        <p:spPr bwMode="auto">
          <a:xfrm>
            <a:off x="447516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4" name="Freeform 126"/>
          <p:cNvSpPr>
            <a:spLocks/>
          </p:cNvSpPr>
          <p:nvPr/>
        </p:nvSpPr>
        <p:spPr bwMode="auto">
          <a:xfrm>
            <a:off x="453231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5" name="Freeform 127"/>
          <p:cNvSpPr>
            <a:spLocks/>
          </p:cNvSpPr>
          <p:nvPr/>
        </p:nvSpPr>
        <p:spPr bwMode="auto">
          <a:xfrm>
            <a:off x="4589463"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6" name="Freeform 128"/>
          <p:cNvSpPr>
            <a:spLocks/>
          </p:cNvSpPr>
          <p:nvPr/>
        </p:nvSpPr>
        <p:spPr bwMode="auto">
          <a:xfrm>
            <a:off x="4648200"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7" name="Freeform 129"/>
          <p:cNvSpPr>
            <a:spLocks/>
          </p:cNvSpPr>
          <p:nvPr/>
        </p:nvSpPr>
        <p:spPr bwMode="auto">
          <a:xfrm>
            <a:off x="4705350"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8" name="Freeform 130"/>
          <p:cNvSpPr>
            <a:spLocks/>
          </p:cNvSpPr>
          <p:nvPr/>
        </p:nvSpPr>
        <p:spPr bwMode="auto">
          <a:xfrm>
            <a:off x="476408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99" name="Freeform 131"/>
          <p:cNvSpPr>
            <a:spLocks/>
          </p:cNvSpPr>
          <p:nvPr/>
        </p:nvSpPr>
        <p:spPr bwMode="auto">
          <a:xfrm>
            <a:off x="4821238"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0" name="Freeform 132"/>
          <p:cNvSpPr>
            <a:spLocks/>
          </p:cNvSpPr>
          <p:nvPr/>
        </p:nvSpPr>
        <p:spPr bwMode="auto">
          <a:xfrm>
            <a:off x="487997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1" name="Freeform 133"/>
          <p:cNvSpPr>
            <a:spLocks/>
          </p:cNvSpPr>
          <p:nvPr/>
        </p:nvSpPr>
        <p:spPr bwMode="auto">
          <a:xfrm>
            <a:off x="4937125" y="5332413"/>
            <a:ext cx="30163"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2" name="Freeform 134"/>
          <p:cNvSpPr>
            <a:spLocks/>
          </p:cNvSpPr>
          <p:nvPr/>
        </p:nvSpPr>
        <p:spPr bwMode="auto">
          <a:xfrm>
            <a:off x="4994275" y="5332413"/>
            <a:ext cx="31750" cy="3175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3" name="Freeform 135"/>
          <p:cNvSpPr>
            <a:spLocks/>
          </p:cNvSpPr>
          <p:nvPr/>
        </p:nvSpPr>
        <p:spPr bwMode="auto">
          <a:xfrm>
            <a:off x="505301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4" name="Freeform 136"/>
          <p:cNvSpPr>
            <a:spLocks/>
          </p:cNvSpPr>
          <p:nvPr/>
        </p:nvSpPr>
        <p:spPr bwMode="auto">
          <a:xfrm>
            <a:off x="5110163" y="5332413"/>
            <a:ext cx="30162" cy="3175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9" name="Freeform 141"/>
          <p:cNvSpPr>
            <a:spLocks/>
          </p:cNvSpPr>
          <p:nvPr/>
        </p:nvSpPr>
        <p:spPr bwMode="auto">
          <a:xfrm>
            <a:off x="2392363" y="5646738"/>
            <a:ext cx="2927350" cy="26987"/>
          </a:xfrm>
          <a:custGeom>
            <a:avLst/>
            <a:gdLst>
              <a:gd name="T0" fmla="*/ 0 w 1844"/>
              <a:gd name="T1" fmla="*/ 0 h 17"/>
              <a:gd name="T2" fmla="*/ 0 w 1844"/>
              <a:gd name="T3" fmla="*/ 16 h 17"/>
              <a:gd name="T4" fmla="*/ 1843 w 1844"/>
              <a:gd name="T5" fmla="*/ 16 h 17"/>
              <a:gd name="T6" fmla="*/ 1843 w 1844"/>
              <a:gd name="T7" fmla="*/ 0 h 17"/>
              <a:gd name="T8" fmla="*/ 0 w 1844"/>
              <a:gd name="T9" fmla="*/ 0 h 17"/>
            </a:gdLst>
            <a:ahLst/>
            <a:cxnLst>
              <a:cxn ang="0">
                <a:pos x="T0" y="T1"/>
              </a:cxn>
              <a:cxn ang="0">
                <a:pos x="T2" y="T3"/>
              </a:cxn>
              <a:cxn ang="0">
                <a:pos x="T4" y="T5"/>
              </a:cxn>
              <a:cxn ang="0">
                <a:pos x="T6" y="T7"/>
              </a:cxn>
              <a:cxn ang="0">
                <a:pos x="T8" y="T9"/>
              </a:cxn>
            </a:cxnLst>
            <a:rect l="0" t="0" r="r" b="b"/>
            <a:pathLst>
              <a:path w="1844" h="17">
                <a:moveTo>
                  <a:pt x="0" y="0"/>
                </a:moveTo>
                <a:lnTo>
                  <a:pt x="0" y="16"/>
                </a:lnTo>
                <a:lnTo>
                  <a:pt x="1843" y="16"/>
                </a:lnTo>
                <a:lnTo>
                  <a:pt x="1843"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10" name="Oval 142"/>
          <p:cNvSpPr>
            <a:spLocks noChangeArrowheads="1"/>
          </p:cNvSpPr>
          <p:nvPr/>
        </p:nvSpPr>
        <p:spPr bwMode="auto">
          <a:xfrm>
            <a:off x="3727450" y="5838825"/>
            <a:ext cx="74613" cy="77788"/>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11" name="Oval 143"/>
          <p:cNvSpPr>
            <a:spLocks noChangeArrowheads="1"/>
          </p:cNvSpPr>
          <p:nvPr/>
        </p:nvSpPr>
        <p:spPr bwMode="auto">
          <a:xfrm>
            <a:off x="3403600" y="5122863"/>
            <a:ext cx="76200" cy="79375"/>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12" name="Oval 144"/>
          <p:cNvSpPr>
            <a:spLocks noChangeArrowheads="1"/>
          </p:cNvSpPr>
          <p:nvPr/>
        </p:nvSpPr>
        <p:spPr bwMode="auto">
          <a:xfrm>
            <a:off x="3084513" y="5424488"/>
            <a:ext cx="74612" cy="79375"/>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13" name="Oval 145"/>
          <p:cNvSpPr>
            <a:spLocks noChangeArrowheads="1"/>
          </p:cNvSpPr>
          <p:nvPr/>
        </p:nvSpPr>
        <p:spPr bwMode="auto">
          <a:xfrm>
            <a:off x="2774950" y="5122863"/>
            <a:ext cx="74613" cy="79375"/>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14" name="Oval 146"/>
          <p:cNvSpPr>
            <a:spLocks noChangeArrowheads="1"/>
          </p:cNvSpPr>
          <p:nvPr/>
        </p:nvSpPr>
        <p:spPr bwMode="auto">
          <a:xfrm>
            <a:off x="2470150" y="5537200"/>
            <a:ext cx="74613" cy="79375"/>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15" name="Freeform 147"/>
          <p:cNvSpPr>
            <a:spLocks/>
          </p:cNvSpPr>
          <p:nvPr/>
        </p:nvSpPr>
        <p:spPr bwMode="auto">
          <a:xfrm>
            <a:off x="2493963" y="5133975"/>
            <a:ext cx="1287462" cy="757238"/>
          </a:xfrm>
          <a:custGeom>
            <a:avLst/>
            <a:gdLst>
              <a:gd name="T0" fmla="*/ 0 w 811"/>
              <a:gd name="T1" fmla="*/ 277 h 477"/>
              <a:gd name="T2" fmla="*/ 18 w 811"/>
              <a:gd name="T3" fmla="*/ 292 h 477"/>
              <a:gd name="T4" fmla="*/ 212 w 811"/>
              <a:gd name="T5" fmla="*/ 26 h 477"/>
              <a:gd name="T6" fmla="*/ 202 w 811"/>
              <a:gd name="T7" fmla="*/ 18 h 477"/>
              <a:gd name="T8" fmla="*/ 197 w 811"/>
              <a:gd name="T9" fmla="*/ 29 h 477"/>
              <a:gd name="T10" fmla="*/ 202 w 811"/>
              <a:gd name="T11" fmla="*/ 30 h 477"/>
              <a:gd name="T12" fmla="*/ 207 w 811"/>
              <a:gd name="T13" fmla="*/ 29 h 477"/>
              <a:gd name="T14" fmla="*/ 211 w 811"/>
              <a:gd name="T15" fmla="*/ 27 h 477"/>
              <a:gd name="T16" fmla="*/ 194 w 811"/>
              <a:gd name="T17" fmla="*/ 27 h 477"/>
              <a:gd name="T18" fmla="*/ 391 w 811"/>
              <a:gd name="T19" fmla="*/ 228 h 477"/>
              <a:gd name="T20" fmla="*/ 394 w 811"/>
              <a:gd name="T21" fmla="*/ 230 h 477"/>
              <a:gd name="T22" fmla="*/ 398 w 811"/>
              <a:gd name="T23" fmla="*/ 231 h 477"/>
              <a:gd name="T24" fmla="*/ 403 w 811"/>
              <a:gd name="T25" fmla="*/ 230 h 477"/>
              <a:gd name="T26" fmla="*/ 407 w 811"/>
              <a:gd name="T27" fmla="*/ 228 h 477"/>
              <a:gd name="T28" fmla="*/ 407 w 811"/>
              <a:gd name="T29" fmla="*/ 228 h 477"/>
              <a:gd name="T30" fmla="*/ 603 w 811"/>
              <a:gd name="T31" fmla="*/ 21 h 477"/>
              <a:gd name="T32" fmla="*/ 594 w 811"/>
              <a:gd name="T33" fmla="*/ 12 h 477"/>
              <a:gd name="T34" fmla="*/ 585 w 811"/>
              <a:gd name="T35" fmla="*/ 21 h 477"/>
              <a:gd name="T36" fmla="*/ 589 w 811"/>
              <a:gd name="T37" fmla="*/ 23 h 477"/>
              <a:gd name="T38" fmla="*/ 594 w 811"/>
              <a:gd name="T39" fmla="*/ 24 h 477"/>
              <a:gd name="T40" fmla="*/ 599 w 811"/>
              <a:gd name="T41" fmla="*/ 23 h 477"/>
              <a:gd name="T42" fmla="*/ 603 w 811"/>
              <a:gd name="T43" fmla="*/ 21 h 477"/>
              <a:gd name="T44" fmla="*/ 583 w 811"/>
              <a:gd name="T45" fmla="*/ 18 h 477"/>
              <a:gd name="T46" fmla="*/ 789 w 811"/>
              <a:gd name="T47" fmla="*/ 476 h 477"/>
              <a:gd name="T48" fmla="*/ 810 w 811"/>
              <a:gd name="T49" fmla="*/ 465 h 477"/>
              <a:gd name="T50" fmla="*/ 604 w 811"/>
              <a:gd name="T51" fmla="*/ 7 h 477"/>
              <a:gd name="T52" fmla="*/ 603 w 811"/>
              <a:gd name="T53" fmla="*/ 3 h 477"/>
              <a:gd name="T54" fmla="*/ 599 w 811"/>
              <a:gd name="T55" fmla="*/ 1 h 477"/>
              <a:gd name="T56" fmla="*/ 594 w 811"/>
              <a:gd name="T57" fmla="*/ 0 h 477"/>
              <a:gd name="T58" fmla="*/ 589 w 811"/>
              <a:gd name="T59" fmla="*/ 1 h 477"/>
              <a:gd name="T60" fmla="*/ 585 w 811"/>
              <a:gd name="T61" fmla="*/ 3 h 477"/>
              <a:gd name="T62" fmla="*/ 585 w 811"/>
              <a:gd name="T63" fmla="*/ 3 h 477"/>
              <a:gd name="T64" fmla="*/ 390 w 811"/>
              <a:gd name="T65" fmla="*/ 210 h 477"/>
              <a:gd name="T66" fmla="*/ 403 w 811"/>
              <a:gd name="T67" fmla="*/ 208 h 477"/>
              <a:gd name="T68" fmla="*/ 398 w 811"/>
              <a:gd name="T69" fmla="*/ 207 h 477"/>
              <a:gd name="T70" fmla="*/ 394 w 811"/>
              <a:gd name="T71" fmla="*/ 208 h 477"/>
              <a:gd name="T72" fmla="*/ 390 w 811"/>
              <a:gd name="T73" fmla="*/ 210 h 477"/>
              <a:gd name="T74" fmla="*/ 398 w 811"/>
              <a:gd name="T75" fmla="*/ 219 h 477"/>
              <a:gd name="T76" fmla="*/ 407 w 811"/>
              <a:gd name="T77" fmla="*/ 210 h 477"/>
              <a:gd name="T78" fmla="*/ 211 w 811"/>
              <a:gd name="T79" fmla="*/ 9 h 477"/>
              <a:gd name="T80" fmla="*/ 207 w 811"/>
              <a:gd name="T81" fmla="*/ 7 h 477"/>
              <a:gd name="T82" fmla="*/ 202 w 811"/>
              <a:gd name="T83" fmla="*/ 6 h 477"/>
              <a:gd name="T84" fmla="*/ 197 w 811"/>
              <a:gd name="T85" fmla="*/ 7 h 477"/>
              <a:gd name="T86" fmla="*/ 193 w 811"/>
              <a:gd name="T87" fmla="*/ 9 h 477"/>
              <a:gd name="T88" fmla="*/ 193 w 811"/>
              <a:gd name="T89" fmla="*/ 11 h 477"/>
              <a:gd name="T90" fmla="*/ 0 w 811"/>
              <a:gd name="T91" fmla="*/ 277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1" h="477">
                <a:moveTo>
                  <a:pt x="0" y="277"/>
                </a:moveTo>
                <a:lnTo>
                  <a:pt x="18" y="292"/>
                </a:lnTo>
                <a:lnTo>
                  <a:pt x="212" y="26"/>
                </a:lnTo>
                <a:lnTo>
                  <a:pt x="202" y="18"/>
                </a:lnTo>
                <a:lnTo>
                  <a:pt x="197" y="29"/>
                </a:lnTo>
                <a:lnTo>
                  <a:pt x="202" y="30"/>
                </a:lnTo>
                <a:lnTo>
                  <a:pt x="207" y="29"/>
                </a:lnTo>
                <a:lnTo>
                  <a:pt x="211" y="27"/>
                </a:lnTo>
                <a:lnTo>
                  <a:pt x="194" y="27"/>
                </a:lnTo>
                <a:lnTo>
                  <a:pt x="391" y="228"/>
                </a:lnTo>
                <a:lnTo>
                  <a:pt x="394" y="230"/>
                </a:lnTo>
                <a:lnTo>
                  <a:pt x="398" y="231"/>
                </a:lnTo>
                <a:lnTo>
                  <a:pt x="403" y="230"/>
                </a:lnTo>
                <a:lnTo>
                  <a:pt x="407" y="228"/>
                </a:lnTo>
                <a:lnTo>
                  <a:pt x="407" y="228"/>
                </a:lnTo>
                <a:lnTo>
                  <a:pt x="603" y="21"/>
                </a:lnTo>
                <a:lnTo>
                  <a:pt x="594" y="12"/>
                </a:lnTo>
                <a:lnTo>
                  <a:pt x="585" y="21"/>
                </a:lnTo>
                <a:lnTo>
                  <a:pt x="589" y="23"/>
                </a:lnTo>
                <a:lnTo>
                  <a:pt x="594" y="24"/>
                </a:lnTo>
                <a:lnTo>
                  <a:pt x="599" y="23"/>
                </a:lnTo>
                <a:lnTo>
                  <a:pt x="603" y="21"/>
                </a:lnTo>
                <a:lnTo>
                  <a:pt x="583" y="18"/>
                </a:lnTo>
                <a:lnTo>
                  <a:pt x="789" y="476"/>
                </a:lnTo>
                <a:lnTo>
                  <a:pt x="810" y="465"/>
                </a:lnTo>
                <a:lnTo>
                  <a:pt x="604" y="7"/>
                </a:lnTo>
                <a:lnTo>
                  <a:pt x="603" y="3"/>
                </a:lnTo>
                <a:lnTo>
                  <a:pt x="599" y="1"/>
                </a:lnTo>
                <a:lnTo>
                  <a:pt x="594" y="0"/>
                </a:lnTo>
                <a:lnTo>
                  <a:pt x="589" y="1"/>
                </a:lnTo>
                <a:lnTo>
                  <a:pt x="585" y="3"/>
                </a:lnTo>
                <a:lnTo>
                  <a:pt x="585" y="3"/>
                </a:lnTo>
                <a:lnTo>
                  <a:pt x="390" y="210"/>
                </a:lnTo>
                <a:lnTo>
                  <a:pt x="403" y="208"/>
                </a:lnTo>
                <a:lnTo>
                  <a:pt x="398" y="207"/>
                </a:lnTo>
                <a:lnTo>
                  <a:pt x="394" y="208"/>
                </a:lnTo>
                <a:lnTo>
                  <a:pt x="390" y="210"/>
                </a:lnTo>
                <a:lnTo>
                  <a:pt x="398" y="219"/>
                </a:lnTo>
                <a:lnTo>
                  <a:pt x="407" y="210"/>
                </a:lnTo>
                <a:lnTo>
                  <a:pt x="211" y="9"/>
                </a:lnTo>
                <a:lnTo>
                  <a:pt x="207" y="7"/>
                </a:lnTo>
                <a:lnTo>
                  <a:pt x="202" y="6"/>
                </a:lnTo>
                <a:lnTo>
                  <a:pt x="197" y="7"/>
                </a:lnTo>
                <a:lnTo>
                  <a:pt x="193" y="9"/>
                </a:lnTo>
                <a:lnTo>
                  <a:pt x="193" y="11"/>
                </a:lnTo>
                <a:lnTo>
                  <a:pt x="0" y="27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16" name="Line 148"/>
          <p:cNvSpPr>
            <a:spLocks noChangeShapeType="1"/>
          </p:cNvSpPr>
          <p:nvPr/>
        </p:nvSpPr>
        <p:spPr bwMode="auto">
          <a:xfrm flipH="1">
            <a:off x="1665288" y="5011738"/>
            <a:ext cx="685800"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17" name="Line 149"/>
          <p:cNvSpPr>
            <a:spLocks noChangeShapeType="1"/>
          </p:cNvSpPr>
          <p:nvPr/>
        </p:nvSpPr>
        <p:spPr bwMode="auto">
          <a:xfrm flipH="1">
            <a:off x="1665288" y="5649913"/>
            <a:ext cx="685800"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18" name="Freeform 150"/>
          <p:cNvSpPr>
            <a:spLocks/>
          </p:cNvSpPr>
          <p:nvPr/>
        </p:nvSpPr>
        <p:spPr bwMode="auto">
          <a:xfrm>
            <a:off x="2109788" y="5026025"/>
            <a:ext cx="26987" cy="631825"/>
          </a:xfrm>
          <a:custGeom>
            <a:avLst/>
            <a:gdLst>
              <a:gd name="T0" fmla="*/ 13 w 17"/>
              <a:gd name="T1" fmla="*/ 0 h 398"/>
              <a:gd name="T2" fmla="*/ 0 w 17"/>
              <a:gd name="T3" fmla="*/ 0 h 398"/>
              <a:gd name="T4" fmla="*/ 2 w 17"/>
              <a:gd name="T5" fmla="*/ 397 h 398"/>
              <a:gd name="T6" fmla="*/ 16 w 17"/>
              <a:gd name="T7" fmla="*/ 397 h 398"/>
              <a:gd name="T8" fmla="*/ 13 w 17"/>
              <a:gd name="T9" fmla="*/ 0 h 398"/>
            </a:gdLst>
            <a:ahLst/>
            <a:cxnLst>
              <a:cxn ang="0">
                <a:pos x="T0" y="T1"/>
              </a:cxn>
              <a:cxn ang="0">
                <a:pos x="T2" y="T3"/>
              </a:cxn>
              <a:cxn ang="0">
                <a:pos x="T4" y="T5"/>
              </a:cxn>
              <a:cxn ang="0">
                <a:pos x="T6" y="T7"/>
              </a:cxn>
              <a:cxn ang="0">
                <a:pos x="T8" y="T9"/>
              </a:cxn>
            </a:cxnLst>
            <a:rect l="0" t="0" r="r" b="b"/>
            <a:pathLst>
              <a:path w="17" h="398">
                <a:moveTo>
                  <a:pt x="13" y="0"/>
                </a:moveTo>
                <a:lnTo>
                  <a:pt x="0" y="0"/>
                </a:lnTo>
                <a:lnTo>
                  <a:pt x="2" y="397"/>
                </a:lnTo>
                <a:lnTo>
                  <a:pt x="16" y="397"/>
                </a:lnTo>
                <a:lnTo>
                  <a:pt x="13"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19" name="Freeform 151"/>
          <p:cNvSpPr>
            <a:spLocks/>
          </p:cNvSpPr>
          <p:nvPr/>
        </p:nvSpPr>
        <p:spPr bwMode="auto">
          <a:xfrm>
            <a:off x="2058988" y="5026025"/>
            <a:ext cx="123825" cy="130175"/>
          </a:xfrm>
          <a:custGeom>
            <a:avLst/>
            <a:gdLst>
              <a:gd name="T0" fmla="*/ 77 w 78"/>
              <a:gd name="T1" fmla="*/ 81 h 82"/>
              <a:gd name="T2" fmla="*/ 38 w 78"/>
              <a:gd name="T3" fmla="*/ 0 h 82"/>
              <a:gd name="T4" fmla="*/ 0 w 78"/>
              <a:gd name="T5" fmla="*/ 81 h 82"/>
            </a:gdLst>
            <a:ahLst/>
            <a:cxnLst>
              <a:cxn ang="0">
                <a:pos x="T0" y="T1"/>
              </a:cxn>
              <a:cxn ang="0">
                <a:pos x="T2" y="T3"/>
              </a:cxn>
              <a:cxn ang="0">
                <a:pos x="T4" y="T5"/>
              </a:cxn>
            </a:cxnLst>
            <a:rect l="0" t="0" r="r" b="b"/>
            <a:pathLst>
              <a:path w="78" h="82">
                <a:moveTo>
                  <a:pt x="77" y="81"/>
                </a:moveTo>
                <a:lnTo>
                  <a:pt x="38" y="0"/>
                </a:lnTo>
                <a:lnTo>
                  <a:pt x="0" y="81"/>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0" name="Freeform 152"/>
          <p:cNvSpPr>
            <a:spLocks/>
          </p:cNvSpPr>
          <p:nvPr/>
        </p:nvSpPr>
        <p:spPr bwMode="auto">
          <a:xfrm>
            <a:off x="2060575" y="5527675"/>
            <a:ext cx="123825" cy="130175"/>
          </a:xfrm>
          <a:custGeom>
            <a:avLst/>
            <a:gdLst>
              <a:gd name="T0" fmla="*/ 0 w 78"/>
              <a:gd name="T1" fmla="*/ 0 h 82"/>
              <a:gd name="T2" fmla="*/ 39 w 78"/>
              <a:gd name="T3" fmla="*/ 81 h 82"/>
              <a:gd name="T4" fmla="*/ 77 w 78"/>
              <a:gd name="T5" fmla="*/ 0 h 82"/>
            </a:gdLst>
            <a:ahLst/>
            <a:cxnLst>
              <a:cxn ang="0">
                <a:pos x="T0" y="T1"/>
              </a:cxn>
              <a:cxn ang="0">
                <a:pos x="T2" y="T3"/>
              </a:cxn>
              <a:cxn ang="0">
                <a:pos x="T4" y="T5"/>
              </a:cxn>
            </a:cxnLst>
            <a:rect l="0" t="0" r="r" b="b"/>
            <a:pathLst>
              <a:path w="78" h="82">
                <a:moveTo>
                  <a:pt x="0" y="0"/>
                </a:moveTo>
                <a:lnTo>
                  <a:pt x="39" y="81"/>
                </a:lnTo>
                <a:lnTo>
                  <a:pt x="77"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1" name="Rectangle 153"/>
          <p:cNvSpPr>
            <a:spLocks noChangeArrowheads="1"/>
          </p:cNvSpPr>
          <p:nvPr/>
        </p:nvSpPr>
        <p:spPr bwMode="auto">
          <a:xfrm>
            <a:off x="990600" y="5105400"/>
            <a:ext cx="11557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900" b="1">
                <a:solidFill>
                  <a:srgbClr val="000000"/>
                </a:solidFill>
                <a:latin typeface="ＭＳ Ｐゴシック" pitchFamily="50" charset="-128"/>
              </a:rPr>
              <a:t>管理限界</a:t>
            </a:r>
          </a:p>
        </p:txBody>
      </p:sp>
      <p:sp>
        <p:nvSpPr>
          <p:cNvPr id="186525" name="Freeform 157"/>
          <p:cNvSpPr>
            <a:spLocks/>
          </p:cNvSpPr>
          <p:nvPr/>
        </p:nvSpPr>
        <p:spPr bwMode="auto">
          <a:xfrm>
            <a:off x="3794125" y="5764213"/>
            <a:ext cx="39688" cy="41275"/>
          </a:xfrm>
          <a:custGeom>
            <a:avLst/>
            <a:gdLst>
              <a:gd name="T0" fmla="*/ 0 w 25"/>
              <a:gd name="T1" fmla="*/ 17 h 26"/>
              <a:gd name="T2" fmla="*/ 16 w 25"/>
              <a:gd name="T3" fmla="*/ 25 h 26"/>
              <a:gd name="T4" fmla="*/ 24 w 25"/>
              <a:gd name="T5" fmla="*/ 8 h 26"/>
              <a:gd name="T6" fmla="*/ 8 w 25"/>
              <a:gd name="T7" fmla="*/ 0 h 26"/>
              <a:gd name="T8" fmla="*/ 0 w 25"/>
              <a:gd name="T9" fmla="*/ 17 h 26"/>
            </a:gdLst>
            <a:ahLst/>
            <a:cxnLst>
              <a:cxn ang="0">
                <a:pos x="T0" y="T1"/>
              </a:cxn>
              <a:cxn ang="0">
                <a:pos x="T2" y="T3"/>
              </a:cxn>
              <a:cxn ang="0">
                <a:pos x="T4" y="T5"/>
              </a:cxn>
              <a:cxn ang="0">
                <a:pos x="T6" y="T7"/>
              </a:cxn>
              <a:cxn ang="0">
                <a:pos x="T8" y="T9"/>
              </a:cxn>
            </a:cxnLst>
            <a:rect l="0" t="0" r="r" b="b"/>
            <a:pathLst>
              <a:path w="25" h="26">
                <a:moveTo>
                  <a:pt x="0" y="17"/>
                </a:moveTo>
                <a:lnTo>
                  <a:pt x="16" y="25"/>
                </a:lnTo>
                <a:lnTo>
                  <a:pt x="24" y="8"/>
                </a:lnTo>
                <a:lnTo>
                  <a:pt x="8" y="0"/>
                </a:lnTo>
                <a:lnTo>
                  <a:pt x="0"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6" name="Freeform 158"/>
          <p:cNvSpPr>
            <a:spLocks/>
          </p:cNvSpPr>
          <p:nvPr/>
        </p:nvSpPr>
        <p:spPr bwMode="auto">
          <a:xfrm>
            <a:off x="3819525" y="5710238"/>
            <a:ext cx="39688" cy="41275"/>
          </a:xfrm>
          <a:custGeom>
            <a:avLst/>
            <a:gdLst>
              <a:gd name="T0" fmla="*/ 0 w 25"/>
              <a:gd name="T1" fmla="*/ 17 h 26"/>
              <a:gd name="T2" fmla="*/ 17 w 25"/>
              <a:gd name="T3" fmla="*/ 25 h 26"/>
              <a:gd name="T4" fmla="*/ 24 w 25"/>
              <a:gd name="T5" fmla="*/ 8 h 26"/>
              <a:gd name="T6" fmla="*/ 8 w 25"/>
              <a:gd name="T7" fmla="*/ 0 h 26"/>
              <a:gd name="T8" fmla="*/ 0 w 25"/>
              <a:gd name="T9" fmla="*/ 17 h 26"/>
            </a:gdLst>
            <a:ahLst/>
            <a:cxnLst>
              <a:cxn ang="0">
                <a:pos x="T0" y="T1"/>
              </a:cxn>
              <a:cxn ang="0">
                <a:pos x="T2" y="T3"/>
              </a:cxn>
              <a:cxn ang="0">
                <a:pos x="T4" y="T5"/>
              </a:cxn>
              <a:cxn ang="0">
                <a:pos x="T6" y="T7"/>
              </a:cxn>
              <a:cxn ang="0">
                <a:pos x="T8" y="T9"/>
              </a:cxn>
            </a:cxnLst>
            <a:rect l="0" t="0" r="r" b="b"/>
            <a:pathLst>
              <a:path w="25" h="26">
                <a:moveTo>
                  <a:pt x="0" y="17"/>
                </a:moveTo>
                <a:lnTo>
                  <a:pt x="17" y="25"/>
                </a:lnTo>
                <a:lnTo>
                  <a:pt x="24" y="8"/>
                </a:lnTo>
                <a:lnTo>
                  <a:pt x="8" y="0"/>
                </a:lnTo>
                <a:lnTo>
                  <a:pt x="0"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7" name="Freeform 159"/>
          <p:cNvSpPr>
            <a:spLocks/>
          </p:cNvSpPr>
          <p:nvPr/>
        </p:nvSpPr>
        <p:spPr bwMode="auto">
          <a:xfrm>
            <a:off x="3846513" y="5654675"/>
            <a:ext cx="39687" cy="41275"/>
          </a:xfrm>
          <a:custGeom>
            <a:avLst/>
            <a:gdLst>
              <a:gd name="T0" fmla="*/ 0 w 25"/>
              <a:gd name="T1" fmla="*/ 17 h 26"/>
              <a:gd name="T2" fmla="*/ 16 w 25"/>
              <a:gd name="T3" fmla="*/ 25 h 26"/>
              <a:gd name="T4" fmla="*/ 24 w 25"/>
              <a:gd name="T5" fmla="*/ 8 h 26"/>
              <a:gd name="T6" fmla="*/ 7 w 25"/>
              <a:gd name="T7" fmla="*/ 0 h 26"/>
              <a:gd name="T8" fmla="*/ 0 w 25"/>
              <a:gd name="T9" fmla="*/ 17 h 26"/>
            </a:gdLst>
            <a:ahLst/>
            <a:cxnLst>
              <a:cxn ang="0">
                <a:pos x="T0" y="T1"/>
              </a:cxn>
              <a:cxn ang="0">
                <a:pos x="T2" y="T3"/>
              </a:cxn>
              <a:cxn ang="0">
                <a:pos x="T4" y="T5"/>
              </a:cxn>
              <a:cxn ang="0">
                <a:pos x="T6" y="T7"/>
              </a:cxn>
              <a:cxn ang="0">
                <a:pos x="T8" y="T9"/>
              </a:cxn>
            </a:cxnLst>
            <a:rect l="0" t="0" r="r" b="b"/>
            <a:pathLst>
              <a:path w="25" h="26">
                <a:moveTo>
                  <a:pt x="0" y="17"/>
                </a:moveTo>
                <a:lnTo>
                  <a:pt x="16" y="25"/>
                </a:lnTo>
                <a:lnTo>
                  <a:pt x="24" y="8"/>
                </a:lnTo>
                <a:lnTo>
                  <a:pt x="7" y="0"/>
                </a:lnTo>
                <a:lnTo>
                  <a:pt x="0"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8" name="Freeform 160"/>
          <p:cNvSpPr>
            <a:spLocks/>
          </p:cNvSpPr>
          <p:nvPr/>
        </p:nvSpPr>
        <p:spPr bwMode="auto">
          <a:xfrm>
            <a:off x="3886200" y="5562600"/>
            <a:ext cx="41275" cy="41275"/>
          </a:xfrm>
          <a:custGeom>
            <a:avLst/>
            <a:gdLst>
              <a:gd name="T0" fmla="*/ 0 w 26"/>
              <a:gd name="T1" fmla="*/ 17 h 26"/>
              <a:gd name="T2" fmla="*/ 16 w 26"/>
              <a:gd name="T3" fmla="*/ 25 h 26"/>
              <a:gd name="T4" fmla="*/ 25 w 26"/>
              <a:gd name="T5" fmla="*/ 8 h 26"/>
              <a:gd name="T6" fmla="*/ 9 w 26"/>
              <a:gd name="T7" fmla="*/ 0 h 26"/>
              <a:gd name="T8" fmla="*/ 0 w 26"/>
              <a:gd name="T9" fmla="*/ 17 h 26"/>
            </a:gdLst>
            <a:ahLst/>
            <a:cxnLst>
              <a:cxn ang="0">
                <a:pos x="T0" y="T1"/>
              </a:cxn>
              <a:cxn ang="0">
                <a:pos x="T2" y="T3"/>
              </a:cxn>
              <a:cxn ang="0">
                <a:pos x="T4" y="T5"/>
              </a:cxn>
              <a:cxn ang="0">
                <a:pos x="T6" y="T7"/>
              </a:cxn>
              <a:cxn ang="0">
                <a:pos x="T8" y="T9"/>
              </a:cxn>
            </a:cxnLst>
            <a:rect l="0" t="0" r="r" b="b"/>
            <a:pathLst>
              <a:path w="26" h="26">
                <a:moveTo>
                  <a:pt x="0" y="17"/>
                </a:moveTo>
                <a:lnTo>
                  <a:pt x="16" y="25"/>
                </a:lnTo>
                <a:lnTo>
                  <a:pt x="25" y="8"/>
                </a:lnTo>
                <a:lnTo>
                  <a:pt x="9" y="0"/>
                </a:lnTo>
                <a:lnTo>
                  <a:pt x="0"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9" name="Freeform 161"/>
          <p:cNvSpPr>
            <a:spLocks/>
          </p:cNvSpPr>
          <p:nvPr/>
        </p:nvSpPr>
        <p:spPr bwMode="auto">
          <a:xfrm>
            <a:off x="3897313" y="5546725"/>
            <a:ext cx="41275" cy="41275"/>
          </a:xfrm>
          <a:custGeom>
            <a:avLst/>
            <a:gdLst>
              <a:gd name="T0" fmla="*/ 0 w 26"/>
              <a:gd name="T1" fmla="*/ 17 h 26"/>
              <a:gd name="T2" fmla="*/ 17 w 26"/>
              <a:gd name="T3" fmla="*/ 25 h 26"/>
              <a:gd name="T4" fmla="*/ 25 w 26"/>
              <a:gd name="T5" fmla="*/ 8 h 26"/>
              <a:gd name="T6" fmla="*/ 9 w 26"/>
              <a:gd name="T7" fmla="*/ 0 h 26"/>
              <a:gd name="T8" fmla="*/ 0 w 26"/>
              <a:gd name="T9" fmla="*/ 17 h 26"/>
            </a:gdLst>
            <a:ahLst/>
            <a:cxnLst>
              <a:cxn ang="0">
                <a:pos x="T0" y="T1"/>
              </a:cxn>
              <a:cxn ang="0">
                <a:pos x="T2" y="T3"/>
              </a:cxn>
              <a:cxn ang="0">
                <a:pos x="T4" y="T5"/>
              </a:cxn>
              <a:cxn ang="0">
                <a:pos x="T6" y="T7"/>
              </a:cxn>
              <a:cxn ang="0">
                <a:pos x="T8" y="T9"/>
              </a:cxn>
            </a:cxnLst>
            <a:rect l="0" t="0" r="r" b="b"/>
            <a:pathLst>
              <a:path w="26" h="26">
                <a:moveTo>
                  <a:pt x="0" y="17"/>
                </a:moveTo>
                <a:lnTo>
                  <a:pt x="17" y="25"/>
                </a:lnTo>
                <a:lnTo>
                  <a:pt x="25" y="8"/>
                </a:lnTo>
                <a:lnTo>
                  <a:pt x="9" y="0"/>
                </a:lnTo>
                <a:lnTo>
                  <a:pt x="0"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30" name="Freeform 162"/>
          <p:cNvSpPr>
            <a:spLocks/>
          </p:cNvSpPr>
          <p:nvPr/>
        </p:nvSpPr>
        <p:spPr bwMode="auto">
          <a:xfrm>
            <a:off x="3924300" y="5494338"/>
            <a:ext cx="41275" cy="41275"/>
          </a:xfrm>
          <a:custGeom>
            <a:avLst/>
            <a:gdLst>
              <a:gd name="T0" fmla="*/ 0 w 26"/>
              <a:gd name="T1" fmla="*/ 17 h 26"/>
              <a:gd name="T2" fmla="*/ 16 w 26"/>
              <a:gd name="T3" fmla="*/ 25 h 26"/>
              <a:gd name="T4" fmla="*/ 25 w 26"/>
              <a:gd name="T5" fmla="*/ 8 h 26"/>
              <a:gd name="T6" fmla="*/ 8 w 26"/>
              <a:gd name="T7" fmla="*/ 0 h 26"/>
              <a:gd name="T8" fmla="*/ 0 w 26"/>
              <a:gd name="T9" fmla="*/ 17 h 26"/>
            </a:gdLst>
            <a:ahLst/>
            <a:cxnLst>
              <a:cxn ang="0">
                <a:pos x="T0" y="T1"/>
              </a:cxn>
              <a:cxn ang="0">
                <a:pos x="T2" y="T3"/>
              </a:cxn>
              <a:cxn ang="0">
                <a:pos x="T4" y="T5"/>
              </a:cxn>
              <a:cxn ang="0">
                <a:pos x="T6" y="T7"/>
              </a:cxn>
              <a:cxn ang="0">
                <a:pos x="T8" y="T9"/>
              </a:cxn>
            </a:cxnLst>
            <a:rect l="0" t="0" r="r" b="b"/>
            <a:pathLst>
              <a:path w="26" h="26">
                <a:moveTo>
                  <a:pt x="0" y="17"/>
                </a:moveTo>
                <a:lnTo>
                  <a:pt x="16" y="25"/>
                </a:lnTo>
                <a:lnTo>
                  <a:pt x="25" y="8"/>
                </a:lnTo>
                <a:lnTo>
                  <a:pt x="8" y="0"/>
                </a:lnTo>
                <a:lnTo>
                  <a:pt x="0" y="17"/>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31" name="Freeform 163"/>
          <p:cNvSpPr>
            <a:spLocks/>
          </p:cNvSpPr>
          <p:nvPr/>
        </p:nvSpPr>
        <p:spPr bwMode="auto">
          <a:xfrm>
            <a:off x="3951288" y="5457825"/>
            <a:ext cx="31750" cy="26988"/>
          </a:xfrm>
          <a:custGeom>
            <a:avLst/>
            <a:gdLst>
              <a:gd name="T0" fmla="*/ 0 w 20"/>
              <a:gd name="T1" fmla="*/ 6 h 17"/>
              <a:gd name="T2" fmla="*/ 16 w 20"/>
              <a:gd name="T3" fmla="*/ 16 h 17"/>
              <a:gd name="T4" fmla="*/ 19 w 20"/>
              <a:gd name="T5" fmla="*/ 9 h 17"/>
              <a:gd name="T6" fmla="*/ 3 w 20"/>
              <a:gd name="T7" fmla="*/ 0 h 17"/>
              <a:gd name="T8" fmla="*/ 0 w 20"/>
              <a:gd name="T9" fmla="*/ 6 h 17"/>
            </a:gdLst>
            <a:ahLst/>
            <a:cxnLst>
              <a:cxn ang="0">
                <a:pos x="T0" y="T1"/>
              </a:cxn>
              <a:cxn ang="0">
                <a:pos x="T2" y="T3"/>
              </a:cxn>
              <a:cxn ang="0">
                <a:pos x="T4" y="T5"/>
              </a:cxn>
              <a:cxn ang="0">
                <a:pos x="T6" y="T7"/>
              </a:cxn>
              <a:cxn ang="0">
                <a:pos x="T8" y="T9"/>
              </a:cxn>
            </a:cxnLst>
            <a:rect l="0" t="0" r="r" b="b"/>
            <a:pathLst>
              <a:path w="20" h="17">
                <a:moveTo>
                  <a:pt x="0" y="6"/>
                </a:moveTo>
                <a:lnTo>
                  <a:pt x="16" y="16"/>
                </a:lnTo>
                <a:lnTo>
                  <a:pt x="19" y="9"/>
                </a:lnTo>
                <a:lnTo>
                  <a:pt x="3" y="0"/>
                </a:lnTo>
                <a:lnTo>
                  <a:pt x="0" y="6"/>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32" name="Freeform 164"/>
          <p:cNvSpPr>
            <a:spLocks/>
          </p:cNvSpPr>
          <p:nvPr/>
        </p:nvSpPr>
        <p:spPr bwMode="auto">
          <a:xfrm>
            <a:off x="3859213" y="5464175"/>
            <a:ext cx="133350" cy="123825"/>
          </a:xfrm>
          <a:custGeom>
            <a:avLst/>
            <a:gdLst>
              <a:gd name="T0" fmla="*/ 83 w 84"/>
              <a:gd name="T1" fmla="*/ 77 h 78"/>
              <a:gd name="T2" fmla="*/ 68 w 84"/>
              <a:gd name="T3" fmla="*/ 0 h 78"/>
              <a:gd name="T4" fmla="*/ 0 w 84"/>
              <a:gd name="T5" fmla="*/ 32 h 78"/>
            </a:gdLst>
            <a:ahLst/>
            <a:cxnLst>
              <a:cxn ang="0">
                <a:pos x="T0" y="T1"/>
              </a:cxn>
              <a:cxn ang="0">
                <a:pos x="T2" y="T3"/>
              </a:cxn>
              <a:cxn ang="0">
                <a:pos x="T4" y="T5"/>
              </a:cxn>
            </a:cxnLst>
            <a:rect l="0" t="0" r="r" b="b"/>
            <a:pathLst>
              <a:path w="84" h="78">
                <a:moveTo>
                  <a:pt x="83" y="77"/>
                </a:moveTo>
                <a:lnTo>
                  <a:pt x="68" y="0"/>
                </a:lnTo>
                <a:lnTo>
                  <a:pt x="0" y="32"/>
                </a:lnTo>
              </a:path>
            </a:pathLst>
          </a:custGeom>
          <a:noFill/>
          <a:ln w="254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33" name="Oval 165"/>
          <p:cNvSpPr>
            <a:spLocks noChangeArrowheads="1"/>
          </p:cNvSpPr>
          <p:nvPr/>
        </p:nvSpPr>
        <p:spPr bwMode="auto">
          <a:xfrm>
            <a:off x="3956050" y="5332413"/>
            <a:ext cx="76200" cy="77787"/>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34" name="Freeform 166"/>
          <p:cNvSpPr>
            <a:spLocks/>
          </p:cNvSpPr>
          <p:nvPr/>
        </p:nvSpPr>
        <p:spPr bwMode="auto">
          <a:xfrm>
            <a:off x="3962400" y="5181600"/>
            <a:ext cx="1190625" cy="339725"/>
          </a:xfrm>
          <a:custGeom>
            <a:avLst/>
            <a:gdLst>
              <a:gd name="T0" fmla="*/ 0 w 750"/>
              <a:gd name="T1" fmla="*/ 128 h 214"/>
              <a:gd name="T2" fmla="*/ 13 w 750"/>
              <a:gd name="T3" fmla="*/ 149 h 214"/>
              <a:gd name="T4" fmla="*/ 199 w 750"/>
              <a:gd name="T5" fmla="*/ 23 h 214"/>
              <a:gd name="T6" fmla="*/ 192 w 750"/>
              <a:gd name="T7" fmla="*/ 12 h 214"/>
              <a:gd name="T8" fmla="*/ 183 w 750"/>
              <a:gd name="T9" fmla="*/ 21 h 214"/>
              <a:gd name="T10" fmla="*/ 187 w 750"/>
              <a:gd name="T11" fmla="*/ 23 h 214"/>
              <a:gd name="T12" fmla="*/ 192 w 750"/>
              <a:gd name="T13" fmla="*/ 24 h 214"/>
              <a:gd name="T14" fmla="*/ 197 w 750"/>
              <a:gd name="T15" fmla="*/ 23 h 214"/>
              <a:gd name="T16" fmla="*/ 183 w 750"/>
              <a:gd name="T17" fmla="*/ 21 h 214"/>
              <a:gd name="T18" fmla="*/ 363 w 750"/>
              <a:gd name="T19" fmla="*/ 210 h 214"/>
              <a:gd name="T20" fmla="*/ 363 w 750"/>
              <a:gd name="T21" fmla="*/ 210 h 214"/>
              <a:gd name="T22" fmla="*/ 367 w 750"/>
              <a:gd name="T23" fmla="*/ 212 h 214"/>
              <a:gd name="T24" fmla="*/ 372 w 750"/>
              <a:gd name="T25" fmla="*/ 213 h 214"/>
              <a:gd name="T26" fmla="*/ 377 w 750"/>
              <a:gd name="T27" fmla="*/ 212 h 214"/>
              <a:gd name="T28" fmla="*/ 380 w 750"/>
              <a:gd name="T29" fmla="*/ 211 h 214"/>
              <a:gd name="T30" fmla="*/ 553 w 750"/>
              <a:gd name="T31" fmla="*/ 61 h 214"/>
              <a:gd name="T32" fmla="*/ 546 w 750"/>
              <a:gd name="T33" fmla="*/ 51 h 214"/>
              <a:gd name="T34" fmla="*/ 541 w 750"/>
              <a:gd name="T35" fmla="*/ 62 h 214"/>
              <a:gd name="T36" fmla="*/ 546 w 750"/>
              <a:gd name="T37" fmla="*/ 63 h 214"/>
              <a:gd name="T38" fmla="*/ 550 w 750"/>
              <a:gd name="T39" fmla="*/ 62 h 214"/>
              <a:gd name="T40" fmla="*/ 540 w 750"/>
              <a:gd name="T41" fmla="*/ 62 h 214"/>
              <a:gd name="T42" fmla="*/ 737 w 750"/>
              <a:gd name="T43" fmla="*/ 174 h 214"/>
              <a:gd name="T44" fmla="*/ 749 w 750"/>
              <a:gd name="T45" fmla="*/ 152 h 214"/>
              <a:gd name="T46" fmla="*/ 551 w 750"/>
              <a:gd name="T47" fmla="*/ 39 h 214"/>
              <a:gd name="T48" fmla="*/ 550 w 750"/>
              <a:gd name="T49" fmla="*/ 39 h 214"/>
              <a:gd name="T50" fmla="*/ 546 w 750"/>
              <a:gd name="T51" fmla="*/ 38 h 214"/>
              <a:gd name="T52" fmla="*/ 541 w 750"/>
              <a:gd name="T53" fmla="*/ 39 h 214"/>
              <a:gd name="T54" fmla="*/ 538 w 750"/>
              <a:gd name="T55" fmla="*/ 41 h 214"/>
              <a:gd name="T56" fmla="*/ 364 w 750"/>
              <a:gd name="T57" fmla="*/ 192 h 214"/>
              <a:gd name="T58" fmla="*/ 381 w 750"/>
              <a:gd name="T59" fmla="*/ 192 h 214"/>
              <a:gd name="T60" fmla="*/ 377 w 750"/>
              <a:gd name="T61" fmla="*/ 190 h 214"/>
              <a:gd name="T62" fmla="*/ 372 w 750"/>
              <a:gd name="T63" fmla="*/ 189 h 214"/>
              <a:gd name="T64" fmla="*/ 367 w 750"/>
              <a:gd name="T65" fmla="*/ 190 h 214"/>
              <a:gd name="T66" fmla="*/ 372 w 750"/>
              <a:gd name="T67" fmla="*/ 201 h 214"/>
              <a:gd name="T68" fmla="*/ 381 w 750"/>
              <a:gd name="T69" fmla="*/ 192 h 214"/>
              <a:gd name="T70" fmla="*/ 201 w 750"/>
              <a:gd name="T71" fmla="*/ 3 h 214"/>
              <a:gd name="T72" fmla="*/ 201 w 750"/>
              <a:gd name="T73" fmla="*/ 3 h 214"/>
              <a:gd name="T74" fmla="*/ 197 w 750"/>
              <a:gd name="T75" fmla="*/ 1 h 214"/>
              <a:gd name="T76" fmla="*/ 192 w 750"/>
              <a:gd name="T77" fmla="*/ 0 h 214"/>
              <a:gd name="T78" fmla="*/ 187 w 750"/>
              <a:gd name="T79" fmla="*/ 1 h 214"/>
              <a:gd name="T80" fmla="*/ 186 w 750"/>
              <a:gd name="T81" fmla="*/ 2 h 214"/>
              <a:gd name="T82" fmla="*/ 0 w 750"/>
              <a:gd name="T83" fmla="*/ 12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0" h="214">
                <a:moveTo>
                  <a:pt x="0" y="128"/>
                </a:moveTo>
                <a:lnTo>
                  <a:pt x="13" y="149"/>
                </a:lnTo>
                <a:lnTo>
                  <a:pt x="199" y="23"/>
                </a:lnTo>
                <a:lnTo>
                  <a:pt x="192" y="12"/>
                </a:lnTo>
                <a:lnTo>
                  <a:pt x="183" y="21"/>
                </a:lnTo>
                <a:lnTo>
                  <a:pt x="187" y="23"/>
                </a:lnTo>
                <a:lnTo>
                  <a:pt x="192" y="24"/>
                </a:lnTo>
                <a:lnTo>
                  <a:pt x="197" y="23"/>
                </a:lnTo>
                <a:lnTo>
                  <a:pt x="183" y="21"/>
                </a:lnTo>
                <a:lnTo>
                  <a:pt x="363" y="210"/>
                </a:lnTo>
                <a:lnTo>
                  <a:pt x="363" y="210"/>
                </a:lnTo>
                <a:lnTo>
                  <a:pt x="367" y="212"/>
                </a:lnTo>
                <a:lnTo>
                  <a:pt x="372" y="213"/>
                </a:lnTo>
                <a:lnTo>
                  <a:pt x="377" y="212"/>
                </a:lnTo>
                <a:lnTo>
                  <a:pt x="380" y="211"/>
                </a:lnTo>
                <a:lnTo>
                  <a:pt x="553" y="61"/>
                </a:lnTo>
                <a:lnTo>
                  <a:pt x="546" y="51"/>
                </a:lnTo>
                <a:lnTo>
                  <a:pt x="541" y="62"/>
                </a:lnTo>
                <a:lnTo>
                  <a:pt x="546" y="63"/>
                </a:lnTo>
                <a:lnTo>
                  <a:pt x="550" y="62"/>
                </a:lnTo>
                <a:lnTo>
                  <a:pt x="540" y="62"/>
                </a:lnTo>
                <a:lnTo>
                  <a:pt x="737" y="174"/>
                </a:lnTo>
                <a:lnTo>
                  <a:pt x="749" y="152"/>
                </a:lnTo>
                <a:lnTo>
                  <a:pt x="551" y="39"/>
                </a:lnTo>
                <a:lnTo>
                  <a:pt x="550" y="39"/>
                </a:lnTo>
                <a:lnTo>
                  <a:pt x="546" y="38"/>
                </a:lnTo>
                <a:lnTo>
                  <a:pt x="541" y="39"/>
                </a:lnTo>
                <a:lnTo>
                  <a:pt x="538" y="41"/>
                </a:lnTo>
                <a:lnTo>
                  <a:pt x="364" y="192"/>
                </a:lnTo>
                <a:lnTo>
                  <a:pt x="381" y="192"/>
                </a:lnTo>
                <a:lnTo>
                  <a:pt x="377" y="190"/>
                </a:lnTo>
                <a:lnTo>
                  <a:pt x="372" y="189"/>
                </a:lnTo>
                <a:lnTo>
                  <a:pt x="367" y="190"/>
                </a:lnTo>
                <a:lnTo>
                  <a:pt x="372" y="201"/>
                </a:lnTo>
                <a:lnTo>
                  <a:pt x="381" y="192"/>
                </a:lnTo>
                <a:lnTo>
                  <a:pt x="201" y="3"/>
                </a:lnTo>
                <a:lnTo>
                  <a:pt x="201" y="3"/>
                </a:lnTo>
                <a:lnTo>
                  <a:pt x="197" y="1"/>
                </a:lnTo>
                <a:lnTo>
                  <a:pt x="192" y="0"/>
                </a:lnTo>
                <a:lnTo>
                  <a:pt x="187" y="1"/>
                </a:lnTo>
                <a:lnTo>
                  <a:pt x="186" y="2"/>
                </a:lnTo>
                <a:lnTo>
                  <a:pt x="0" y="12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35" name="Oval 167"/>
          <p:cNvSpPr>
            <a:spLocks noChangeArrowheads="1"/>
          </p:cNvSpPr>
          <p:nvPr/>
        </p:nvSpPr>
        <p:spPr bwMode="auto">
          <a:xfrm>
            <a:off x="4243388" y="5184775"/>
            <a:ext cx="76200" cy="80963"/>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36" name="Oval 168"/>
          <p:cNvSpPr>
            <a:spLocks noChangeArrowheads="1"/>
          </p:cNvSpPr>
          <p:nvPr/>
        </p:nvSpPr>
        <p:spPr bwMode="auto">
          <a:xfrm>
            <a:off x="4530725" y="5445125"/>
            <a:ext cx="76200" cy="77788"/>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37" name="Oval 169"/>
          <p:cNvSpPr>
            <a:spLocks noChangeArrowheads="1"/>
          </p:cNvSpPr>
          <p:nvPr/>
        </p:nvSpPr>
        <p:spPr bwMode="auto">
          <a:xfrm>
            <a:off x="4818063" y="5218113"/>
            <a:ext cx="76200" cy="80962"/>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38" name="Oval 170"/>
          <p:cNvSpPr>
            <a:spLocks noChangeArrowheads="1"/>
          </p:cNvSpPr>
          <p:nvPr/>
        </p:nvSpPr>
        <p:spPr bwMode="auto">
          <a:xfrm>
            <a:off x="5106988" y="5407025"/>
            <a:ext cx="74612" cy="79375"/>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39" name="Freeform 171"/>
          <p:cNvSpPr>
            <a:spLocks/>
          </p:cNvSpPr>
          <p:nvPr/>
        </p:nvSpPr>
        <p:spPr bwMode="auto">
          <a:xfrm>
            <a:off x="4219575" y="4648200"/>
            <a:ext cx="687388" cy="595313"/>
          </a:xfrm>
          <a:custGeom>
            <a:avLst/>
            <a:gdLst>
              <a:gd name="T0" fmla="*/ 71 w 433"/>
              <a:gd name="T1" fmla="*/ 0 h 266"/>
              <a:gd name="T2" fmla="*/ 57 w 433"/>
              <a:gd name="T3" fmla="*/ 1 h 266"/>
              <a:gd name="T4" fmla="*/ 44 w 433"/>
              <a:gd name="T5" fmla="*/ 3 h 266"/>
              <a:gd name="T6" fmla="*/ 31 w 433"/>
              <a:gd name="T7" fmla="*/ 5 h 266"/>
              <a:gd name="T8" fmla="*/ 21 w 433"/>
              <a:gd name="T9" fmla="*/ 9 h 266"/>
              <a:gd name="T10" fmla="*/ 12 w 433"/>
              <a:gd name="T11" fmla="*/ 14 h 266"/>
              <a:gd name="T12" fmla="*/ 5 w 433"/>
              <a:gd name="T13" fmla="*/ 19 h 266"/>
              <a:gd name="T14" fmla="*/ 2 w 433"/>
              <a:gd name="T15" fmla="*/ 25 h 266"/>
              <a:gd name="T16" fmla="*/ 0 w 433"/>
              <a:gd name="T17" fmla="*/ 32 h 266"/>
              <a:gd name="T18" fmla="*/ 0 w 433"/>
              <a:gd name="T19" fmla="*/ 111 h 266"/>
              <a:gd name="T20" fmla="*/ 0 w 433"/>
              <a:gd name="T21" fmla="*/ 158 h 266"/>
              <a:gd name="T22" fmla="*/ 2 w 433"/>
              <a:gd name="T23" fmla="*/ 164 h 266"/>
              <a:gd name="T24" fmla="*/ 5 w 433"/>
              <a:gd name="T25" fmla="*/ 170 h 266"/>
              <a:gd name="T26" fmla="*/ 12 w 433"/>
              <a:gd name="T27" fmla="*/ 176 h 266"/>
              <a:gd name="T28" fmla="*/ 21 w 433"/>
              <a:gd name="T29" fmla="*/ 180 h 266"/>
              <a:gd name="T30" fmla="*/ 31 w 433"/>
              <a:gd name="T31" fmla="*/ 184 h 266"/>
              <a:gd name="T32" fmla="*/ 44 w 433"/>
              <a:gd name="T33" fmla="*/ 187 h 266"/>
              <a:gd name="T34" fmla="*/ 57 w 433"/>
              <a:gd name="T35" fmla="*/ 189 h 266"/>
              <a:gd name="T36" fmla="*/ 71 w 433"/>
              <a:gd name="T37" fmla="*/ 190 h 266"/>
              <a:gd name="T38" fmla="*/ 187 w 433"/>
              <a:gd name="T39" fmla="*/ 265 h 266"/>
              <a:gd name="T40" fmla="*/ 180 w 433"/>
              <a:gd name="T41" fmla="*/ 190 h 266"/>
              <a:gd name="T42" fmla="*/ 360 w 433"/>
              <a:gd name="T43" fmla="*/ 190 h 266"/>
              <a:gd name="T44" fmla="*/ 374 w 433"/>
              <a:gd name="T45" fmla="*/ 189 h 266"/>
              <a:gd name="T46" fmla="*/ 388 w 433"/>
              <a:gd name="T47" fmla="*/ 187 h 266"/>
              <a:gd name="T48" fmla="*/ 400 w 433"/>
              <a:gd name="T49" fmla="*/ 184 h 266"/>
              <a:gd name="T50" fmla="*/ 411 w 433"/>
              <a:gd name="T51" fmla="*/ 180 h 266"/>
              <a:gd name="T52" fmla="*/ 419 w 433"/>
              <a:gd name="T53" fmla="*/ 176 h 266"/>
              <a:gd name="T54" fmla="*/ 426 w 433"/>
              <a:gd name="T55" fmla="*/ 170 h 266"/>
              <a:gd name="T56" fmla="*/ 431 w 433"/>
              <a:gd name="T57" fmla="*/ 164 h 266"/>
              <a:gd name="T58" fmla="*/ 432 w 433"/>
              <a:gd name="T59" fmla="*/ 158 h 266"/>
              <a:gd name="T60" fmla="*/ 432 w 433"/>
              <a:gd name="T61" fmla="*/ 111 h 266"/>
              <a:gd name="T62" fmla="*/ 432 w 433"/>
              <a:gd name="T63" fmla="*/ 32 h 266"/>
              <a:gd name="T64" fmla="*/ 431 w 433"/>
              <a:gd name="T65" fmla="*/ 25 h 266"/>
              <a:gd name="T66" fmla="*/ 426 w 433"/>
              <a:gd name="T67" fmla="*/ 19 h 266"/>
              <a:gd name="T68" fmla="*/ 419 w 433"/>
              <a:gd name="T69" fmla="*/ 14 h 266"/>
              <a:gd name="T70" fmla="*/ 411 w 433"/>
              <a:gd name="T71" fmla="*/ 9 h 266"/>
              <a:gd name="T72" fmla="*/ 400 w 433"/>
              <a:gd name="T73" fmla="*/ 5 h 266"/>
              <a:gd name="T74" fmla="*/ 388 w 433"/>
              <a:gd name="T75" fmla="*/ 3 h 266"/>
              <a:gd name="T76" fmla="*/ 374 w 433"/>
              <a:gd name="T77" fmla="*/ 1 h 266"/>
              <a:gd name="T78" fmla="*/ 360 w 433"/>
              <a:gd name="T79" fmla="*/ 0 h 266"/>
              <a:gd name="T80" fmla="*/ 180 w 433"/>
              <a:gd name="T81" fmla="*/ 0 h 266"/>
              <a:gd name="T82" fmla="*/ 71 w 433"/>
              <a:gd name="T8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3" h="266">
                <a:moveTo>
                  <a:pt x="71" y="0"/>
                </a:moveTo>
                <a:lnTo>
                  <a:pt x="57" y="1"/>
                </a:lnTo>
                <a:lnTo>
                  <a:pt x="44" y="3"/>
                </a:lnTo>
                <a:lnTo>
                  <a:pt x="31" y="5"/>
                </a:lnTo>
                <a:lnTo>
                  <a:pt x="21" y="9"/>
                </a:lnTo>
                <a:lnTo>
                  <a:pt x="12" y="14"/>
                </a:lnTo>
                <a:lnTo>
                  <a:pt x="5" y="19"/>
                </a:lnTo>
                <a:lnTo>
                  <a:pt x="2" y="25"/>
                </a:lnTo>
                <a:lnTo>
                  <a:pt x="0" y="32"/>
                </a:lnTo>
                <a:lnTo>
                  <a:pt x="0" y="111"/>
                </a:lnTo>
                <a:lnTo>
                  <a:pt x="0" y="158"/>
                </a:lnTo>
                <a:lnTo>
                  <a:pt x="2" y="164"/>
                </a:lnTo>
                <a:lnTo>
                  <a:pt x="5" y="170"/>
                </a:lnTo>
                <a:lnTo>
                  <a:pt x="12" y="176"/>
                </a:lnTo>
                <a:lnTo>
                  <a:pt x="21" y="180"/>
                </a:lnTo>
                <a:lnTo>
                  <a:pt x="31" y="184"/>
                </a:lnTo>
                <a:lnTo>
                  <a:pt x="44" y="187"/>
                </a:lnTo>
                <a:lnTo>
                  <a:pt x="57" y="189"/>
                </a:lnTo>
                <a:lnTo>
                  <a:pt x="71" y="190"/>
                </a:lnTo>
                <a:lnTo>
                  <a:pt x="187" y="265"/>
                </a:lnTo>
                <a:lnTo>
                  <a:pt x="180" y="190"/>
                </a:lnTo>
                <a:lnTo>
                  <a:pt x="360" y="190"/>
                </a:lnTo>
                <a:lnTo>
                  <a:pt x="374" y="189"/>
                </a:lnTo>
                <a:lnTo>
                  <a:pt x="388" y="187"/>
                </a:lnTo>
                <a:lnTo>
                  <a:pt x="400" y="184"/>
                </a:lnTo>
                <a:lnTo>
                  <a:pt x="411" y="180"/>
                </a:lnTo>
                <a:lnTo>
                  <a:pt x="419" y="176"/>
                </a:lnTo>
                <a:lnTo>
                  <a:pt x="426" y="170"/>
                </a:lnTo>
                <a:lnTo>
                  <a:pt x="431" y="164"/>
                </a:lnTo>
                <a:lnTo>
                  <a:pt x="432" y="158"/>
                </a:lnTo>
                <a:lnTo>
                  <a:pt x="432" y="111"/>
                </a:lnTo>
                <a:lnTo>
                  <a:pt x="432" y="32"/>
                </a:lnTo>
                <a:lnTo>
                  <a:pt x="431" y="25"/>
                </a:lnTo>
                <a:lnTo>
                  <a:pt x="426" y="19"/>
                </a:lnTo>
                <a:lnTo>
                  <a:pt x="419" y="14"/>
                </a:lnTo>
                <a:lnTo>
                  <a:pt x="411" y="9"/>
                </a:lnTo>
                <a:lnTo>
                  <a:pt x="400" y="5"/>
                </a:lnTo>
                <a:lnTo>
                  <a:pt x="388" y="3"/>
                </a:lnTo>
                <a:lnTo>
                  <a:pt x="374" y="1"/>
                </a:lnTo>
                <a:lnTo>
                  <a:pt x="360" y="0"/>
                </a:lnTo>
                <a:lnTo>
                  <a:pt x="180" y="0"/>
                </a:lnTo>
                <a:lnTo>
                  <a:pt x="71" y="0"/>
                </a:lnTo>
              </a:path>
            </a:pathLst>
          </a:custGeom>
          <a:solidFill>
            <a:srgbClr val="FF99CC"/>
          </a:solidFill>
          <a:ln w="12700" cap="rnd"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40" name="Rectangle 172"/>
          <p:cNvSpPr>
            <a:spLocks noChangeArrowheads="1"/>
          </p:cNvSpPr>
          <p:nvPr/>
        </p:nvSpPr>
        <p:spPr bwMode="auto">
          <a:xfrm>
            <a:off x="4206875" y="4648200"/>
            <a:ext cx="6699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900" b="1">
                <a:solidFill>
                  <a:srgbClr val="000000"/>
                </a:solidFill>
                <a:latin typeface="ＭＳ Ｐゴシック" pitchFamily="50" charset="-128"/>
              </a:rPr>
              <a:t>維持</a:t>
            </a:r>
          </a:p>
        </p:txBody>
      </p:sp>
      <p:grpSp>
        <p:nvGrpSpPr>
          <p:cNvPr id="186562" name="Group 194"/>
          <p:cNvGrpSpPr>
            <a:grpSpLocks/>
          </p:cNvGrpSpPr>
          <p:nvPr/>
        </p:nvGrpSpPr>
        <p:grpSpPr bwMode="auto">
          <a:xfrm>
            <a:off x="2379663" y="3984625"/>
            <a:ext cx="5849937" cy="2325688"/>
            <a:chOff x="1499" y="2510"/>
            <a:chExt cx="3685" cy="1465"/>
          </a:xfrm>
        </p:grpSpPr>
        <p:sp>
          <p:nvSpPr>
            <p:cNvPr id="186451" name="Freeform 83"/>
            <p:cNvSpPr>
              <a:spLocks/>
            </p:cNvSpPr>
            <p:nvPr/>
          </p:nvSpPr>
          <p:spPr bwMode="auto">
            <a:xfrm>
              <a:off x="1499" y="2510"/>
              <a:ext cx="2957" cy="1396"/>
            </a:xfrm>
            <a:custGeom>
              <a:avLst/>
              <a:gdLst>
                <a:gd name="T0" fmla="*/ 18 w 2957"/>
                <a:gd name="T1" fmla="*/ 0 h 1396"/>
                <a:gd name="T2" fmla="*/ 0 w 2957"/>
                <a:gd name="T3" fmla="*/ 0 h 1396"/>
                <a:gd name="T4" fmla="*/ 0 w 2957"/>
                <a:gd name="T5" fmla="*/ 1385 h 1396"/>
                <a:gd name="T6" fmla="*/ 0 w 2957"/>
                <a:gd name="T7" fmla="*/ 1385 h 1396"/>
                <a:gd name="T8" fmla="*/ 0 w 2957"/>
                <a:gd name="T9" fmla="*/ 1389 h 1396"/>
                <a:gd name="T10" fmla="*/ 2 w 2957"/>
                <a:gd name="T11" fmla="*/ 1392 h 1396"/>
                <a:gd name="T12" fmla="*/ 5 w 2957"/>
                <a:gd name="T13" fmla="*/ 1394 h 1396"/>
                <a:gd name="T14" fmla="*/ 8 w 2957"/>
                <a:gd name="T15" fmla="*/ 1395 h 1396"/>
                <a:gd name="T16" fmla="*/ 2956 w 2957"/>
                <a:gd name="T17" fmla="*/ 1395 h 1396"/>
                <a:gd name="T18" fmla="*/ 2956 w 2957"/>
                <a:gd name="T19" fmla="*/ 1375 h 1396"/>
                <a:gd name="T20" fmla="*/ 8 w 2957"/>
                <a:gd name="T21" fmla="*/ 1375 h 1396"/>
                <a:gd name="T22" fmla="*/ 17 w 2957"/>
                <a:gd name="T23" fmla="*/ 1385 h 1396"/>
                <a:gd name="T24" fmla="*/ 17 w 2957"/>
                <a:gd name="T25" fmla="*/ 1381 h 1396"/>
                <a:gd name="T26" fmla="*/ 15 w 2957"/>
                <a:gd name="T27" fmla="*/ 1378 h 1396"/>
                <a:gd name="T28" fmla="*/ 12 w 2957"/>
                <a:gd name="T29" fmla="*/ 1375 h 1396"/>
                <a:gd name="T30" fmla="*/ 8 w 2957"/>
                <a:gd name="T31" fmla="*/ 1385 h 1396"/>
                <a:gd name="T32" fmla="*/ 18 w 2957"/>
                <a:gd name="T33" fmla="*/ 1385 h 1396"/>
                <a:gd name="T34" fmla="*/ 18 w 2957"/>
                <a:gd name="T35" fmla="*/ 0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57" h="1396">
                  <a:moveTo>
                    <a:pt x="18" y="0"/>
                  </a:moveTo>
                  <a:lnTo>
                    <a:pt x="0" y="0"/>
                  </a:lnTo>
                  <a:lnTo>
                    <a:pt x="0" y="1385"/>
                  </a:lnTo>
                  <a:lnTo>
                    <a:pt x="0" y="1385"/>
                  </a:lnTo>
                  <a:lnTo>
                    <a:pt x="0" y="1389"/>
                  </a:lnTo>
                  <a:lnTo>
                    <a:pt x="2" y="1392"/>
                  </a:lnTo>
                  <a:lnTo>
                    <a:pt x="5" y="1394"/>
                  </a:lnTo>
                  <a:lnTo>
                    <a:pt x="8" y="1395"/>
                  </a:lnTo>
                  <a:lnTo>
                    <a:pt x="2956" y="1395"/>
                  </a:lnTo>
                  <a:lnTo>
                    <a:pt x="2956" y="1375"/>
                  </a:lnTo>
                  <a:lnTo>
                    <a:pt x="8" y="1375"/>
                  </a:lnTo>
                  <a:lnTo>
                    <a:pt x="17" y="1385"/>
                  </a:lnTo>
                  <a:lnTo>
                    <a:pt x="17" y="1381"/>
                  </a:lnTo>
                  <a:lnTo>
                    <a:pt x="15" y="1378"/>
                  </a:lnTo>
                  <a:lnTo>
                    <a:pt x="12" y="1375"/>
                  </a:lnTo>
                  <a:lnTo>
                    <a:pt x="8" y="1385"/>
                  </a:lnTo>
                  <a:lnTo>
                    <a:pt x="18" y="1385"/>
                  </a:lnTo>
                  <a:lnTo>
                    <a:pt x="18"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41" name="Text Box 173"/>
            <p:cNvSpPr txBox="1">
              <a:spLocks noChangeArrowheads="1"/>
            </p:cNvSpPr>
            <p:nvPr/>
          </p:nvSpPr>
          <p:spPr bwMode="auto">
            <a:xfrm>
              <a:off x="4464" y="3744"/>
              <a:ext cx="720" cy="231"/>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t>（将来）</a:t>
              </a:r>
            </a:p>
          </p:txBody>
        </p:sp>
      </p:grpSp>
      <p:sp>
        <p:nvSpPr>
          <p:cNvPr id="186424" name="Oval 56"/>
          <p:cNvSpPr>
            <a:spLocks noChangeArrowheads="1"/>
          </p:cNvSpPr>
          <p:nvPr/>
        </p:nvSpPr>
        <p:spPr bwMode="auto">
          <a:xfrm>
            <a:off x="3733800" y="1219200"/>
            <a:ext cx="1704975" cy="2085975"/>
          </a:xfrm>
          <a:prstGeom prst="ellipse">
            <a:avLst/>
          </a:prstGeom>
          <a:solidFill>
            <a:srgbClr val="FF66FF"/>
          </a:solidFill>
          <a:ln w="47625"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25" name="Rectangle 57"/>
          <p:cNvSpPr>
            <a:spLocks noChangeArrowheads="1"/>
          </p:cNvSpPr>
          <p:nvPr/>
        </p:nvSpPr>
        <p:spPr bwMode="auto">
          <a:xfrm>
            <a:off x="4318000" y="1652588"/>
            <a:ext cx="611188" cy="1295400"/>
          </a:xfrm>
          <a:prstGeom prst="rect">
            <a:avLst/>
          </a:prstGeom>
          <a:solidFill>
            <a:srgbClr val="FF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lgn="l">
              <a:spcBef>
                <a:spcPct val="50000"/>
              </a:spcBef>
            </a:pPr>
            <a:r>
              <a:rPr lang="ja-JP" altLang="en-US" sz="2800">
                <a:latin typeface="ＭＳ Ｐゴシック" pitchFamily="50" charset="-128"/>
              </a:rPr>
              <a:t>維    持</a:t>
            </a:r>
          </a:p>
        </p:txBody>
      </p:sp>
      <p:grpSp>
        <p:nvGrpSpPr>
          <p:cNvPr id="186577" name="Group 209"/>
          <p:cNvGrpSpPr>
            <a:grpSpLocks/>
          </p:cNvGrpSpPr>
          <p:nvPr/>
        </p:nvGrpSpPr>
        <p:grpSpPr bwMode="auto">
          <a:xfrm>
            <a:off x="2057400" y="2346325"/>
            <a:ext cx="1676400" cy="854075"/>
            <a:chOff x="1296" y="1478"/>
            <a:chExt cx="1056" cy="538"/>
          </a:xfrm>
        </p:grpSpPr>
        <p:sp>
          <p:nvSpPr>
            <p:cNvPr id="186431" name="Rectangle 63"/>
            <p:cNvSpPr>
              <a:spLocks noChangeArrowheads="1"/>
            </p:cNvSpPr>
            <p:nvPr/>
          </p:nvSpPr>
          <p:spPr bwMode="auto">
            <a:xfrm>
              <a:off x="1584" y="1478"/>
              <a:ext cx="76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t>問題発生</a:t>
              </a:r>
            </a:p>
          </p:txBody>
        </p:sp>
        <p:sp>
          <p:nvSpPr>
            <p:cNvPr id="186546" name="AutoShape 178"/>
            <p:cNvSpPr>
              <a:spLocks noChangeArrowheads="1"/>
            </p:cNvSpPr>
            <p:nvPr/>
          </p:nvSpPr>
          <p:spPr bwMode="auto">
            <a:xfrm>
              <a:off x="1296" y="1776"/>
              <a:ext cx="1056" cy="240"/>
            </a:xfrm>
            <a:prstGeom prst="leftArrow">
              <a:avLst>
                <a:gd name="adj1" fmla="val 50000"/>
                <a:gd name="adj2" fmla="val 110000"/>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76" name="Group 208"/>
          <p:cNvGrpSpPr>
            <a:grpSpLocks/>
          </p:cNvGrpSpPr>
          <p:nvPr/>
        </p:nvGrpSpPr>
        <p:grpSpPr bwMode="auto">
          <a:xfrm>
            <a:off x="2133600" y="990600"/>
            <a:ext cx="1600200" cy="685800"/>
            <a:chOff x="1344" y="624"/>
            <a:chExt cx="1008" cy="432"/>
          </a:xfrm>
        </p:grpSpPr>
        <p:sp>
          <p:nvSpPr>
            <p:cNvPr id="186428" name="Rectangle 60"/>
            <p:cNvSpPr>
              <a:spLocks noChangeArrowheads="1"/>
            </p:cNvSpPr>
            <p:nvPr/>
          </p:nvSpPr>
          <p:spPr bwMode="auto">
            <a:xfrm>
              <a:off x="1584" y="624"/>
              <a:ext cx="62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t>維持</a:t>
              </a:r>
            </a:p>
          </p:txBody>
        </p:sp>
        <p:sp>
          <p:nvSpPr>
            <p:cNvPr id="186549" name="AutoShape 181"/>
            <p:cNvSpPr>
              <a:spLocks noChangeArrowheads="1"/>
            </p:cNvSpPr>
            <p:nvPr/>
          </p:nvSpPr>
          <p:spPr bwMode="auto">
            <a:xfrm>
              <a:off x="1344" y="816"/>
              <a:ext cx="1008" cy="240"/>
            </a:xfrm>
            <a:prstGeom prst="rightArrow">
              <a:avLst>
                <a:gd name="adj1" fmla="val 50000"/>
                <a:gd name="adj2" fmla="val 105000"/>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81" name="Group 213"/>
          <p:cNvGrpSpPr>
            <a:grpSpLocks/>
          </p:cNvGrpSpPr>
          <p:nvPr/>
        </p:nvGrpSpPr>
        <p:grpSpPr bwMode="auto">
          <a:xfrm>
            <a:off x="304800" y="990600"/>
            <a:ext cx="1752600" cy="2438400"/>
            <a:chOff x="192" y="624"/>
            <a:chExt cx="1104" cy="1536"/>
          </a:xfrm>
        </p:grpSpPr>
        <p:sp>
          <p:nvSpPr>
            <p:cNvPr id="186550" name="Rectangle 182"/>
            <p:cNvSpPr>
              <a:spLocks noChangeArrowheads="1"/>
            </p:cNvSpPr>
            <p:nvPr/>
          </p:nvSpPr>
          <p:spPr bwMode="auto">
            <a:xfrm>
              <a:off x="192" y="624"/>
              <a:ext cx="1008" cy="1536"/>
            </a:xfrm>
            <a:prstGeom prst="rect">
              <a:avLst/>
            </a:prstGeom>
            <a:gradFill rotWithShape="0">
              <a:gsLst>
                <a:gs pos="0">
                  <a:srgbClr val="CCFFFF"/>
                </a:gs>
                <a:gs pos="50000">
                  <a:schemeClr val="bg1"/>
                </a:gs>
                <a:gs pos="100000">
                  <a:srgbClr val="CCFFFF"/>
                </a:gs>
              </a:gsLst>
              <a:lin ang="0" scaled="1"/>
            </a:gradFill>
            <a:ln w="57150" cmpd="thickThin">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22" name="Rectangle 54"/>
            <p:cNvSpPr>
              <a:spLocks noChangeArrowheads="1"/>
            </p:cNvSpPr>
            <p:nvPr/>
          </p:nvSpPr>
          <p:spPr bwMode="auto">
            <a:xfrm>
              <a:off x="288" y="768"/>
              <a:ext cx="385" cy="12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47625" cmpd="thickThin">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92075" tIns="46038" rIns="92075" bIns="46038">
              <a:spAutoFit/>
            </a:bodyPr>
            <a:lstStyle/>
            <a:p>
              <a:pPr>
                <a:spcBef>
                  <a:spcPct val="100000"/>
                </a:spcBef>
                <a:spcAft>
                  <a:spcPct val="55000"/>
                </a:spcAft>
              </a:pPr>
              <a:r>
                <a:rPr lang="ja-JP" altLang="en-US" sz="2800"/>
                <a:t>問 題 解 決</a:t>
              </a:r>
            </a:p>
          </p:txBody>
        </p:sp>
        <p:sp>
          <p:nvSpPr>
            <p:cNvPr id="186427" name="Rectangle 59"/>
            <p:cNvSpPr>
              <a:spLocks noChangeArrowheads="1"/>
            </p:cNvSpPr>
            <p:nvPr/>
          </p:nvSpPr>
          <p:spPr bwMode="auto">
            <a:xfrm>
              <a:off x="760" y="1168"/>
              <a:ext cx="24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t>改善</a:t>
              </a:r>
            </a:p>
          </p:txBody>
        </p:sp>
        <p:sp>
          <p:nvSpPr>
            <p:cNvPr id="186553" name="AutoShape 185"/>
            <p:cNvSpPr>
              <a:spLocks noChangeArrowheads="1"/>
            </p:cNvSpPr>
            <p:nvPr/>
          </p:nvSpPr>
          <p:spPr bwMode="auto">
            <a:xfrm rot="-5348414">
              <a:off x="864" y="1558"/>
              <a:ext cx="288" cy="479"/>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54" name="AutoShape 186"/>
            <p:cNvSpPr>
              <a:spLocks noChangeArrowheads="1"/>
            </p:cNvSpPr>
            <p:nvPr/>
          </p:nvSpPr>
          <p:spPr bwMode="auto">
            <a:xfrm rot="-40096">
              <a:off x="816" y="873"/>
              <a:ext cx="480" cy="24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66" name="Oval 198"/>
            <p:cNvSpPr>
              <a:spLocks noChangeArrowheads="1"/>
            </p:cNvSpPr>
            <p:nvPr/>
          </p:nvSpPr>
          <p:spPr bwMode="auto">
            <a:xfrm>
              <a:off x="656" y="1152"/>
              <a:ext cx="480" cy="480"/>
            </a:xfrm>
            <a:prstGeom prst="ellipse">
              <a:avLst/>
            </a:prstGeom>
            <a:noFill/>
            <a:ln w="25400">
              <a:solidFill>
                <a:schemeClr val="tx1"/>
              </a:solidFill>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83" name="Group 215"/>
          <p:cNvGrpSpPr>
            <a:grpSpLocks/>
          </p:cNvGrpSpPr>
          <p:nvPr/>
        </p:nvGrpSpPr>
        <p:grpSpPr bwMode="auto">
          <a:xfrm>
            <a:off x="5181600" y="990600"/>
            <a:ext cx="3810000" cy="4495800"/>
            <a:chOff x="3264" y="624"/>
            <a:chExt cx="2400" cy="2832"/>
          </a:xfrm>
        </p:grpSpPr>
        <p:grpSp>
          <p:nvGrpSpPr>
            <p:cNvPr id="186580" name="Group 212"/>
            <p:cNvGrpSpPr>
              <a:grpSpLocks/>
            </p:cNvGrpSpPr>
            <p:nvPr/>
          </p:nvGrpSpPr>
          <p:grpSpPr bwMode="auto">
            <a:xfrm>
              <a:off x="3264" y="624"/>
              <a:ext cx="1440" cy="432"/>
              <a:chOff x="3264" y="624"/>
              <a:chExt cx="1440" cy="432"/>
            </a:xfrm>
          </p:grpSpPr>
          <p:sp>
            <p:nvSpPr>
              <p:cNvPr id="186374" name="Rectangle 6"/>
              <p:cNvSpPr>
                <a:spLocks noChangeArrowheads="1"/>
              </p:cNvSpPr>
              <p:nvPr/>
            </p:nvSpPr>
            <p:spPr bwMode="auto">
              <a:xfrm>
                <a:off x="3264" y="624"/>
                <a:ext cx="14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1800" b="1"/>
                  <a:t>新規業務 への対応</a:t>
                </a:r>
              </a:p>
            </p:txBody>
          </p:sp>
          <p:sp>
            <p:nvSpPr>
              <p:cNvPr id="186547" name="AutoShape 179"/>
              <p:cNvSpPr>
                <a:spLocks noChangeArrowheads="1"/>
              </p:cNvSpPr>
              <p:nvPr/>
            </p:nvSpPr>
            <p:spPr bwMode="auto">
              <a:xfrm>
                <a:off x="3408" y="816"/>
                <a:ext cx="1056" cy="240"/>
              </a:xfrm>
              <a:prstGeom prst="rightArrow">
                <a:avLst>
                  <a:gd name="adj1" fmla="val 50000"/>
                  <a:gd name="adj2" fmla="val 110000"/>
                </a:avLst>
              </a:prstGeom>
              <a:solidFill>
                <a:srgbClr val="66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78" name="Group 210"/>
            <p:cNvGrpSpPr>
              <a:grpSpLocks/>
            </p:cNvGrpSpPr>
            <p:nvPr/>
          </p:nvGrpSpPr>
          <p:grpSpPr bwMode="auto">
            <a:xfrm>
              <a:off x="3408" y="1728"/>
              <a:ext cx="1056" cy="442"/>
              <a:chOff x="3408" y="1728"/>
              <a:chExt cx="1056" cy="442"/>
            </a:xfrm>
          </p:grpSpPr>
          <p:sp>
            <p:nvSpPr>
              <p:cNvPr id="186375" name="Rectangle 7"/>
              <p:cNvSpPr>
                <a:spLocks noChangeArrowheads="1"/>
              </p:cNvSpPr>
              <p:nvPr/>
            </p:nvSpPr>
            <p:spPr bwMode="auto">
              <a:xfrm>
                <a:off x="3600" y="1920"/>
                <a:ext cx="8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t>現状打破</a:t>
                </a:r>
              </a:p>
            </p:txBody>
          </p:sp>
          <p:sp>
            <p:nvSpPr>
              <p:cNvPr id="186548" name="AutoShape 180"/>
              <p:cNvSpPr>
                <a:spLocks noChangeArrowheads="1"/>
              </p:cNvSpPr>
              <p:nvPr/>
            </p:nvSpPr>
            <p:spPr bwMode="auto">
              <a:xfrm>
                <a:off x="3408" y="1728"/>
                <a:ext cx="1056" cy="240"/>
              </a:xfrm>
              <a:prstGeom prst="rightArrow">
                <a:avLst>
                  <a:gd name="adj1" fmla="val 50000"/>
                  <a:gd name="adj2" fmla="val 110000"/>
                </a:avLst>
              </a:prstGeom>
              <a:solidFill>
                <a:srgbClr val="66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82" name="Group 214"/>
            <p:cNvGrpSpPr>
              <a:grpSpLocks/>
            </p:cNvGrpSpPr>
            <p:nvPr/>
          </p:nvGrpSpPr>
          <p:grpSpPr bwMode="auto">
            <a:xfrm>
              <a:off x="4511" y="624"/>
              <a:ext cx="1153" cy="1536"/>
              <a:chOff x="4511" y="624"/>
              <a:chExt cx="1153" cy="1536"/>
            </a:xfrm>
          </p:grpSpPr>
          <p:sp>
            <p:nvSpPr>
              <p:cNvPr id="186551" name="Rectangle 183"/>
              <p:cNvSpPr>
                <a:spLocks noChangeArrowheads="1"/>
              </p:cNvSpPr>
              <p:nvPr/>
            </p:nvSpPr>
            <p:spPr bwMode="auto">
              <a:xfrm>
                <a:off x="4656" y="624"/>
                <a:ext cx="1008" cy="1536"/>
              </a:xfrm>
              <a:prstGeom prst="rect">
                <a:avLst/>
              </a:prstGeom>
              <a:gradFill rotWithShape="0">
                <a:gsLst>
                  <a:gs pos="0">
                    <a:srgbClr val="66FF33"/>
                  </a:gs>
                  <a:gs pos="50000">
                    <a:srgbClr val="66FF33">
                      <a:gamma/>
                      <a:tint val="27451"/>
                      <a:invGamma/>
                    </a:srgbClr>
                  </a:gs>
                  <a:gs pos="100000">
                    <a:srgbClr val="66FF33"/>
                  </a:gs>
                </a:gsLst>
                <a:lin ang="0" scaled="1"/>
              </a:gradFill>
              <a:ln w="57150" cmpd="thickThin">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52" name="Text Box 184"/>
              <p:cNvSpPr txBox="1">
                <a:spLocks noChangeArrowheads="1"/>
              </p:cNvSpPr>
              <p:nvPr/>
            </p:nvSpPr>
            <p:spPr bwMode="auto">
              <a:xfrm>
                <a:off x="5183" y="816"/>
                <a:ext cx="385" cy="1152"/>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2800"/>
                  <a:t>課 題 達 成</a:t>
                </a:r>
              </a:p>
            </p:txBody>
          </p:sp>
          <p:sp>
            <p:nvSpPr>
              <p:cNvPr id="186556" name="AutoShape 188"/>
              <p:cNvSpPr>
                <a:spLocks noChangeArrowheads="1"/>
              </p:cNvSpPr>
              <p:nvPr/>
            </p:nvSpPr>
            <p:spPr bwMode="auto">
              <a:xfrm rot="5164547" flipH="1">
                <a:off x="4679" y="1513"/>
                <a:ext cx="197" cy="529"/>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800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57" name="AutoShape 189"/>
              <p:cNvSpPr>
                <a:spLocks noChangeArrowheads="1"/>
              </p:cNvSpPr>
              <p:nvPr/>
            </p:nvSpPr>
            <p:spPr bwMode="auto">
              <a:xfrm rot="-16113364">
                <a:off x="4661" y="727"/>
                <a:ext cx="227" cy="52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800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564" name="Text Box 196"/>
              <p:cNvSpPr txBox="1">
                <a:spLocks noChangeArrowheads="1"/>
              </p:cNvSpPr>
              <p:nvPr/>
            </p:nvSpPr>
            <p:spPr bwMode="auto">
              <a:xfrm>
                <a:off x="4704" y="1104"/>
                <a:ext cx="424" cy="576"/>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600" b="1"/>
                  <a:t>変革</a:t>
                </a:r>
                <a:br>
                  <a:rPr lang="ja-JP" altLang="en-US" sz="1600" b="1"/>
                </a:br>
                <a:r>
                  <a:rPr lang="ja-JP" altLang="en-US" sz="1600" b="1"/>
                  <a:t>革新</a:t>
                </a:r>
              </a:p>
            </p:txBody>
          </p:sp>
          <p:sp>
            <p:nvSpPr>
              <p:cNvPr id="186565" name="Oval 197"/>
              <p:cNvSpPr>
                <a:spLocks noChangeArrowheads="1"/>
              </p:cNvSpPr>
              <p:nvPr/>
            </p:nvSpPr>
            <p:spPr bwMode="auto">
              <a:xfrm>
                <a:off x="4704" y="1184"/>
                <a:ext cx="432" cy="384"/>
              </a:xfrm>
              <a:prstGeom prst="ellipse">
                <a:avLst/>
              </a:prstGeom>
              <a:noFill/>
              <a:ln w="25400">
                <a:solidFill>
                  <a:schemeClr val="tx1"/>
                </a:solidFill>
                <a:round/>
                <a:headEnd/>
                <a:tailEnd/>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71" name="Group 203"/>
            <p:cNvGrpSpPr>
              <a:grpSpLocks/>
            </p:cNvGrpSpPr>
            <p:nvPr/>
          </p:nvGrpSpPr>
          <p:grpSpPr bwMode="auto">
            <a:xfrm>
              <a:off x="3264" y="2706"/>
              <a:ext cx="1136" cy="750"/>
              <a:chOff x="3337" y="2636"/>
              <a:chExt cx="1136" cy="750"/>
            </a:xfrm>
          </p:grpSpPr>
          <p:grpSp>
            <p:nvGrpSpPr>
              <p:cNvPr id="186379" name="Group 11"/>
              <p:cNvGrpSpPr>
                <a:grpSpLocks/>
              </p:cNvGrpSpPr>
              <p:nvPr/>
            </p:nvGrpSpPr>
            <p:grpSpPr bwMode="auto">
              <a:xfrm>
                <a:off x="3528" y="2809"/>
                <a:ext cx="930" cy="20"/>
                <a:chOff x="3520" y="2802"/>
                <a:chExt cx="930" cy="20"/>
              </a:xfrm>
            </p:grpSpPr>
            <p:sp>
              <p:nvSpPr>
                <p:cNvPr id="186380" name="Freeform 12"/>
                <p:cNvSpPr>
                  <a:spLocks/>
                </p:cNvSpPr>
                <p:nvPr/>
              </p:nvSpPr>
              <p:spPr bwMode="auto">
                <a:xfrm>
                  <a:off x="3520"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1" name="Freeform 13"/>
                <p:cNvSpPr>
                  <a:spLocks/>
                </p:cNvSpPr>
                <p:nvPr/>
              </p:nvSpPr>
              <p:spPr bwMode="auto">
                <a:xfrm>
                  <a:off x="3557"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2" name="Freeform 14"/>
                <p:cNvSpPr>
                  <a:spLocks/>
                </p:cNvSpPr>
                <p:nvPr/>
              </p:nvSpPr>
              <p:spPr bwMode="auto">
                <a:xfrm>
                  <a:off x="3593"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3" name="Freeform 15"/>
                <p:cNvSpPr>
                  <a:spLocks/>
                </p:cNvSpPr>
                <p:nvPr/>
              </p:nvSpPr>
              <p:spPr bwMode="auto">
                <a:xfrm>
                  <a:off x="3630"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4" name="Freeform 16"/>
                <p:cNvSpPr>
                  <a:spLocks/>
                </p:cNvSpPr>
                <p:nvPr/>
              </p:nvSpPr>
              <p:spPr bwMode="auto">
                <a:xfrm>
                  <a:off x="3666"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5" name="Freeform 17"/>
                <p:cNvSpPr>
                  <a:spLocks/>
                </p:cNvSpPr>
                <p:nvPr/>
              </p:nvSpPr>
              <p:spPr bwMode="auto">
                <a:xfrm>
                  <a:off x="3702" y="2802"/>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6" name="Freeform 18"/>
                <p:cNvSpPr>
                  <a:spLocks/>
                </p:cNvSpPr>
                <p:nvPr/>
              </p:nvSpPr>
              <p:spPr bwMode="auto">
                <a:xfrm>
                  <a:off x="3739"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7" name="Freeform 19"/>
                <p:cNvSpPr>
                  <a:spLocks/>
                </p:cNvSpPr>
                <p:nvPr/>
              </p:nvSpPr>
              <p:spPr bwMode="auto">
                <a:xfrm>
                  <a:off x="3775"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8" name="Freeform 20"/>
                <p:cNvSpPr>
                  <a:spLocks/>
                </p:cNvSpPr>
                <p:nvPr/>
              </p:nvSpPr>
              <p:spPr bwMode="auto">
                <a:xfrm>
                  <a:off x="3812"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89" name="Freeform 21"/>
                <p:cNvSpPr>
                  <a:spLocks/>
                </p:cNvSpPr>
                <p:nvPr/>
              </p:nvSpPr>
              <p:spPr bwMode="auto">
                <a:xfrm>
                  <a:off x="3848"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0" name="Freeform 22"/>
                <p:cNvSpPr>
                  <a:spLocks/>
                </p:cNvSpPr>
                <p:nvPr/>
              </p:nvSpPr>
              <p:spPr bwMode="auto">
                <a:xfrm>
                  <a:off x="3884" y="2802"/>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1" name="Freeform 23"/>
                <p:cNvSpPr>
                  <a:spLocks/>
                </p:cNvSpPr>
                <p:nvPr/>
              </p:nvSpPr>
              <p:spPr bwMode="auto">
                <a:xfrm>
                  <a:off x="3921"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2" name="Freeform 24"/>
                <p:cNvSpPr>
                  <a:spLocks/>
                </p:cNvSpPr>
                <p:nvPr/>
              </p:nvSpPr>
              <p:spPr bwMode="auto">
                <a:xfrm>
                  <a:off x="3957" y="2802"/>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3" name="Freeform 25"/>
                <p:cNvSpPr>
                  <a:spLocks/>
                </p:cNvSpPr>
                <p:nvPr/>
              </p:nvSpPr>
              <p:spPr bwMode="auto">
                <a:xfrm>
                  <a:off x="3994"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4" name="Freeform 26"/>
                <p:cNvSpPr>
                  <a:spLocks/>
                </p:cNvSpPr>
                <p:nvPr/>
              </p:nvSpPr>
              <p:spPr bwMode="auto">
                <a:xfrm>
                  <a:off x="4030"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5" name="Freeform 27"/>
                <p:cNvSpPr>
                  <a:spLocks/>
                </p:cNvSpPr>
                <p:nvPr/>
              </p:nvSpPr>
              <p:spPr bwMode="auto">
                <a:xfrm>
                  <a:off x="4067"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6" name="Freeform 28"/>
                <p:cNvSpPr>
                  <a:spLocks/>
                </p:cNvSpPr>
                <p:nvPr/>
              </p:nvSpPr>
              <p:spPr bwMode="auto">
                <a:xfrm>
                  <a:off x="4103"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7" name="Freeform 29"/>
                <p:cNvSpPr>
                  <a:spLocks/>
                </p:cNvSpPr>
                <p:nvPr/>
              </p:nvSpPr>
              <p:spPr bwMode="auto">
                <a:xfrm>
                  <a:off x="4139" y="2802"/>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8" name="Freeform 30"/>
                <p:cNvSpPr>
                  <a:spLocks/>
                </p:cNvSpPr>
                <p:nvPr/>
              </p:nvSpPr>
              <p:spPr bwMode="auto">
                <a:xfrm>
                  <a:off x="4176"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399" name="Freeform 31"/>
                <p:cNvSpPr>
                  <a:spLocks/>
                </p:cNvSpPr>
                <p:nvPr/>
              </p:nvSpPr>
              <p:spPr bwMode="auto">
                <a:xfrm>
                  <a:off x="4212"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0" name="Freeform 32"/>
                <p:cNvSpPr>
                  <a:spLocks/>
                </p:cNvSpPr>
                <p:nvPr/>
              </p:nvSpPr>
              <p:spPr bwMode="auto">
                <a:xfrm>
                  <a:off x="4249"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1" name="Freeform 33"/>
                <p:cNvSpPr>
                  <a:spLocks/>
                </p:cNvSpPr>
                <p:nvPr/>
              </p:nvSpPr>
              <p:spPr bwMode="auto">
                <a:xfrm>
                  <a:off x="4285"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2" name="Freeform 34"/>
                <p:cNvSpPr>
                  <a:spLocks/>
                </p:cNvSpPr>
                <p:nvPr/>
              </p:nvSpPr>
              <p:spPr bwMode="auto">
                <a:xfrm>
                  <a:off x="4322"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3" name="Freeform 35"/>
                <p:cNvSpPr>
                  <a:spLocks/>
                </p:cNvSpPr>
                <p:nvPr/>
              </p:nvSpPr>
              <p:spPr bwMode="auto">
                <a:xfrm>
                  <a:off x="4358"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4" name="Freeform 36"/>
                <p:cNvSpPr>
                  <a:spLocks/>
                </p:cNvSpPr>
                <p:nvPr/>
              </p:nvSpPr>
              <p:spPr bwMode="auto">
                <a:xfrm>
                  <a:off x="4394" y="2802"/>
                  <a:ext cx="20" cy="20"/>
                </a:xfrm>
                <a:custGeom>
                  <a:avLst/>
                  <a:gdLst>
                    <a:gd name="T0" fmla="*/ 0 w 20"/>
                    <a:gd name="T1" fmla="*/ 0 h 20"/>
                    <a:gd name="T2" fmla="*/ 0 w 20"/>
                    <a:gd name="T3" fmla="*/ 19 h 20"/>
                    <a:gd name="T4" fmla="*/ 19 w 20"/>
                    <a:gd name="T5" fmla="*/ 19 h 20"/>
                    <a:gd name="T6" fmla="*/ 19 w 20"/>
                    <a:gd name="T7" fmla="*/ 0 h 20"/>
                    <a:gd name="T8" fmla="*/ 0 w 20"/>
                    <a:gd name="T9" fmla="*/ 0 h 20"/>
                  </a:gdLst>
                  <a:ahLst/>
                  <a:cxnLst>
                    <a:cxn ang="0">
                      <a:pos x="T0" y="T1"/>
                    </a:cxn>
                    <a:cxn ang="0">
                      <a:pos x="T2" y="T3"/>
                    </a:cxn>
                    <a:cxn ang="0">
                      <a:pos x="T4" y="T5"/>
                    </a:cxn>
                    <a:cxn ang="0">
                      <a:pos x="T6" y="T7"/>
                    </a:cxn>
                    <a:cxn ang="0">
                      <a:pos x="T8" y="T9"/>
                    </a:cxn>
                  </a:cxnLst>
                  <a:rect l="0" t="0" r="r" b="b"/>
                  <a:pathLst>
                    <a:path w="20" h="20">
                      <a:moveTo>
                        <a:pt x="0" y="0"/>
                      </a:moveTo>
                      <a:lnTo>
                        <a:pt x="0" y="19"/>
                      </a:lnTo>
                      <a:lnTo>
                        <a:pt x="19" y="19"/>
                      </a:lnTo>
                      <a:lnTo>
                        <a:pt x="19"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5" name="Freeform 37"/>
                <p:cNvSpPr>
                  <a:spLocks/>
                </p:cNvSpPr>
                <p:nvPr/>
              </p:nvSpPr>
              <p:spPr bwMode="auto">
                <a:xfrm>
                  <a:off x="4431" y="2802"/>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6406" name="Freeform 38"/>
              <p:cNvSpPr>
                <a:spLocks/>
              </p:cNvSpPr>
              <p:nvPr/>
            </p:nvSpPr>
            <p:spPr bwMode="auto">
              <a:xfrm>
                <a:off x="3525" y="2693"/>
                <a:ext cx="741" cy="205"/>
              </a:xfrm>
              <a:custGeom>
                <a:avLst/>
                <a:gdLst>
                  <a:gd name="T0" fmla="*/ 7 w 741"/>
                  <a:gd name="T1" fmla="*/ 88 h 205"/>
                  <a:gd name="T2" fmla="*/ 0 w 741"/>
                  <a:gd name="T3" fmla="*/ 112 h 205"/>
                  <a:gd name="T4" fmla="*/ 183 w 741"/>
                  <a:gd name="T5" fmla="*/ 166 h 205"/>
                  <a:gd name="T6" fmla="*/ 186 w 741"/>
                  <a:gd name="T7" fmla="*/ 166 h 205"/>
                  <a:gd name="T8" fmla="*/ 191 w 741"/>
                  <a:gd name="T9" fmla="*/ 165 h 205"/>
                  <a:gd name="T10" fmla="*/ 194 w 741"/>
                  <a:gd name="T11" fmla="*/ 164 h 205"/>
                  <a:gd name="T12" fmla="*/ 350 w 741"/>
                  <a:gd name="T13" fmla="*/ 32 h 205"/>
                  <a:gd name="T14" fmla="*/ 343 w 741"/>
                  <a:gd name="T15" fmla="*/ 22 h 205"/>
                  <a:gd name="T16" fmla="*/ 338 w 741"/>
                  <a:gd name="T17" fmla="*/ 33 h 205"/>
                  <a:gd name="T18" fmla="*/ 343 w 741"/>
                  <a:gd name="T19" fmla="*/ 34 h 205"/>
                  <a:gd name="T20" fmla="*/ 347 w 741"/>
                  <a:gd name="T21" fmla="*/ 33 h 205"/>
                  <a:gd name="T22" fmla="*/ 336 w 741"/>
                  <a:gd name="T23" fmla="*/ 32 h 205"/>
                  <a:gd name="T24" fmla="*/ 539 w 741"/>
                  <a:gd name="T25" fmla="*/ 202 h 205"/>
                  <a:gd name="T26" fmla="*/ 541 w 741"/>
                  <a:gd name="T27" fmla="*/ 203 h 205"/>
                  <a:gd name="T28" fmla="*/ 546 w 741"/>
                  <a:gd name="T29" fmla="*/ 204 h 205"/>
                  <a:gd name="T30" fmla="*/ 551 w 741"/>
                  <a:gd name="T31" fmla="*/ 203 h 205"/>
                  <a:gd name="T32" fmla="*/ 554 w 741"/>
                  <a:gd name="T33" fmla="*/ 201 h 205"/>
                  <a:gd name="T34" fmla="*/ 740 w 741"/>
                  <a:gd name="T35" fmla="*/ 18 h 205"/>
                  <a:gd name="T36" fmla="*/ 724 w 741"/>
                  <a:gd name="T37" fmla="*/ 0 h 205"/>
                  <a:gd name="T38" fmla="*/ 538 w 741"/>
                  <a:gd name="T39" fmla="*/ 183 h 205"/>
                  <a:gd name="T40" fmla="*/ 551 w 741"/>
                  <a:gd name="T41" fmla="*/ 181 h 205"/>
                  <a:gd name="T42" fmla="*/ 546 w 741"/>
                  <a:gd name="T43" fmla="*/ 180 h 205"/>
                  <a:gd name="T44" fmla="*/ 541 w 741"/>
                  <a:gd name="T45" fmla="*/ 181 h 205"/>
                  <a:gd name="T46" fmla="*/ 546 w 741"/>
                  <a:gd name="T47" fmla="*/ 192 h 205"/>
                  <a:gd name="T48" fmla="*/ 553 w 741"/>
                  <a:gd name="T49" fmla="*/ 183 h 205"/>
                  <a:gd name="T50" fmla="*/ 350 w 741"/>
                  <a:gd name="T51" fmla="*/ 13 h 205"/>
                  <a:gd name="T52" fmla="*/ 347 w 741"/>
                  <a:gd name="T53" fmla="*/ 11 h 205"/>
                  <a:gd name="T54" fmla="*/ 343 w 741"/>
                  <a:gd name="T55" fmla="*/ 10 h 205"/>
                  <a:gd name="T56" fmla="*/ 338 w 741"/>
                  <a:gd name="T57" fmla="*/ 11 h 205"/>
                  <a:gd name="T58" fmla="*/ 336 w 741"/>
                  <a:gd name="T59" fmla="*/ 13 h 205"/>
                  <a:gd name="T60" fmla="*/ 180 w 741"/>
                  <a:gd name="T61" fmla="*/ 145 h 205"/>
                  <a:gd name="T62" fmla="*/ 186 w 741"/>
                  <a:gd name="T63" fmla="*/ 142 h 205"/>
                  <a:gd name="T64" fmla="*/ 182 w 741"/>
                  <a:gd name="T65" fmla="*/ 143 h 205"/>
                  <a:gd name="T66" fmla="*/ 186 w 741"/>
                  <a:gd name="T67" fmla="*/ 154 h 205"/>
                  <a:gd name="T68" fmla="*/ 190 w 741"/>
                  <a:gd name="T69" fmla="*/ 142 h 205"/>
                  <a:gd name="T70" fmla="*/ 7 w 741"/>
                  <a:gd name="T71" fmla="*/ 8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1" h="205">
                    <a:moveTo>
                      <a:pt x="7" y="88"/>
                    </a:moveTo>
                    <a:lnTo>
                      <a:pt x="0" y="112"/>
                    </a:lnTo>
                    <a:lnTo>
                      <a:pt x="183" y="166"/>
                    </a:lnTo>
                    <a:lnTo>
                      <a:pt x="186" y="166"/>
                    </a:lnTo>
                    <a:lnTo>
                      <a:pt x="191" y="165"/>
                    </a:lnTo>
                    <a:lnTo>
                      <a:pt x="194" y="164"/>
                    </a:lnTo>
                    <a:lnTo>
                      <a:pt x="350" y="32"/>
                    </a:lnTo>
                    <a:lnTo>
                      <a:pt x="343" y="22"/>
                    </a:lnTo>
                    <a:lnTo>
                      <a:pt x="338" y="33"/>
                    </a:lnTo>
                    <a:lnTo>
                      <a:pt x="343" y="34"/>
                    </a:lnTo>
                    <a:lnTo>
                      <a:pt x="347" y="33"/>
                    </a:lnTo>
                    <a:lnTo>
                      <a:pt x="336" y="32"/>
                    </a:lnTo>
                    <a:lnTo>
                      <a:pt x="539" y="202"/>
                    </a:lnTo>
                    <a:lnTo>
                      <a:pt x="541" y="203"/>
                    </a:lnTo>
                    <a:lnTo>
                      <a:pt x="546" y="204"/>
                    </a:lnTo>
                    <a:lnTo>
                      <a:pt x="551" y="203"/>
                    </a:lnTo>
                    <a:lnTo>
                      <a:pt x="554" y="201"/>
                    </a:lnTo>
                    <a:lnTo>
                      <a:pt x="740" y="18"/>
                    </a:lnTo>
                    <a:lnTo>
                      <a:pt x="724" y="0"/>
                    </a:lnTo>
                    <a:lnTo>
                      <a:pt x="538" y="183"/>
                    </a:lnTo>
                    <a:lnTo>
                      <a:pt x="551" y="181"/>
                    </a:lnTo>
                    <a:lnTo>
                      <a:pt x="546" y="180"/>
                    </a:lnTo>
                    <a:lnTo>
                      <a:pt x="541" y="181"/>
                    </a:lnTo>
                    <a:lnTo>
                      <a:pt x="546" y="192"/>
                    </a:lnTo>
                    <a:lnTo>
                      <a:pt x="553" y="183"/>
                    </a:lnTo>
                    <a:lnTo>
                      <a:pt x="350" y="13"/>
                    </a:lnTo>
                    <a:lnTo>
                      <a:pt x="347" y="11"/>
                    </a:lnTo>
                    <a:lnTo>
                      <a:pt x="343" y="10"/>
                    </a:lnTo>
                    <a:lnTo>
                      <a:pt x="338" y="11"/>
                    </a:lnTo>
                    <a:lnTo>
                      <a:pt x="336" y="13"/>
                    </a:lnTo>
                    <a:lnTo>
                      <a:pt x="180" y="145"/>
                    </a:lnTo>
                    <a:lnTo>
                      <a:pt x="186" y="142"/>
                    </a:lnTo>
                    <a:lnTo>
                      <a:pt x="182" y="143"/>
                    </a:lnTo>
                    <a:lnTo>
                      <a:pt x="186" y="154"/>
                    </a:lnTo>
                    <a:lnTo>
                      <a:pt x="190" y="142"/>
                    </a:lnTo>
                    <a:lnTo>
                      <a:pt x="7" y="8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7" name="Freeform 39"/>
              <p:cNvSpPr>
                <a:spLocks/>
              </p:cNvSpPr>
              <p:nvPr/>
            </p:nvSpPr>
            <p:spPr bwMode="auto">
              <a:xfrm>
                <a:off x="3538" y="2636"/>
                <a:ext cx="935" cy="17"/>
              </a:xfrm>
              <a:custGeom>
                <a:avLst/>
                <a:gdLst>
                  <a:gd name="T0" fmla="*/ 0 w 935"/>
                  <a:gd name="T1" fmla="*/ 0 h 17"/>
                  <a:gd name="T2" fmla="*/ 0 w 935"/>
                  <a:gd name="T3" fmla="*/ 16 h 17"/>
                  <a:gd name="T4" fmla="*/ 934 w 935"/>
                  <a:gd name="T5" fmla="*/ 16 h 17"/>
                  <a:gd name="T6" fmla="*/ 934 w 935"/>
                  <a:gd name="T7" fmla="*/ 0 h 17"/>
                  <a:gd name="T8" fmla="*/ 0 w 935"/>
                  <a:gd name="T9" fmla="*/ 0 h 17"/>
                </a:gdLst>
                <a:ahLst/>
                <a:cxnLst>
                  <a:cxn ang="0">
                    <a:pos x="T0" y="T1"/>
                  </a:cxn>
                  <a:cxn ang="0">
                    <a:pos x="T2" y="T3"/>
                  </a:cxn>
                  <a:cxn ang="0">
                    <a:pos x="T4" y="T5"/>
                  </a:cxn>
                  <a:cxn ang="0">
                    <a:pos x="T6" y="T7"/>
                  </a:cxn>
                  <a:cxn ang="0">
                    <a:pos x="T8" y="T9"/>
                  </a:cxn>
                </a:cxnLst>
                <a:rect l="0" t="0" r="r" b="b"/>
                <a:pathLst>
                  <a:path w="935" h="17">
                    <a:moveTo>
                      <a:pt x="0" y="0"/>
                    </a:moveTo>
                    <a:lnTo>
                      <a:pt x="0" y="16"/>
                    </a:lnTo>
                    <a:lnTo>
                      <a:pt x="934" y="16"/>
                    </a:lnTo>
                    <a:lnTo>
                      <a:pt x="934"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09" name="Oval 41"/>
              <p:cNvSpPr>
                <a:spLocks noChangeArrowheads="1"/>
              </p:cNvSpPr>
              <p:nvPr/>
            </p:nvSpPr>
            <p:spPr bwMode="auto">
              <a:xfrm>
                <a:off x="3519" y="2765"/>
                <a:ext cx="47" cy="50"/>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10" name="Oval 42"/>
              <p:cNvSpPr>
                <a:spLocks noChangeArrowheads="1"/>
              </p:cNvSpPr>
              <p:nvPr/>
            </p:nvSpPr>
            <p:spPr bwMode="auto">
              <a:xfrm>
                <a:off x="3677" y="2822"/>
                <a:ext cx="48" cy="50"/>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11" name="Oval 43"/>
              <p:cNvSpPr>
                <a:spLocks noChangeArrowheads="1"/>
              </p:cNvSpPr>
              <p:nvPr/>
            </p:nvSpPr>
            <p:spPr bwMode="auto">
              <a:xfrm>
                <a:off x="3836" y="2693"/>
                <a:ext cx="47" cy="51"/>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12" name="Oval 44"/>
              <p:cNvSpPr>
                <a:spLocks noChangeArrowheads="1"/>
              </p:cNvSpPr>
              <p:nvPr/>
            </p:nvSpPr>
            <p:spPr bwMode="auto">
              <a:xfrm>
                <a:off x="4039" y="2860"/>
                <a:ext cx="48" cy="49"/>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13" name="Oval 45"/>
              <p:cNvSpPr>
                <a:spLocks noChangeArrowheads="1"/>
              </p:cNvSpPr>
              <p:nvPr/>
            </p:nvSpPr>
            <p:spPr bwMode="auto">
              <a:xfrm>
                <a:off x="4224" y="2693"/>
                <a:ext cx="48" cy="51"/>
              </a:xfrm>
              <a:prstGeom prst="ellipse">
                <a:avLst/>
              </a:prstGeom>
              <a:solidFill>
                <a:srgbClr val="000000"/>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6415" name="Line 47"/>
              <p:cNvSpPr>
                <a:spLocks noChangeShapeType="1"/>
              </p:cNvSpPr>
              <p:nvPr/>
            </p:nvSpPr>
            <p:spPr bwMode="auto">
              <a:xfrm>
                <a:off x="3560" y="2983"/>
                <a:ext cx="9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3" name="Freeform 65"/>
              <p:cNvSpPr>
                <a:spLocks/>
              </p:cNvSpPr>
              <p:nvPr/>
            </p:nvSpPr>
            <p:spPr bwMode="auto">
              <a:xfrm>
                <a:off x="3376" y="3307"/>
                <a:ext cx="23" cy="26"/>
              </a:xfrm>
              <a:custGeom>
                <a:avLst/>
                <a:gdLst>
                  <a:gd name="T0" fmla="*/ 0 w 23"/>
                  <a:gd name="T1" fmla="*/ 20 h 26"/>
                  <a:gd name="T2" fmla="*/ 17 w 23"/>
                  <a:gd name="T3" fmla="*/ 25 h 26"/>
                  <a:gd name="T4" fmla="*/ 22 w 23"/>
                  <a:gd name="T5" fmla="*/ 6 h 26"/>
                  <a:gd name="T6" fmla="*/ 5 w 23"/>
                  <a:gd name="T7" fmla="*/ 0 h 26"/>
                  <a:gd name="T8" fmla="*/ 0 w 23"/>
                  <a:gd name="T9" fmla="*/ 20 h 26"/>
                </a:gdLst>
                <a:ahLst/>
                <a:cxnLst>
                  <a:cxn ang="0">
                    <a:pos x="T0" y="T1"/>
                  </a:cxn>
                  <a:cxn ang="0">
                    <a:pos x="T2" y="T3"/>
                  </a:cxn>
                  <a:cxn ang="0">
                    <a:pos x="T4" y="T5"/>
                  </a:cxn>
                  <a:cxn ang="0">
                    <a:pos x="T6" y="T7"/>
                  </a:cxn>
                  <a:cxn ang="0">
                    <a:pos x="T8" y="T9"/>
                  </a:cxn>
                </a:cxnLst>
                <a:rect l="0" t="0" r="r" b="b"/>
                <a:pathLst>
                  <a:path w="23" h="26">
                    <a:moveTo>
                      <a:pt x="0" y="20"/>
                    </a:moveTo>
                    <a:lnTo>
                      <a:pt x="17" y="25"/>
                    </a:lnTo>
                    <a:lnTo>
                      <a:pt x="22" y="6"/>
                    </a:lnTo>
                    <a:lnTo>
                      <a:pt x="5" y="0"/>
                    </a:lnTo>
                    <a:lnTo>
                      <a:pt x="0" y="2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4" name="Freeform 66"/>
              <p:cNvSpPr>
                <a:spLocks/>
              </p:cNvSpPr>
              <p:nvPr/>
            </p:nvSpPr>
            <p:spPr bwMode="auto">
              <a:xfrm>
                <a:off x="3386" y="3271"/>
                <a:ext cx="23" cy="24"/>
              </a:xfrm>
              <a:custGeom>
                <a:avLst/>
                <a:gdLst>
                  <a:gd name="T0" fmla="*/ 0 w 23"/>
                  <a:gd name="T1" fmla="*/ 18 h 24"/>
                  <a:gd name="T2" fmla="*/ 18 w 23"/>
                  <a:gd name="T3" fmla="*/ 23 h 24"/>
                  <a:gd name="T4" fmla="*/ 22 w 23"/>
                  <a:gd name="T5" fmla="*/ 5 h 24"/>
                  <a:gd name="T6" fmla="*/ 5 w 23"/>
                  <a:gd name="T7" fmla="*/ 0 h 24"/>
                  <a:gd name="T8" fmla="*/ 0 w 23"/>
                  <a:gd name="T9" fmla="*/ 18 h 24"/>
                </a:gdLst>
                <a:ahLst/>
                <a:cxnLst>
                  <a:cxn ang="0">
                    <a:pos x="T0" y="T1"/>
                  </a:cxn>
                  <a:cxn ang="0">
                    <a:pos x="T2" y="T3"/>
                  </a:cxn>
                  <a:cxn ang="0">
                    <a:pos x="T4" y="T5"/>
                  </a:cxn>
                  <a:cxn ang="0">
                    <a:pos x="T6" y="T7"/>
                  </a:cxn>
                  <a:cxn ang="0">
                    <a:pos x="T8" y="T9"/>
                  </a:cxn>
                </a:cxnLst>
                <a:rect l="0" t="0" r="r" b="b"/>
                <a:pathLst>
                  <a:path w="23" h="24">
                    <a:moveTo>
                      <a:pt x="0" y="18"/>
                    </a:moveTo>
                    <a:lnTo>
                      <a:pt x="18" y="23"/>
                    </a:lnTo>
                    <a:lnTo>
                      <a:pt x="22"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5" name="Freeform 67"/>
              <p:cNvSpPr>
                <a:spLocks/>
              </p:cNvSpPr>
              <p:nvPr/>
            </p:nvSpPr>
            <p:spPr bwMode="auto">
              <a:xfrm>
                <a:off x="3397" y="3234"/>
                <a:ext cx="23" cy="25"/>
              </a:xfrm>
              <a:custGeom>
                <a:avLst/>
                <a:gdLst>
                  <a:gd name="T0" fmla="*/ 0 w 23"/>
                  <a:gd name="T1" fmla="*/ 19 h 25"/>
                  <a:gd name="T2" fmla="*/ 17 w 23"/>
                  <a:gd name="T3" fmla="*/ 24 h 25"/>
                  <a:gd name="T4" fmla="*/ 22 w 23"/>
                  <a:gd name="T5" fmla="*/ 5 h 25"/>
                  <a:gd name="T6" fmla="*/ 5 w 23"/>
                  <a:gd name="T7" fmla="*/ 0 h 25"/>
                  <a:gd name="T8" fmla="*/ 0 w 23"/>
                  <a:gd name="T9" fmla="*/ 19 h 25"/>
                </a:gdLst>
                <a:ahLst/>
                <a:cxnLst>
                  <a:cxn ang="0">
                    <a:pos x="T0" y="T1"/>
                  </a:cxn>
                  <a:cxn ang="0">
                    <a:pos x="T2" y="T3"/>
                  </a:cxn>
                  <a:cxn ang="0">
                    <a:pos x="T4" y="T5"/>
                  </a:cxn>
                  <a:cxn ang="0">
                    <a:pos x="T6" y="T7"/>
                  </a:cxn>
                  <a:cxn ang="0">
                    <a:pos x="T8" y="T9"/>
                  </a:cxn>
                </a:cxnLst>
                <a:rect l="0" t="0" r="r" b="b"/>
                <a:pathLst>
                  <a:path w="23" h="25">
                    <a:moveTo>
                      <a:pt x="0" y="19"/>
                    </a:moveTo>
                    <a:lnTo>
                      <a:pt x="17" y="24"/>
                    </a:lnTo>
                    <a:lnTo>
                      <a:pt x="22" y="5"/>
                    </a:lnTo>
                    <a:lnTo>
                      <a:pt x="5" y="0"/>
                    </a:lnTo>
                    <a:lnTo>
                      <a:pt x="0" y="19"/>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6" name="Freeform 68"/>
              <p:cNvSpPr>
                <a:spLocks/>
              </p:cNvSpPr>
              <p:nvPr/>
            </p:nvSpPr>
            <p:spPr bwMode="auto">
              <a:xfrm>
                <a:off x="3407" y="3198"/>
                <a:ext cx="24" cy="24"/>
              </a:xfrm>
              <a:custGeom>
                <a:avLst/>
                <a:gdLst>
                  <a:gd name="T0" fmla="*/ 0 w 24"/>
                  <a:gd name="T1" fmla="*/ 18 h 24"/>
                  <a:gd name="T2" fmla="*/ 18 w 24"/>
                  <a:gd name="T3" fmla="*/ 23 h 24"/>
                  <a:gd name="T4" fmla="*/ 23 w 24"/>
                  <a:gd name="T5" fmla="*/ 5 h 24"/>
                  <a:gd name="T6" fmla="*/ 5 w 24"/>
                  <a:gd name="T7" fmla="*/ 0 h 24"/>
                  <a:gd name="T8" fmla="*/ 0 w 24"/>
                  <a:gd name="T9" fmla="*/ 18 h 24"/>
                </a:gdLst>
                <a:ahLst/>
                <a:cxnLst>
                  <a:cxn ang="0">
                    <a:pos x="T0" y="T1"/>
                  </a:cxn>
                  <a:cxn ang="0">
                    <a:pos x="T2" y="T3"/>
                  </a:cxn>
                  <a:cxn ang="0">
                    <a:pos x="T4" y="T5"/>
                  </a:cxn>
                  <a:cxn ang="0">
                    <a:pos x="T6" y="T7"/>
                  </a:cxn>
                  <a:cxn ang="0">
                    <a:pos x="T8" y="T9"/>
                  </a:cxn>
                </a:cxnLst>
                <a:rect l="0" t="0" r="r" b="b"/>
                <a:pathLst>
                  <a:path w="24" h="24">
                    <a:moveTo>
                      <a:pt x="0" y="18"/>
                    </a:moveTo>
                    <a:lnTo>
                      <a:pt x="18" y="23"/>
                    </a:lnTo>
                    <a:lnTo>
                      <a:pt x="23"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7" name="Freeform 69"/>
              <p:cNvSpPr>
                <a:spLocks/>
              </p:cNvSpPr>
              <p:nvPr/>
            </p:nvSpPr>
            <p:spPr bwMode="auto">
              <a:xfrm>
                <a:off x="3418" y="3162"/>
                <a:ext cx="23" cy="24"/>
              </a:xfrm>
              <a:custGeom>
                <a:avLst/>
                <a:gdLst>
                  <a:gd name="T0" fmla="*/ 0 w 23"/>
                  <a:gd name="T1" fmla="*/ 18 h 24"/>
                  <a:gd name="T2" fmla="*/ 17 w 23"/>
                  <a:gd name="T3" fmla="*/ 23 h 24"/>
                  <a:gd name="T4" fmla="*/ 22 w 23"/>
                  <a:gd name="T5" fmla="*/ 5 h 24"/>
                  <a:gd name="T6" fmla="*/ 5 w 23"/>
                  <a:gd name="T7" fmla="*/ 0 h 24"/>
                  <a:gd name="T8" fmla="*/ 0 w 23"/>
                  <a:gd name="T9" fmla="*/ 18 h 24"/>
                </a:gdLst>
                <a:ahLst/>
                <a:cxnLst>
                  <a:cxn ang="0">
                    <a:pos x="T0" y="T1"/>
                  </a:cxn>
                  <a:cxn ang="0">
                    <a:pos x="T2" y="T3"/>
                  </a:cxn>
                  <a:cxn ang="0">
                    <a:pos x="T4" y="T5"/>
                  </a:cxn>
                  <a:cxn ang="0">
                    <a:pos x="T6" y="T7"/>
                  </a:cxn>
                  <a:cxn ang="0">
                    <a:pos x="T8" y="T9"/>
                  </a:cxn>
                </a:cxnLst>
                <a:rect l="0" t="0" r="r" b="b"/>
                <a:pathLst>
                  <a:path w="23" h="24">
                    <a:moveTo>
                      <a:pt x="0" y="18"/>
                    </a:moveTo>
                    <a:lnTo>
                      <a:pt x="17" y="23"/>
                    </a:lnTo>
                    <a:lnTo>
                      <a:pt x="22"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8" name="Freeform 70"/>
              <p:cNvSpPr>
                <a:spLocks/>
              </p:cNvSpPr>
              <p:nvPr/>
            </p:nvSpPr>
            <p:spPr bwMode="auto">
              <a:xfrm>
                <a:off x="3428" y="3125"/>
                <a:ext cx="24" cy="24"/>
              </a:xfrm>
              <a:custGeom>
                <a:avLst/>
                <a:gdLst>
                  <a:gd name="T0" fmla="*/ 0 w 24"/>
                  <a:gd name="T1" fmla="*/ 18 h 24"/>
                  <a:gd name="T2" fmla="*/ 17 w 24"/>
                  <a:gd name="T3" fmla="*/ 23 h 24"/>
                  <a:gd name="T4" fmla="*/ 23 w 24"/>
                  <a:gd name="T5" fmla="*/ 5 h 24"/>
                  <a:gd name="T6" fmla="*/ 5 w 24"/>
                  <a:gd name="T7" fmla="*/ 0 h 24"/>
                  <a:gd name="T8" fmla="*/ 0 w 24"/>
                  <a:gd name="T9" fmla="*/ 18 h 24"/>
                </a:gdLst>
                <a:ahLst/>
                <a:cxnLst>
                  <a:cxn ang="0">
                    <a:pos x="T0" y="T1"/>
                  </a:cxn>
                  <a:cxn ang="0">
                    <a:pos x="T2" y="T3"/>
                  </a:cxn>
                  <a:cxn ang="0">
                    <a:pos x="T4" y="T5"/>
                  </a:cxn>
                  <a:cxn ang="0">
                    <a:pos x="T6" y="T7"/>
                  </a:cxn>
                  <a:cxn ang="0">
                    <a:pos x="T8" y="T9"/>
                  </a:cxn>
                </a:cxnLst>
                <a:rect l="0" t="0" r="r" b="b"/>
                <a:pathLst>
                  <a:path w="24" h="24">
                    <a:moveTo>
                      <a:pt x="0" y="18"/>
                    </a:moveTo>
                    <a:lnTo>
                      <a:pt x="17" y="23"/>
                    </a:lnTo>
                    <a:lnTo>
                      <a:pt x="23"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39" name="Freeform 71"/>
              <p:cNvSpPr>
                <a:spLocks/>
              </p:cNvSpPr>
              <p:nvPr/>
            </p:nvSpPr>
            <p:spPr bwMode="auto">
              <a:xfrm>
                <a:off x="3438" y="3089"/>
                <a:ext cx="24" cy="24"/>
              </a:xfrm>
              <a:custGeom>
                <a:avLst/>
                <a:gdLst>
                  <a:gd name="T0" fmla="*/ 0 w 24"/>
                  <a:gd name="T1" fmla="*/ 18 h 24"/>
                  <a:gd name="T2" fmla="*/ 17 w 24"/>
                  <a:gd name="T3" fmla="*/ 23 h 24"/>
                  <a:gd name="T4" fmla="*/ 23 w 24"/>
                  <a:gd name="T5" fmla="*/ 5 h 24"/>
                  <a:gd name="T6" fmla="*/ 6 w 24"/>
                  <a:gd name="T7" fmla="*/ 0 h 24"/>
                  <a:gd name="T8" fmla="*/ 0 w 24"/>
                  <a:gd name="T9" fmla="*/ 18 h 24"/>
                </a:gdLst>
                <a:ahLst/>
                <a:cxnLst>
                  <a:cxn ang="0">
                    <a:pos x="T0" y="T1"/>
                  </a:cxn>
                  <a:cxn ang="0">
                    <a:pos x="T2" y="T3"/>
                  </a:cxn>
                  <a:cxn ang="0">
                    <a:pos x="T4" y="T5"/>
                  </a:cxn>
                  <a:cxn ang="0">
                    <a:pos x="T6" y="T7"/>
                  </a:cxn>
                  <a:cxn ang="0">
                    <a:pos x="T8" y="T9"/>
                  </a:cxn>
                </a:cxnLst>
                <a:rect l="0" t="0" r="r" b="b"/>
                <a:pathLst>
                  <a:path w="24" h="24">
                    <a:moveTo>
                      <a:pt x="0" y="18"/>
                    </a:moveTo>
                    <a:lnTo>
                      <a:pt x="17" y="23"/>
                    </a:lnTo>
                    <a:lnTo>
                      <a:pt x="23" y="5"/>
                    </a:lnTo>
                    <a:lnTo>
                      <a:pt x="6"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0" name="Freeform 72"/>
              <p:cNvSpPr>
                <a:spLocks/>
              </p:cNvSpPr>
              <p:nvPr/>
            </p:nvSpPr>
            <p:spPr bwMode="auto">
              <a:xfrm>
                <a:off x="3449" y="3052"/>
                <a:ext cx="24" cy="25"/>
              </a:xfrm>
              <a:custGeom>
                <a:avLst/>
                <a:gdLst>
                  <a:gd name="T0" fmla="*/ 0 w 24"/>
                  <a:gd name="T1" fmla="*/ 19 h 25"/>
                  <a:gd name="T2" fmla="*/ 17 w 24"/>
                  <a:gd name="T3" fmla="*/ 24 h 25"/>
                  <a:gd name="T4" fmla="*/ 23 w 24"/>
                  <a:gd name="T5" fmla="*/ 5 h 25"/>
                  <a:gd name="T6" fmla="*/ 5 w 24"/>
                  <a:gd name="T7" fmla="*/ 0 h 25"/>
                  <a:gd name="T8" fmla="*/ 0 w 24"/>
                  <a:gd name="T9" fmla="*/ 19 h 25"/>
                </a:gdLst>
                <a:ahLst/>
                <a:cxnLst>
                  <a:cxn ang="0">
                    <a:pos x="T0" y="T1"/>
                  </a:cxn>
                  <a:cxn ang="0">
                    <a:pos x="T2" y="T3"/>
                  </a:cxn>
                  <a:cxn ang="0">
                    <a:pos x="T4" y="T5"/>
                  </a:cxn>
                  <a:cxn ang="0">
                    <a:pos x="T6" y="T7"/>
                  </a:cxn>
                  <a:cxn ang="0">
                    <a:pos x="T8" y="T9"/>
                  </a:cxn>
                </a:cxnLst>
                <a:rect l="0" t="0" r="r" b="b"/>
                <a:pathLst>
                  <a:path w="24" h="25">
                    <a:moveTo>
                      <a:pt x="0" y="19"/>
                    </a:moveTo>
                    <a:lnTo>
                      <a:pt x="17" y="24"/>
                    </a:lnTo>
                    <a:lnTo>
                      <a:pt x="23" y="5"/>
                    </a:lnTo>
                    <a:lnTo>
                      <a:pt x="5" y="0"/>
                    </a:lnTo>
                    <a:lnTo>
                      <a:pt x="0" y="19"/>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1" name="Freeform 73"/>
              <p:cNvSpPr>
                <a:spLocks/>
              </p:cNvSpPr>
              <p:nvPr/>
            </p:nvSpPr>
            <p:spPr bwMode="auto">
              <a:xfrm>
                <a:off x="3459" y="3015"/>
                <a:ext cx="23" cy="25"/>
              </a:xfrm>
              <a:custGeom>
                <a:avLst/>
                <a:gdLst>
                  <a:gd name="T0" fmla="*/ 0 w 23"/>
                  <a:gd name="T1" fmla="*/ 19 h 25"/>
                  <a:gd name="T2" fmla="*/ 17 w 23"/>
                  <a:gd name="T3" fmla="*/ 24 h 25"/>
                  <a:gd name="T4" fmla="*/ 22 w 23"/>
                  <a:gd name="T5" fmla="*/ 6 h 25"/>
                  <a:gd name="T6" fmla="*/ 5 w 23"/>
                  <a:gd name="T7" fmla="*/ 0 h 25"/>
                  <a:gd name="T8" fmla="*/ 0 w 23"/>
                  <a:gd name="T9" fmla="*/ 19 h 25"/>
                </a:gdLst>
                <a:ahLst/>
                <a:cxnLst>
                  <a:cxn ang="0">
                    <a:pos x="T0" y="T1"/>
                  </a:cxn>
                  <a:cxn ang="0">
                    <a:pos x="T2" y="T3"/>
                  </a:cxn>
                  <a:cxn ang="0">
                    <a:pos x="T4" y="T5"/>
                  </a:cxn>
                  <a:cxn ang="0">
                    <a:pos x="T6" y="T7"/>
                  </a:cxn>
                  <a:cxn ang="0">
                    <a:pos x="T8" y="T9"/>
                  </a:cxn>
                </a:cxnLst>
                <a:rect l="0" t="0" r="r" b="b"/>
                <a:pathLst>
                  <a:path w="23" h="25">
                    <a:moveTo>
                      <a:pt x="0" y="19"/>
                    </a:moveTo>
                    <a:lnTo>
                      <a:pt x="17" y="24"/>
                    </a:lnTo>
                    <a:lnTo>
                      <a:pt x="22" y="6"/>
                    </a:lnTo>
                    <a:lnTo>
                      <a:pt x="5" y="0"/>
                    </a:lnTo>
                    <a:lnTo>
                      <a:pt x="0" y="19"/>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2" name="Freeform 74"/>
              <p:cNvSpPr>
                <a:spLocks/>
              </p:cNvSpPr>
              <p:nvPr/>
            </p:nvSpPr>
            <p:spPr bwMode="auto">
              <a:xfrm>
                <a:off x="3470" y="2979"/>
                <a:ext cx="23" cy="24"/>
              </a:xfrm>
              <a:custGeom>
                <a:avLst/>
                <a:gdLst>
                  <a:gd name="T0" fmla="*/ 0 w 23"/>
                  <a:gd name="T1" fmla="*/ 18 h 24"/>
                  <a:gd name="T2" fmla="*/ 17 w 23"/>
                  <a:gd name="T3" fmla="*/ 23 h 24"/>
                  <a:gd name="T4" fmla="*/ 22 w 23"/>
                  <a:gd name="T5" fmla="*/ 5 h 24"/>
                  <a:gd name="T6" fmla="*/ 5 w 23"/>
                  <a:gd name="T7" fmla="*/ 0 h 24"/>
                  <a:gd name="T8" fmla="*/ 0 w 23"/>
                  <a:gd name="T9" fmla="*/ 18 h 24"/>
                </a:gdLst>
                <a:ahLst/>
                <a:cxnLst>
                  <a:cxn ang="0">
                    <a:pos x="T0" y="T1"/>
                  </a:cxn>
                  <a:cxn ang="0">
                    <a:pos x="T2" y="T3"/>
                  </a:cxn>
                  <a:cxn ang="0">
                    <a:pos x="T4" y="T5"/>
                  </a:cxn>
                  <a:cxn ang="0">
                    <a:pos x="T6" y="T7"/>
                  </a:cxn>
                  <a:cxn ang="0">
                    <a:pos x="T8" y="T9"/>
                  </a:cxn>
                </a:cxnLst>
                <a:rect l="0" t="0" r="r" b="b"/>
                <a:pathLst>
                  <a:path w="23" h="24">
                    <a:moveTo>
                      <a:pt x="0" y="18"/>
                    </a:moveTo>
                    <a:lnTo>
                      <a:pt x="17" y="23"/>
                    </a:lnTo>
                    <a:lnTo>
                      <a:pt x="22"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3" name="Freeform 75"/>
              <p:cNvSpPr>
                <a:spLocks/>
              </p:cNvSpPr>
              <p:nvPr/>
            </p:nvSpPr>
            <p:spPr bwMode="auto">
              <a:xfrm>
                <a:off x="3480" y="2942"/>
                <a:ext cx="23" cy="24"/>
              </a:xfrm>
              <a:custGeom>
                <a:avLst/>
                <a:gdLst>
                  <a:gd name="T0" fmla="*/ 0 w 23"/>
                  <a:gd name="T1" fmla="*/ 18 h 24"/>
                  <a:gd name="T2" fmla="*/ 18 w 23"/>
                  <a:gd name="T3" fmla="*/ 23 h 24"/>
                  <a:gd name="T4" fmla="*/ 22 w 23"/>
                  <a:gd name="T5" fmla="*/ 5 h 24"/>
                  <a:gd name="T6" fmla="*/ 5 w 23"/>
                  <a:gd name="T7" fmla="*/ 0 h 24"/>
                  <a:gd name="T8" fmla="*/ 0 w 23"/>
                  <a:gd name="T9" fmla="*/ 18 h 24"/>
                </a:gdLst>
                <a:ahLst/>
                <a:cxnLst>
                  <a:cxn ang="0">
                    <a:pos x="T0" y="T1"/>
                  </a:cxn>
                  <a:cxn ang="0">
                    <a:pos x="T2" y="T3"/>
                  </a:cxn>
                  <a:cxn ang="0">
                    <a:pos x="T4" y="T5"/>
                  </a:cxn>
                  <a:cxn ang="0">
                    <a:pos x="T6" y="T7"/>
                  </a:cxn>
                  <a:cxn ang="0">
                    <a:pos x="T8" y="T9"/>
                  </a:cxn>
                </a:cxnLst>
                <a:rect l="0" t="0" r="r" b="b"/>
                <a:pathLst>
                  <a:path w="23" h="24">
                    <a:moveTo>
                      <a:pt x="0" y="18"/>
                    </a:moveTo>
                    <a:lnTo>
                      <a:pt x="18" y="23"/>
                    </a:lnTo>
                    <a:lnTo>
                      <a:pt x="22"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4" name="Freeform 76"/>
              <p:cNvSpPr>
                <a:spLocks/>
              </p:cNvSpPr>
              <p:nvPr/>
            </p:nvSpPr>
            <p:spPr bwMode="auto">
              <a:xfrm>
                <a:off x="3491" y="2906"/>
                <a:ext cx="23" cy="24"/>
              </a:xfrm>
              <a:custGeom>
                <a:avLst/>
                <a:gdLst>
                  <a:gd name="T0" fmla="*/ 0 w 23"/>
                  <a:gd name="T1" fmla="*/ 18 h 24"/>
                  <a:gd name="T2" fmla="*/ 17 w 23"/>
                  <a:gd name="T3" fmla="*/ 23 h 24"/>
                  <a:gd name="T4" fmla="*/ 22 w 23"/>
                  <a:gd name="T5" fmla="*/ 5 h 24"/>
                  <a:gd name="T6" fmla="*/ 5 w 23"/>
                  <a:gd name="T7" fmla="*/ 0 h 24"/>
                  <a:gd name="T8" fmla="*/ 0 w 23"/>
                  <a:gd name="T9" fmla="*/ 18 h 24"/>
                </a:gdLst>
                <a:ahLst/>
                <a:cxnLst>
                  <a:cxn ang="0">
                    <a:pos x="T0" y="T1"/>
                  </a:cxn>
                  <a:cxn ang="0">
                    <a:pos x="T2" y="T3"/>
                  </a:cxn>
                  <a:cxn ang="0">
                    <a:pos x="T4" y="T5"/>
                  </a:cxn>
                  <a:cxn ang="0">
                    <a:pos x="T6" y="T7"/>
                  </a:cxn>
                  <a:cxn ang="0">
                    <a:pos x="T8" y="T9"/>
                  </a:cxn>
                </a:cxnLst>
                <a:rect l="0" t="0" r="r" b="b"/>
                <a:pathLst>
                  <a:path w="23" h="24">
                    <a:moveTo>
                      <a:pt x="0" y="18"/>
                    </a:moveTo>
                    <a:lnTo>
                      <a:pt x="17" y="23"/>
                    </a:lnTo>
                    <a:lnTo>
                      <a:pt x="22" y="5"/>
                    </a:lnTo>
                    <a:lnTo>
                      <a:pt x="5"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5" name="Freeform 77"/>
              <p:cNvSpPr>
                <a:spLocks/>
              </p:cNvSpPr>
              <p:nvPr/>
            </p:nvSpPr>
            <p:spPr bwMode="auto">
              <a:xfrm>
                <a:off x="3501" y="2869"/>
                <a:ext cx="23" cy="25"/>
              </a:xfrm>
              <a:custGeom>
                <a:avLst/>
                <a:gdLst>
                  <a:gd name="T0" fmla="*/ 0 w 23"/>
                  <a:gd name="T1" fmla="*/ 19 h 25"/>
                  <a:gd name="T2" fmla="*/ 18 w 23"/>
                  <a:gd name="T3" fmla="*/ 24 h 25"/>
                  <a:gd name="T4" fmla="*/ 22 w 23"/>
                  <a:gd name="T5" fmla="*/ 5 h 25"/>
                  <a:gd name="T6" fmla="*/ 5 w 23"/>
                  <a:gd name="T7" fmla="*/ 0 h 25"/>
                  <a:gd name="T8" fmla="*/ 0 w 23"/>
                  <a:gd name="T9" fmla="*/ 19 h 25"/>
                </a:gdLst>
                <a:ahLst/>
                <a:cxnLst>
                  <a:cxn ang="0">
                    <a:pos x="T0" y="T1"/>
                  </a:cxn>
                  <a:cxn ang="0">
                    <a:pos x="T2" y="T3"/>
                  </a:cxn>
                  <a:cxn ang="0">
                    <a:pos x="T4" y="T5"/>
                  </a:cxn>
                  <a:cxn ang="0">
                    <a:pos x="T6" y="T7"/>
                  </a:cxn>
                  <a:cxn ang="0">
                    <a:pos x="T8" y="T9"/>
                  </a:cxn>
                </a:cxnLst>
                <a:rect l="0" t="0" r="r" b="b"/>
                <a:pathLst>
                  <a:path w="23" h="25">
                    <a:moveTo>
                      <a:pt x="0" y="19"/>
                    </a:moveTo>
                    <a:lnTo>
                      <a:pt x="18" y="24"/>
                    </a:lnTo>
                    <a:lnTo>
                      <a:pt x="22" y="5"/>
                    </a:lnTo>
                    <a:lnTo>
                      <a:pt x="5" y="0"/>
                    </a:lnTo>
                    <a:lnTo>
                      <a:pt x="0" y="19"/>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6" name="Freeform 78"/>
              <p:cNvSpPr>
                <a:spLocks/>
              </p:cNvSpPr>
              <p:nvPr/>
            </p:nvSpPr>
            <p:spPr bwMode="auto">
              <a:xfrm>
                <a:off x="3511" y="2833"/>
                <a:ext cx="24" cy="24"/>
              </a:xfrm>
              <a:custGeom>
                <a:avLst/>
                <a:gdLst>
                  <a:gd name="T0" fmla="*/ 0 w 24"/>
                  <a:gd name="T1" fmla="*/ 18 h 24"/>
                  <a:gd name="T2" fmla="*/ 17 w 24"/>
                  <a:gd name="T3" fmla="*/ 23 h 24"/>
                  <a:gd name="T4" fmla="*/ 23 w 24"/>
                  <a:gd name="T5" fmla="*/ 5 h 24"/>
                  <a:gd name="T6" fmla="*/ 6 w 24"/>
                  <a:gd name="T7" fmla="*/ 0 h 24"/>
                  <a:gd name="T8" fmla="*/ 0 w 24"/>
                  <a:gd name="T9" fmla="*/ 18 h 24"/>
                </a:gdLst>
                <a:ahLst/>
                <a:cxnLst>
                  <a:cxn ang="0">
                    <a:pos x="T0" y="T1"/>
                  </a:cxn>
                  <a:cxn ang="0">
                    <a:pos x="T2" y="T3"/>
                  </a:cxn>
                  <a:cxn ang="0">
                    <a:pos x="T4" y="T5"/>
                  </a:cxn>
                  <a:cxn ang="0">
                    <a:pos x="T6" y="T7"/>
                  </a:cxn>
                  <a:cxn ang="0">
                    <a:pos x="T8" y="T9"/>
                  </a:cxn>
                </a:cxnLst>
                <a:rect l="0" t="0" r="r" b="b"/>
                <a:pathLst>
                  <a:path w="24" h="24">
                    <a:moveTo>
                      <a:pt x="0" y="18"/>
                    </a:moveTo>
                    <a:lnTo>
                      <a:pt x="17" y="23"/>
                    </a:lnTo>
                    <a:lnTo>
                      <a:pt x="23" y="5"/>
                    </a:lnTo>
                    <a:lnTo>
                      <a:pt x="6" y="0"/>
                    </a:lnTo>
                    <a:lnTo>
                      <a:pt x="0" y="18"/>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47" name="Freeform 79"/>
              <p:cNvSpPr>
                <a:spLocks/>
              </p:cNvSpPr>
              <p:nvPr/>
            </p:nvSpPr>
            <p:spPr bwMode="auto">
              <a:xfrm>
                <a:off x="3465" y="2835"/>
                <a:ext cx="90" cy="73"/>
              </a:xfrm>
              <a:custGeom>
                <a:avLst/>
                <a:gdLst>
                  <a:gd name="T0" fmla="*/ 89 w 90"/>
                  <a:gd name="T1" fmla="*/ 72 h 73"/>
                  <a:gd name="T2" fmla="*/ 60 w 90"/>
                  <a:gd name="T3" fmla="*/ 0 h 73"/>
                  <a:gd name="T4" fmla="*/ 0 w 90"/>
                  <a:gd name="T5" fmla="*/ 45 h 73"/>
                </a:gdLst>
                <a:ahLst/>
                <a:cxnLst>
                  <a:cxn ang="0">
                    <a:pos x="T0" y="T1"/>
                  </a:cxn>
                  <a:cxn ang="0">
                    <a:pos x="T2" y="T3"/>
                  </a:cxn>
                  <a:cxn ang="0">
                    <a:pos x="T4" y="T5"/>
                  </a:cxn>
                </a:cxnLst>
                <a:rect l="0" t="0" r="r" b="b"/>
                <a:pathLst>
                  <a:path w="90" h="73">
                    <a:moveTo>
                      <a:pt x="89" y="72"/>
                    </a:moveTo>
                    <a:lnTo>
                      <a:pt x="60" y="0"/>
                    </a:lnTo>
                    <a:lnTo>
                      <a:pt x="0" y="45"/>
                    </a:lnTo>
                  </a:path>
                </a:pathLst>
              </a:custGeom>
              <a:noFill/>
              <a:ln w="254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7" name="Freeform 139"/>
              <p:cNvSpPr>
                <a:spLocks/>
              </p:cNvSpPr>
              <p:nvPr/>
            </p:nvSpPr>
            <p:spPr bwMode="auto">
              <a:xfrm>
                <a:off x="3337" y="3366"/>
                <a:ext cx="19" cy="20"/>
              </a:xfrm>
              <a:custGeom>
                <a:avLst/>
                <a:gdLst>
                  <a:gd name="T0" fmla="*/ 0 w 19"/>
                  <a:gd name="T1" fmla="*/ 0 h 20"/>
                  <a:gd name="T2" fmla="*/ 0 w 19"/>
                  <a:gd name="T3" fmla="*/ 19 h 20"/>
                  <a:gd name="T4" fmla="*/ 18 w 19"/>
                  <a:gd name="T5" fmla="*/ 19 h 20"/>
                  <a:gd name="T6" fmla="*/ 18 w 19"/>
                  <a:gd name="T7" fmla="*/ 0 h 20"/>
                  <a:gd name="T8" fmla="*/ 0 w 19"/>
                  <a:gd name="T9" fmla="*/ 0 h 20"/>
                </a:gdLst>
                <a:ahLst/>
                <a:cxnLst>
                  <a:cxn ang="0">
                    <a:pos x="T0" y="T1"/>
                  </a:cxn>
                  <a:cxn ang="0">
                    <a:pos x="T2" y="T3"/>
                  </a:cxn>
                  <a:cxn ang="0">
                    <a:pos x="T4" y="T5"/>
                  </a:cxn>
                  <a:cxn ang="0">
                    <a:pos x="T6" y="T7"/>
                  </a:cxn>
                  <a:cxn ang="0">
                    <a:pos x="T8" y="T9"/>
                  </a:cxn>
                </a:cxnLst>
                <a:rect l="0" t="0" r="r" b="b"/>
                <a:pathLst>
                  <a:path w="19" h="20">
                    <a:moveTo>
                      <a:pt x="0" y="0"/>
                    </a:moveTo>
                    <a:lnTo>
                      <a:pt x="0" y="19"/>
                    </a:lnTo>
                    <a:lnTo>
                      <a:pt x="18" y="19"/>
                    </a:lnTo>
                    <a:lnTo>
                      <a:pt x="18"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08" name="Freeform 140"/>
              <p:cNvSpPr>
                <a:spLocks/>
              </p:cNvSpPr>
              <p:nvPr/>
            </p:nvSpPr>
            <p:spPr bwMode="auto">
              <a:xfrm>
                <a:off x="3373" y="3366"/>
                <a:ext cx="17" cy="20"/>
              </a:xfrm>
              <a:custGeom>
                <a:avLst/>
                <a:gdLst>
                  <a:gd name="T0" fmla="*/ 0 w 17"/>
                  <a:gd name="T1" fmla="*/ 0 h 20"/>
                  <a:gd name="T2" fmla="*/ 0 w 17"/>
                  <a:gd name="T3" fmla="*/ 19 h 20"/>
                  <a:gd name="T4" fmla="*/ 16 w 17"/>
                  <a:gd name="T5" fmla="*/ 19 h 20"/>
                  <a:gd name="T6" fmla="*/ 16 w 17"/>
                  <a:gd name="T7" fmla="*/ 0 h 20"/>
                  <a:gd name="T8" fmla="*/ 0 w 17"/>
                  <a:gd name="T9" fmla="*/ 0 h 20"/>
                </a:gdLst>
                <a:ahLst/>
                <a:cxnLst>
                  <a:cxn ang="0">
                    <a:pos x="T0" y="T1"/>
                  </a:cxn>
                  <a:cxn ang="0">
                    <a:pos x="T2" y="T3"/>
                  </a:cxn>
                  <a:cxn ang="0">
                    <a:pos x="T4" y="T5"/>
                  </a:cxn>
                  <a:cxn ang="0">
                    <a:pos x="T6" y="T7"/>
                  </a:cxn>
                  <a:cxn ang="0">
                    <a:pos x="T8" y="T9"/>
                  </a:cxn>
                </a:cxnLst>
                <a:rect l="0" t="0" r="r" b="b"/>
                <a:pathLst>
                  <a:path w="17" h="20">
                    <a:moveTo>
                      <a:pt x="0" y="0"/>
                    </a:moveTo>
                    <a:lnTo>
                      <a:pt x="0" y="19"/>
                    </a:lnTo>
                    <a:lnTo>
                      <a:pt x="16" y="19"/>
                    </a:lnTo>
                    <a:lnTo>
                      <a:pt x="16" y="0"/>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86569" name="Group 201"/>
            <p:cNvGrpSpPr>
              <a:grpSpLocks/>
            </p:cNvGrpSpPr>
            <p:nvPr/>
          </p:nvGrpSpPr>
          <p:grpSpPr bwMode="auto">
            <a:xfrm>
              <a:off x="3648" y="3216"/>
              <a:ext cx="864" cy="240"/>
              <a:chOff x="3648" y="3216"/>
              <a:chExt cx="864" cy="240"/>
            </a:xfrm>
          </p:grpSpPr>
          <p:sp>
            <p:nvSpPr>
              <p:cNvPr id="186567" name="AutoShape 199"/>
              <p:cNvSpPr>
                <a:spLocks noChangeArrowheads="1"/>
              </p:cNvSpPr>
              <p:nvPr/>
            </p:nvSpPr>
            <p:spPr bwMode="auto">
              <a:xfrm>
                <a:off x="3648" y="3216"/>
                <a:ext cx="864" cy="240"/>
              </a:xfrm>
              <a:prstGeom prst="wedgeRoundRectCallout">
                <a:avLst>
                  <a:gd name="adj1" fmla="val -72454"/>
                  <a:gd name="adj2" fmla="val -114167"/>
                  <a:gd name="adj3" fmla="val 16667"/>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ja-JP"/>
              </a:p>
            </p:txBody>
          </p:sp>
          <p:sp>
            <p:nvSpPr>
              <p:cNvPr id="186450" name="Rectangle 82"/>
              <p:cNvSpPr>
                <a:spLocks noChangeArrowheads="1"/>
              </p:cNvSpPr>
              <p:nvPr/>
            </p:nvSpPr>
            <p:spPr bwMode="auto">
              <a:xfrm>
                <a:off x="3744" y="3216"/>
                <a:ext cx="724"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900" b="1">
                    <a:solidFill>
                      <a:srgbClr val="000000"/>
                    </a:solidFill>
                    <a:latin typeface="ＭＳ Ｐゴシック" pitchFamily="50" charset="-128"/>
                  </a:rPr>
                  <a:t>現状打破</a:t>
                </a:r>
              </a:p>
            </p:txBody>
          </p:sp>
        </p:grpSp>
      </p:grpSp>
      <p:grpSp>
        <p:nvGrpSpPr>
          <p:cNvPr id="186572" name="Group 204"/>
          <p:cNvGrpSpPr>
            <a:grpSpLocks/>
          </p:cNvGrpSpPr>
          <p:nvPr/>
        </p:nvGrpSpPr>
        <p:grpSpPr bwMode="auto">
          <a:xfrm>
            <a:off x="2743200" y="5943600"/>
            <a:ext cx="914400" cy="609600"/>
            <a:chOff x="528" y="3696"/>
            <a:chExt cx="552" cy="384"/>
          </a:xfrm>
        </p:grpSpPr>
        <p:sp>
          <p:nvSpPr>
            <p:cNvPr id="186456" name="Freeform 88"/>
            <p:cNvSpPr>
              <a:spLocks/>
            </p:cNvSpPr>
            <p:nvPr/>
          </p:nvSpPr>
          <p:spPr bwMode="auto">
            <a:xfrm>
              <a:off x="528" y="3696"/>
              <a:ext cx="552" cy="384"/>
            </a:xfrm>
            <a:custGeom>
              <a:avLst/>
              <a:gdLst>
                <a:gd name="T0" fmla="*/ 454 w 504"/>
                <a:gd name="T1" fmla="*/ 56 h 264"/>
                <a:gd name="T2" fmla="*/ 466 w 504"/>
                <a:gd name="T3" fmla="*/ 65 h 264"/>
                <a:gd name="T4" fmla="*/ 475 w 504"/>
                <a:gd name="T5" fmla="*/ 73 h 264"/>
                <a:gd name="T6" fmla="*/ 484 w 504"/>
                <a:gd name="T7" fmla="*/ 83 h 264"/>
                <a:gd name="T8" fmla="*/ 491 w 504"/>
                <a:gd name="T9" fmla="*/ 92 h 264"/>
                <a:gd name="T10" fmla="*/ 496 w 504"/>
                <a:gd name="T11" fmla="*/ 102 h 264"/>
                <a:gd name="T12" fmla="*/ 500 w 504"/>
                <a:gd name="T13" fmla="*/ 112 h 264"/>
                <a:gd name="T14" fmla="*/ 502 w 504"/>
                <a:gd name="T15" fmla="*/ 123 h 264"/>
                <a:gd name="T16" fmla="*/ 503 w 504"/>
                <a:gd name="T17" fmla="*/ 133 h 264"/>
                <a:gd name="T18" fmla="*/ 502 w 504"/>
                <a:gd name="T19" fmla="*/ 147 h 264"/>
                <a:gd name="T20" fmla="*/ 498 w 504"/>
                <a:gd name="T21" fmla="*/ 160 h 264"/>
                <a:gd name="T22" fmla="*/ 492 w 504"/>
                <a:gd name="T23" fmla="*/ 172 h 264"/>
                <a:gd name="T24" fmla="*/ 483 w 504"/>
                <a:gd name="T25" fmla="*/ 184 h 264"/>
                <a:gd name="T26" fmla="*/ 472 w 504"/>
                <a:gd name="T27" fmla="*/ 195 h 264"/>
                <a:gd name="T28" fmla="*/ 460 w 504"/>
                <a:gd name="T29" fmla="*/ 206 h 264"/>
                <a:gd name="T30" fmla="*/ 446 w 504"/>
                <a:gd name="T31" fmla="*/ 216 h 264"/>
                <a:gd name="T32" fmla="*/ 429 w 504"/>
                <a:gd name="T33" fmla="*/ 225 h 264"/>
                <a:gd name="T34" fmla="*/ 411 w 504"/>
                <a:gd name="T35" fmla="*/ 233 h 264"/>
                <a:gd name="T36" fmla="*/ 392 w 504"/>
                <a:gd name="T37" fmla="*/ 241 h 264"/>
                <a:gd name="T38" fmla="*/ 371 w 504"/>
                <a:gd name="T39" fmla="*/ 247 h 264"/>
                <a:gd name="T40" fmla="*/ 349 w 504"/>
                <a:gd name="T41" fmla="*/ 253 h 264"/>
                <a:gd name="T42" fmla="*/ 326 w 504"/>
                <a:gd name="T43" fmla="*/ 257 h 264"/>
                <a:gd name="T44" fmla="*/ 302 w 504"/>
                <a:gd name="T45" fmla="*/ 260 h 264"/>
                <a:gd name="T46" fmla="*/ 277 w 504"/>
                <a:gd name="T47" fmla="*/ 262 h 264"/>
                <a:gd name="T48" fmla="*/ 251 w 504"/>
                <a:gd name="T49" fmla="*/ 263 h 264"/>
                <a:gd name="T50" fmla="*/ 225 w 504"/>
                <a:gd name="T51" fmla="*/ 262 h 264"/>
                <a:gd name="T52" fmla="*/ 200 w 504"/>
                <a:gd name="T53" fmla="*/ 260 h 264"/>
                <a:gd name="T54" fmla="*/ 176 w 504"/>
                <a:gd name="T55" fmla="*/ 257 h 264"/>
                <a:gd name="T56" fmla="*/ 153 w 504"/>
                <a:gd name="T57" fmla="*/ 253 h 264"/>
                <a:gd name="T58" fmla="*/ 131 w 504"/>
                <a:gd name="T59" fmla="*/ 247 h 264"/>
                <a:gd name="T60" fmla="*/ 110 w 504"/>
                <a:gd name="T61" fmla="*/ 241 h 264"/>
                <a:gd name="T62" fmla="*/ 91 w 504"/>
                <a:gd name="T63" fmla="*/ 233 h 264"/>
                <a:gd name="T64" fmla="*/ 74 w 504"/>
                <a:gd name="T65" fmla="*/ 225 h 264"/>
                <a:gd name="T66" fmla="*/ 57 w 504"/>
                <a:gd name="T67" fmla="*/ 216 h 264"/>
                <a:gd name="T68" fmla="*/ 43 w 504"/>
                <a:gd name="T69" fmla="*/ 206 h 264"/>
                <a:gd name="T70" fmla="*/ 31 w 504"/>
                <a:gd name="T71" fmla="*/ 195 h 264"/>
                <a:gd name="T72" fmla="*/ 20 w 504"/>
                <a:gd name="T73" fmla="*/ 184 h 264"/>
                <a:gd name="T74" fmla="*/ 11 w 504"/>
                <a:gd name="T75" fmla="*/ 172 h 264"/>
                <a:gd name="T76" fmla="*/ 5 w 504"/>
                <a:gd name="T77" fmla="*/ 160 h 264"/>
                <a:gd name="T78" fmla="*/ 1 w 504"/>
                <a:gd name="T79" fmla="*/ 147 h 264"/>
                <a:gd name="T80" fmla="*/ 0 w 504"/>
                <a:gd name="T81" fmla="*/ 133 h 264"/>
                <a:gd name="T82" fmla="*/ 1 w 504"/>
                <a:gd name="T83" fmla="*/ 120 h 264"/>
                <a:gd name="T84" fmla="*/ 5 w 504"/>
                <a:gd name="T85" fmla="*/ 107 h 264"/>
                <a:gd name="T86" fmla="*/ 11 w 504"/>
                <a:gd name="T87" fmla="*/ 94 h 264"/>
                <a:gd name="T88" fmla="*/ 20 w 504"/>
                <a:gd name="T89" fmla="*/ 82 h 264"/>
                <a:gd name="T90" fmla="*/ 31 w 504"/>
                <a:gd name="T91" fmla="*/ 71 h 264"/>
                <a:gd name="T92" fmla="*/ 43 w 504"/>
                <a:gd name="T93" fmla="*/ 60 h 264"/>
                <a:gd name="T94" fmla="*/ 57 w 504"/>
                <a:gd name="T95" fmla="*/ 50 h 264"/>
                <a:gd name="T96" fmla="*/ 74 w 504"/>
                <a:gd name="T97" fmla="*/ 41 h 264"/>
                <a:gd name="T98" fmla="*/ 91 w 504"/>
                <a:gd name="T99" fmla="*/ 33 h 264"/>
                <a:gd name="T100" fmla="*/ 110 w 504"/>
                <a:gd name="T101" fmla="*/ 25 h 264"/>
                <a:gd name="T102" fmla="*/ 131 w 504"/>
                <a:gd name="T103" fmla="*/ 19 h 264"/>
                <a:gd name="T104" fmla="*/ 153 w 504"/>
                <a:gd name="T105" fmla="*/ 13 h 264"/>
                <a:gd name="T106" fmla="*/ 176 w 504"/>
                <a:gd name="T107" fmla="*/ 9 h 264"/>
                <a:gd name="T108" fmla="*/ 200 w 504"/>
                <a:gd name="T109" fmla="*/ 6 h 264"/>
                <a:gd name="T110" fmla="*/ 225 w 504"/>
                <a:gd name="T111" fmla="*/ 4 h 264"/>
                <a:gd name="T112" fmla="*/ 251 w 504"/>
                <a:gd name="T113" fmla="*/ 3 h 264"/>
                <a:gd name="T114" fmla="*/ 286 w 504"/>
                <a:gd name="T115" fmla="*/ 4 h 264"/>
                <a:gd name="T116" fmla="*/ 320 w 504"/>
                <a:gd name="T117" fmla="*/ 8 h 264"/>
                <a:gd name="T118" fmla="*/ 353 w 504"/>
                <a:gd name="T119" fmla="*/ 14 h 264"/>
                <a:gd name="T120" fmla="*/ 383 w 504"/>
                <a:gd name="T121" fmla="*/ 23 h 264"/>
                <a:gd name="T122" fmla="*/ 490 w 504"/>
                <a:gd name="T123" fmla="*/ 0 h 264"/>
                <a:gd name="T124" fmla="*/ 454 w 504"/>
                <a:gd name="T125" fmla="*/ 56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4" h="264">
                  <a:moveTo>
                    <a:pt x="454" y="56"/>
                  </a:moveTo>
                  <a:lnTo>
                    <a:pt x="466" y="65"/>
                  </a:lnTo>
                  <a:lnTo>
                    <a:pt x="475" y="73"/>
                  </a:lnTo>
                  <a:lnTo>
                    <a:pt x="484" y="83"/>
                  </a:lnTo>
                  <a:lnTo>
                    <a:pt x="491" y="92"/>
                  </a:lnTo>
                  <a:lnTo>
                    <a:pt x="496" y="102"/>
                  </a:lnTo>
                  <a:lnTo>
                    <a:pt x="500" y="112"/>
                  </a:lnTo>
                  <a:lnTo>
                    <a:pt x="502" y="123"/>
                  </a:lnTo>
                  <a:lnTo>
                    <a:pt x="503" y="133"/>
                  </a:lnTo>
                  <a:lnTo>
                    <a:pt x="502" y="147"/>
                  </a:lnTo>
                  <a:lnTo>
                    <a:pt x="498" y="160"/>
                  </a:lnTo>
                  <a:lnTo>
                    <a:pt x="492" y="172"/>
                  </a:lnTo>
                  <a:lnTo>
                    <a:pt x="483" y="184"/>
                  </a:lnTo>
                  <a:lnTo>
                    <a:pt x="472" y="195"/>
                  </a:lnTo>
                  <a:lnTo>
                    <a:pt x="460" y="206"/>
                  </a:lnTo>
                  <a:lnTo>
                    <a:pt x="446" y="216"/>
                  </a:lnTo>
                  <a:lnTo>
                    <a:pt x="429" y="225"/>
                  </a:lnTo>
                  <a:lnTo>
                    <a:pt x="411" y="233"/>
                  </a:lnTo>
                  <a:lnTo>
                    <a:pt x="392" y="241"/>
                  </a:lnTo>
                  <a:lnTo>
                    <a:pt x="371" y="247"/>
                  </a:lnTo>
                  <a:lnTo>
                    <a:pt x="349" y="253"/>
                  </a:lnTo>
                  <a:lnTo>
                    <a:pt x="326" y="257"/>
                  </a:lnTo>
                  <a:lnTo>
                    <a:pt x="302" y="260"/>
                  </a:lnTo>
                  <a:lnTo>
                    <a:pt x="277" y="262"/>
                  </a:lnTo>
                  <a:lnTo>
                    <a:pt x="251" y="263"/>
                  </a:lnTo>
                  <a:lnTo>
                    <a:pt x="225" y="262"/>
                  </a:lnTo>
                  <a:lnTo>
                    <a:pt x="200" y="260"/>
                  </a:lnTo>
                  <a:lnTo>
                    <a:pt x="176" y="257"/>
                  </a:lnTo>
                  <a:lnTo>
                    <a:pt x="153" y="253"/>
                  </a:lnTo>
                  <a:lnTo>
                    <a:pt x="131" y="247"/>
                  </a:lnTo>
                  <a:lnTo>
                    <a:pt x="110" y="241"/>
                  </a:lnTo>
                  <a:lnTo>
                    <a:pt x="91" y="233"/>
                  </a:lnTo>
                  <a:lnTo>
                    <a:pt x="74" y="225"/>
                  </a:lnTo>
                  <a:lnTo>
                    <a:pt x="57" y="216"/>
                  </a:lnTo>
                  <a:lnTo>
                    <a:pt x="43" y="206"/>
                  </a:lnTo>
                  <a:lnTo>
                    <a:pt x="31" y="195"/>
                  </a:lnTo>
                  <a:lnTo>
                    <a:pt x="20" y="184"/>
                  </a:lnTo>
                  <a:lnTo>
                    <a:pt x="11" y="172"/>
                  </a:lnTo>
                  <a:lnTo>
                    <a:pt x="5" y="160"/>
                  </a:lnTo>
                  <a:lnTo>
                    <a:pt x="1" y="147"/>
                  </a:lnTo>
                  <a:lnTo>
                    <a:pt x="0" y="133"/>
                  </a:lnTo>
                  <a:lnTo>
                    <a:pt x="1" y="120"/>
                  </a:lnTo>
                  <a:lnTo>
                    <a:pt x="5" y="107"/>
                  </a:lnTo>
                  <a:lnTo>
                    <a:pt x="11" y="94"/>
                  </a:lnTo>
                  <a:lnTo>
                    <a:pt x="20" y="82"/>
                  </a:lnTo>
                  <a:lnTo>
                    <a:pt x="31" y="71"/>
                  </a:lnTo>
                  <a:lnTo>
                    <a:pt x="43" y="60"/>
                  </a:lnTo>
                  <a:lnTo>
                    <a:pt x="57" y="50"/>
                  </a:lnTo>
                  <a:lnTo>
                    <a:pt x="74" y="41"/>
                  </a:lnTo>
                  <a:lnTo>
                    <a:pt x="91" y="33"/>
                  </a:lnTo>
                  <a:lnTo>
                    <a:pt x="110" y="25"/>
                  </a:lnTo>
                  <a:lnTo>
                    <a:pt x="131" y="19"/>
                  </a:lnTo>
                  <a:lnTo>
                    <a:pt x="153" y="13"/>
                  </a:lnTo>
                  <a:lnTo>
                    <a:pt x="176" y="9"/>
                  </a:lnTo>
                  <a:lnTo>
                    <a:pt x="200" y="6"/>
                  </a:lnTo>
                  <a:lnTo>
                    <a:pt x="225" y="4"/>
                  </a:lnTo>
                  <a:lnTo>
                    <a:pt x="251" y="3"/>
                  </a:lnTo>
                  <a:lnTo>
                    <a:pt x="286" y="4"/>
                  </a:lnTo>
                  <a:lnTo>
                    <a:pt x="320" y="8"/>
                  </a:lnTo>
                  <a:lnTo>
                    <a:pt x="353" y="14"/>
                  </a:lnTo>
                  <a:lnTo>
                    <a:pt x="383" y="23"/>
                  </a:lnTo>
                  <a:lnTo>
                    <a:pt x="490" y="0"/>
                  </a:lnTo>
                  <a:lnTo>
                    <a:pt x="454" y="56"/>
                  </a:lnTo>
                </a:path>
              </a:pathLst>
            </a:custGeom>
            <a:solidFill>
              <a:srgbClr val="99CCFF"/>
            </a:solidFill>
            <a:ln w="12700" cap="rnd"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522" name="Rectangle 154"/>
            <p:cNvSpPr>
              <a:spLocks noChangeArrowheads="1"/>
            </p:cNvSpPr>
            <p:nvPr/>
          </p:nvSpPr>
          <p:spPr bwMode="auto">
            <a:xfrm>
              <a:off x="592" y="3744"/>
              <a:ext cx="403"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900" b="1">
                  <a:solidFill>
                    <a:srgbClr val="000000"/>
                  </a:solidFill>
                  <a:latin typeface="ＭＳ Ｐゴシック" pitchFamily="50" charset="-128"/>
                </a:rPr>
                <a:t>問題</a:t>
              </a:r>
            </a:p>
          </p:txBody>
        </p:sp>
      </p:grpSp>
      <p:grpSp>
        <p:nvGrpSpPr>
          <p:cNvPr id="186575" name="Group 207"/>
          <p:cNvGrpSpPr>
            <a:grpSpLocks/>
          </p:cNvGrpSpPr>
          <p:nvPr/>
        </p:nvGrpSpPr>
        <p:grpSpPr bwMode="auto">
          <a:xfrm>
            <a:off x="3886200" y="5638800"/>
            <a:ext cx="1912938" cy="596900"/>
            <a:chOff x="192" y="2592"/>
            <a:chExt cx="1205" cy="376"/>
          </a:xfrm>
        </p:grpSpPr>
        <p:sp>
          <p:nvSpPr>
            <p:cNvPr id="186574" name="Freeform 206"/>
            <p:cNvSpPr>
              <a:spLocks/>
            </p:cNvSpPr>
            <p:nvPr/>
          </p:nvSpPr>
          <p:spPr bwMode="auto">
            <a:xfrm>
              <a:off x="192" y="2592"/>
              <a:ext cx="1205" cy="376"/>
            </a:xfrm>
            <a:custGeom>
              <a:avLst/>
              <a:gdLst>
                <a:gd name="T0" fmla="*/ 328 w 2410"/>
                <a:gd name="T1" fmla="*/ 224 h 752"/>
                <a:gd name="T2" fmla="*/ 253 w 2410"/>
                <a:gd name="T3" fmla="*/ 230 h 752"/>
                <a:gd name="T4" fmla="*/ 186 w 2410"/>
                <a:gd name="T5" fmla="*/ 239 h 752"/>
                <a:gd name="T6" fmla="*/ 126 w 2410"/>
                <a:gd name="T7" fmla="*/ 249 h 752"/>
                <a:gd name="T8" fmla="*/ 77 w 2410"/>
                <a:gd name="T9" fmla="*/ 262 h 752"/>
                <a:gd name="T10" fmla="*/ 40 w 2410"/>
                <a:gd name="T11" fmla="*/ 277 h 752"/>
                <a:gd name="T12" fmla="*/ 17 w 2410"/>
                <a:gd name="T13" fmla="*/ 293 h 752"/>
                <a:gd name="T14" fmla="*/ 9 w 2410"/>
                <a:gd name="T15" fmla="*/ 311 h 752"/>
                <a:gd name="T16" fmla="*/ 9 w 2410"/>
                <a:gd name="T17" fmla="*/ 664 h 752"/>
                <a:gd name="T18" fmla="*/ 17 w 2410"/>
                <a:gd name="T19" fmla="*/ 682 h 752"/>
                <a:gd name="T20" fmla="*/ 40 w 2410"/>
                <a:gd name="T21" fmla="*/ 699 h 752"/>
                <a:gd name="T22" fmla="*/ 77 w 2410"/>
                <a:gd name="T23" fmla="*/ 713 h 752"/>
                <a:gd name="T24" fmla="*/ 126 w 2410"/>
                <a:gd name="T25" fmla="*/ 727 h 752"/>
                <a:gd name="T26" fmla="*/ 186 w 2410"/>
                <a:gd name="T27" fmla="*/ 738 h 752"/>
                <a:gd name="T28" fmla="*/ 253 w 2410"/>
                <a:gd name="T29" fmla="*/ 745 h 752"/>
                <a:gd name="T30" fmla="*/ 328 w 2410"/>
                <a:gd name="T31" fmla="*/ 750 h 752"/>
                <a:gd name="T32" fmla="*/ 1010 w 2410"/>
                <a:gd name="T33" fmla="*/ 752 h 752"/>
                <a:gd name="T34" fmla="*/ 2091 w 2410"/>
                <a:gd name="T35" fmla="*/ 750 h 752"/>
                <a:gd name="T36" fmla="*/ 2167 w 2410"/>
                <a:gd name="T37" fmla="*/ 745 h 752"/>
                <a:gd name="T38" fmla="*/ 2234 w 2410"/>
                <a:gd name="T39" fmla="*/ 738 h 752"/>
                <a:gd name="T40" fmla="*/ 2294 w 2410"/>
                <a:gd name="T41" fmla="*/ 727 h 752"/>
                <a:gd name="T42" fmla="*/ 2342 w 2410"/>
                <a:gd name="T43" fmla="*/ 713 h 752"/>
                <a:gd name="T44" fmla="*/ 2379 w 2410"/>
                <a:gd name="T45" fmla="*/ 699 h 752"/>
                <a:gd name="T46" fmla="*/ 2402 w 2410"/>
                <a:gd name="T47" fmla="*/ 682 h 752"/>
                <a:gd name="T48" fmla="*/ 2410 w 2410"/>
                <a:gd name="T49" fmla="*/ 664 h 752"/>
                <a:gd name="T50" fmla="*/ 2410 w 2410"/>
                <a:gd name="T51" fmla="*/ 311 h 752"/>
                <a:gd name="T52" fmla="*/ 2402 w 2410"/>
                <a:gd name="T53" fmla="*/ 293 h 752"/>
                <a:gd name="T54" fmla="*/ 2379 w 2410"/>
                <a:gd name="T55" fmla="*/ 277 h 752"/>
                <a:gd name="T56" fmla="*/ 2342 w 2410"/>
                <a:gd name="T57" fmla="*/ 262 h 752"/>
                <a:gd name="T58" fmla="*/ 2294 w 2410"/>
                <a:gd name="T59" fmla="*/ 249 h 752"/>
                <a:gd name="T60" fmla="*/ 2234 w 2410"/>
                <a:gd name="T61" fmla="*/ 239 h 752"/>
                <a:gd name="T62" fmla="*/ 2167 w 2410"/>
                <a:gd name="T63" fmla="*/ 230 h 752"/>
                <a:gd name="T64" fmla="*/ 2091 w 2410"/>
                <a:gd name="T65" fmla="*/ 224 h 752"/>
                <a:gd name="T66" fmla="*/ 1010 w 2410"/>
                <a:gd name="T67" fmla="*/ 223 h 752"/>
                <a:gd name="T68" fmla="*/ 409 w 2410"/>
                <a:gd name="T69" fmla="*/ 2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10" h="752">
                  <a:moveTo>
                    <a:pt x="409" y="223"/>
                  </a:moveTo>
                  <a:lnTo>
                    <a:pt x="328" y="224"/>
                  </a:lnTo>
                  <a:lnTo>
                    <a:pt x="290" y="226"/>
                  </a:lnTo>
                  <a:lnTo>
                    <a:pt x="253" y="230"/>
                  </a:lnTo>
                  <a:lnTo>
                    <a:pt x="218" y="233"/>
                  </a:lnTo>
                  <a:lnTo>
                    <a:pt x="186" y="239"/>
                  </a:lnTo>
                  <a:lnTo>
                    <a:pt x="155" y="244"/>
                  </a:lnTo>
                  <a:lnTo>
                    <a:pt x="126" y="249"/>
                  </a:lnTo>
                  <a:lnTo>
                    <a:pt x="100" y="254"/>
                  </a:lnTo>
                  <a:lnTo>
                    <a:pt x="77" y="262"/>
                  </a:lnTo>
                  <a:lnTo>
                    <a:pt x="57" y="269"/>
                  </a:lnTo>
                  <a:lnTo>
                    <a:pt x="40" y="277"/>
                  </a:lnTo>
                  <a:lnTo>
                    <a:pt x="26" y="284"/>
                  </a:lnTo>
                  <a:lnTo>
                    <a:pt x="17" y="293"/>
                  </a:lnTo>
                  <a:lnTo>
                    <a:pt x="10" y="302"/>
                  </a:lnTo>
                  <a:lnTo>
                    <a:pt x="9" y="311"/>
                  </a:lnTo>
                  <a:lnTo>
                    <a:pt x="9" y="443"/>
                  </a:lnTo>
                  <a:lnTo>
                    <a:pt x="9" y="664"/>
                  </a:lnTo>
                  <a:lnTo>
                    <a:pt x="10" y="673"/>
                  </a:lnTo>
                  <a:lnTo>
                    <a:pt x="17" y="682"/>
                  </a:lnTo>
                  <a:lnTo>
                    <a:pt x="26" y="690"/>
                  </a:lnTo>
                  <a:lnTo>
                    <a:pt x="40" y="699"/>
                  </a:lnTo>
                  <a:lnTo>
                    <a:pt x="57" y="706"/>
                  </a:lnTo>
                  <a:lnTo>
                    <a:pt x="77" y="713"/>
                  </a:lnTo>
                  <a:lnTo>
                    <a:pt x="100" y="720"/>
                  </a:lnTo>
                  <a:lnTo>
                    <a:pt x="126" y="727"/>
                  </a:lnTo>
                  <a:lnTo>
                    <a:pt x="155" y="733"/>
                  </a:lnTo>
                  <a:lnTo>
                    <a:pt x="186" y="738"/>
                  </a:lnTo>
                  <a:lnTo>
                    <a:pt x="218" y="742"/>
                  </a:lnTo>
                  <a:lnTo>
                    <a:pt x="253" y="745"/>
                  </a:lnTo>
                  <a:lnTo>
                    <a:pt x="290" y="749"/>
                  </a:lnTo>
                  <a:lnTo>
                    <a:pt x="328" y="750"/>
                  </a:lnTo>
                  <a:lnTo>
                    <a:pt x="409" y="752"/>
                  </a:lnTo>
                  <a:lnTo>
                    <a:pt x="1010" y="752"/>
                  </a:lnTo>
                  <a:lnTo>
                    <a:pt x="2010" y="752"/>
                  </a:lnTo>
                  <a:lnTo>
                    <a:pt x="2091" y="750"/>
                  </a:lnTo>
                  <a:lnTo>
                    <a:pt x="2129" y="749"/>
                  </a:lnTo>
                  <a:lnTo>
                    <a:pt x="2167" y="745"/>
                  </a:lnTo>
                  <a:lnTo>
                    <a:pt x="2201" y="742"/>
                  </a:lnTo>
                  <a:lnTo>
                    <a:pt x="2234" y="738"/>
                  </a:lnTo>
                  <a:lnTo>
                    <a:pt x="2264" y="733"/>
                  </a:lnTo>
                  <a:lnTo>
                    <a:pt x="2294" y="727"/>
                  </a:lnTo>
                  <a:lnTo>
                    <a:pt x="2319" y="720"/>
                  </a:lnTo>
                  <a:lnTo>
                    <a:pt x="2342" y="713"/>
                  </a:lnTo>
                  <a:lnTo>
                    <a:pt x="2362" y="706"/>
                  </a:lnTo>
                  <a:lnTo>
                    <a:pt x="2379" y="699"/>
                  </a:lnTo>
                  <a:lnTo>
                    <a:pt x="2393" y="690"/>
                  </a:lnTo>
                  <a:lnTo>
                    <a:pt x="2402" y="682"/>
                  </a:lnTo>
                  <a:lnTo>
                    <a:pt x="2409" y="673"/>
                  </a:lnTo>
                  <a:lnTo>
                    <a:pt x="2410" y="664"/>
                  </a:lnTo>
                  <a:lnTo>
                    <a:pt x="2410" y="443"/>
                  </a:lnTo>
                  <a:lnTo>
                    <a:pt x="2410" y="311"/>
                  </a:lnTo>
                  <a:lnTo>
                    <a:pt x="2409" y="302"/>
                  </a:lnTo>
                  <a:lnTo>
                    <a:pt x="2402" y="293"/>
                  </a:lnTo>
                  <a:lnTo>
                    <a:pt x="2393" y="284"/>
                  </a:lnTo>
                  <a:lnTo>
                    <a:pt x="2379" y="277"/>
                  </a:lnTo>
                  <a:lnTo>
                    <a:pt x="2362" y="269"/>
                  </a:lnTo>
                  <a:lnTo>
                    <a:pt x="2342" y="262"/>
                  </a:lnTo>
                  <a:lnTo>
                    <a:pt x="2319" y="254"/>
                  </a:lnTo>
                  <a:lnTo>
                    <a:pt x="2294" y="249"/>
                  </a:lnTo>
                  <a:lnTo>
                    <a:pt x="2264" y="244"/>
                  </a:lnTo>
                  <a:lnTo>
                    <a:pt x="2234" y="239"/>
                  </a:lnTo>
                  <a:lnTo>
                    <a:pt x="2201" y="233"/>
                  </a:lnTo>
                  <a:lnTo>
                    <a:pt x="2167" y="230"/>
                  </a:lnTo>
                  <a:lnTo>
                    <a:pt x="2129" y="226"/>
                  </a:lnTo>
                  <a:lnTo>
                    <a:pt x="2091" y="224"/>
                  </a:lnTo>
                  <a:lnTo>
                    <a:pt x="2010" y="223"/>
                  </a:lnTo>
                  <a:lnTo>
                    <a:pt x="1010" y="223"/>
                  </a:lnTo>
                  <a:lnTo>
                    <a:pt x="0" y="0"/>
                  </a:lnTo>
                  <a:lnTo>
                    <a:pt x="409" y="223"/>
                  </a:lnTo>
                  <a:close/>
                </a:path>
              </a:pathLst>
            </a:custGeom>
            <a:solidFill>
              <a:srgbClr val="00FFFF"/>
            </a:solidFill>
            <a:ln w="8001">
              <a:solidFill>
                <a:srgbClr val="000000"/>
              </a:solidFill>
              <a:prstDash val="solid"/>
              <a:round/>
              <a:headEnd/>
              <a:tailEnd/>
            </a:ln>
          </p:spPr>
          <p:txBody>
            <a:bodyPr/>
            <a:lstStyle/>
            <a:p>
              <a:endParaRPr lang="ja-JP" altLang="en-US"/>
            </a:p>
          </p:txBody>
        </p:sp>
        <p:sp>
          <p:nvSpPr>
            <p:cNvPr id="186524" name="Rectangle 156"/>
            <p:cNvSpPr>
              <a:spLocks noChangeArrowheads="1"/>
            </p:cNvSpPr>
            <p:nvPr/>
          </p:nvSpPr>
          <p:spPr bwMode="auto">
            <a:xfrm>
              <a:off x="240" y="2712"/>
              <a:ext cx="115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900" b="1">
                  <a:solidFill>
                    <a:srgbClr val="000000"/>
                  </a:solidFill>
                  <a:latin typeface="ＭＳ Ｐゴシック" pitchFamily="50" charset="-128"/>
                </a:rPr>
                <a:t>問題解決</a:t>
              </a:r>
              <a:r>
                <a:rPr lang="en-US" altLang="ja-JP" sz="1900" b="1">
                  <a:solidFill>
                    <a:srgbClr val="000000"/>
                  </a:solidFill>
                  <a:latin typeface="ＭＳ Ｐゴシック" pitchFamily="50" charset="-128"/>
                </a:rPr>
                <a:t>(</a:t>
              </a:r>
              <a:r>
                <a:rPr lang="ja-JP" altLang="en-US" sz="1900" b="1">
                  <a:solidFill>
                    <a:srgbClr val="000000"/>
                  </a:solidFill>
                  <a:latin typeface="ＭＳ Ｐゴシック" pitchFamily="50" charset="-128"/>
                </a:rPr>
                <a:t>改善）</a:t>
              </a:r>
            </a:p>
          </p:txBody>
        </p:sp>
      </p:grpSp>
      <p:grpSp>
        <p:nvGrpSpPr>
          <p:cNvPr id="186584" name="Group 216"/>
          <p:cNvGrpSpPr>
            <a:grpSpLocks/>
          </p:cNvGrpSpPr>
          <p:nvPr/>
        </p:nvGrpSpPr>
        <p:grpSpPr bwMode="auto">
          <a:xfrm>
            <a:off x="5486400" y="1752600"/>
            <a:ext cx="1752600" cy="2605088"/>
            <a:chOff x="3456" y="1104"/>
            <a:chExt cx="1104" cy="1641"/>
          </a:xfrm>
        </p:grpSpPr>
        <p:grpSp>
          <p:nvGrpSpPr>
            <p:cNvPr id="186579" name="Group 211"/>
            <p:cNvGrpSpPr>
              <a:grpSpLocks/>
            </p:cNvGrpSpPr>
            <p:nvPr/>
          </p:nvGrpSpPr>
          <p:grpSpPr bwMode="auto">
            <a:xfrm>
              <a:off x="3456" y="1104"/>
              <a:ext cx="1104" cy="432"/>
              <a:chOff x="3456" y="1104"/>
              <a:chExt cx="1104" cy="432"/>
            </a:xfrm>
          </p:grpSpPr>
          <p:sp>
            <p:nvSpPr>
              <p:cNvPr id="186417" name="Rectangle 49"/>
              <p:cNvSpPr>
                <a:spLocks noChangeArrowheads="1"/>
              </p:cNvSpPr>
              <p:nvPr/>
            </p:nvSpPr>
            <p:spPr bwMode="auto">
              <a:xfrm>
                <a:off x="3936" y="1104"/>
                <a:ext cx="48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l"/>
                <a:r>
                  <a:rPr lang="ja-JP" altLang="en-US" sz="2000" b="1"/>
                  <a:t>維持</a:t>
                </a:r>
              </a:p>
            </p:txBody>
          </p:sp>
          <p:sp>
            <p:nvSpPr>
              <p:cNvPr id="186545" name="AutoShape 177"/>
              <p:cNvSpPr>
                <a:spLocks noChangeArrowheads="1"/>
              </p:cNvSpPr>
              <p:nvPr/>
            </p:nvSpPr>
            <p:spPr bwMode="auto">
              <a:xfrm>
                <a:off x="3456" y="1296"/>
                <a:ext cx="1104" cy="240"/>
              </a:xfrm>
              <a:prstGeom prst="leftArrow">
                <a:avLst>
                  <a:gd name="adj1" fmla="val 50000"/>
                  <a:gd name="adj2" fmla="val 115000"/>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6570" name="Group 202"/>
            <p:cNvGrpSpPr>
              <a:grpSpLocks/>
            </p:cNvGrpSpPr>
            <p:nvPr/>
          </p:nvGrpSpPr>
          <p:grpSpPr bwMode="auto">
            <a:xfrm>
              <a:off x="3504" y="2352"/>
              <a:ext cx="507" cy="393"/>
              <a:chOff x="4800" y="2304"/>
              <a:chExt cx="507" cy="393"/>
            </a:xfrm>
          </p:grpSpPr>
          <p:sp>
            <p:nvSpPr>
              <p:cNvPr id="186408" name="Freeform 40"/>
              <p:cNvSpPr>
                <a:spLocks/>
              </p:cNvSpPr>
              <p:nvPr/>
            </p:nvSpPr>
            <p:spPr bwMode="auto">
              <a:xfrm>
                <a:off x="4800" y="2304"/>
                <a:ext cx="507" cy="393"/>
              </a:xfrm>
              <a:custGeom>
                <a:avLst/>
                <a:gdLst>
                  <a:gd name="T0" fmla="*/ 72 w 433"/>
                  <a:gd name="T1" fmla="*/ 0 h 273"/>
                  <a:gd name="T2" fmla="*/ 58 w 433"/>
                  <a:gd name="T3" fmla="*/ 1 h 273"/>
                  <a:gd name="T4" fmla="*/ 44 w 433"/>
                  <a:gd name="T5" fmla="*/ 3 h 273"/>
                  <a:gd name="T6" fmla="*/ 32 w 433"/>
                  <a:gd name="T7" fmla="*/ 5 h 273"/>
                  <a:gd name="T8" fmla="*/ 21 w 433"/>
                  <a:gd name="T9" fmla="*/ 9 h 273"/>
                  <a:gd name="T10" fmla="*/ 13 w 433"/>
                  <a:gd name="T11" fmla="*/ 15 h 273"/>
                  <a:gd name="T12" fmla="*/ 6 w 433"/>
                  <a:gd name="T13" fmla="*/ 20 h 273"/>
                  <a:gd name="T14" fmla="*/ 2 w 433"/>
                  <a:gd name="T15" fmla="*/ 26 h 273"/>
                  <a:gd name="T16" fmla="*/ 0 w 433"/>
                  <a:gd name="T17" fmla="*/ 33 h 273"/>
                  <a:gd name="T18" fmla="*/ 0 w 433"/>
                  <a:gd name="T19" fmla="*/ 112 h 273"/>
                  <a:gd name="T20" fmla="*/ 0 w 433"/>
                  <a:gd name="T21" fmla="*/ 159 h 273"/>
                  <a:gd name="T22" fmla="*/ 2 w 433"/>
                  <a:gd name="T23" fmla="*/ 165 h 273"/>
                  <a:gd name="T24" fmla="*/ 6 w 433"/>
                  <a:gd name="T25" fmla="*/ 171 h 273"/>
                  <a:gd name="T26" fmla="*/ 13 w 433"/>
                  <a:gd name="T27" fmla="*/ 176 h 273"/>
                  <a:gd name="T28" fmla="*/ 21 w 433"/>
                  <a:gd name="T29" fmla="*/ 181 h 273"/>
                  <a:gd name="T30" fmla="*/ 32 w 433"/>
                  <a:gd name="T31" fmla="*/ 185 h 273"/>
                  <a:gd name="T32" fmla="*/ 44 w 433"/>
                  <a:gd name="T33" fmla="*/ 188 h 273"/>
                  <a:gd name="T34" fmla="*/ 58 w 433"/>
                  <a:gd name="T35" fmla="*/ 189 h 273"/>
                  <a:gd name="T36" fmla="*/ 72 w 433"/>
                  <a:gd name="T37" fmla="*/ 190 h 273"/>
                  <a:gd name="T38" fmla="*/ 175 w 433"/>
                  <a:gd name="T39" fmla="*/ 272 h 273"/>
                  <a:gd name="T40" fmla="*/ 180 w 433"/>
                  <a:gd name="T41" fmla="*/ 190 h 273"/>
                  <a:gd name="T42" fmla="*/ 360 w 433"/>
                  <a:gd name="T43" fmla="*/ 190 h 273"/>
                  <a:gd name="T44" fmla="*/ 375 w 433"/>
                  <a:gd name="T45" fmla="*/ 189 h 273"/>
                  <a:gd name="T46" fmla="*/ 388 w 433"/>
                  <a:gd name="T47" fmla="*/ 188 h 273"/>
                  <a:gd name="T48" fmla="*/ 401 w 433"/>
                  <a:gd name="T49" fmla="*/ 185 h 273"/>
                  <a:gd name="T50" fmla="*/ 411 w 433"/>
                  <a:gd name="T51" fmla="*/ 181 h 273"/>
                  <a:gd name="T52" fmla="*/ 420 w 433"/>
                  <a:gd name="T53" fmla="*/ 176 h 273"/>
                  <a:gd name="T54" fmla="*/ 427 w 433"/>
                  <a:gd name="T55" fmla="*/ 171 h 273"/>
                  <a:gd name="T56" fmla="*/ 431 w 433"/>
                  <a:gd name="T57" fmla="*/ 165 h 273"/>
                  <a:gd name="T58" fmla="*/ 432 w 433"/>
                  <a:gd name="T59" fmla="*/ 159 h 273"/>
                  <a:gd name="T60" fmla="*/ 432 w 433"/>
                  <a:gd name="T61" fmla="*/ 112 h 273"/>
                  <a:gd name="T62" fmla="*/ 432 w 433"/>
                  <a:gd name="T63" fmla="*/ 33 h 273"/>
                  <a:gd name="T64" fmla="*/ 431 w 433"/>
                  <a:gd name="T65" fmla="*/ 26 h 273"/>
                  <a:gd name="T66" fmla="*/ 427 w 433"/>
                  <a:gd name="T67" fmla="*/ 20 h 273"/>
                  <a:gd name="T68" fmla="*/ 420 w 433"/>
                  <a:gd name="T69" fmla="*/ 15 h 273"/>
                  <a:gd name="T70" fmla="*/ 411 w 433"/>
                  <a:gd name="T71" fmla="*/ 9 h 273"/>
                  <a:gd name="T72" fmla="*/ 401 w 433"/>
                  <a:gd name="T73" fmla="*/ 5 h 273"/>
                  <a:gd name="T74" fmla="*/ 388 w 433"/>
                  <a:gd name="T75" fmla="*/ 3 h 273"/>
                  <a:gd name="T76" fmla="*/ 375 w 433"/>
                  <a:gd name="T77" fmla="*/ 1 h 273"/>
                  <a:gd name="T78" fmla="*/ 360 w 433"/>
                  <a:gd name="T79" fmla="*/ 0 h 273"/>
                  <a:gd name="T80" fmla="*/ 180 w 433"/>
                  <a:gd name="T81" fmla="*/ 0 h 273"/>
                  <a:gd name="T82" fmla="*/ 72 w 433"/>
                  <a:gd name="T83"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3" h="273">
                    <a:moveTo>
                      <a:pt x="72" y="0"/>
                    </a:moveTo>
                    <a:lnTo>
                      <a:pt x="58" y="1"/>
                    </a:lnTo>
                    <a:lnTo>
                      <a:pt x="44" y="3"/>
                    </a:lnTo>
                    <a:lnTo>
                      <a:pt x="32" y="5"/>
                    </a:lnTo>
                    <a:lnTo>
                      <a:pt x="21" y="9"/>
                    </a:lnTo>
                    <a:lnTo>
                      <a:pt x="13" y="15"/>
                    </a:lnTo>
                    <a:lnTo>
                      <a:pt x="6" y="20"/>
                    </a:lnTo>
                    <a:lnTo>
                      <a:pt x="2" y="26"/>
                    </a:lnTo>
                    <a:lnTo>
                      <a:pt x="0" y="33"/>
                    </a:lnTo>
                    <a:lnTo>
                      <a:pt x="0" y="112"/>
                    </a:lnTo>
                    <a:lnTo>
                      <a:pt x="0" y="159"/>
                    </a:lnTo>
                    <a:lnTo>
                      <a:pt x="2" y="165"/>
                    </a:lnTo>
                    <a:lnTo>
                      <a:pt x="6" y="171"/>
                    </a:lnTo>
                    <a:lnTo>
                      <a:pt x="13" y="176"/>
                    </a:lnTo>
                    <a:lnTo>
                      <a:pt x="21" y="181"/>
                    </a:lnTo>
                    <a:lnTo>
                      <a:pt x="32" y="185"/>
                    </a:lnTo>
                    <a:lnTo>
                      <a:pt x="44" y="188"/>
                    </a:lnTo>
                    <a:lnTo>
                      <a:pt x="58" y="189"/>
                    </a:lnTo>
                    <a:lnTo>
                      <a:pt x="72" y="190"/>
                    </a:lnTo>
                    <a:lnTo>
                      <a:pt x="175" y="272"/>
                    </a:lnTo>
                    <a:lnTo>
                      <a:pt x="180" y="190"/>
                    </a:lnTo>
                    <a:lnTo>
                      <a:pt x="360" y="190"/>
                    </a:lnTo>
                    <a:lnTo>
                      <a:pt x="375" y="189"/>
                    </a:lnTo>
                    <a:lnTo>
                      <a:pt x="388" y="188"/>
                    </a:lnTo>
                    <a:lnTo>
                      <a:pt x="401" y="185"/>
                    </a:lnTo>
                    <a:lnTo>
                      <a:pt x="411" y="181"/>
                    </a:lnTo>
                    <a:lnTo>
                      <a:pt x="420" y="176"/>
                    </a:lnTo>
                    <a:lnTo>
                      <a:pt x="427" y="171"/>
                    </a:lnTo>
                    <a:lnTo>
                      <a:pt x="431" y="165"/>
                    </a:lnTo>
                    <a:lnTo>
                      <a:pt x="432" y="159"/>
                    </a:lnTo>
                    <a:lnTo>
                      <a:pt x="432" y="112"/>
                    </a:lnTo>
                    <a:lnTo>
                      <a:pt x="432" y="33"/>
                    </a:lnTo>
                    <a:lnTo>
                      <a:pt x="431" y="26"/>
                    </a:lnTo>
                    <a:lnTo>
                      <a:pt x="427" y="20"/>
                    </a:lnTo>
                    <a:lnTo>
                      <a:pt x="420" y="15"/>
                    </a:lnTo>
                    <a:lnTo>
                      <a:pt x="411" y="9"/>
                    </a:lnTo>
                    <a:lnTo>
                      <a:pt x="401" y="5"/>
                    </a:lnTo>
                    <a:lnTo>
                      <a:pt x="388" y="3"/>
                    </a:lnTo>
                    <a:lnTo>
                      <a:pt x="375" y="1"/>
                    </a:lnTo>
                    <a:lnTo>
                      <a:pt x="360" y="0"/>
                    </a:lnTo>
                    <a:lnTo>
                      <a:pt x="180" y="0"/>
                    </a:lnTo>
                    <a:lnTo>
                      <a:pt x="72" y="0"/>
                    </a:lnTo>
                  </a:path>
                </a:pathLst>
              </a:custGeom>
              <a:solidFill>
                <a:srgbClr val="FF99CC"/>
              </a:solidFill>
              <a:ln w="12700" cap="rnd"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6414" name="Rectangle 46"/>
              <p:cNvSpPr>
                <a:spLocks noChangeArrowheads="1"/>
              </p:cNvSpPr>
              <p:nvPr/>
            </p:nvSpPr>
            <p:spPr bwMode="auto">
              <a:xfrm>
                <a:off x="4848" y="2304"/>
                <a:ext cx="42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l"/>
                <a:r>
                  <a:rPr lang="ja-JP" altLang="en-US" sz="1900" b="1">
                    <a:solidFill>
                      <a:srgbClr val="000000"/>
                    </a:solidFill>
                    <a:latin typeface="ＭＳ Ｐゴシック" pitchFamily="50" charset="-128"/>
                  </a:rPr>
                  <a:t>維持</a:t>
                </a:r>
              </a:p>
            </p:txBody>
          </p:sp>
        </p:grpSp>
      </p:grpSp>
      <p:sp>
        <p:nvSpPr>
          <p:cNvPr id="186585" name="Text Box 217"/>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6583"/>
                                        </p:tgtEl>
                                        <p:attrNameLst>
                                          <p:attrName>style.visibility</p:attrName>
                                        </p:attrNameLst>
                                      </p:cBhvr>
                                      <p:to>
                                        <p:strVal val="visible"/>
                                      </p:to>
                                    </p:set>
                                    <p:animEffect transition="in" filter="blinds(horizontal)">
                                      <p:cBhvr>
                                        <p:cTn id="7" dur="500"/>
                                        <p:tgtEl>
                                          <p:spTgt spid="1865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86584"/>
                                        </p:tgtEl>
                                        <p:attrNameLst>
                                          <p:attrName>style.visibility</p:attrName>
                                        </p:attrNameLst>
                                      </p:cBhvr>
                                      <p:to>
                                        <p:strVal val="visible"/>
                                      </p:to>
                                    </p:set>
                                    <p:animEffect transition="in" filter="blinds(horizontal)">
                                      <p:cBhvr>
                                        <p:cTn id="12" dur="500"/>
                                        <p:tgtEl>
                                          <p:spTgt spid="1865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CCFFFF"/>
            </a:gs>
            <a:gs pos="50000">
              <a:schemeClr val="bg1"/>
            </a:gs>
            <a:gs pos="100000">
              <a:srgbClr val="CCFFFF"/>
            </a:gs>
          </a:gsLst>
          <a:lin ang="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gradFill rotWithShape="0">
          <a:gsLst>
            <a:gs pos="0">
              <a:srgbClr val="CCFFFF"/>
            </a:gs>
            <a:gs pos="50000">
              <a:schemeClr val="bg1"/>
            </a:gs>
            <a:gs pos="100000">
              <a:srgbClr val="CCFFFF"/>
            </a:gs>
          </a:gsLst>
          <a:lin ang="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0C2619EB-124A-466E-82F7-2C02A577CE13}"/>
</file>

<file path=customXml/itemProps2.xml><?xml version="1.0" encoding="utf-8"?>
<ds:datastoreItem xmlns:ds="http://schemas.openxmlformats.org/officeDocument/2006/customXml" ds:itemID="{823E1184-8917-446E-8D5A-2C8034B7AF20}"/>
</file>

<file path=customXml/itemProps3.xml><?xml version="1.0" encoding="utf-8"?>
<ds:datastoreItem xmlns:ds="http://schemas.openxmlformats.org/officeDocument/2006/customXml" ds:itemID="{5CD37151-163D-4CE6-8EE7-32172B07357A}"/>
</file>

<file path=docProps/app.xml><?xml version="1.0" encoding="utf-8"?>
<Properties xmlns="http://schemas.openxmlformats.org/officeDocument/2006/extended-properties" xmlns:vt="http://schemas.openxmlformats.org/officeDocument/2006/docPropsVTypes">
  <TotalTime>14298</TotalTime>
  <Words>8551</Words>
  <Application>Microsoft Office PowerPoint</Application>
  <PresentationFormat>画面に合わせる (4:3)</PresentationFormat>
  <Paragraphs>1409</Paragraphs>
  <Slides>51</Slides>
  <Notes>51</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2</vt:i4>
      </vt:variant>
      <vt:variant>
        <vt:lpstr>スライド タイトル</vt:lpstr>
      </vt:variant>
      <vt:variant>
        <vt:i4>51</vt:i4>
      </vt:variant>
    </vt:vector>
  </HeadingPairs>
  <TitlesOfParts>
    <vt:vector size="64" baseType="lpstr">
      <vt:lpstr>Times New Roman</vt:lpstr>
      <vt:lpstr>ＭＳ Ｐゴシック</vt:lpstr>
      <vt:lpstr>ＭＳ Ｐ明朝</vt:lpstr>
      <vt:lpstr>HGP創英角ﾎﾟｯﾌﾟ体</vt:lpstr>
      <vt:lpstr>HG丸ｺﾞｼｯｸM-PRO</vt:lpstr>
      <vt:lpstr>HG創英角ﾎﾟｯﾌﾟ体</vt:lpstr>
      <vt:lpstr>Century</vt:lpstr>
      <vt:lpstr>ＭＳ ゴシック</vt:lpstr>
      <vt:lpstr>Monotype Corsiva</vt:lpstr>
      <vt:lpstr>ＭＳ 明朝</vt:lpstr>
      <vt:lpstr>標準デザイン</vt:lpstr>
      <vt:lpstr>ビットマップ イメージ</vt:lpstr>
      <vt:lpstr>ﾋﾞｯﾄﾏｯﾌﾟ ｲﾒｰｼﾞ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浜名湖電装株式会社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U04628</dc:creator>
  <cp:lastModifiedBy>s890376</cp:lastModifiedBy>
  <cp:revision>504</cp:revision>
  <dcterms:created xsi:type="dcterms:W3CDTF">2004-06-23T03:48:35Z</dcterms:created>
  <dcterms:modified xsi:type="dcterms:W3CDTF">2020-02-18T04:43:32Z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