
<file path=[Content_Types].xml><?xml version="1.0" encoding="utf-8"?>
<Types xmlns="http://schemas.openxmlformats.org/package/2006/content-types">
  <Default Extension="bin" ContentType="application/vnd.openxmlformats-officedocument.oleObject"/>
  <Default Extension="doc" ContentType="application/msword"/>
  <Default Extension="emf" ContentType="image/x-emf"/>
  <Default Extension="jpeg" ContentType="image/jpeg"/>
  <Default Extension="rels" ContentType="application/vnd.openxmlformats-package.relationships+xml"/>
  <Default Extension="vml" ContentType="application/vnd.openxmlformats-officedocument.vmlDrawing"/>
  <Default Extension="wmf" ContentType="image/x-wmf"/>
  <Default Extension="xls" ContentType="application/vnd.ms-exce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1.xml" ContentType="application/vnd.openxmlformats-officedocument.presentationml.slide+xml"/>
  <Override PartName="/ppt/slides/slide60.xml" ContentType="application/vnd.openxmlformats-officedocument.presentationml.slide+xml"/>
  <Override PartName="/ppt/slides/slide59.xml" ContentType="application/vnd.openxmlformats-officedocument.presentationml.slide+xml"/>
  <Override PartName="/ppt/slides/slide58.xml" ContentType="application/vnd.openxmlformats-officedocument.presentationml.slide+xml"/>
  <Override PartName="/ppt/slides/slide50.xml" ContentType="application/vnd.openxmlformats-officedocument.presentationml.slide+xml"/>
  <Override PartName="/ppt/slides/slide54.xml" ContentType="application/vnd.openxmlformats-officedocument.presentationml.slide+xml"/>
  <Override PartName="/ppt/slides/slide48.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49.xml" ContentType="application/vnd.openxmlformats-officedocument.presentationml.slide+xml"/>
  <Override PartName="/ppt/slides/slide42.xml" ContentType="application/vnd.openxmlformats-officedocument.presentationml.slide+xml"/>
  <Override PartName="/ppt/slides/slide38.xml" ContentType="application/vnd.openxmlformats-officedocument.presentationml.slide+xml"/>
  <Override PartName="/ppt/slides/slide44.xml" ContentType="application/vnd.openxmlformats-officedocument.presentationml.slide+xml"/>
  <Override PartName="/ppt/slides/slide47.xml" ContentType="application/vnd.openxmlformats-officedocument.presentationml.slide+xml"/>
  <Override PartName="/ppt/slides/slide43.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Slides/notesSlide49.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slideMasters/slideMaster1.xml" ContentType="application/vnd.openxmlformats-officedocument.presentationml.slideMaster+xml"/>
  <Override PartName="/ppt/notesSlides/notesSlide42.xml" ContentType="application/vnd.openxmlformats-officedocument.presentationml.notesSlide+xml"/>
  <Override PartName="/ppt/notesSlides/notesSlide48.xml" ContentType="application/vnd.openxmlformats-officedocument.presentationml.notesSlide+xml"/>
  <Override PartName="/ppt/notesSlides/notesSlide20.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32.xml" ContentType="application/vnd.openxmlformats-officedocument.presentationml.notesSlide+xml"/>
  <Override PartName="/ppt/notesSlides/notesSlide31.xml" ContentType="application/vnd.openxmlformats-officedocument.presentationml.notesSlide+xml"/>
  <Override PartName="/ppt/notesSlides/notesSlide30.xml" ContentType="application/vnd.openxmlformats-officedocument.presentationml.notesSl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8.xml" ContentType="application/vnd.openxmlformats-officedocument.presentationml.notesSlide+xml"/>
  <Override PartName="/ppt/notesSlides/notesSlide15.xml" ContentType="application/vnd.openxmlformats-officedocument.presentationml.notesSlide+xml"/>
  <Override PartName="/ppt/notesSlides/notesSlide9.xml" ContentType="application/vnd.openxmlformats-officedocument.presentationml.notesSlide+xml"/>
  <Override PartName="/ppt/notesSlides/notesSlide3.xml" ContentType="application/vnd.openxmlformats-officedocument.presentationml.notesSlide+xml"/>
  <Override PartName="/ppt/notesSlides/notesSlide36.xml" ContentType="application/vnd.openxmlformats-officedocument.presentationml.notesSlide+xml"/>
  <Override PartName="/ppt/notesSlides/notesSlide6.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19.xml" ContentType="application/vnd.openxmlformats-officedocument.presentationml.notesSlide+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21.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17.xml" ContentType="application/vnd.openxmlformats-officedocument.presentationml.notesSlide+xml"/>
  <Override PartName="/ppt/notesSlides/notesSlide26.xml" ContentType="application/vnd.openxmlformats-officedocument.presentationml.notesSlide+xml"/>
  <Override PartName="/ppt/notesSlides/notesSlide7.xml" ContentType="application/vnd.openxmlformats-officedocument.presentationml.notesSlide+xml"/>
  <Override PartName="/ppt/notesSlides/notesSlide25.xml" ContentType="application/vnd.openxmlformats-officedocument.presentationml.notesSlide+xml"/>
  <Override PartName="/ppt/notesSlides/notesSlide41.xml" ContentType="application/vnd.openxmlformats-officedocument.presentationml.notesSlide+xml"/>
  <Override PartName="/ppt/notesSlides/notesSlide37.xml" ContentType="application/vnd.openxmlformats-officedocument.presentationml.notesSlide+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39.xml" ContentType="application/vnd.openxmlformats-officedocument.presentationml.notesSlide+xml"/>
  <Override PartName="/ppt/slideLayouts/slideLayout13.xml" ContentType="application/vnd.openxmlformats-officedocument.presentationml.slideLayout+xml"/>
  <Override PartName="/ppt/slideLayouts/slideLayout10.xml" ContentType="application/vnd.openxmlformats-officedocument.presentationml.slideLayout+xml"/>
  <Override PartName="/ppt/notesSlides/notesSlide2.xml" ContentType="application/vnd.openxmlformats-officedocument.presentationml.notesSlide+xml"/>
  <Override PartName="/ppt/slideLayouts/slideLayout9.xml" ContentType="application/vnd.openxmlformats-officedocument.presentationml.slideLayout+xml"/>
  <Override PartName="/ppt/notesSlides/notesSlide40.xml" ContentType="application/vnd.openxmlformats-officedocument.presentationml.notesSlide+xml"/>
  <Override PartName="/ppt/slideLayouts/slideLayout7.xml" ContentType="application/vnd.openxmlformats-officedocument.presentationml.slideLayout+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14.xml" ContentType="application/vnd.openxmlformats-officedocument.presentationml.slideLayout+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2.xml" ContentType="application/vnd.openxmlformats-officedocument.presentationml.notesSlide+xml"/>
  <Override PartName="/ppt/notesSlides/notesSlide1.xml" ContentType="application/vnd.openxmlformats-officedocument.presentationml.notesSlide+xml"/>
  <Override PartName="/ppt/slideLayouts/slideLayout17.xml" ContentType="application/vnd.openxmlformats-officedocument.presentationml.slideLayout+xml"/>
  <Override PartName="/ppt/slideLayouts/slideLayout15.xml" ContentType="application/vnd.openxmlformats-officedocument.presentationml.slideLayout+xml"/>
  <Override PartName="/ppt/slideLayouts/slideLayout1.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63"/>
  </p:notesMasterIdLst>
  <p:handoutMasterIdLst>
    <p:handoutMasterId r:id="rId64"/>
  </p:handoutMasterIdLst>
  <p:sldIdLst>
    <p:sldId id="475" r:id="rId2"/>
    <p:sldId id="464" r:id="rId3"/>
    <p:sldId id="506" r:id="rId4"/>
    <p:sldId id="507" r:id="rId5"/>
    <p:sldId id="465" r:id="rId6"/>
    <p:sldId id="520" r:id="rId7"/>
    <p:sldId id="521" r:id="rId8"/>
    <p:sldId id="508" r:id="rId9"/>
    <p:sldId id="522" r:id="rId10"/>
    <p:sldId id="468" r:id="rId11"/>
    <p:sldId id="519" r:id="rId12"/>
    <p:sldId id="509" r:id="rId13"/>
    <p:sldId id="320" r:id="rId14"/>
    <p:sldId id="321" r:id="rId15"/>
    <p:sldId id="525" r:id="rId16"/>
    <p:sldId id="526" r:id="rId17"/>
    <p:sldId id="527" r:id="rId18"/>
    <p:sldId id="510" r:id="rId19"/>
    <p:sldId id="473" r:id="rId20"/>
    <p:sldId id="322" r:id="rId21"/>
    <p:sldId id="484" r:id="rId22"/>
    <p:sldId id="324" r:id="rId23"/>
    <p:sldId id="325" r:id="rId24"/>
    <p:sldId id="418" r:id="rId25"/>
    <p:sldId id="501" r:id="rId26"/>
    <p:sldId id="502" r:id="rId27"/>
    <p:sldId id="503" r:id="rId28"/>
    <p:sldId id="494" r:id="rId29"/>
    <p:sldId id="513" r:id="rId30"/>
    <p:sldId id="496" r:id="rId31"/>
    <p:sldId id="331" r:id="rId32"/>
    <p:sldId id="332" r:id="rId33"/>
    <p:sldId id="518" r:id="rId34"/>
    <p:sldId id="334" r:id="rId35"/>
    <p:sldId id="335" r:id="rId36"/>
    <p:sldId id="429" r:id="rId37"/>
    <p:sldId id="430" r:id="rId38"/>
    <p:sldId id="336" r:id="rId39"/>
    <p:sldId id="431" r:id="rId40"/>
    <p:sldId id="505" r:id="rId41"/>
    <p:sldId id="338" r:id="rId42"/>
    <p:sldId id="339" r:id="rId43"/>
    <p:sldId id="524" r:id="rId44"/>
    <p:sldId id="340" r:id="rId45"/>
    <p:sldId id="341" r:id="rId46"/>
    <p:sldId id="416" r:id="rId47"/>
    <p:sldId id="343" r:id="rId48"/>
    <p:sldId id="469" r:id="rId49"/>
    <p:sldId id="489" r:id="rId50"/>
    <p:sldId id="528" r:id="rId51"/>
    <p:sldId id="529" r:id="rId52"/>
    <p:sldId id="530" r:id="rId53"/>
    <p:sldId id="531" r:id="rId54"/>
    <p:sldId id="532" r:id="rId55"/>
    <p:sldId id="533" r:id="rId56"/>
    <p:sldId id="534" r:id="rId57"/>
    <p:sldId id="535" r:id="rId58"/>
    <p:sldId id="345" r:id="rId59"/>
    <p:sldId id="470" r:id="rId60"/>
    <p:sldId id="498" r:id="rId61"/>
    <p:sldId id="523" r:id="rId62"/>
  </p:sldIdLst>
  <p:sldSz cx="9144000" cy="6858000" type="screen4x3"/>
  <p:notesSz cx="6735763" cy="9866313"/>
  <p:defaultTextStyle>
    <a:defPPr>
      <a:defRPr lang="ja-JP"/>
    </a:defPPr>
    <a:lvl1pPr algn="l" rtl="0" eaLnBrk="0" fontAlgn="base" hangingPunct="0">
      <a:spcBef>
        <a:spcPct val="0"/>
      </a:spcBef>
      <a:spcAft>
        <a:spcPct val="0"/>
      </a:spcAft>
      <a:defRPr sz="2000" kern="1200">
        <a:solidFill>
          <a:schemeClr val="tx1"/>
        </a:solidFill>
        <a:latin typeface="Arial" charset="0"/>
        <a:ea typeface="ＭＳ Ｐゴシック" pitchFamily="50" charset="-128"/>
        <a:cs typeface="+mn-cs"/>
      </a:defRPr>
    </a:lvl1pPr>
    <a:lvl2pPr marL="457200" algn="l" rtl="0" eaLnBrk="0" fontAlgn="base" hangingPunct="0">
      <a:spcBef>
        <a:spcPct val="0"/>
      </a:spcBef>
      <a:spcAft>
        <a:spcPct val="0"/>
      </a:spcAft>
      <a:defRPr sz="2000" kern="1200">
        <a:solidFill>
          <a:schemeClr val="tx1"/>
        </a:solidFill>
        <a:latin typeface="Arial" charset="0"/>
        <a:ea typeface="ＭＳ Ｐゴシック" pitchFamily="50" charset="-128"/>
        <a:cs typeface="+mn-cs"/>
      </a:defRPr>
    </a:lvl2pPr>
    <a:lvl3pPr marL="914400" algn="l" rtl="0" eaLnBrk="0" fontAlgn="base" hangingPunct="0">
      <a:spcBef>
        <a:spcPct val="0"/>
      </a:spcBef>
      <a:spcAft>
        <a:spcPct val="0"/>
      </a:spcAft>
      <a:defRPr sz="2000" kern="1200">
        <a:solidFill>
          <a:schemeClr val="tx1"/>
        </a:solidFill>
        <a:latin typeface="Arial" charset="0"/>
        <a:ea typeface="ＭＳ Ｐゴシック" pitchFamily="50" charset="-128"/>
        <a:cs typeface="+mn-cs"/>
      </a:defRPr>
    </a:lvl3pPr>
    <a:lvl4pPr marL="1371600" algn="l" rtl="0" eaLnBrk="0" fontAlgn="base" hangingPunct="0">
      <a:spcBef>
        <a:spcPct val="0"/>
      </a:spcBef>
      <a:spcAft>
        <a:spcPct val="0"/>
      </a:spcAft>
      <a:defRPr sz="2000" kern="1200">
        <a:solidFill>
          <a:schemeClr val="tx1"/>
        </a:solidFill>
        <a:latin typeface="Arial" charset="0"/>
        <a:ea typeface="ＭＳ Ｐゴシック" pitchFamily="50" charset="-128"/>
        <a:cs typeface="+mn-cs"/>
      </a:defRPr>
    </a:lvl4pPr>
    <a:lvl5pPr marL="1828800" algn="l" rtl="0" eaLnBrk="0" fontAlgn="base" hangingPunct="0">
      <a:spcBef>
        <a:spcPct val="0"/>
      </a:spcBef>
      <a:spcAft>
        <a:spcPct val="0"/>
      </a:spcAft>
      <a:defRPr sz="2000" kern="1200">
        <a:solidFill>
          <a:schemeClr val="tx1"/>
        </a:solidFill>
        <a:latin typeface="Arial" charset="0"/>
        <a:ea typeface="ＭＳ Ｐゴシック" pitchFamily="50" charset="-128"/>
        <a:cs typeface="+mn-cs"/>
      </a:defRPr>
    </a:lvl5pPr>
    <a:lvl6pPr marL="2286000" algn="l" defTabSz="914400" rtl="0" eaLnBrk="1" latinLnBrk="0" hangingPunct="1">
      <a:defRPr sz="2000" kern="1200">
        <a:solidFill>
          <a:schemeClr val="tx1"/>
        </a:solidFill>
        <a:latin typeface="Arial" charset="0"/>
        <a:ea typeface="ＭＳ Ｐゴシック" pitchFamily="50" charset="-128"/>
        <a:cs typeface="+mn-cs"/>
      </a:defRPr>
    </a:lvl6pPr>
    <a:lvl7pPr marL="2743200" algn="l" defTabSz="914400" rtl="0" eaLnBrk="1" latinLnBrk="0" hangingPunct="1">
      <a:defRPr sz="2000" kern="1200">
        <a:solidFill>
          <a:schemeClr val="tx1"/>
        </a:solidFill>
        <a:latin typeface="Arial" charset="0"/>
        <a:ea typeface="ＭＳ Ｐゴシック" pitchFamily="50" charset="-128"/>
        <a:cs typeface="+mn-cs"/>
      </a:defRPr>
    </a:lvl7pPr>
    <a:lvl8pPr marL="3200400" algn="l" defTabSz="914400" rtl="0" eaLnBrk="1" latinLnBrk="0" hangingPunct="1">
      <a:defRPr sz="2000" kern="1200">
        <a:solidFill>
          <a:schemeClr val="tx1"/>
        </a:solidFill>
        <a:latin typeface="Arial" charset="0"/>
        <a:ea typeface="ＭＳ Ｐゴシック" pitchFamily="50" charset="-128"/>
        <a:cs typeface="+mn-cs"/>
      </a:defRPr>
    </a:lvl8pPr>
    <a:lvl9pPr marL="3657600" algn="l" defTabSz="914400" rtl="0" eaLnBrk="1" latinLnBrk="0" hangingPunct="1">
      <a:defRPr sz="2000"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CFF"/>
    <a:srgbClr val="FF6600"/>
    <a:srgbClr val="B54BF7"/>
    <a:srgbClr val="CD73CF"/>
    <a:srgbClr val="FFD5FF"/>
    <a:srgbClr val="FF99FF"/>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89294" autoAdjust="0"/>
  </p:normalViewPr>
  <p:slideViewPr>
    <p:cSldViewPr snapToGrid="0">
      <p:cViewPr>
        <p:scale>
          <a:sx n="70" d="100"/>
          <a:sy n="70" d="100"/>
        </p:scale>
        <p:origin x="-1386" y="114"/>
      </p:cViewPr>
      <p:guideLst>
        <p:guide orient="horz" pos="2160"/>
        <p:guide pos="2880"/>
      </p:guideLst>
    </p:cSldViewPr>
  </p:slideViewPr>
  <p:outlineViewPr>
    <p:cViewPr>
      <p:scale>
        <a:sx n="25" d="100"/>
        <a:sy n="25"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p:scale>
          <a:sx n="100" d="100"/>
          <a:sy n="100" d="100"/>
        </p:scale>
        <p:origin x="-2334" y="-34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69"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_rels/viewProps.xml.rels><?xml version="1.0" encoding="UTF-8" standalone="yes"?>
<Relationships xmlns="http://schemas.openxmlformats.org/package/2006/relationships"><Relationship Id="rId3" Type="http://schemas.openxmlformats.org/officeDocument/2006/relationships/slide" Target="slides/slide53.xml"/><Relationship Id="rId2" Type="http://schemas.openxmlformats.org/officeDocument/2006/relationships/slide" Target="slides/slide51.xml"/><Relationship Id="rId1" Type="http://schemas.openxmlformats.org/officeDocument/2006/relationships/slide" Target="slides/slide7.xml"/><Relationship Id="rId5" Type="http://schemas.openxmlformats.org/officeDocument/2006/relationships/slide" Target="slides/slide57.xml"/><Relationship Id="rId4"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4"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image" Target="../media/image3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4" rIns="91410" bIns="45704" numCol="1" anchor="t" anchorCtr="0" compatLnSpc="1">
            <a:prstTxWarp prst="textNoShape">
              <a:avLst/>
            </a:prstTxWarp>
          </a:bodyPr>
          <a:lstStyle>
            <a:lvl1pPr defTabSz="912297" eaLnBrk="1" hangingPunct="1">
              <a:defRPr kumimoji="1" sz="1200">
                <a:latin typeface="Times New Roman" pitchFamily="18" charset="0"/>
              </a:defRPr>
            </a:lvl1pPr>
          </a:lstStyle>
          <a:p>
            <a:pPr>
              <a:defRPr/>
            </a:pPr>
            <a:endParaRPr lang="en-US" altLang="ja-JP"/>
          </a:p>
        </p:txBody>
      </p:sp>
      <p:sp>
        <p:nvSpPr>
          <p:cNvPr id="16387" name="Rectangle 3"/>
          <p:cNvSpPr>
            <a:spLocks noGrp="1" noChangeArrowheads="1"/>
          </p:cNvSpPr>
          <p:nvPr>
            <p:ph type="dt" sz="quarter" idx="1"/>
          </p:nvPr>
        </p:nvSpPr>
        <p:spPr bwMode="auto">
          <a:xfrm>
            <a:off x="381635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4" rIns="91410" bIns="45704" numCol="1" anchor="t" anchorCtr="0" compatLnSpc="1">
            <a:prstTxWarp prst="textNoShape">
              <a:avLst/>
            </a:prstTxWarp>
          </a:bodyPr>
          <a:lstStyle>
            <a:lvl1pPr algn="r" defTabSz="912297" eaLnBrk="1" hangingPunct="1">
              <a:defRPr kumimoji="1" sz="1200">
                <a:latin typeface="Times New Roman" pitchFamily="18" charset="0"/>
              </a:defRPr>
            </a:lvl1pPr>
          </a:lstStyle>
          <a:p>
            <a:pPr>
              <a:defRPr/>
            </a:pPr>
            <a:endParaRPr lang="en-US" altLang="ja-JP"/>
          </a:p>
        </p:txBody>
      </p:sp>
      <p:sp>
        <p:nvSpPr>
          <p:cNvPr id="16388" name="Rectangle 4"/>
          <p:cNvSpPr>
            <a:spLocks noGrp="1" noChangeArrowheads="1"/>
          </p:cNvSpPr>
          <p:nvPr>
            <p:ph type="ftr" sz="quarter" idx="2"/>
          </p:nvPr>
        </p:nvSpPr>
        <p:spPr bwMode="auto">
          <a:xfrm>
            <a:off x="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4" rIns="91410" bIns="45704" numCol="1" anchor="b" anchorCtr="0" compatLnSpc="1">
            <a:prstTxWarp prst="textNoShape">
              <a:avLst/>
            </a:prstTxWarp>
          </a:bodyPr>
          <a:lstStyle>
            <a:lvl1pPr defTabSz="912297" eaLnBrk="1" hangingPunct="1">
              <a:defRPr kumimoji="1" sz="1200">
                <a:latin typeface="Times New Roman" pitchFamily="18" charset="0"/>
              </a:defRPr>
            </a:lvl1pPr>
          </a:lstStyle>
          <a:p>
            <a:pPr>
              <a:defRPr/>
            </a:pPr>
            <a:endParaRPr lang="en-US" altLang="ja-JP"/>
          </a:p>
        </p:txBody>
      </p:sp>
      <p:sp>
        <p:nvSpPr>
          <p:cNvPr id="16389" name="Rectangle 5"/>
          <p:cNvSpPr>
            <a:spLocks noGrp="1" noChangeArrowheads="1"/>
          </p:cNvSpPr>
          <p:nvPr>
            <p:ph type="sldNum" sz="quarter" idx="3"/>
          </p:nvPr>
        </p:nvSpPr>
        <p:spPr bwMode="auto">
          <a:xfrm>
            <a:off x="381635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4" rIns="91410" bIns="45704" numCol="1" anchor="b" anchorCtr="0" compatLnSpc="1">
            <a:prstTxWarp prst="textNoShape">
              <a:avLst/>
            </a:prstTxWarp>
          </a:bodyPr>
          <a:lstStyle>
            <a:lvl1pPr algn="r" defTabSz="911225" eaLnBrk="1" hangingPunct="1">
              <a:defRPr kumimoji="1" sz="1200">
                <a:latin typeface="Times New Roman" pitchFamily="18" charset="0"/>
              </a:defRPr>
            </a:lvl1pPr>
          </a:lstStyle>
          <a:p>
            <a:pPr>
              <a:defRPr/>
            </a:pPr>
            <a:fld id="{436F7167-736F-4CAD-ACE1-C5F26E143CB8}" type="slidenum">
              <a:rPr lang="en-US" altLang="ja-JP"/>
              <a:pPr>
                <a:defRPr/>
              </a:pPr>
              <a:t>‹#›</a:t>
            </a:fld>
            <a:endParaRPr lang="en-US" altLang="ja-JP"/>
          </a:p>
        </p:txBody>
      </p:sp>
    </p:spTree>
    <p:extLst>
      <p:ext uri="{BB962C8B-B14F-4D97-AF65-F5344CB8AC3E}">
        <p14:creationId xmlns:p14="http://schemas.microsoft.com/office/powerpoint/2010/main" val="17411714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4" rIns="91410" bIns="45704" numCol="1" anchor="t" anchorCtr="0" compatLnSpc="1">
            <a:prstTxWarp prst="textNoShape">
              <a:avLst/>
            </a:prstTxWarp>
          </a:bodyPr>
          <a:lstStyle>
            <a:lvl1pPr defTabSz="912297" eaLnBrk="1" hangingPunct="1">
              <a:defRPr kumimoji="1" sz="1200">
                <a:latin typeface="Times New Roman" pitchFamily="18" charset="0"/>
              </a:defRPr>
            </a:lvl1pPr>
          </a:lstStyle>
          <a:p>
            <a:pPr>
              <a:defRPr/>
            </a:pPr>
            <a:endParaRPr lang="en-US" altLang="ja-JP"/>
          </a:p>
        </p:txBody>
      </p:sp>
      <p:sp>
        <p:nvSpPr>
          <p:cNvPr id="31747" name="Rectangle 3"/>
          <p:cNvSpPr>
            <a:spLocks noGrp="1" noChangeArrowheads="1"/>
          </p:cNvSpPr>
          <p:nvPr>
            <p:ph type="dt" idx="1"/>
          </p:nvPr>
        </p:nvSpPr>
        <p:spPr bwMode="auto">
          <a:xfrm>
            <a:off x="381635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4" rIns="91410" bIns="45704" numCol="1" anchor="t" anchorCtr="0" compatLnSpc="1">
            <a:prstTxWarp prst="textNoShape">
              <a:avLst/>
            </a:prstTxWarp>
          </a:bodyPr>
          <a:lstStyle>
            <a:lvl1pPr algn="r" defTabSz="912297" eaLnBrk="1" hangingPunct="1">
              <a:defRPr kumimoji="1" sz="1200">
                <a:latin typeface="Times New Roman" pitchFamily="18" charset="0"/>
              </a:defRPr>
            </a:lvl1pPr>
          </a:lstStyle>
          <a:p>
            <a:pPr>
              <a:defRPr/>
            </a:pPr>
            <a:endParaRPr lang="en-US" altLang="ja-JP"/>
          </a:p>
        </p:txBody>
      </p:sp>
      <p:sp>
        <p:nvSpPr>
          <p:cNvPr id="68612" name="Rectangle 4"/>
          <p:cNvSpPr>
            <a:spLocks noGrp="1" noRot="1" noChangeAspect="1" noChangeArrowheads="1" noTextEdit="1"/>
          </p:cNvSpPr>
          <p:nvPr>
            <p:ph type="sldImg" idx="2"/>
          </p:nvPr>
        </p:nvSpPr>
        <p:spPr bwMode="auto">
          <a:xfrm>
            <a:off x="900113" y="739775"/>
            <a:ext cx="4937125" cy="37020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898525" y="4687888"/>
            <a:ext cx="4938713" cy="443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4" rIns="91410" bIns="45704" numCol="1" anchor="t" anchorCtr="0" compatLnSpc="1">
            <a:prstTxWarp prst="textNoShape">
              <a:avLst/>
            </a:prstTxWarp>
          </a:bodyPr>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1750" name="Rectangle 6"/>
          <p:cNvSpPr>
            <a:spLocks noGrp="1" noChangeArrowheads="1"/>
          </p:cNvSpPr>
          <p:nvPr>
            <p:ph type="ftr" sz="quarter" idx="4"/>
          </p:nvPr>
        </p:nvSpPr>
        <p:spPr bwMode="auto">
          <a:xfrm>
            <a:off x="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4" rIns="91410" bIns="45704" numCol="1" anchor="b" anchorCtr="0" compatLnSpc="1">
            <a:prstTxWarp prst="textNoShape">
              <a:avLst/>
            </a:prstTxWarp>
          </a:bodyPr>
          <a:lstStyle>
            <a:lvl1pPr defTabSz="912297" eaLnBrk="1" hangingPunct="1">
              <a:defRPr kumimoji="1" sz="1200">
                <a:latin typeface="Times New Roman" pitchFamily="18" charset="0"/>
              </a:defRPr>
            </a:lvl1pPr>
          </a:lstStyle>
          <a:p>
            <a:pPr>
              <a:defRPr/>
            </a:pPr>
            <a:endParaRPr lang="en-US" altLang="ja-JP"/>
          </a:p>
        </p:txBody>
      </p:sp>
      <p:sp>
        <p:nvSpPr>
          <p:cNvPr id="31751" name="Rectangle 7"/>
          <p:cNvSpPr>
            <a:spLocks noGrp="1" noChangeArrowheads="1"/>
          </p:cNvSpPr>
          <p:nvPr>
            <p:ph type="sldNum" sz="quarter" idx="5"/>
          </p:nvPr>
        </p:nvSpPr>
        <p:spPr bwMode="auto">
          <a:xfrm>
            <a:off x="381635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0" tIns="45704" rIns="91410" bIns="45704" numCol="1" anchor="b" anchorCtr="0" compatLnSpc="1">
            <a:prstTxWarp prst="textNoShape">
              <a:avLst/>
            </a:prstTxWarp>
          </a:bodyPr>
          <a:lstStyle>
            <a:lvl1pPr algn="r" defTabSz="911225" eaLnBrk="1" hangingPunct="1">
              <a:defRPr kumimoji="1" sz="1200">
                <a:latin typeface="Times New Roman" pitchFamily="18" charset="0"/>
              </a:defRPr>
            </a:lvl1pPr>
          </a:lstStyle>
          <a:p>
            <a:pPr>
              <a:defRPr/>
            </a:pPr>
            <a:fld id="{6F188496-584B-45CF-99FD-CC20258AA799}" type="slidenum">
              <a:rPr lang="en-US" altLang="ja-JP"/>
              <a:pPr>
                <a:defRPr/>
              </a:pPr>
              <a:t>‹#›</a:t>
            </a:fld>
            <a:endParaRPr lang="en-US" altLang="ja-JP"/>
          </a:p>
        </p:txBody>
      </p:sp>
    </p:spTree>
    <p:extLst>
      <p:ext uri="{BB962C8B-B14F-4D97-AF65-F5344CB8AC3E}">
        <p14:creationId xmlns:p14="http://schemas.microsoft.com/office/powerpoint/2010/main" val="26050561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973BC2E5-E601-4D2D-B991-AB97F9EE8ADC}" type="slidenum">
              <a:rPr lang="en-US" altLang="ja-JP" sz="1200" smtClean="0">
                <a:latin typeface="Times New Roman" pitchFamily="18" charset="0"/>
              </a:rPr>
              <a:pPr/>
              <a:t>1</a:t>
            </a:fld>
            <a:endParaRPr lang="en-US" altLang="ja-JP" sz="1200" smtClean="0">
              <a:latin typeface="Times New Roman"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700088" y="4687888"/>
            <a:ext cx="5392737" cy="4438650"/>
          </a:xfrm>
          <a:noFill/>
        </p:spPr>
        <p:txBody>
          <a:bodyPr/>
          <a:lstStyle/>
          <a:p>
            <a:pPr eaLnBrk="1" hangingPunct="1"/>
            <a:r>
              <a:rPr lang="ja-JP" altLang="en-US" sz="1500" smtClean="0">
                <a:latin typeface="Arial" charset="0"/>
              </a:rPr>
              <a:t>　</a:t>
            </a:r>
            <a:r>
              <a:rPr lang="ja-JP" altLang="en-US" sz="1500" smtClean="0">
                <a:solidFill>
                  <a:srgbClr val="FF0000"/>
                </a:solidFill>
                <a:latin typeface="Arial" charset="0"/>
              </a:rPr>
              <a:t>第２章では，</a:t>
            </a:r>
            <a:r>
              <a:rPr lang="en-US" altLang="ja-JP" sz="1500" smtClean="0">
                <a:latin typeface="Arial" charset="0"/>
              </a:rPr>
              <a:t>QC</a:t>
            </a:r>
            <a:r>
              <a:rPr lang="ja-JP" altLang="en-US" sz="1500" smtClean="0">
                <a:latin typeface="Arial" charset="0"/>
              </a:rPr>
              <a:t>的に業務を管理・改善する際や</a:t>
            </a:r>
            <a:r>
              <a:rPr lang="en-US" altLang="ja-JP" sz="1500" smtClean="0">
                <a:latin typeface="Arial" charset="0"/>
              </a:rPr>
              <a:t>QC</a:t>
            </a:r>
            <a:r>
              <a:rPr lang="ja-JP" altLang="en-US" sz="1500" smtClean="0">
                <a:latin typeface="Arial" charset="0"/>
              </a:rPr>
              <a:t>サークル活動において不可欠な道具である</a:t>
            </a:r>
            <a:r>
              <a:rPr lang="en-US" altLang="ja-JP" sz="1500" smtClean="0">
                <a:latin typeface="Arial" charset="0"/>
              </a:rPr>
              <a:t>QC</a:t>
            </a:r>
            <a:r>
              <a:rPr lang="ja-JP" altLang="en-US" sz="1500" smtClean="0">
                <a:latin typeface="Arial" charset="0"/>
              </a:rPr>
              <a:t>手法について，その基本をわかりやすく解説します。</a:t>
            </a:r>
          </a:p>
          <a:p>
            <a:pPr eaLnBrk="1" hangingPunct="1"/>
            <a:endParaRPr lang="ja-JP" altLang="en-US" sz="1500" smtClean="0">
              <a:latin typeface="Arial" charset="0"/>
            </a:endParaRPr>
          </a:p>
          <a:p>
            <a:pPr eaLnBrk="1" hangingPunct="1"/>
            <a:r>
              <a:rPr lang="ja-JP" altLang="en-US" sz="1500" smtClean="0">
                <a:latin typeface="Arial" charset="0"/>
              </a:rPr>
              <a:t>　</a:t>
            </a:r>
            <a:r>
              <a:rPr lang="en-US" altLang="ja-JP" sz="1500" smtClean="0">
                <a:latin typeface="Arial" charset="0"/>
              </a:rPr>
              <a:t>QC</a:t>
            </a:r>
            <a:r>
              <a:rPr lang="ja-JP" altLang="en-US" sz="1500" smtClean="0">
                <a:latin typeface="Arial" charset="0"/>
              </a:rPr>
              <a:t>手法には様々なものがあります。ここでは，</a:t>
            </a:r>
            <a:r>
              <a:rPr lang="en-US" altLang="ja-JP" sz="1500" smtClean="0">
                <a:latin typeface="Arial" charset="0"/>
              </a:rPr>
              <a:t>QC</a:t>
            </a:r>
            <a:r>
              <a:rPr lang="ja-JP" altLang="en-US" sz="1500" smtClean="0">
                <a:latin typeface="Arial" charset="0"/>
              </a:rPr>
              <a:t>サークル活動をはじめ，日常の管理・改善に多く用いられ，しかも作成が容易な</a:t>
            </a:r>
            <a:r>
              <a:rPr lang="en-US" altLang="ja-JP" sz="1500" smtClean="0">
                <a:latin typeface="Arial" charset="0"/>
              </a:rPr>
              <a:t>QC</a:t>
            </a:r>
            <a:r>
              <a:rPr lang="ja-JP" altLang="en-US" sz="1500" smtClean="0">
                <a:latin typeface="Arial" charset="0"/>
              </a:rPr>
              <a:t>七つ道具の使い方を中心に紹介します。</a:t>
            </a:r>
          </a:p>
          <a:p>
            <a:pPr eaLnBrk="1" hangingPunct="1"/>
            <a:endParaRPr lang="ja-JP" altLang="en-US" sz="1500" smtClean="0">
              <a:latin typeface="Arial" charset="0"/>
            </a:endParaRPr>
          </a:p>
          <a:p>
            <a:pPr eaLnBrk="1" hangingPunct="1"/>
            <a:r>
              <a:rPr lang="ja-JP" altLang="en-US" sz="1500" smtClean="0">
                <a:latin typeface="Arial" charset="0"/>
              </a:rPr>
              <a:t>　</a:t>
            </a:r>
            <a:r>
              <a:rPr lang="en-US" altLang="ja-JP" sz="1500" smtClean="0">
                <a:latin typeface="Arial" charset="0"/>
              </a:rPr>
              <a:t>QC</a:t>
            </a:r>
            <a:r>
              <a:rPr lang="ja-JP" altLang="en-US" sz="1500" smtClean="0">
                <a:latin typeface="Arial" charset="0"/>
              </a:rPr>
              <a:t>七つ道具は，統計ソフトや表計算ソフトなどを用い，パソコンで容易に作図が可能ですが，それぞれの手法が持つ意味をよく理解し，目的に合った手法を選択し，効率的・効果的な活用を行ってください。</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552E109C-2126-42F7-8654-615F16E7E6BA}" type="slidenum">
              <a:rPr lang="en-US" altLang="ja-JP" sz="1200" smtClean="0">
                <a:latin typeface="Times New Roman" pitchFamily="18" charset="0"/>
              </a:rPr>
              <a:pPr/>
              <a:t>10</a:t>
            </a:fld>
            <a:endParaRPr lang="en-US" altLang="ja-JP" sz="1200" smtClean="0">
              <a:latin typeface="Times New Roman" pitchFamily="18"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r>
              <a:rPr lang="en-US" altLang="ja-JP" sz="1500" smtClean="0"/>
              <a:t>○</a:t>
            </a:r>
            <a:r>
              <a:rPr lang="ja-JP" altLang="en-US" sz="1500" smtClean="0"/>
              <a:t>まずは，数ある</a:t>
            </a:r>
            <a:r>
              <a:rPr lang="en-US" altLang="ja-JP" sz="1500" smtClean="0"/>
              <a:t>QC</a:t>
            </a:r>
            <a:r>
              <a:rPr lang="ja-JP" altLang="en-US" sz="1500" smtClean="0"/>
              <a:t>手法のうち，もっとも多く用いられ，作成方法も容易な</a:t>
            </a:r>
            <a:r>
              <a:rPr lang="en-US" altLang="ja-JP" sz="1500" smtClean="0"/>
              <a:t>QC</a:t>
            </a:r>
            <a:r>
              <a:rPr lang="ja-JP" altLang="en-US" sz="1500" smtClean="0"/>
              <a:t>七つ道具から身につけて活用してください。</a:t>
            </a:r>
          </a:p>
          <a:p>
            <a:pPr eaLnBrk="1" hangingPunct="1">
              <a:lnSpc>
                <a:spcPct val="90000"/>
              </a:lnSpc>
            </a:pPr>
            <a:r>
              <a:rPr lang="ja-JP" altLang="en-US" sz="1500" smtClean="0"/>
              <a:t>実際にこれら</a:t>
            </a:r>
            <a:r>
              <a:rPr lang="en-US" altLang="ja-JP" sz="1500" smtClean="0"/>
              <a:t>QC</a:t>
            </a:r>
            <a:r>
              <a:rPr lang="ja-JP" altLang="en-US" sz="1500" smtClean="0"/>
              <a:t>七つ道具は多くの問題解決に適用され，効果をあげています。</a:t>
            </a:r>
          </a:p>
          <a:p>
            <a:pPr eaLnBrk="1" hangingPunct="1">
              <a:lnSpc>
                <a:spcPct val="90000"/>
              </a:lnSpc>
            </a:pPr>
            <a:endParaRPr lang="ja-JP" altLang="en-US" sz="1500" smtClean="0"/>
          </a:p>
          <a:p>
            <a:pPr eaLnBrk="1" hangingPunct="1">
              <a:lnSpc>
                <a:spcPct val="90000"/>
              </a:lnSpc>
            </a:pPr>
            <a:r>
              <a:rPr lang="ja-JP" altLang="en-US" sz="1500" smtClean="0"/>
              <a:t>○今回紹介する</a:t>
            </a:r>
            <a:r>
              <a:rPr lang="en-US" altLang="ja-JP" sz="1500" smtClean="0"/>
              <a:t>7</a:t>
            </a:r>
            <a:r>
              <a:rPr lang="ja-JP" altLang="en-US" sz="1500" smtClean="0"/>
              <a:t>つの手法の一つに，管理図があります。</a:t>
            </a:r>
          </a:p>
          <a:p>
            <a:pPr eaLnBrk="1" hangingPunct="1">
              <a:lnSpc>
                <a:spcPct val="90000"/>
              </a:lnSpc>
            </a:pPr>
            <a:r>
              <a:rPr lang="ja-JP" altLang="en-US" sz="1500" smtClean="0"/>
              <a:t>管理図は，その活用にやや専門的な知識が必要ですので，本書では概要のみの紹介ですが，工程管理に効果的な手法です。詳細は別途専門書で学習されるようお薦めします。</a:t>
            </a:r>
          </a:p>
          <a:p>
            <a:pPr eaLnBrk="1" hangingPunct="1">
              <a:lnSpc>
                <a:spcPct val="90000"/>
              </a:lnSpc>
            </a:pPr>
            <a:endParaRPr lang="ja-JP" altLang="en-US" sz="1500" smtClean="0"/>
          </a:p>
          <a:p>
            <a:pPr eaLnBrk="1" hangingPunct="1">
              <a:lnSpc>
                <a:spcPct val="90000"/>
              </a:lnSpc>
            </a:pPr>
            <a:r>
              <a:rPr lang="ja-JP" altLang="en-US" sz="1500" smtClean="0"/>
              <a:t>○また，紹介する</a:t>
            </a:r>
            <a:r>
              <a:rPr lang="en-US" altLang="ja-JP" sz="1500" smtClean="0"/>
              <a:t>7</a:t>
            </a:r>
            <a:r>
              <a:rPr lang="ja-JP" altLang="en-US" sz="1500" smtClean="0"/>
              <a:t>つの手法のうち，特性要因図のみ言語データを扱いますが，チェックシートを除く</a:t>
            </a:r>
            <a:r>
              <a:rPr lang="en-US" altLang="ja-JP" sz="1500" smtClean="0"/>
              <a:t>5</a:t>
            </a:r>
            <a:r>
              <a:rPr lang="ja-JP" altLang="en-US" sz="1500" smtClean="0"/>
              <a:t>手法は数値データを取り扱います。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1314450">
              <a:defRPr sz="2000">
                <a:solidFill>
                  <a:schemeClr val="tx1"/>
                </a:solidFill>
                <a:latin typeface="Arial" charset="0"/>
                <a:ea typeface="ＭＳ Ｐゴシック" pitchFamily="50" charset="-128"/>
              </a:defRPr>
            </a:lvl1pPr>
            <a:lvl2pPr marL="1077913" indent="-414338" defTabSz="1314450">
              <a:defRPr sz="2000">
                <a:solidFill>
                  <a:schemeClr val="tx1"/>
                </a:solidFill>
                <a:latin typeface="Arial" charset="0"/>
                <a:ea typeface="ＭＳ Ｐゴシック" pitchFamily="50" charset="-128"/>
              </a:defRPr>
            </a:lvl2pPr>
            <a:lvl3pPr marL="1657350" indent="-330200" defTabSz="1314450">
              <a:defRPr sz="2000">
                <a:solidFill>
                  <a:schemeClr val="tx1"/>
                </a:solidFill>
                <a:latin typeface="Arial" charset="0"/>
                <a:ea typeface="ＭＳ Ｐゴシック" pitchFamily="50" charset="-128"/>
              </a:defRPr>
            </a:lvl3pPr>
            <a:lvl4pPr marL="2320925" indent="-330200" defTabSz="1314450">
              <a:defRPr sz="2000">
                <a:solidFill>
                  <a:schemeClr val="tx1"/>
                </a:solidFill>
                <a:latin typeface="Arial" charset="0"/>
                <a:ea typeface="ＭＳ Ｐゴシック" pitchFamily="50" charset="-128"/>
              </a:defRPr>
            </a:lvl4pPr>
            <a:lvl5pPr marL="2984500" indent="-330200" defTabSz="1314450">
              <a:defRPr sz="2000">
                <a:solidFill>
                  <a:schemeClr val="tx1"/>
                </a:solidFill>
                <a:latin typeface="Arial" charset="0"/>
                <a:ea typeface="ＭＳ Ｐゴシック" pitchFamily="50" charset="-128"/>
              </a:defRPr>
            </a:lvl5pPr>
            <a:lvl6pPr marL="3441700" indent="-330200" defTabSz="1314450"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1314450"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1314450"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1314450" eaLnBrk="0" fontAlgn="base" hangingPunct="0">
              <a:spcBef>
                <a:spcPct val="0"/>
              </a:spcBef>
              <a:spcAft>
                <a:spcPct val="0"/>
              </a:spcAft>
              <a:defRPr sz="2000">
                <a:solidFill>
                  <a:schemeClr val="tx1"/>
                </a:solidFill>
                <a:latin typeface="Arial" charset="0"/>
                <a:ea typeface="ＭＳ Ｐゴシック" pitchFamily="50" charset="-128"/>
              </a:defRPr>
            </a:lvl9pPr>
          </a:lstStyle>
          <a:p>
            <a:fld id="{B7A21205-37BA-422B-9EF1-CF78687E55B7}" type="slidenum">
              <a:rPr lang="en-US" altLang="ja-JP" sz="1700" smtClean="0">
                <a:latin typeface="Times New Roman" pitchFamily="18" charset="0"/>
              </a:rPr>
              <a:pPr/>
              <a:t>11</a:t>
            </a:fld>
            <a:endParaRPr lang="en-US" altLang="ja-JP" sz="1700" smtClean="0">
              <a:latin typeface="Times New Roman" pitchFamily="18"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r>
              <a:rPr lang="ja-JP" altLang="en-US" smtClean="0"/>
              <a:t>ＱＣ</a:t>
            </a:r>
            <a:r>
              <a:rPr lang="en-US" altLang="ja-JP" smtClean="0"/>
              <a:t>7</a:t>
            </a:r>
            <a:r>
              <a:rPr lang="ja-JP" altLang="en-US" smtClean="0"/>
              <a:t>道具は、</a:t>
            </a:r>
          </a:p>
          <a:p>
            <a:pPr eaLnBrk="1" hangingPunct="1"/>
            <a:r>
              <a:rPr lang="ja-JP" altLang="en-US" smtClean="0"/>
              <a:t>以上の７つですが、プラス層別とありますのは、全ての</a:t>
            </a:r>
            <a:r>
              <a:rPr lang="en-US" altLang="ja-JP" smtClean="0"/>
              <a:t>7</a:t>
            </a:r>
            <a:r>
              <a:rPr lang="ja-JP" altLang="en-US" smtClean="0"/>
              <a:t>つ道具のベースになる</a:t>
            </a:r>
          </a:p>
          <a:p>
            <a:pPr eaLnBrk="1" hangingPunct="1"/>
            <a:r>
              <a:rPr lang="ja-JP" altLang="en-US" smtClean="0"/>
              <a:t>ＱＣ的ものの見方として重要であり、この層別なく、手法を捕らえると目的が達成できません。</a:t>
            </a:r>
          </a:p>
          <a:p>
            <a:pPr eaLnBrk="1" hangingPunct="1"/>
            <a:r>
              <a:rPr lang="ja-JP" altLang="en-US" smtClean="0"/>
              <a:t>重要なポイントに成ります。</a:t>
            </a:r>
          </a:p>
          <a:p>
            <a:pPr eaLnBrk="1" hangingPunct="1"/>
            <a:endParaRPr lang="en-US" altLang="ja-JP"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C8A841DA-4D76-47C3-887B-34DB7ACE7A49}" type="slidenum">
              <a:rPr lang="en-US" altLang="ja-JP" sz="1200" smtClean="0">
                <a:latin typeface="Times New Roman" pitchFamily="18" charset="0"/>
              </a:rPr>
              <a:pPr/>
              <a:t>12</a:t>
            </a:fld>
            <a:endParaRPr lang="en-US" altLang="ja-JP" sz="1200" smtClean="0">
              <a:latin typeface="Times New Roman" pitchFamily="18"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xfrm>
            <a:off x="274638" y="4687888"/>
            <a:ext cx="6461125" cy="4438650"/>
          </a:xfrm>
          <a:noFill/>
        </p:spPr>
        <p:txBody>
          <a:bodyPr/>
          <a:lstStyle/>
          <a:p>
            <a:pPr eaLnBrk="1" hangingPunct="1">
              <a:lnSpc>
                <a:spcPct val="90000"/>
              </a:lnSpc>
            </a:pPr>
            <a:r>
              <a:rPr lang="en-US" altLang="ja-JP" sz="1500" smtClean="0"/>
              <a:t>○</a:t>
            </a:r>
            <a:r>
              <a:rPr lang="ja-JP" altLang="en-US" sz="1500" smtClean="0"/>
              <a:t>　グラフは、「データーを図形に表して、数量の大きさを比較したり、</a:t>
            </a:r>
          </a:p>
          <a:p>
            <a:pPr eaLnBrk="1" hangingPunct="1">
              <a:lnSpc>
                <a:spcPct val="90000"/>
              </a:lnSpc>
            </a:pPr>
            <a:r>
              <a:rPr lang="ja-JP" altLang="en-US" sz="1500" smtClean="0"/>
              <a:t>　　　数量　　の変化する状態をわかりやすくしたもの」です。</a:t>
            </a:r>
          </a:p>
          <a:p>
            <a:pPr eaLnBrk="1" hangingPunct="1">
              <a:lnSpc>
                <a:spcPct val="90000"/>
              </a:lnSpc>
            </a:pPr>
            <a:r>
              <a:rPr lang="ja-JP" altLang="en-US" sz="1500" smtClean="0"/>
              <a:t>　　　グラフの大きな特徴は、「見ただけで内容がわかる」ことです。</a:t>
            </a:r>
          </a:p>
          <a:p>
            <a:pPr eaLnBrk="1" hangingPunct="1">
              <a:lnSpc>
                <a:spcPct val="90000"/>
              </a:lnSpc>
            </a:pPr>
            <a:r>
              <a:rPr lang="ja-JP" altLang="en-US" sz="1500" smtClean="0"/>
              <a:t>　　　特徴として①データー全体の姿を一目でつかむことができる。</a:t>
            </a:r>
          </a:p>
          <a:p>
            <a:pPr eaLnBrk="1" hangingPunct="1">
              <a:lnSpc>
                <a:spcPct val="90000"/>
              </a:lnSpc>
            </a:pPr>
            <a:r>
              <a:rPr lang="ja-JP" altLang="en-US" sz="1500" smtClean="0"/>
              <a:t>　　　　　　　②それぞれのデーターを比較して理解する事ができる。</a:t>
            </a:r>
          </a:p>
          <a:p>
            <a:pPr eaLnBrk="1" hangingPunct="1">
              <a:lnSpc>
                <a:spcPct val="90000"/>
              </a:lnSpc>
            </a:pPr>
            <a:r>
              <a:rPr lang="ja-JP" altLang="en-US" sz="1500" smtClean="0"/>
              <a:t>　　　　　　　　　（個と全体の把握ができる）</a:t>
            </a:r>
          </a:p>
          <a:p>
            <a:pPr eaLnBrk="1" hangingPunct="1">
              <a:lnSpc>
                <a:spcPct val="90000"/>
              </a:lnSpc>
            </a:pPr>
            <a:r>
              <a:rPr lang="ja-JP" altLang="en-US" sz="1500" smtClean="0"/>
              <a:t>　　　　　　　③見る人にわかりやすく、具体的に判断することができる</a:t>
            </a:r>
          </a:p>
          <a:p>
            <a:pPr eaLnBrk="1" hangingPunct="1">
              <a:lnSpc>
                <a:spcPct val="90000"/>
              </a:lnSpc>
            </a:pPr>
            <a:r>
              <a:rPr lang="ja-JP" altLang="en-US" sz="1500" smtClean="0"/>
              <a:t>　　　　　　　④データーの推移の状況や、データーの相互の関係なども素早く</a:t>
            </a:r>
          </a:p>
          <a:p>
            <a:pPr eaLnBrk="1" hangingPunct="1">
              <a:lnSpc>
                <a:spcPct val="90000"/>
              </a:lnSpc>
            </a:pPr>
            <a:r>
              <a:rPr lang="ja-JP" altLang="en-US" sz="1500" smtClean="0"/>
              <a:t>　　　　　　　　　つかむことができる。</a:t>
            </a:r>
          </a:p>
          <a:p>
            <a:pPr eaLnBrk="1" hangingPunct="1">
              <a:lnSpc>
                <a:spcPct val="90000"/>
              </a:lnSpc>
            </a:pPr>
            <a:r>
              <a:rPr lang="ja-JP" altLang="en-US" sz="1500" smtClean="0"/>
              <a:t>　　　　　　　⑤誰にでも手軽に、簡単に書くことができる</a:t>
            </a:r>
          </a:p>
          <a:p>
            <a:pPr eaLnBrk="1" hangingPunct="1">
              <a:lnSpc>
                <a:spcPct val="90000"/>
              </a:lnSpc>
            </a:pPr>
            <a:endParaRPr lang="ja-JP" altLang="en-US" sz="1500" smtClean="0"/>
          </a:p>
          <a:p>
            <a:pPr eaLnBrk="1" hangingPunct="1">
              <a:lnSpc>
                <a:spcPct val="90000"/>
              </a:lnSpc>
            </a:pPr>
            <a:r>
              <a:rPr lang="ja-JP" altLang="en-US" sz="1500" smtClean="0"/>
              <a:t>・品質管理で一番大切なことは、</a:t>
            </a:r>
          </a:p>
          <a:p>
            <a:pPr eaLnBrk="1" hangingPunct="1">
              <a:lnSpc>
                <a:spcPct val="90000"/>
              </a:lnSpc>
            </a:pPr>
            <a:r>
              <a:rPr lang="ja-JP" altLang="en-US" sz="1500" smtClean="0"/>
              <a:t>　「事実に基づくデーターによって物事の判断をする」ことで、グラフは</a:t>
            </a:r>
          </a:p>
          <a:p>
            <a:pPr eaLnBrk="1" hangingPunct="1">
              <a:lnSpc>
                <a:spcPct val="90000"/>
              </a:lnSpc>
            </a:pPr>
            <a:r>
              <a:rPr lang="ja-JP" altLang="en-US" sz="1500" smtClean="0"/>
              <a:t>　事実の基づくデーターを整理し、正しい判断に導いてくれる基本的な</a:t>
            </a:r>
          </a:p>
          <a:p>
            <a:pPr eaLnBrk="1" hangingPunct="1">
              <a:lnSpc>
                <a:spcPct val="90000"/>
              </a:lnSpc>
            </a:pPr>
            <a:r>
              <a:rPr lang="ja-JP" altLang="en-US" sz="1500" smtClean="0"/>
              <a:t>　</a:t>
            </a:r>
            <a:r>
              <a:rPr lang="en-US" altLang="ja-JP" sz="1500" smtClean="0"/>
              <a:t>QC</a:t>
            </a:r>
            <a:r>
              <a:rPr lang="ja-JP" altLang="en-US" sz="1500" smtClean="0"/>
              <a:t>手法の道具です。</a:t>
            </a:r>
          </a:p>
          <a:p>
            <a:pPr eaLnBrk="1" hangingPunct="1">
              <a:lnSpc>
                <a:spcPct val="90000"/>
              </a:lnSpc>
            </a:pPr>
            <a:r>
              <a:rPr lang="ja-JP" altLang="en-US" sz="1500" smtClean="0"/>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6A7515A8-26C3-433B-8E46-A888F044F075}" type="slidenum">
              <a:rPr lang="en-US" altLang="ja-JP" sz="1200" smtClean="0">
                <a:latin typeface="Times New Roman" pitchFamily="18" charset="0"/>
              </a:rPr>
              <a:pPr/>
              <a:t>13</a:t>
            </a:fld>
            <a:endParaRPr lang="en-US" altLang="ja-JP" sz="1200" smtClean="0">
              <a:latin typeface="Times New Roman" pitchFamily="18"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よく用いられる４種類のグラフを示しますが，このほかにもいくつかのグラフがよく用いられています。</a:t>
            </a:r>
          </a:p>
          <a:p>
            <a:pPr eaLnBrk="1" hangingPunct="1"/>
            <a:r>
              <a:rPr lang="ja-JP" altLang="en-US" sz="1500" smtClean="0"/>
              <a:t>たとえば，帯グラフ，ガントチャート（活動計画・実績を表わすのによく用いる），アイソグラフ（グラフの単位を絵で表現）などがありますが，作成が容易で，誰もが目にしていることから，気楽に用いることができます。</a:t>
            </a:r>
          </a:p>
          <a:p>
            <a:pPr eaLnBrk="1" hangingPunct="1"/>
            <a:endParaRPr lang="ja-JP" altLang="en-US" sz="1500" smtClean="0"/>
          </a:p>
          <a:p>
            <a:pPr eaLnBrk="1" hangingPunct="1"/>
            <a:r>
              <a:rPr lang="ja-JP" altLang="en-US" sz="1500" smtClean="0"/>
              <a:t>○おもな用途は，変化，大きさ，比較，順序，またはこれらの組み合わせで視覚化をはかっています。</a:t>
            </a:r>
          </a:p>
          <a:p>
            <a:pPr eaLnBrk="1" hangingPunct="1"/>
            <a:endParaRPr lang="ja-JP" altLang="en-US" sz="1500" smtClean="0"/>
          </a:p>
          <a:p>
            <a:pPr eaLnBrk="1" hangingPunct="1"/>
            <a:r>
              <a:rPr lang="ja-JP" altLang="en-US" sz="1500" smtClean="0"/>
              <a:t>○カラーリング（色づけ）により，その違いや変化を際立たせることができます。</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40CE0074-0E56-4B37-9275-2A32F2674E2C}" type="slidenum">
              <a:rPr lang="en-US" altLang="ja-JP" sz="1200" smtClean="0">
                <a:latin typeface="Times New Roman" pitchFamily="18" charset="0"/>
              </a:rPr>
              <a:pPr/>
              <a:t>14</a:t>
            </a:fld>
            <a:endParaRPr lang="en-US" altLang="ja-JP" sz="1200" smtClean="0">
              <a:latin typeface="Times New Roman" pitchFamily="18"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r>
              <a:rPr lang="en-US" altLang="ja-JP" sz="1500" smtClean="0"/>
              <a:t>○</a:t>
            </a:r>
            <a:r>
              <a:rPr lang="ja-JP" altLang="en-US" sz="1500" smtClean="0"/>
              <a:t>多くの人が作成し見るグラフです。したがって，作成する人によって，作り方がバラバラでは見るほうも戸惑ってしまいます。そうならないための「グラフの書き方の基本」です。</a:t>
            </a:r>
          </a:p>
          <a:p>
            <a:pPr eaLnBrk="1" hangingPunct="1">
              <a:lnSpc>
                <a:spcPct val="90000"/>
              </a:lnSpc>
            </a:pPr>
            <a:endParaRPr lang="ja-JP" altLang="en-US" sz="1500" smtClean="0"/>
          </a:p>
          <a:p>
            <a:pPr eaLnBrk="1" hangingPunct="1">
              <a:lnSpc>
                <a:spcPct val="90000"/>
              </a:lnSpc>
            </a:pPr>
            <a:r>
              <a:rPr lang="ja-JP" altLang="en-US" sz="1500" smtClean="0"/>
              <a:t>○「グラフの書き方の基本」の目的は，見る人がそのグラフで訴えたいことをひと目で理解してもらうことにあります。そのために，わかりやすさ，見やすさを最優先すべきです。</a:t>
            </a:r>
          </a:p>
          <a:p>
            <a:pPr eaLnBrk="1" hangingPunct="1">
              <a:lnSpc>
                <a:spcPct val="90000"/>
              </a:lnSpc>
            </a:pPr>
            <a:r>
              <a:rPr lang="ja-JP" altLang="en-US" sz="1500" smtClean="0"/>
              <a:t>たとえば，線の太さやプロットする点の大きさも大事な要素です。細い線や小さな点では貧弱にとられてしまいます。太い線や大きい点のほうがインパクトがでます。細かなことですが，一度試してみてください。</a:t>
            </a:r>
          </a:p>
          <a:p>
            <a:pPr eaLnBrk="1" hangingPunct="1">
              <a:lnSpc>
                <a:spcPct val="90000"/>
              </a:lnSpc>
            </a:pPr>
            <a:endParaRPr lang="ja-JP" altLang="en-US" sz="1500" smtClean="0"/>
          </a:p>
          <a:p>
            <a:pPr eaLnBrk="1" hangingPunct="1">
              <a:lnSpc>
                <a:spcPct val="90000"/>
              </a:lnSpc>
            </a:pPr>
            <a:r>
              <a:rPr lang="ja-JP" altLang="en-US" sz="1500" smtClean="0"/>
              <a:t>○棒グラフの棒と棒の間隔にも同様なことがいえます。</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 イメージ プレースホルダー 1"/>
          <p:cNvSpPr>
            <a:spLocks noGrp="1" noRot="1" noChangeAspect="1" noTextEdit="1"/>
          </p:cNvSpPr>
          <p:nvPr>
            <p:ph type="sldImg"/>
          </p:nvPr>
        </p:nvSpPr>
        <p:spPr>
          <a:ln/>
        </p:spPr>
      </p:sp>
      <p:sp>
        <p:nvSpPr>
          <p:cNvPr id="83971" name="ノート プレースホルダー 2"/>
          <p:cNvSpPr>
            <a:spLocks noGrp="1"/>
          </p:cNvSpPr>
          <p:nvPr>
            <p:ph type="body" idx="1"/>
          </p:nvPr>
        </p:nvSpPr>
        <p:spPr>
          <a:noFill/>
        </p:spPr>
        <p:txBody>
          <a:bodyPr/>
          <a:lstStyle/>
          <a:p>
            <a:endParaRPr lang="ja-JP" altLang="en-US" smtClean="0"/>
          </a:p>
        </p:txBody>
      </p:sp>
      <p:sp>
        <p:nvSpPr>
          <p:cNvPr id="83972" name="スライド番号プレースホルダー 3"/>
          <p:cNvSpPr>
            <a:spLocks noGrp="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6E27F7F5-D4AB-40C9-A69C-3F44E181BA81}" type="slidenum">
              <a:rPr lang="en-US" altLang="ja-JP" sz="1200" smtClean="0">
                <a:latin typeface="Times New Roman" pitchFamily="18" charset="0"/>
              </a:rPr>
              <a:pPr/>
              <a:t>16</a:t>
            </a:fld>
            <a:endParaRPr lang="en-US" altLang="ja-JP" sz="1200"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EB15712A-7B07-4E58-A2E4-8FB050C816C5}" type="slidenum">
              <a:rPr lang="en-US" altLang="ja-JP" sz="1200" smtClean="0">
                <a:latin typeface="Times New Roman" pitchFamily="18" charset="0"/>
              </a:rPr>
              <a:pPr/>
              <a:t>18</a:t>
            </a:fld>
            <a:endParaRPr lang="en-US" altLang="ja-JP" sz="1200" smtClean="0">
              <a:latin typeface="Times New Roman" pitchFamily="18"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xfrm>
            <a:off x="500063" y="4699000"/>
            <a:ext cx="6102350" cy="4438650"/>
          </a:xfrm>
          <a:noFill/>
        </p:spPr>
        <p:txBody>
          <a:bodyPr/>
          <a:lstStyle/>
          <a:p>
            <a:pPr eaLnBrk="1" hangingPunct="1"/>
            <a:r>
              <a:rPr lang="en-US" altLang="ja-JP" sz="1500" smtClean="0"/>
              <a:t>★</a:t>
            </a:r>
            <a:r>
              <a:rPr lang="ja-JP" altLang="en-US" sz="1500" smtClean="0"/>
              <a:t>チェックシートとは、種類別に簡単にデーターをとったり、確認の</a:t>
            </a:r>
          </a:p>
          <a:p>
            <a:pPr eaLnBrk="1" hangingPunct="1"/>
            <a:r>
              <a:rPr lang="ja-JP" altLang="en-US" sz="1500" smtClean="0"/>
              <a:t>　抜けや落ちをなくすために、チェックするだけで簡単に感単に結果が</a:t>
            </a:r>
          </a:p>
          <a:p>
            <a:pPr eaLnBrk="1" hangingPunct="1"/>
            <a:r>
              <a:rPr lang="ja-JP" altLang="en-US" sz="1500" smtClean="0"/>
              <a:t>　わかるようにつくられた表や図のことをいいます。</a:t>
            </a:r>
          </a:p>
          <a:p>
            <a:pPr eaLnBrk="1" hangingPunct="1"/>
            <a:endParaRPr lang="ja-JP" altLang="en-US" sz="1500" smtClean="0"/>
          </a:p>
          <a:p>
            <a:pPr eaLnBrk="1" hangingPunct="1"/>
            <a:r>
              <a:rPr lang="ja-JP" altLang="en-US" sz="1500" smtClean="0"/>
              <a:t>★チェックシートをするにも目的があります。　その目的をできるだけ具体的に</a:t>
            </a:r>
          </a:p>
          <a:p>
            <a:pPr eaLnBrk="1" hangingPunct="1"/>
            <a:r>
              <a:rPr lang="ja-JP" altLang="en-US" sz="1500" smtClean="0"/>
              <a:t>　はっきり定めることによって、うまいチェックのやり方が決まってきます。</a:t>
            </a:r>
          </a:p>
          <a:p>
            <a:pPr eaLnBrk="1" hangingPunct="1"/>
            <a:r>
              <a:rPr lang="ja-JP" altLang="en-US" sz="1500" smtClean="0"/>
              <a:t>　仕事、職場の問題・課題によって、それぞれの目的は違ってきますが、</a:t>
            </a:r>
          </a:p>
          <a:p>
            <a:pPr eaLnBrk="1" hangingPunct="1"/>
            <a:r>
              <a:rPr lang="ja-JP" altLang="en-US" sz="1500" smtClean="0"/>
              <a:t>　普通われわれの仕事・職場の中では、チェックする目的は大きくわけて記録</a:t>
            </a:r>
          </a:p>
          <a:p>
            <a:pPr eaLnBrk="1" hangingPunct="1"/>
            <a:r>
              <a:rPr lang="ja-JP" altLang="en-US" sz="1500" smtClean="0"/>
              <a:t>　用と点検確認用があります。</a:t>
            </a:r>
          </a:p>
          <a:p>
            <a:pPr eaLnBrk="1" hangingPunct="1"/>
            <a:r>
              <a:rPr lang="ja-JP" altLang="en-US" sz="1500" smtClean="0"/>
              <a:t>・記録用チェックシートは、データーをいくつかの項目に分類して、簡単な</a:t>
            </a:r>
          </a:p>
          <a:p>
            <a:pPr eaLnBrk="1" hangingPunct="1"/>
            <a:r>
              <a:rPr lang="ja-JP" altLang="en-US" sz="1500" smtClean="0"/>
              <a:t>　記号でマーキングして、まとめることによって現状を正しくつかむものです。</a:t>
            </a:r>
          </a:p>
          <a:p>
            <a:pPr eaLnBrk="1" hangingPunct="1"/>
            <a:r>
              <a:rPr lang="ja-JP" altLang="en-US" sz="1500" smtClean="0"/>
              <a:t>・点検確認用チェックシートは、点検したり確認したりする項目をあらかじめ</a:t>
            </a:r>
          </a:p>
          <a:p>
            <a:pPr eaLnBrk="1" hangingPunct="1"/>
            <a:r>
              <a:rPr lang="ja-JP" altLang="en-US" sz="1500" smtClean="0"/>
              <a:t>　書き出しておき、それをチェックすることによって点検もれや確認の違いを</a:t>
            </a:r>
          </a:p>
          <a:p>
            <a:pPr eaLnBrk="1" hangingPunct="1"/>
            <a:r>
              <a:rPr lang="ja-JP" altLang="en-US" sz="1500" smtClean="0"/>
              <a:t>　予防するためのものです。</a:t>
            </a:r>
          </a:p>
          <a:p>
            <a:pPr eaLnBrk="1" hangingPunct="1"/>
            <a:endParaRPr lang="en-US" altLang="ja-JP" sz="15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D4203D47-32DC-4153-9168-6F3F95355C27}" type="slidenum">
              <a:rPr lang="en-US" altLang="ja-JP" sz="1200" smtClean="0">
                <a:latin typeface="Times New Roman" pitchFamily="18" charset="0"/>
              </a:rPr>
              <a:pPr/>
              <a:t>19</a:t>
            </a:fld>
            <a:endParaRPr lang="en-US" altLang="ja-JP" sz="1200" smtClean="0">
              <a:latin typeface="Times New Roman" pitchFamily="18"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xfrm>
            <a:off x="746125" y="4687888"/>
            <a:ext cx="5243513" cy="4438650"/>
          </a:xfrm>
          <a:noFill/>
        </p:spPr>
        <p:txBody>
          <a:bodyPr/>
          <a:lstStyle/>
          <a:p>
            <a:pPr eaLnBrk="1" hangingPunct="1">
              <a:lnSpc>
                <a:spcPct val="90000"/>
              </a:lnSpc>
            </a:pPr>
            <a:r>
              <a:rPr lang="en-US" altLang="ja-JP" sz="1500" smtClean="0"/>
              <a:t>○</a:t>
            </a:r>
            <a:r>
              <a:rPr lang="ja-JP" altLang="en-US" sz="1500" smtClean="0"/>
              <a:t>「チェックシート」は，データを採取する際に用いるデータの記入用紙です。自動的にデータを記録する場合を除き，データを採取する目的をよく検討し，チェックシートを作成します。</a:t>
            </a:r>
          </a:p>
          <a:p>
            <a:pPr eaLnBrk="1" hangingPunct="1">
              <a:lnSpc>
                <a:spcPct val="90000"/>
              </a:lnSpc>
            </a:pPr>
            <a:endParaRPr lang="ja-JP" altLang="en-US" sz="1500" smtClean="0"/>
          </a:p>
          <a:p>
            <a:pPr eaLnBrk="1" hangingPunct="1">
              <a:lnSpc>
                <a:spcPct val="90000"/>
              </a:lnSpc>
            </a:pPr>
            <a:r>
              <a:rPr lang="ja-JP" altLang="en-US" sz="1500" smtClean="0"/>
              <a:t>○「チェックシート」の種類は，大きく２種類あり，上図のように個数や回数を数える場合，そして測定値を記入する場合に分かれます。</a:t>
            </a:r>
          </a:p>
          <a:p>
            <a:pPr eaLnBrk="1" hangingPunct="1">
              <a:lnSpc>
                <a:spcPct val="90000"/>
              </a:lnSpc>
            </a:pPr>
            <a:endParaRPr lang="ja-JP" altLang="en-US" sz="1500" smtClean="0"/>
          </a:p>
          <a:p>
            <a:pPr eaLnBrk="1" hangingPunct="1">
              <a:lnSpc>
                <a:spcPct val="90000"/>
              </a:lnSpc>
            </a:pPr>
            <a:r>
              <a:rPr lang="ja-JP" altLang="en-US" sz="1500" smtClean="0"/>
              <a:t>○いずれにしろ，データを採取する目的に合った「チェックシート」を作成することが大切で，データ採取の目的をしっかりと検討しておくことが必要です。</a:t>
            </a:r>
          </a:p>
          <a:p>
            <a:pPr eaLnBrk="1" hangingPunct="1">
              <a:lnSpc>
                <a:spcPct val="90000"/>
              </a:lnSpc>
            </a:pPr>
            <a:r>
              <a:rPr lang="ja-JP" altLang="en-US" sz="1500" smtClean="0"/>
              <a:t>その際に層別が決め手となります。どのように層別したデータを得るか，言い換えると，いかに層別を考慮した「チェックシート」を作成するかといえます。</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F829A781-FC80-4E7F-B49E-21F1285A1B04}" type="slidenum">
              <a:rPr lang="en-US" altLang="ja-JP" sz="1200" smtClean="0">
                <a:latin typeface="Times New Roman" pitchFamily="18" charset="0"/>
              </a:rPr>
              <a:pPr/>
              <a:t>20</a:t>
            </a:fld>
            <a:endParaRPr lang="en-US" altLang="ja-JP" sz="1200" smtClean="0">
              <a:latin typeface="Times New Roman" pitchFamily="18"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r>
              <a:rPr lang="en-US" altLang="ja-JP" sz="1500" smtClean="0"/>
              <a:t>○</a:t>
            </a:r>
            <a:r>
              <a:rPr lang="ja-JP" altLang="en-US" sz="1500" smtClean="0"/>
              <a:t>パレート図の「パレート」は，</a:t>
            </a:r>
            <a:r>
              <a:rPr lang="en-US" altLang="ja-JP" sz="1500" smtClean="0"/>
              <a:t>1900</a:t>
            </a:r>
            <a:r>
              <a:rPr lang="ja-JP" altLang="en-US" sz="1500" smtClean="0"/>
              <a:t>年前後に活躍したイタリアの経済学者の名前（</a:t>
            </a:r>
            <a:r>
              <a:rPr lang="en-US" altLang="ja-JP" sz="1500" smtClean="0"/>
              <a:t>V. </a:t>
            </a:r>
            <a:r>
              <a:rPr lang="ja-JP" altLang="en-US" sz="1500" smtClean="0"/>
              <a:t>パレート）です。パレート氏は，富とその人口を累積比率でグラフ化し，富の大部分はごくわずかの人に占められていることを示しました。</a:t>
            </a:r>
          </a:p>
          <a:p>
            <a:pPr eaLnBrk="1" hangingPunct="1">
              <a:lnSpc>
                <a:spcPct val="90000"/>
              </a:lnSpc>
            </a:pPr>
            <a:endParaRPr lang="ja-JP" altLang="en-US" sz="1500" smtClean="0"/>
          </a:p>
          <a:p>
            <a:pPr eaLnBrk="1" hangingPunct="1">
              <a:lnSpc>
                <a:spcPct val="90000"/>
              </a:lnSpc>
            </a:pPr>
            <a:r>
              <a:rPr lang="ja-JP" altLang="en-US" sz="1500" smtClean="0"/>
              <a:t>○私たちが用いるパレート図は，ある事象を大きい順番に棒グラフで並べ，それぞれの累積和と累積比率を示す折れ線グラフを組み合わせたグラフです。このパレート図から，問題（重要性）の順序と全体に対する比率が，単独の項目と累積した項目の両方をひと目で把握することができます。言い換えると，上位の何と何を取り上げて改善すると，その効果はどれ位かが簡単にわかることから，必然的にテーマ選定の方向性を示してくれます。</a:t>
            </a:r>
          </a:p>
          <a:p>
            <a:pPr eaLnBrk="1" hangingPunct="1">
              <a:lnSpc>
                <a:spcPct val="90000"/>
              </a:lnSpc>
            </a:pPr>
            <a:r>
              <a:rPr lang="ja-JP" altLang="en-US" sz="1500" smtClean="0"/>
              <a:t>　このように，パレート図は現状の状況と今後の取り組む方向性を示してくれることから，「重点指向」を示唆してくれる優れものです。</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FBD558B0-69C0-48D6-B028-6289F679CD02}" type="slidenum">
              <a:rPr lang="en-US" altLang="ja-JP" sz="1200" smtClean="0">
                <a:latin typeface="Times New Roman" pitchFamily="18" charset="0"/>
              </a:rPr>
              <a:pPr/>
              <a:t>21</a:t>
            </a:fld>
            <a:endParaRPr lang="en-US" altLang="ja-JP" sz="1200" smtClean="0">
              <a:latin typeface="Times New Roman" pitchFamily="18"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xfrm>
            <a:off x="452438" y="4719638"/>
            <a:ext cx="6102350" cy="5307012"/>
          </a:xfrm>
          <a:noFill/>
        </p:spPr>
        <p:txBody>
          <a:bodyPr/>
          <a:lstStyle/>
          <a:p>
            <a:pPr>
              <a:lnSpc>
                <a:spcPct val="80000"/>
              </a:lnSpc>
            </a:pPr>
            <a:r>
              <a:rPr lang="ja-JP" altLang="en-US" sz="1300" smtClean="0"/>
              <a:t>・パレート図の書き方について説明します。</a:t>
            </a:r>
          </a:p>
          <a:p>
            <a:pPr>
              <a:lnSpc>
                <a:spcPct val="80000"/>
              </a:lnSpc>
            </a:pPr>
            <a:endParaRPr lang="ja-JP" altLang="en-US" sz="1300" smtClean="0"/>
          </a:p>
          <a:p>
            <a:pPr>
              <a:lnSpc>
                <a:spcPct val="80000"/>
              </a:lnSpc>
            </a:pPr>
            <a:r>
              <a:rPr lang="ja-JP" altLang="en-US" sz="1300" smtClean="0"/>
              <a:t>①作成日を記入する</a:t>
            </a:r>
          </a:p>
          <a:p>
            <a:pPr>
              <a:lnSpc>
                <a:spcPct val="80000"/>
              </a:lnSpc>
            </a:pPr>
            <a:r>
              <a:rPr lang="ja-JP" altLang="en-US" sz="1300" smtClean="0"/>
              <a:t>②作成者氏名を記入する</a:t>
            </a:r>
          </a:p>
          <a:p>
            <a:pPr>
              <a:lnSpc>
                <a:spcPct val="80000"/>
              </a:lnSpc>
            </a:pPr>
            <a:r>
              <a:rPr lang="ja-JP" altLang="en-US" sz="1300" smtClean="0"/>
              <a:t>③データーを取った期間を記入する</a:t>
            </a:r>
          </a:p>
          <a:p>
            <a:pPr>
              <a:lnSpc>
                <a:spcPct val="80000"/>
              </a:lnSpc>
            </a:pPr>
            <a:r>
              <a:rPr lang="ja-JP" altLang="en-US" sz="1300" smtClean="0"/>
              <a:t>④データー総数を記入する</a:t>
            </a:r>
          </a:p>
          <a:p>
            <a:pPr>
              <a:lnSpc>
                <a:spcPct val="80000"/>
              </a:lnSpc>
            </a:pPr>
            <a:r>
              <a:rPr lang="ja-JP" altLang="en-US" sz="1300" smtClean="0"/>
              <a:t>⑤データーの単位を忘れずに記入する</a:t>
            </a:r>
          </a:p>
          <a:p>
            <a:pPr>
              <a:lnSpc>
                <a:spcPct val="80000"/>
              </a:lnSpc>
            </a:pPr>
            <a:r>
              <a:rPr lang="ja-JP" altLang="en-US" sz="1300" smtClean="0"/>
              <a:t>⑥左縦軸は（不良）個数や損失金額等を記入する</a:t>
            </a:r>
          </a:p>
          <a:p>
            <a:pPr>
              <a:lnSpc>
                <a:spcPct val="80000"/>
              </a:lnSpc>
            </a:pPr>
            <a:r>
              <a:rPr lang="ja-JP" altLang="en-US" sz="1300" smtClean="0"/>
              <a:t>⑦第１項目の累積線も引く</a:t>
            </a:r>
          </a:p>
          <a:p>
            <a:pPr>
              <a:lnSpc>
                <a:spcPct val="80000"/>
              </a:lnSpc>
            </a:pPr>
            <a:r>
              <a:rPr lang="ja-JP" altLang="en-US" sz="1300" smtClean="0"/>
              <a:t>⑧０も忘れずに記入する</a:t>
            </a:r>
          </a:p>
          <a:p>
            <a:pPr>
              <a:lnSpc>
                <a:spcPct val="80000"/>
              </a:lnSpc>
            </a:pPr>
            <a:r>
              <a:rPr lang="ja-JP" altLang="en-US" sz="1300" smtClean="0"/>
              <a:t>⑨１００％以上の線は伸ばさない</a:t>
            </a:r>
          </a:p>
          <a:p>
            <a:pPr>
              <a:lnSpc>
                <a:spcPct val="80000"/>
              </a:lnSpc>
            </a:pPr>
            <a:r>
              <a:rPr lang="ja-JP" altLang="en-US" sz="1300" smtClean="0"/>
              <a:t>⑩右縦軸は累積比率と書く</a:t>
            </a:r>
          </a:p>
          <a:p>
            <a:pPr>
              <a:lnSpc>
                <a:spcPct val="80000"/>
              </a:lnSpc>
            </a:pPr>
            <a:r>
              <a:rPr lang="ja-JP" altLang="en-US" sz="1300" smtClean="0"/>
              <a:t>⑪図名を記入する</a:t>
            </a:r>
          </a:p>
          <a:p>
            <a:pPr>
              <a:lnSpc>
                <a:spcPct val="80000"/>
              </a:lnSpc>
            </a:pPr>
            <a:r>
              <a:rPr lang="ja-JP" altLang="en-US" sz="1300" smtClean="0"/>
              <a:t>⑫項目名を記入する</a:t>
            </a:r>
          </a:p>
          <a:p>
            <a:pPr>
              <a:lnSpc>
                <a:spcPct val="80000"/>
              </a:lnSpc>
            </a:pPr>
            <a:r>
              <a:rPr lang="ja-JP" altLang="en-US" sz="1300" smtClean="0"/>
              <a:t>⑬プロット</a:t>
            </a:r>
          </a:p>
          <a:p>
            <a:pPr>
              <a:lnSpc>
                <a:spcPct val="80000"/>
              </a:lnSpc>
            </a:pPr>
            <a:r>
              <a:rPr lang="ja-JP" altLang="en-US" sz="1300" smtClean="0"/>
              <a:t>⑭累積線で結ぶ</a:t>
            </a:r>
          </a:p>
          <a:p>
            <a:pPr>
              <a:lnSpc>
                <a:spcPct val="80000"/>
              </a:lnSpc>
            </a:pPr>
            <a:r>
              <a:rPr lang="ja-JP" altLang="en-US" sz="1300" smtClean="0"/>
              <a:t>⑮その他は数値が大きくなっても右端に記入する</a:t>
            </a:r>
          </a:p>
          <a:p>
            <a:pPr>
              <a:lnSpc>
                <a:spcPct val="80000"/>
              </a:lnSpc>
            </a:pPr>
            <a:endParaRPr lang="ja-JP" altLang="en-US" sz="1300" smtClean="0"/>
          </a:p>
          <a:p>
            <a:pPr>
              <a:lnSpc>
                <a:spcPct val="80000"/>
              </a:lnSpc>
            </a:pPr>
            <a:r>
              <a:rPr lang="ja-JP" altLang="en-US" sz="1300" smtClean="0"/>
              <a:t>・パレート図は職場の問題となっている不良品や欠点、クレーム、事故等の</a:t>
            </a:r>
          </a:p>
          <a:p>
            <a:pPr>
              <a:lnSpc>
                <a:spcPct val="80000"/>
              </a:lnSpc>
            </a:pPr>
            <a:r>
              <a:rPr lang="ja-JP" altLang="en-US" sz="1300" smtClean="0"/>
              <a:t>　「悪さ」を現象や原因別に分類してデーターを収集し、不良個数や損失金額などの</a:t>
            </a:r>
          </a:p>
          <a:p>
            <a:pPr>
              <a:lnSpc>
                <a:spcPct val="80000"/>
              </a:lnSpc>
            </a:pPr>
            <a:r>
              <a:rPr lang="ja-JP" altLang="en-US" sz="1300" smtClean="0"/>
              <a:t>　　大きさ順に並べ、その大きさを棒グラフと累積比率を折れ線グラフで表した図の</a:t>
            </a:r>
          </a:p>
          <a:p>
            <a:pPr>
              <a:lnSpc>
                <a:spcPct val="80000"/>
              </a:lnSpc>
            </a:pPr>
            <a:r>
              <a:rPr lang="ja-JP" altLang="en-US" sz="1300" smtClean="0"/>
              <a:t>　　ことで、パレート図は</a:t>
            </a:r>
            <a:r>
              <a:rPr lang="en-US" altLang="ja-JP" sz="1300" smtClean="0"/>
              <a:t>QC</a:t>
            </a:r>
            <a:r>
              <a:rPr lang="ja-JP" altLang="en-US" sz="1300" smtClean="0"/>
              <a:t>手法の中でももっとも重要です。</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FB1D6B71-89C3-47FD-A7FB-20ADADE9D6D2}" type="slidenum">
              <a:rPr lang="en-US" altLang="ja-JP" sz="1200" smtClean="0">
                <a:latin typeface="Times New Roman" pitchFamily="18" charset="0"/>
              </a:rPr>
              <a:pPr/>
              <a:t>2</a:t>
            </a:fld>
            <a:endParaRPr lang="en-US" altLang="ja-JP" sz="1200" smtClean="0">
              <a:latin typeface="Times New Roman" pitchFamily="18"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大工さんからのこぎりやかんなを取り上げたらお手上げです。大工道具は大工さんにとって欠かせない道具です。同様に，私たちの仕事を管理・改善するうえで</a:t>
            </a:r>
            <a:r>
              <a:rPr lang="en-US" altLang="ja-JP" sz="1500" smtClean="0"/>
              <a:t>QC</a:t>
            </a:r>
            <a:r>
              <a:rPr lang="ja-JP" altLang="en-US" sz="1500" smtClean="0"/>
              <a:t>手法も欠かせない道具といえます。</a:t>
            </a:r>
          </a:p>
          <a:p>
            <a:pPr eaLnBrk="1" hangingPunct="1"/>
            <a:endParaRPr lang="ja-JP" altLang="en-US" sz="1500" smtClean="0"/>
          </a:p>
          <a:p>
            <a:pPr eaLnBrk="1" hangingPunct="1"/>
            <a:r>
              <a:rPr lang="ja-JP" altLang="en-US" sz="1500" smtClean="0"/>
              <a:t>○道具にも様々なものがあります。大工道具も，磨いたり穴をあける道具など，目的に応じた道具があります。</a:t>
            </a:r>
            <a:r>
              <a:rPr lang="en-US" altLang="ja-JP" sz="1500" smtClean="0"/>
              <a:t>QC</a:t>
            </a:r>
            <a:r>
              <a:rPr lang="ja-JP" altLang="en-US" sz="1500" smtClean="0"/>
              <a:t>手法も同じように，使用する目的に応じた手法があり，新たなニーズによって開発された手法も誕生しています。</a:t>
            </a:r>
          </a:p>
          <a:p>
            <a:pPr eaLnBrk="1" hangingPunct="1"/>
            <a:endParaRPr lang="ja-JP" altLang="en-US" sz="1500" smtClean="0"/>
          </a:p>
          <a:p>
            <a:pPr eaLnBrk="1" hangingPunct="1"/>
            <a:r>
              <a:rPr lang="ja-JP" altLang="en-US" sz="1500" smtClean="0"/>
              <a:t>○道具は単に使えばいいというものではありません。使い方によっては，その効果は本来の効果を発揮しないこともあります。その道具の使い方，つまり目的に合った道具を正しく使うことで本来の効果が期待できます。</a:t>
            </a:r>
          </a:p>
          <a:p>
            <a:pPr eaLnBrk="1" hangingPunct="1"/>
            <a:r>
              <a:rPr lang="ja-JP" altLang="en-US" sz="1500" smtClean="0"/>
              <a:t>まずは，道具を知り，使ってみて，その効果を確認してください。</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5C95174F-421B-4FD7-B169-28D00E44A1D3}" type="slidenum">
              <a:rPr lang="en-US" altLang="ja-JP" sz="1200" smtClean="0">
                <a:latin typeface="Times New Roman" pitchFamily="18" charset="0"/>
              </a:rPr>
              <a:pPr/>
              <a:t>22</a:t>
            </a:fld>
            <a:endParaRPr lang="en-US" altLang="ja-JP" sz="1200" smtClean="0">
              <a:latin typeface="Times New Roman" pitchFamily="18"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演習として，表の左側に示す釣り竿の不良データをパレート図に表わしてください。</a:t>
            </a:r>
          </a:p>
          <a:p>
            <a:pPr eaLnBrk="1" hangingPunct="1"/>
            <a:endParaRPr lang="ja-JP" altLang="en-US" sz="1500" smtClean="0"/>
          </a:p>
          <a:p>
            <a:pPr eaLnBrk="1" hangingPunct="1"/>
            <a:r>
              <a:rPr lang="ja-JP" altLang="en-US" sz="1500" smtClean="0"/>
              <a:t>○左表の不良項目と件数のデータは，既に不良の多い項目順に，そしてその他が最後の項目として並べてあります。実際には，この例のような並びに整理する必要があります。</a:t>
            </a:r>
          </a:p>
          <a:p>
            <a:pPr eaLnBrk="1" hangingPunct="1"/>
            <a:endParaRPr lang="ja-JP" altLang="en-US" sz="1500" smtClean="0"/>
          </a:p>
          <a:p>
            <a:pPr eaLnBrk="1" hangingPunct="1"/>
            <a:r>
              <a:rPr lang="ja-JP" altLang="en-US" sz="1500" smtClean="0"/>
              <a:t>○右表は，多い順番に足した本数（累積本数），項目ごとの比率，そして累積本数の比率である累積比率を計算したデータを示しています。</a:t>
            </a:r>
          </a:p>
          <a:p>
            <a:pPr eaLnBrk="1" hangingPunct="1"/>
            <a:endParaRPr lang="ja-JP" altLang="en-US" sz="1500" smtClean="0"/>
          </a:p>
          <a:p>
            <a:pPr eaLnBrk="1" hangingPunct="1"/>
            <a:r>
              <a:rPr lang="ja-JP" altLang="en-US" sz="1500" smtClean="0"/>
              <a:t>○これらのデータをパレート図に表わします。右表の各項目比率と累積比率は，必ずしも算出する必要はありません。累積比率の折れ線グラフは，累積本数をプロットし，線で結ぶことで書くことができます。</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4BD0139E-1C87-4243-8DE8-7DD3FB3C7168}" type="slidenum">
              <a:rPr lang="en-US" altLang="ja-JP" sz="1200" smtClean="0">
                <a:latin typeface="Times New Roman" pitchFamily="18" charset="0"/>
              </a:rPr>
              <a:pPr/>
              <a:t>23</a:t>
            </a:fld>
            <a:endParaRPr lang="en-US" altLang="ja-JP" sz="1200" smtClean="0">
              <a:latin typeface="Times New Roman"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演習で作成したパレート図から，どのような情報が得られるかを検討してください。</a:t>
            </a:r>
          </a:p>
          <a:p>
            <a:pPr eaLnBrk="1" hangingPunct="1"/>
            <a:endParaRPr lang="ja-JP" altLang="en-US" sz="1500" smtClean="0"/>
          </a:p>
          <a:p>
            <a:pPr eaLnBrk="1" hangingPunct="1"/>
            <a:r>
              <a:rPr lang="ja-JP" altLang="en-US" sz="1500" smtClean="0"/>
              <a:t>○情報の読み取り例</a:t>
            </a:r>
          </a:p>
          <a:p>
            <a:pPr eaLnBrk="1" hangingPunct="1"/>
            <a:r>
              <a:rPr lang="ja-JP" altLang="en-US" sz="1500" smtClean="0"/>
              <a:t>　①不良は，塗装不良がもっとも多く約</a:t>
            </a:r>
            <a:r>
              <a:rPr lang="en-US" altLang="ja-JP" sz="1500" smtClean="0"/>
              <a:t>50</a:t>
            </a:r>
            <a:r>
              <a:rPr lang="ja-JP" altLang="en-US" sz="1500" smtClean="0"/>
              <a:t>件で，全体の</a:t>
            </a:r>
            <a:r>
              <a:rPr lang="en-US" altLang="ja-JP" sz="1500" smtClean="0"/>
              <a:t>37</a:t>
            </a:r>
            <a:r>
              <a:rPr lang="ja-JP" altLang="en-US" sz="1500" smtClean="0"/>
              <a:t>％程を占め，次に多いのは曲り不良で</a:t>
            </a:r>
            <a:r>
              <a:rPr lang="en-US" altLang="ja-JP" sz="1500" smtClean="0"/>
              <a:t>30</a:t>
            </a:r>
            <a:r>
              <a:rPr lang="ja-JP" altLang="en-US" sz="1500" smtClean="0"/>
              <a:t>件，</a:t>
            </a:r>
            <a:r>
              <a:rPr lang="en-US" altLang="ja-JP" sz="1500" smtClean="0"/>
              <a:t>22</a:t>
            </a:r>
            <a:r>
              <a:rPr lang="ja-JP" altLang="en-US" sz="1500" smtClean="0"/>
              <a:t>％程</a:t>
            </a:r>
            <a:r>
              <a:rPr lang="en-US" altLang="ja-JP" sz="1500" smtClean="0"/>
              <a:t>……</a:t>
            </a:r>
            <a:r>
              <a:rPr lang="ja-JP" altLang="en-US" sz="1500" smtClean="0"/>
              <a:t>。</a:t>
            </a:r>
          </a:p>
          <a:p>
            <a:pPr eaLnBrk="1" hangingPunct="1"/>
            <a:r>
              <a:rPr lang="ja-JP" altLang="en-US" sz="1500" smtClean="0"/>
              <a:t>　②塗装不良と曲り不良を合わせると，約</a:t>
            </a:r>
            <a:r>
              <a:rPr lang="en-US" altLang="ja-JP" sz="1500" smtClean="0"/>
              <a:t>80</a:t>
            </a:r>
            <a:r>
              <a:rPr lang="ja-JP" altLang="en-US" sz="1500" smtClean="0"/>
              <a:t>件で全体の</a:t>
            </a:r>
            <a:r>
              <a:rPr lang="en-US" altLang="ja-JP" sz="1500" smtClean="0"/>
              <a:t>60</a:t>
            </a:r>
            <a:r>
              <a:rPr lang="ja-JP" altLang="en-US" sz="1500" smtClean="0"/>
              <a:t>％近くを占めている。</a:t>
            </a:r>
          </a:p>
          <a:p>
            <a:pPr eaLnBrk="1" hangingPunct="1"/>
            <a:r>
              <a:rPr lang="ja-JP" altLang="en-US" sz="1500" smtClean="0"/>
              <a:t>　③早急に改善をしなくてはいけないが，まずは上位２項目の不良を解消すれば，約</a:t>
            </a:r>
            <a:r>
              <a:rPr lang="en-US" altLang="ja-JP" sz="1500" smtClean="0"/>
              <a:t>60</a:t>
            </a:r>
            <a:r>
              <a:rPr lang="ja-JP" altLang="en-US" sz="1500" smtClean="0"/>
              <a:t>％の不良を削減できる。</a:t>
            </a:r>
          </a:p>
          <a:p>
            <a:pPr eaLnBrk="1" hangingPunct="1"/>
            <a:r>
              <a:rPr lang="ja-JP" altLang="en-US" sz="1500" smtClean="0"/>
              <a:t>　といった情報がひと目でわかり，しかもアクションの方向（重点指向）を教えてくれます。</a:t>
            </a:r>
          </a:p>
          <a:p>
            <a:pPr eaLnBrk="1" hangingPunct="1"/>
            <a:endParaRPr lang="ja-JP" altLang="en-US" sz="1500" smtClean="0"/>
          </a:p>
          <a:p>
            <a:pPr eaLnBrk="1" hangingPunct="1"/>
            <a:r>
              <a:rPr lang="ja-JP" altLang="en-US" sz="1500" smtClean="0"/>
              <a:t>○不良はお客様の満足度や製造コストの両方に影響を及ぼします。実際のアクションは，件数だけで決めるのではなく，お客様の迷惑度やコスト面から検討した判断が必要といえます。</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59EDEDB3-447C-4179-97EE-92D8C3811196}" type="slidenum">
              <a:rPr lang="en-US" altLang="ja-JP" sz="1200" smtClean="0">
                <a:latin typeface="Times New Roman" pitchFamily="18" charset="0"/>
              </a:rPr>
              <a:pPr/>
              <a:t>24</a:t>
            </a:fld>
            <a:endParaRPr lang="en-US" altLang="ja-JP" sz="1200" smtClean="0">
              <a:latin typeface="Times New Roman" pitchFamily="18"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パレート図作成においても，似たもの同士に分けるという行為，つまり層別は当然ながら必要です。その層別をきめ細かく行うことにより，さらに重点指向され，対象を絞り込むことが容易となります。</a:t>
            </a:r>
          </a:p>
          <a:p>
            <a:pPr eaLnBrk="1" hangingPunct="1"/>
            <a:endParaRPr lang="ja-JP" altLang="en-US" sz="1500" smtClean="0"/>
          </a:p>
          <a:p>
            <a:pPr eaLnBrk="1" hangingPunct="1"/>
            <a:r>
              <a:rPr lang="ja-JP" altLang="en-US" sz="1500" smtClean="0"/>
              <a:t>○上図は，ある自動車の不具合を示すパレート図を層別したものです。不良項目の中でもっとも多い「電装不良」を分けたパレート図から，「ラジオ」の不具合が一番目を占めていることがわかり，そのラジオの不具合は「仕上不良」が大半を占めていることがわかります。</a:t>
            </a:r>
          </a:p>
          <a:p>
            <a:pPr eaLnBrk="1" hangingPunct="1"/>
            <a:endParaRPr lang="ja-JP" altLang="en-US" sz="1500" smtClean="0"/>
          </a:p>
          <a:p>
            <a:pPr eaLnBrk="1" hangingPunct="1"/>
            <a:r>
              <a:rPr lang="ja-JP" altLang="en-US" sz="1500" smtClean="0"/>
              <a:t>○このように，不具合のもっとも多いものを次々と調査し，パレート図に表わすと，具体的に取り組むべき問題点が浮き彫りになり，アクションの対象を絞り込むことができます。</a:t>
            </a:r>
          </a:p>
          <a:p>
            <a:pPr eaLnBrk="1" hangingPunct="1"/>
            <a:r>
              <a:rPr lang="ja-JP" altLang="en-US" sz="1500" smtClean="0"/>
              <a:t>このようなパレート図の活用方法を「パレート展開」と呼び，簡単に問題点を絞り込むやり方として活用できます。</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0EF5605B-44E5-45F3-AEA2-AF93FC346408}" type="slidenum">
              <a:rPr lang="en-US" altLang="ja-JP" sz="1200" smtClean="0">
                <a:latin typeface="Times New Roman" pitchFamily="18" charset="0"/>
              </a:rPr>
              <a:pPr/>
              <a:t>25</a:t>
            </a:fld>
            <a:endParaRPr lang="en-US" altLang="ja-JP" sz="1200" smtClean="0">
              <a:latin typeface="Times New Roman"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xfrm>
            <a:off x="700088" y="4687888"/>
            <a:ext cx="5392737" cy="4438650"/>
          </a:xfrm>
          <a:noFill/>
        </p:spPr>
        <p:txBody>
          <a:bodyPr/>
          <a:lstStyle/>
          <a:p>
            <a:pPr eaLnBrk="1" hangingPunct="1"/>
            <a:endParaRPr lang="ja-JP" altLang="en-US" sz="15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F29A7329-CC67-46B9-9ACF-ECC7CFB6BE94}" type="slidenum">
              <a:rPr lang="en-US" altLang="ja-JP" sz="1200" smtClean="0">
                <a:latin typeface="Times New Roman" pitchFamily="18" charset="0"/>
              </a:rPr>
              <a:pPr/>
              <a:t>26</a:t>
            </a:fld>
            <a:endParaRPr lang="en-US" altLang="ja-JP" sz="1200" smtClean="0">
              <a:latin typeface="Times New Roman" pitchFamily="18"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endParaRPr lang="ja-JP" altLang="en-US" sz="15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FA1385A9-113A-44F6-8669-D2E06FCD00BF}" type="slidenum">
              <a:rPr lang="en-US" altLang="ja-JP" sz="1200" smtClean="0">
                <a:latin typeface="Times New Roman" pitchFamily="18" charset="0"/>
              </a:rPr>
              <a:pPr/>
              <a:t>27</a:t>
            </a:fld>
            <a:endParaRPr lang="en-US" altLang="ja-JP" sz="1200" smtClean="0">
              <a:latin typeface="Times New Roman" pitchFamily="18"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endParaRPr lang="ja-JP" altLang="en-US" sz="15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086A453C-70BE-4CF6-ACE0-F015FD8406DB}" type="slidenum">
              <a:rPr lang="en-US" altLang="ja-JP" sz="1200" smtClean="0">
                <a:latin typeface="Times New Roman" pitchFamily="18" charset="0"/>
              </a:rPr>
              <a:pPr/>
              <a:t>28</a:t>
            </a:fld>
            <a:endParaRPr lang="en-US" altLang="ja-JP" sz="1200" smtClean="0">
              <a:latin typeface="Times New Roman" pitchFamily="18"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xfrm>
            <a:off x="700088" y="4687888"/>
            <a:ext cx="5392737" cy="4438650"/>
          </a:xfrm>
          <a:noFill/>
        </p:spPr>
        <p:txBody>
          <a:bodyPr/>
          <a:lstStyle/>
          <a:p>
            <a:pPr>
              <a:lnSpc>
                <a:spcPct val="90000"/>
              </a:lnSpc>
            </a:pPr>
            <a:r>
              <a:rPr lang="en-US" altLang="ja-JP" sz="1500" smtClean="0"/>
              <a:t>○5</a:t>
            </a:r>
            <a:r>
              <a:rPr lang="ja-JP" altLang="en-US" sz="1500" smtClean="0"/>
              <a:t>名前後のグループで，</a:t>
            </a:r>
            <a:r>
              <a:rPr lang="en-US" altLang="ja-JP" sz="1500" smtClean="0"/>
              <a:t>3</a:t>
            </a:r>
            <a:r>
              <a:rPr lang="ja-JP" altLang="en-US" sz="1500" smtClean="0"/>
              <a:t>つの問題点から一つを選び演習を行ってください。模造紙とペンを準備し，時間は</a:t>
            </a:r>
            <a:r>
              <a:rPr lang="en-US" altLang="ja-JP" sz="1500" smtClean="0"/>
              <a:t>100</a:t>
            </a:r>
            <a:r>
              <a:rPr lang="ja-JP" altLang="en-US" sz="1500" smtClean="0"/>
              <a:t>分程度。</a:t>
            </a:r>
          </a:p>
          <a:p>
            <a:pPr>
              <a:lnSpc>
                <a:spcPct val="90000"/>
              </a:lnSpc>
            </a:pPr>
            <a:endParaRPr lang="ja-JP" altLang="en-US" sz="1500" smtClean="0"/>
          </a:p>
          <a:p>
            <a:pPr>
              <a:lnSpc>
                <a:spcPct val="90000"/>
              </a:lnSpc>
            </a:pPr>
            <a:r>
              <a:rPr lang="ja-JP" altLang="en-US" sz="1500" smtClean="0"/>
              <a:t>○意見（要因）が出にくいときは，付せんのようなメモ用紙に書いてもらうと効果的な場合もあります。後で，要因を整理する際にも便利です。</a:t>
            </a:r>
          </a:p>
          <a:p>
            <a:pPr>
              <a:lnSpc>
                <a:spcPct val="90000"/>
              </a:lnSpc>
            </a:pPr>
            <a:endParaRPr lang="ja-JP" altLang="en-US" sz="1500" smtClean="0"/>
          </a:p>
          <a:p>
            <a:pPr>
              <a:lnSpc>
                <a:spcPct val="90000"/>
              </a:lnSpc>
            </a:pPr>
            <a:r>
              <a:rPr lang="ja-JP" altLang="en-US" sz="1500" smtClean="0"/>
              <a:t>○演習に際して，ある程度の役割分担をしておくとよいでしょう。</a:t>
            </a:r>
          </a:p>
          <a:p>
            <a:pPr>
              <a:lnSpc>
                <a:spcPct val="90000"/>
              </a:lnSpc>
            </a:pPr>
            <a:r>
              <a:rPr lang="ja-JP" altLang="en-US" sz="1500" smtClean="0"/>
              <a:t>　　・リーダー　・書記　・結果発表する場合には発表者，など</a:t>
            </a:r>
          </a:p>
          <a:p>
            <a:pPr>
              <a:lnSpc>
                <a:spcPct val="90000"/>
              </a:lnSpc>
            </a:pPr>
            <a:endParaRPr lang="ja-JP" altLang="en-US" sz="1500" smtClean="0"/>
          </a:p>
          <a:p>
            <a:pPr>
              <a:lnSpc>
                <a:spcPct val="90000"/>
              </a:lnSpc>
            </a:pPr>
            <a:r>
              <a:rPr lang="ja-JP" altLang="en-US" sz="1500" smtClean="0"/>
              <a:t>○問題点に対して，メンバー全員がまったく経験がないという場合は，話が空転するだけで意味がありません。経験の深い人が必ずメンバーに含まれていることが重要な要件となります。</a:t>
            </a:r>
          </a:p>
          <a:p>
            <a:pPr>
              <a:lnSpc>
                <a:spcPct val="90000"/>
              </a:lnSpc>
            </a:pPr>
            <a:r>
              <a:rPr lang="en-US" altLang="ja-JP" sz="1500" smtClean="0"/>
              <a:t>※</a:t>
            </a:r>
            <a:r>
              <a:rPr lang="ja-JP" altLang="en-US" sz="1500" smtClean="0"/>
              <a:t>今回の演習ではこのことは無視します。</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AA04D405-B7B1-4116-9683-B7ACD59D991A}" type="slidenum">
              <a:rPr lang="en-US" altLang="ja-JP" sz="1200" smtClean="0">
                <a:latin typeface="Times New Roman" pitchFamily="18" charset="0"/>
              </a:rPr>
              <a:pPr/>
              <a:t>29</a:t>
            </a:fld>
            <a:endParaRPr lang="en-US" altLang="ja-JP" sz="1200" smtClean="0">
              <a:latin typeface="Times New Roman" pitchFamily="18"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r>
              <a:rPr lang="en-US" altLang="ja-JP" sz="1500" smtClean="0"/>
              <a:t>○</a:t>
            </a:r>
            <a:r>
              <a:rPr lang="ja-JP" altLang="en-US" sz="1500" smtClean="0"/>
              <a:t>「おいしいご飯が炊けない」の作成例を示します。</a:t>
            </a:r>
          </a:p>
          <a:p>
            <a:pPr eaLnBrk="1" hangingPunct="1">
              <a:lnSpc>
                <a:spcPct val="90000"/>
              </a:lnSpc>
            </a:pPr>
            <a:r>
              <a:rPr lang="ja-JP" altLang="en-US" sz="1500" smtClean="0"/>
              <a:t>おいしいご飯とはどのようなご飯を指すのか，何か条件がある場合には明確にしておきます。ここでは「普通の白米」としました。</a:t>
            </a:r>
          </a:p>
          <a:p>
            <a:pPr eaLnBrk="1" hangingPunct="1">
              <a:lnSpc>
                <a:spcPct val="90000"/>
              </a:lnSpc>
            </a:pPr>
            <a:endParaRPr lang="ja-JP" altLang="en-US" sz="1500" smtClean="0"/>
          </a:p>
          <a:p>
            <a:pPr eaLnBrk="1" hangingPunct="1">
              <a:lnSpc>
                <a:spcPct val="90000"/>
              </a:lnSpc>
            </a:pPr>
            <a:r>
              <a:rPr lang="ja-JP" altLang="en-US" sz="1500" smtClean="0"/>
              <a:t>○特性要因図作成後には，重要な要因として何が考えられるかを意見交換し，その要因にマーキングします。ここでは，</a:t>
            </a:r>
          </a:p>
          <a:p>
            <a:pPr eaLnBrk="1" hangingPunct="1">
              <a:lnSpc>
                <a:spcPct val="90000"/>
              </a:lnSpc>
            </a:pPr>
            <a:r>
              <a:rPr lang="ja-JP" altLang="en-US" sz="1500" smtClean="0"/>
              <a:t>　①米と水の材料比率</a:t>
            </a:r>
          </a:p>
          <a:p>
            <a:pPr eaLnBrk="1" hangingPunct="1">
              <a:lnSpc>
                <a:spcPct val="90000"/>
              </a:lnSpc>
            </a:pPr>
            <a:r>
              <a:rPr lang="ja-JP" altLang="en-US" sz="1500" smtClean="0"/>
              <a:t>　②使用する釜の熱源</a:t>
            </a:r>
          </a:p>
          <a:p>
            <a:pPr eaLnBrk="1" hangingPunct="1">
              <a:lnSpc>
                <a:spcPct val="90000"/>
              </a:lnSpc>
            </a:pPr>
            <a:r>
              <a:rPr lang="ja-JP" altLang="en-US" sz="1500" smtClean="0"/>
              <a:t>　③釜別炊き方マニュアル遵守度</a:t>
            </a:r>
          </a:p>
          <a:p>
            <a:pPr eaLnBrk="1" hangingPunct="1">
              <a:lnSpc>
                <a:spcPct val="90000"/>
              </a:lnSpc>
            </a:pPr>
            <a:r>
              <a:rPr lang="ja-JP" altLang="en-US" sz="1500" smtClean="0"/>
              <a:t>　を重要要因として取り上げました。いかがでしょう</a:t>
            </a:r>
            <a:r>
              <a:rPr lang="en-US" altLang="ja-JP" sz="1500" smtClean="0"/>
              <a:t>…</a:t>
            </a:r>
            <a:r>
              <a:rPr lang="ja-JP" altLang="en-US" sz="1500" smtClean="0"/>
              <a:t>。</a:t>
            </a:r>
          </a:p>
          <a:p>
            <a:pPr eaLnBrk="1" hangingPunct="1">
              <a:lnSpc>
                <a:spcPct val="90000"/>
              </a:lnSpc>
            </a:pPr>
            <a:endParaRPr lang="ja-JP" altLang="en-US" sz="1500" smtClean="0"/>
          </a:p>
          <a:p>
            <a:pPr eaLnBrk="1" hangingPunct="1">
              <a:lnSpc>
                <a:spcPct val="90000"/>
              </a:lnSpc>
            </a:pPr>
            <a:r>
              <a:rPr lang="ja-JP" altLang="en-US" sz="1500" smtClean="0"/>
              <a:t>○特性要因図作成後の実際のアクションは，重要要因ごとに，本当にそう言えるのか，いわゆる検証を行います。事実で確認したうえで，真の原因として取り扱うことになります。検証を行わないと，「そう思う」との意見（仮説）に過ぎず，先に進めませんので注意が必要です。</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6A4BFC2D-06E4-406B-9350-C4BC4D0A40F8}" type="slidenum">
              <a:rPr lang="en-US" altLang="ja-JP" sz="1200" smtClean="0">
                <a:latin typeface="Times New Roman" pitchFamily="18" charset="0"/>
              </a:rPr>
              <a:pPr/>
              <a:t>30</a:t>
            </a:fld>
            <a:endParaRPr lang="en-US" altLang="ja-JP" sz="1200" smtClean="0">
              <a:latin typeface="Times New Roman" pitchFamily="18"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xfrm>
            <a:off x="700088" y="4687888"/>
            <a:ext cx="5392737" cy="4438650"/>
          </a:xfrm>
          <a:noFill/>
        </p:spPr>
        <p:txBody>
          <a:bodyPr/>
          <a:lstStyle/>
          <a:p>
            <a:r>
              <a:rPr lang="en-US" altLang="ja-JP" sz="1500" smtClean="0"/>
              <a:t>○</a:t>
            </a:r>
            <a:r>
              <a:rPr lang="ja-JP" altLang="en-US" sz="1500" smtClean="0"/>
              <a:t>しっかりとした特性要因図は，問題解決やノウハウの蓄積として大いに役立ちます。そのためのポイントをまとめました。</a:t>
            </a:r>
          </a:p>
          <a:p>
            <a:r>
              <a:rPr lang="ja-JP" altLang="en-US" sz="1500" smtClean="0"/>
              <a:t>１．特性は，絞り込んで具体的に表現しよう</a:t>
            </a:r>
          </a:p>
          <a:p>
            <a:r>
              <a:rPr lang="ja-JP" altLang="en-US" sz="1500" smtClean="0"/>
              <a:t>特性要因図作成において，「特性」に何を持ってくるかは大変重要です。この特性によって，中身が大きく変わりますので，注意が必要です。</a:t>
            </a:r>
          </a:p>
          <a:p>
            <a:endParaRPr lang="ja-JP" altLang="en-US" sz="1500" smtClean="0"/>
          </a:p>
          <a:p>
            <a:r>
              <a:rPr lang="ja-JP" altLang="en-US" sz="1500" smtClean="0"/>
              <a:t>○絞り込むとは，たとえば，改善活動のテーマ「顧客対応が悪い」を特性にするのではなく，問題解決の手順の「現状の把握」での結論「問い合せ応答に</a:t>
            </a:r>
            <a:r>
              <a:rPr lang="en-US" altLang="ja-JP" sz="1500" smtClean="0"/>
              <a:t>20</a:t>
            </a:r>
            <a:r>
              <a:rPr lang="ja-JP" altLang="en-US" sz="1500" smtClean="0"/>
              <a:t>分かかる」を特性にする，ということです。</a:t>
            </a:r>
          </a:p>
          <a:p>
            <a:endParaRPr lang="ja-JP" altLang="en-US" sz="1500" smtClean="0"/>
          </a:p>
          <a:p>
            <a:r>
              <a:rPr lang="ja-JP" altLang="en-US" sz="1500" smtClean="0"/>
              <a:t>○特性要因図作成において，テーマに対して，何が問題なのか，対象を絞り込んで特性にすることで，取り上げる要因も絞り込まれ，効率的・効果的となります。</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F07445E2-A843-4743-9662-8F14AA233679}" type="slidenum">
              <a:rPr lang="en-US" altLang="ja-JP" sz="1200" smtClean="0">
                <a:latin typeface="Times New Roman" pitchFamily="18" charset="0"/>
              </a:rPr>
              <a:pPr/>
              <a:t>31</a:t>
            </a:fld>
            <a:endParaRPr lang="en-US" altLang="ja-JP" sz="1200" smtClean="0">
              <a:latin typeface="Times New Roman" pitchFamily="18"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700088" y="4687888"/>
            <a:ext cx="5392737" cy="4438650"/>
          </a:xfrm>
          <a:noFill/>
        </p:spPr>
        <p:txBody>
          <a:bodyPr/>
          <a:lstStyle/>
          <a:p>
            <a:pPr eaLnBrk="1" hangingPunct="1">
              <a:lnSpc>
                <a:spcPct val="80000"/>
              </a:lnSpc>
            </a:pPr>
            <a:r>
              <a:rPr lang="ja-JP" altLang="en-US" sz="1500" smtClean="0"/>
              <a:t>２．衆知を集めよう</a:t>
            </a:r>
          </a:p>
          <a:p>
            <a:pPr eaLnBrk="1" hangingPunct="1">
              <a:lnSpc>
                <a:spcPct val="80000"/>
              </a:lnSpc>
            </a:pPr>
            <a:r>
              <a:rPr lang="ja-JP" altLang="en-US" sz="1500" smtClean="0"/>
              <a:t>特性要因図作成において，役割分担である特定の人に任せる，というやり方はお薦めできません。なぜならば，特性要因図は，その職場や組織におけるノウハウそのものだからです。</a:t>
            </a:r>
          </a:p>
          <a:p>
            <a:pPr eaLnBrk="1" hangingPunct="1">
              <a:lnSpc>
                <a:spcPct val="80000"/>
              </a:lnSpc>
            </a:pPr>
            <a:endParaRPr lang="ja-JP" altLang="en-US" sz="1500" smtClean="0"/>
          </a:p>
          <a:p>
            <a:pPr eaLnBrk="1" hangingPunct="1">
              <a:lnSpc>
                <a:spcPct val="80000"/>
              </a:lnSpc>
            </a:pPr>
            <a:r>
              <a:rPr lang="ja-JP" altLang="en-US" sz="1500" smtClean="0"/>
              <a:t>○多くの関係者で多面的に検討しよう</a:t>
            </a:r>
          </a:p>
          <a:p>
            <a:pPr eaLnBrk="1" hangingPunct="1">
              <a:lnSpc>
                <a:spcPct val="80000"/>
              </a:lnSpc>
            </a:pPr>
            <a:r>
              <a:rPr lang="ja-JP" altLang="en-US" sz="1500" smtClean="0"/>
              <a:t>特性要因図の要因に真の原因が含まれていないと，特性要因図そのものの意味をなさなくなります。そのために，その特性に関して熟知した専門家や関係者に加わってもらうことが不可欠になります。</a:t>
            </a:r>
          </a:p>
          <a:p>
            <a:pPr eaLnBrk="1" hangingPunct="1">
              <a:lnSpc>
                <a:spcPct val="80000"/>
              </a:lnSpc>
            </a:pPr>
            <a:endParaRPr lang="ja-JP" altLang="en-US" sz="1500" smtClean="0"/>
          </a:p>
          <a:p>
            <a:pPr eaLnBrk="1" hangingPunct="1">
              <a:lnSpc>
                <a:spcPct val="80000"/>
              </a:lnSpc>
            </a:pPr>
            <a:r>
              <a:rPr lang="ja-JP" altLang="en-US" sz="1500" smtClean="0"/>
              <a:t>○多面的な，多くの意見を出してもらうための工夫</a:t>
            </a:r>
          </a:p>
          <a:p>
            <a:pPr eaLnBrk="1" hangingPunct="1">
              <a:lnSpc>
                <a:spcPct val="80000"/>
              </a:lnSpc>
            </a:pPr>
            <a:r>
              <a:rPr lang="ja-JP" altLang="en-US" sz="1500" smtClean="0"/>
              <a:t>オズボーンの４原則などを活用するとともに，今，何について討議・検討しているのかが，全員がわかるよう，模造紙やボードに書き示すなどの工夫も大切です。</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B88B4E0F-E80B-4882-BED9-B468A24C9945}" type="slidenum">
              <a:rPr lang="en-US" altLang="ja-JP" sz="1200" smtClean="0">
                <a:latin typeface="Times New Roman" pitchFamily="18" charset="0"/>
              </a:rPr>
              <a:pPr/>
              <a:t>3</a:t>
            </a:fld>
            <a:endParaRPr lang="en-US" altLang="ja-JP" sz="1200" smtClean="0">
              <a:latin typeface="Times New Roman" pitchFamily="18"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品質管理の諸活動を進める際に，時間やコスト，そして労力をかけて行うには制限があります。そこで，いかに確実に，そして効率よく進めるかが求められるのは当然なことです。</a:t>
            </a:r>
          </a:p>
          <a:p>
            <a:pPr eaLnBrk="1" hangingPunct="1"/>
            <a:endParaRPr lang="ja-JP" altLang="en-US" sz="1500" smtClean="0"/>
          </a:p>
          <a:p>
            <a:pPr eaLnBrk="1" hangingPunct="1"/>
            <a:r>
              <a:rPr lang="ja-JP" altLang="en-US" sz="1500" smtClean="0"/>
              <a:t>○そのためには，</a:t>
            </a:r>
            <a:r>
              <a:rPr lang="en-US" altLang="ja-JP" sz="1500" smtClean="0"/>
              <a:t>QC</a:t>
            </a:r>
            <a:r>
              <a:rPr lang="ja-JP" altLang="en-US" sz="1500" smtClean="0"/>
              <a:t>的なセンスを発揮することが望ましい方法として，各企業や組織で取り組んできました。中でも，「事実にもとづいて考え，行動する」こと，言い換えると三現主義は，管理・改善における具体的な取り組みにおいて，中心に従えることが必要です。</a:t>
            </a:r>
          </a:p>
          <a:p>
            <a:pPr eaLnBrk="1" hangingPunct="1"/>
            <a:endParaRPr lang="ja-JP" altLang="en-US" sz="1500" smtClean="0"/>
          </a:p>
          <a:p>
            <a:pPr eaLnBrk="1" hangingPunct="1"/>
            <a:r>
              <a:rPr lang="ja-JP" altLang="en-US" sz="1500" smtClean="0"/>
              <a:t>○事実を直視し，そこから情報を得るには，事実を示すデータが得られても，生のデータのままでは情報として活用することは困難です。</a:t>
            </a:r>
          </a:p>
          <a:p>
            <a:pPr eaLnBrk="1" hangingPunct="1"/>
            <a:r>
              <a:rPr lang="ja-JP" altLang="en-US" sz="1500" smtClean="0"/>
              <a:t>そこで，統計的手法といわれる</a:t>
            </a:r>
            <a:r>
              <a:rPr lang="en-US" altLang="ja-JP" sz="1500" smtClean="0"/>
              <a:t>QC</a:t>
            </a:r>
            <a:r>
              <a:rPr lang="ja-JP" altLang="en-US" sz="1500" smtClean="0"/>
              <a:t>手法が不可欠な道具となります。品質管理では，これら統計的手法の活用を積極的に行ってきたことから，</a:t>
            </a:r>
            <a:r>
              <a:rPr lang="en-US" altLang="ja-JP" sz="1500" smtClean="0"/>
              <a:t>QC</a:t>
            </a:r>
            <a:r>
              <a:rPr lang="ja-JP" altLang="en-US" sz="1500" smtClean="0"/>
              <a:t>手法として様々な目的に使用できるよう体系づけられてきました。</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92CCCE3A-0FC3-43E4-B4F1-341BFE42C87E}" type="slidenum">
              <a:rPr lang="en-US" altLang="ja-JP" sz="1200" smtClean="0">
                <a:latin typeface="Times New Roman" pitchFamily="18" charset="0"/>
              </a:rPr>
              <a:pPr/>
              <a:t>32</a:t>
            </a:fld>
            <a:endParaRPr lang="en-US" altLang="ja-JP" sz="1200" smtClean="0">
              <a:latin typeface="Times New Roman" pitchFamily="18"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xfrm>
            <a:off x="700088" y="4687888"/>
            <a:ext cx="5392737" cy="4438650"/>
          </a:xfrm>
          <a:noFill/>
        </p:spPr>
        <p:txBody>
          <a:bodyPr/>
          <a:lstStyle/>
          <a:p>
            <a:pPr eaLnBrk="1" hangingPunct="1"/>
            <a:r>
              <a:rPr lang="ja-JP" altLang="en-US" sz="1500" smtClean="0"/>
              <a:t>３．事実を集めよう</a:t>
            </a:r>
          </a:p>
          <a:p>
            <a:pPr eaLnBrk="1" hangingPunct="1"/>
            <a:r>
              <a:rPr lang="ja-JP" altLang="en-US" sz="1500" smtClean="0"/>
              <a:t>出された要因を，結果と原因の関係で特性要因図の形で整理しますが，このときに，経験上からも「？」と思ったら，現場に出て事実を確認する，あるいは手持ちの文献などの資料で確かめることにより，しっかりとした特性要因図に仕上がります。</a:t>
            </a:r>
          </a:p>
          <a:p>
            <a:pPr eaLnBrk="1" hangingPunct="1"/>
            <a:r>
              <a:rPr lang="ja-JP" altLang="en-US" sz="1500" smtClean="0"/>
              <a:t>４．徹底して要因を追究しよう</a:t>
            </a:r>
          </a:p>
          <a:p>
            <a:pPr eaLnBrk="1" hangingPunct="1"/>
            <a:r>
              <a:rPr lang="ja-JP" altLang="en-US" sz="1500" smtClean="0"/>
              <a:t>要因の追究が中途半端だと，手がうてる要因まで届いていないことになります。なぜ？なぜ？を繰り返し，なぜ？がこれ以上追究できない段階まで，要因を追究する粘り強さが必要です。</a:t>
            </a:r>
          </a:p>
          <a:p>
            <a:pPr eaLnBrk="1" hangingPunct="1"/>
            <a:r>
              <a:rPr lang="ja-JP" altLang="en-US" sz="1500" smtClean="0"/>
              <a:t>５．常に検討を加え，改良していこう</a:t>
            </a:r>
          </a:p>
          <a:p>
            <a:pPr eaLnBrk="1" hangingPunct="1"/>
            <a:r>
              <a:rPr lang="ja-JP" altLang="en-US" sz="1500" smtClean="0"/>
              <a:t>ある目的で作成した特性要因図が，そのときのみの活用で終わるのはもったいないといえます。ノウハウの集積である特性要因図を最新の状況にし，日々の管理・改善や新人の育成手段など，大いに活用してください。</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lvl1pPr defTabSz="1314450">
              <a:defRPr sz="2000">
                <a:solidFill>
                  <a:schemeClr val="tx1"/>
                </a:solidFill>
                <a:latin typeface="Arial" charset="0"/>
                <a:ea typeface="ＭＳ Ｐゴシック" pitchFamily="50" charset="-128"/>
              </a:defRPr>
            </a:lvl1pPr>
            <a:lvl2pPr marL="1077913" indent="-414338" defTabSz="1314450">
              <a:defRPr sz="2000">
                <a:solidFill>
                  <a:schemeClr val="tx1"/>
                </a:solidFill>
                <a:latin typeface="Arial" charset="0"/>
                <a:ea typeface="ＭＳ Ｐゴシック" pitchFamily="50" charset="-128"/>
              </a:defRPr>
            </a:lvl2pPr>
            <a:lvl3pPr marL="1657350" indent="-330200" defTabSz="1314450">
              <a:defRPr sz="2000">
                <a:solidFill>
                  <a:schemeClr val="tx1"/>
                </a:solidFill>
                <a:latin typeface="Arial" charset="0"/>
                <a:ea typeface="ＭＳ Ｐゴシック" pitchFamily="50" charset="-128"/>
              </a:defRPr>
            </a:lvl3pPr>
            <a:lvl4pPr marL="2320925" indent="-330200" defTabSz="1314450">
              <a:defRPr sz="2000">
                <a:solidFill>
                  <a:schemeClr val="tx1"/>
                </a:solidFill>
                <a:latin typeface="Arial" charset="0"/>
                <a:ea typeface="ＭＳ Ｐゴシック" pitchFamily="50" charset="-128"/>
              </a:defRPr>
            </a:lvl4pPr>
            <a:lvl5pPr marL="2984500" indent="-330200" defTabSz="1314450">
              <a:defRPr sz="2000">
                <a:solidFill>
                  <a:schemeClr val="tx1"/>
                </a:solidFill>
                <a:latin typeface="Arial" charset="0"/>
                <a:ea typeface="ＭＳ Ｐゴシック" pitchFamily="50" charset="-128"/>
              </a:defRPr>
            </a:lvl5pPr>
            <a:lvl6pPr marL="3441700" indent="-330200" defTabSz="1314450"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1314450"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1314450"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1314450" eaLnBrk="0" fontAlgn="base" hangingPunct="0">
              <a:spcBef>
                <a:spcPct val="0"/>
              </a:spcBef>
              <a:spcAft>
                <a:spcPct val="0"/>
              </a:spcAft>
              <a:defRPr sz="2000">
                <a:solidFill>
                  <a:schemeClr val="tx1"/>
                </a:solidFill>
                <a:latin typeface="Arial" charset="0"/>
                <a:ea typeface="ＭＳ Ｐゴシック" pitchFamily="50" charset="-128"/>
              </a:defRPr>
            </a:lvl9pPr>
          </a:lstStyle>
          <a:p>
            <a:fld id="{5643E36C-843C-4633-93DF-BB6310751708}" type="slidenum">
              <a:rPr lang="en-US" altLang="ja-JP" sz="1700" smtClean="0">
                <a:latin typeface="Times New Roman" pitchFamily="18" charset="0"/>
              </a:rPr>
              <a:pPr/>
              <a:t>33</a:t>
            </a:fld>
            <a:endParaRPr lang="en-US" altLang="ja-JP" sz="1700" smtClean="0">
              <a:latin typeface="Times New Roman" pitchFamily="18"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pPr eaLnBrk="1" hangingPunct="1"/>
            <a:r>
              <a:rPr lang="ja-JP" altLang="en-US" b="1" smtClean="0">
                <a:latin typeface="HGP創英角ｺﾞｼｯｸUB" pitchFamily="50" charset="-128"/>
                <a:ea typeface="HGP創英角ｺﾞｼｯｸUB" pitchFamily="50" charset="-128"/>
              </a:rPr>
              <a:t>中骨以降の進め方ですが、２つあります。</a:t>
            </a:r>
          </a:p>
          <a:p>
            <a:pPr eaLnBrk="1" hangingPunct="1"/>
            <a:r>
              <a:rPr lang="ja-JP" altLang="en-US" smtClean="0">
                <a:latin typeface="HGP創英角ｺﾞｼｯｸUB" pitchFamily="50" charset="-128"/>
                <a:ea typeface="HGP創英角ｺﾞｼｯｸUB" pitchFamily="50" charset="-128"/>
              </a:rPr>
              <a:t>１つ目は、大骨展開法です。</a:t>
            </a:r>
          </a:p>
          <a:p>
            <a:pPr eaLnBrk="1" hangingPunct="1"/>
            <a:r>
              <a:rPr lang="ja-JP" altLang="en-US" smtClean="0">
                <a:latin typeface="HGP創英角ｺﾞｼｯｸUB" pitchFamily="50" charset="-128"/>
                <a:ea typeface="HGP創英角ｺﾞｼｯｸUB" pitchFamily="50" charset="-128"/>
              </a:rPr>
              <a:t>大骨→中骨→小骨と順を追って要因を掘り起こしていく方法です。</a:t>
            </a:r>
          </a:p>
          <a:p>
            <a:pPr eaLnBrk="1" hangingPunct="1"/>
            <a:endParaRPr lang="ja-JP" altLang="en-US" smtClean="0">
              <a:latin typeface="HGP創英角ｺﾞｼｯｸUB" pitchFamily="50" charset="-128"/>
              <a:ea typeface="HGP創英角ｺﾞｼｯｸUB" pitchFamily="50" charset="-128"/>
            </a:endParaRPr>
          </a:p>
          <a:p>
            <a:pPr eaLnBrk="1" hangingPunct="1"/>
            <a:r>
              <a:rPr lang="ja-JP" altLang="en-US" b="1" smtClean="0">
                <a:latin typeface="HGP創英角ｺﾞｼｯｸUB" pitchFamily="50" charset="-128"/>
                <a:ea typeface="HGP創英角ｺﾞｼｯｸUB" pitchFamily="50" charset="-128"/>
              </a:rPr>
              <a:t>２つ目は、小骨集約法です。</a:t>
            </a:r>
          </a:p>
          <a:p>
            <a:pPr eaLnBrk="1" hangingPunct="1"/>
            <a:r>
              <a:rPr lang="ja-JP" altLang="en-US" smtClean="0">
                <a:latin typeface="HGP創英角ｺﾞｼｯｸUB" pitchFamily="50" charset="-128"/>
                <a:ea typeface="HGP創英角ｺﾞｼｯｸUB" pitchFamily="50" charset="-128"/>
              </a:rPr>
              <a:t>メンバー全員で要因と考えられるものを各自出し、類似のものをグルーピングし、</a:t>
            </a:r>
          </a:p>
          <a:p>
            <a:pPr eaLnBrk="1" hangingPunct="1"/>
            <a:r>
              <a:rPr lang="ja-JP" altLang="en-US" smtClean="0">
                <a:latin typeface="HGP創英角ｺﾞｼｯｸUB" pitchFamily="50" charset="-128"/>
                <a:ea typeface="HGP創英角ｺﾞｼｯｸUB" pitchFamily="50" charset="-128"/>
              </a:rPr>
              <a:t>個々のグループで結果～要因の関係を整理し、中骨、小骨を作っていく方法です。</a:t>
            </a:r>
          </a:p>
          <a:p>
            <a:pPr eaLnBrk="1" hangingPunct="1"/>
            <a:r>
              <a:rPr lang="ja-JP" altLang="en-US" smtClean="0">
                <a:latin typeface="HGP創英角ｺﾞｼｯｸUB" pitchFamily="50" charset="-128"/>
                <a:ea typeface="HGP創英角ｺﾞｼｯｸUB" pitchFamily="50" charset="-128"/>
              </a:rPr>
              <a:t>但し、</a:t>
            </a:r>
            <a:r>
              <a:rPr lang="ja-JP" altLang="en-US" b="1" smtClean="0">
                <a:latin typeface="HGP創英角ｺﾞｼｯｸUB" pitchFamily="50" charset="-128"/>
                <a:ea typeface="HGP創英角ｺﾞｼｯｸUB" pitchFamily="50" charset="-128"/>
              </a:rPr>
              <a:t>中骨には事実を入れなくてはいけません</a:t>
            </a:r>
            <a:r>
              <a:rPr lang="ja-JP" altLang="en-US" smtClean="0">
                <a:latin typeface="HGP創英角ｺﾞｼｯｸUB" pitchFamily="50" charset="-128"/>
                <a:ea typeface="HGP創英角ｺﾞｼｯｸUB" pitchFamily="50" charset="-128"/>
              </a:rPr>
              <a:t>ので、注意してください。</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8B45B5CE-0B27-4C48-860A-32335305699F}" type="slidenum">
              <a:rPr lang="en-US" altLang="ja-JP" sz="1200" smtClean="0">
                <a:latin typeface="Times New Roman" pitchFamily="18" charset="0"/>
              </a:rPr>
              <a:pPr/>
              <a:t>34</a:t>
            </a:fld>
            <a:endParaRPr lang="en-US" altLang="ja-JP" sz="1200" smtClean="0">
              <a:latin typeface="Times New Roman" pitchFamily="18"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私たちの身の回りの事象の多くは，ある範囲の中でばらつきを持って存在しています。たとえば，毎朝，職場に着く時間，体重や血圧，そして物の重量や寸法などです。これらのまとまった数のデータを図で表わすと，分布という形で，その事象の様子（ばらつき具合や出現する頻度の多少など）をひと目で把握することができます。</a:t>
            </a:r>
          </a:p>
          <a:p>
            <a:pPr eaLnBrk="1" hangingPunct="1"/>
            <a:endParaRPr lang="ja-JP" altLang="en-US" sz="1500" smtClean="0"/>
          </a:p>
          <a:p>
            <a:pPr eaLnBrk="1" hangingPunct="1"/>
            <a:r>
              <a:rPr lang="ja-JP" altLang="en-US" sz="1500" smtClean="0"/>
              <a:t>○これらの分布を表現する方法としてヒストグラムを用います。ヒストグラムから，</a:t>
            </a:r>
          </a:p>
          <a:p>
            <a:pPr eaLnBrk="1" hangingPunct="1"/>
            <a:r>
              <a:rPr lang="ja-JP" altLang="en-US" sz="1500" smtClean="0"/>
              <a:t>　①データの分布の姿</a:t>
            </a:r>
          </a:p>
          <a:p>
            <a:pPr eaLnBrk="1" hangingPunct="1"/>
            <a:r>
              <a:rPr lang="ja-JP" altLang="en-US" sz="1500" smtClean="0"/>
              <a:t>　②データのばらつきの大きさ</a:t>
            </a:r>
          </a:p>
          <a:p>
            <a:pPr eaLnBrk="1" hangingPunct="1"/>
            <a:r>
              <a:rPr lang="ja-JP" altLang="en-US" sz="1500" smtClean="0"/>
              <a:t>　③データの中心の位置</a:t>
            </a:r>
          </a:p>
          <a:p>
            <a:pPr eaLnBrk="1" hangingPunct="1"/>
            <a:r>
              <a:rPr lang="ja-JP" altLang="en-US" sz="1500" smtClean="0"/>
              <a:t>　④データの分布と規格との関係</a:t>
            </a:r>
          </a:p>
          <a:p>
            <a:pPr eaLnBrk="1" hangingPunct="1"/>
            <a:r>
              <a:rPr lang="ja-JP" altLang="en-US" sz="1500" smtClean="0"/>
              <a:t>　などがひと目でわかり，工程の異常や能力，ねらい位置のずれ，そして規格外品の状況などを把握することができます。</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F11D4392-C34E-446F-AB80-2841EF285A6E}" type="slidenum">
              <a:rPr lang="en-US" altLang="ja-JP" sz="1200" smtClean="0">
                <a:latin typeface="Times New Roman" pitchFamily="18" charset="0"/>
              </a:rPr>
              <a:pPr/>
              <a:t>35</a:t>
            </a:fld>
            <a:endParaRPr lang="en-US" altLang="ja-JP" sz="1200" smtClean="0">
              <a:latin typeface="Times New Roman" pitchFamily="18"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r>
              <a:rPr lang="en-US" altLang="ja-JP" sz="1500" smtClean="0"/>
              <a:t>○</a:t>
            </a:r>
            <a:r>
              <a:rPr lang="ja-JP" altLang="en-US" sz="1500" smtClean="0"/>
              <a:t>書き方の基本は，データの範囲を一定の小範囲に分け，それぞれの小範囲に含まれるデータ数を棒グラフで表わすものです。ヨコ軸は，そのデータの特性値である寸法など，タテ軸は度数と称した棒が現れる頻度（個数など）を示します。また，棒と棒の間隔はあけません。</a:t>
            </a:r>
          </a:p>
          <a:p>
            <a:pPr eaLnBrk="1" hangingPunct="1">
              <a:lnSpc>
                <a:spcPct val="90000"/>
              </a:lnSpc>
            </a:pPr>
            <a:endParaRPr lang="ja-JP" altLang="en-US" sz="1500" smtClean="0"/>
          </a:p>
          <a:p>
            <a:pPr eaLnBrk="1" hangingPunct="1">
              <a:lnSpc>
                <a:spcPct val="90000"/>
              </a:lnSpc>
            </a:pPr>
            <a:r>
              <a:rPr lang="ja-JP" altLang="en-US" sz="1500" smtClean="0"/>
              <a:t>○タテ軸とヨコ軸の比率はおよそ１：１が見やすい比率です。</a:t>
            </a:r>
          </a:p>
          <a:p>
            <a:pPr eaLnBrk="1" hangingPunct="1">
              <a:lnSpc>
                <a:spcPct val="90000"/>
              </a:lnSpc>
            </a:pPr>
            <a:r>
              <a:rPr lang="ja-JP" altLang="en-US" sz="1500" smtClean="0"/>
              <a:t>　作成したヒストグラム上には，データ採取日や機械名，作成者と日付など，データと作成履歴を明記し，今後の活用で困らないようにします。規格の範囲があれば，それぞれを実線で示します。</a:t>
            </a:r>
          </a:p>
          <a:p>
            <a:pPr eaLnBrk="1" hangingPunct="1">
              <a:lnSpc>
                <a:spcPct val="90000"/>
              </a:lnSpc>
            </a:pPr>
            <a:endParaRPr lang="ja-JP" altLang="en-US" sz="1500" smtClean="0"/>
          </a:p>
          <a:p>
            <a:pPr eaLnBrk="1" hangingPunct="1">
              <a:lnSpc>
                <a:spcPct val="90000"/>
              </a:lnSpc>
            </a:pPr>
            <a:r>
              <a:rPr lang="ja-JP" altLang="en-US" sz="1500" smtClean="0"/>
              <a:t>○データから計算で求められる統計量の平均値（エックスバー：一点鎖線で図上にも示す），標準偏差（</a:t>
            </a:r>
            <a:r>
              <a:rPr lang="en-US" altLang="ja-JP" sz="1500" smtClean="0"/>
              <a:t>s</a:t>
            </a:r>
            <a:r>
              <a:rPr lang="ja-JP" altLang="en-US" sz="1500" smtClean="0"/>
              <a:t>），そしてデータ数（</a:t>
            </a:r>
            <a:r>
              <a:rPr lang="en-US" altLang="ja-JP" sz="1500" smtClean="0"/>
              <a:t>n</a:t>
            </a:r>
            <a:r>
              <a:rPr lang="ja-JP" altLang="en-US" sz="1500" smtClean="0"/>
              <a:t>）を記入します。</a:t>
            </a:r>
          </a:p>
          <a:p>
            <a:pPr eaLnBrk="1" hangingPunct="1">
              <a:lnSpc>
                <a:spcPct val="90000"/>
              </a:lnSpc>
            </a:pPr>
            <a:endParaRPr lang="ja-JP" altLang="en-US" sz="1500" smtClean="0"/>
          </a:p>
          <a:p>
            <a:pPr eaLnBrk="1" hangingPunct="1">
              <a:lnSpc>
                <a:spcPct val="90000"/>
              </a:lnSpc>
            </a:pPr>
            <a:r>
              <a:rPr lang="ja-JP" altLang="en-US" sz="1500" smtClean="0"/>
              <a:t>○規格からはみ出した部分（棒）を色分けなどで区別します。</a:t>
            </a:r>
          </a:p>
        </p:txBody>
      </p:sp>
      <p:sp>
        <p:nvSpPr>
          <p:cNvPr id="102405" name="Line 4"/>
          <p:cNvSpPr>
            <a:spLocks noChangeShapeType="1"/>
          </p:cNvSpPr>
          <p:nvPr/>
        </p:nvSpPr>
        <p:spPr bwMode="auto">
          <a:xfrm>
            <a:off x="4732338" y="7956550"/>
            <a:ext cx="1031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2698" tIns="66349" rIns="132698" bIns="66349"/>
          <a:lstStyle/>
          <a:p>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82F01979-CB19-4AA5-8F41-009C9FE2B7DC}" type="slidenum">
              <a:rPr lang="en-US" altLang="ja-JP" sz="1200" smtClean="0">
                <a:latin typeface="Times New Roman" pitchFamily="18" charset="0"/>
              </a:rPr>
              <a:pPr/>
              <a:t>36</a:t>
            </a:fld>
            <a:endParaRPr lang="en-US" altLang="ja-JP" sz="1200" smtClean="0">
              <a:latin typeface="Times New Roman" pitchFamily="18"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ヒストグラムの一般的な作成手順を次に示します。</a:t>
            </a:r>
          </a:p>
          <a:p>
            <a:pPr eaLnBrk="1" hangingPunct="1"/>
            <a:r>
              <a:rPr lang="ja-JP" altLang="en-US" sz="1500" smtClean="0"/>
              <a:t>手順１．データは最低でも</a:t>
            </a:r>
            <a:r>
              <a:rPr lang="en-US" altLang="ja-JP" sz="1500" smtClean="0"/>
              <a:t>30</a:t>
            </a:r>
            <a:r>
              <a:rPr lang="ja-JP" altLang="en-US" sz="1500" smtClean="0"/>
              <a:t>，できれば</a:t>
            </a:r>
            <a:r>
              <a:rPr lang="en-US" altLang="ja-JP" sz="1500" smtClean="0"/>
              <a:t>50</a:t>
            </a:r>
            <a:r>
              <a:rPr lang="ja-JP" altLang="en-US" sz="1500" smtClean="0"/>
              <a:t>以上収集する。</a:t>
            </a:r>
          </a:p>
          <a:p>
            <a:pPr eaLnBrk="1" hangingPunct="1"/>
            <a:r>
              <a:rPr lang="en-US" altLang="ja-JP" sz="1500" smtClean="0"/>
              <a:t>※</a:t>
            </a:r>
            <a:r>
              <a:rPr lang="ja-JP" altLang="en-US" sz="1500" smtClean="0"/>
              <a:t>データ数は多いほど分布の信頼性が増すが，</a:t>
            </a:r>
            <a:r>
              <a:rPr lang="en-US" altLang="ja-JP" sz="1500" smtClean="0"/>
              <a:t>50</a:t>
            </a:r>
            <a:r>
              <a:rPr lang="ja-JP" altLang="en-US" sz="1500" smtClean="0"/>
              <a:t>～</a:t>
            </a:r>
            <a:r>
              <a:rPr lang="en-US" altLang="ja-JP" sz="1500" smtClean="0"/>
              <a:t>100</a:t>
            </a:r>
            <a:r>
              <a:rPr lang="ja-JP" altLang="en-US" sz="1500" smtClean="0"/>
              <a:t>程度が現実といえる。</a:t>
            </a:r>
          </a:p>
          <a:p>
            <a:pPr eaLnBrk="1" hangingPunct="1"/>
            <a:r>
              <a:rPr lang="ja-JP" altLang="en-US" sz="1500" smtClean="0"/>
              <a:t>手順２．データから最大値と最小値を見つけておく。</a:t>
            </a:r>
          </a:p>
          <a:p>
            <a:pPr eaLnBrk="1" hangingPunct="1"/>
            <a:r>
              <a:rPr lang="ja-JP" altLang="en-US" sz="1500" smtClean="0"/>
              <a:t>手順３．①立てる棒の数（</a:t>
            </a:r>
            <a:r>
              <a:rPr lang="en-US" altLang="ja-JP" sz="1500" smtClean="0"/>
              <a:t>k</a:t>
            </a:r>
            <a:r>
              <a:rPr lang="ja-JP" altLang="en-US" sz="1500" smtClean="0"/>
              <a:t>）を決めるため，データ数（</a:t>
            </a:r>
            <a:r>
              <a:rPr lang="en-US" altLang="ja-JP" sz="1500" smtClean="0"/>
              <a:t>n</a:t>
            </a:r>
            <a:r>
              <a:rPr lang="ja-JP" altLang="en-US" sz="1500" smtClean="0"/>
              <a:t>）から求めるが，データ数が</a:t>
            </a:r>
            <a:r>
              <a:rPr lang="en-US" altLang="ja-JP" sz="1500" smtClean="0"/>
              <a:t>50</a:t>
            </a:r>
            <a:r>
              <a:rPr lang="ja-JP" altLang="en-US" sz="1500" smtClean="0"/>
              <a:t>以上なら，簡易的に</a:t>
            </a:r>
            <a:r>
              <a:rPr lang="en-US" altLang="ja-JP" sz="1500" smtClean="0"/>
              <a:t>10</a:t>
            </a:r>
            <a:r>
              <a:rPr lang="ja-JP" altLang="en-US" sz="1500" smtClean="0"/>
              <a:t>としてもよい。</a:t>
            </a:r>
          </a:p>
          <a:p>
            <a:pPr eaLnBrk="1" hangingPunct="1"/>
            <a:r>
              <a:rPr lang="ja-JP" altLang="en-US" sz="1500" smtClean="0"/>
              <a:t>②棒の幅（</a:t>
            </a:r>
            <a:r>
              <a:rPr lang="en-US" altLang="ja-JP" sz="1500" smtClean="0"/>
              <a:t>h</a:t>
            </a:r>
            <a:r>
              <a:rPr lang="ja-JP" altLang="en-US" sz="1500" smtClean="0"/>
              <a:t>）を，手順２で求めたデータの最大値と最小値の差を求め，立てる棒の数（</a:t>
            </a:r>
            <a:r>
              <a:rPr lang="en-US" altLang="ja-JP" sz="1500" smtClean="0"/>
              <a:t>k</a:t>
            </a:r>
            <a:r>
              <a:rPr lang="ja-JP" altLang="en-US" sz="1500" smtClean="0"/>
              <a:t>）で割ると求められる。</a:t>
            </a:r>
          </a:p>
          <a:p>
            <a:pPr eaLnBrk="1" hangingPunct="1"/>
            <a:r>
              <a:rPr lang="en-US" altLang="ja-JP" sz="1500" smtClean="0"/>
              <a:t>※</a:t>
            </a:r>
            <a:r>
              <a:rPr lang="ja-JP" altLang="en-US" sz="1500" smtClean="0"/>
              <a:t>棒の幅（</a:t>
            </a:r>
            <a:r>
              <a:rPr lang="en-US" altLang="ja-JP" sz="1500" smtClean="0"/>
              <a:t>h</a:t>
            </a:r>
            <a:r>
              <a:rPr lang="ja-JP" altLang="en-US" sz="1500" smtClean="0"/>
              <a:t>）は，測定単位と同じ単位に丸めます。</a:t>
            </a:r>
          </a:p>
          <a:p>
            <a:pPr eaLnBrk="1" hangingPunct="1"/>
            <a:r>
              <a:rPr lang="ja-JP" altLang="en-US" sz="1500" smtClean="0"/>
              <a:t>たとえば，測定単位が</a:t>
            </a:r>
            <a:r>
              <a:rPr lang="en-US" altLang="ja-JP" sz="1500" smtClean="0"/>
              <a:t>0.1</a:t>
            </a:r>
            <a:r>
              <a:rPr lang="ja-JP" altLang="en-US" sz="1500" smtClean="0"/>
              <a:t>で，求めた</a:t>
            </a:r>
            <a:r>
              <a:rPr lang="en-US" altLang="ja-JP" sz="1500" smtClean="0"/>
              <a:t>h</a:t>
            </a:r>
            <a:r>
              <a:rPr lang="ja-JP" altLang="en-US" sz="1500" smtClean="0"/>
              <a:t>が</a:t>
            </a:r>
            <a:r>
              <a:rPr lang="en-US" altLang="ja-JP" sz="1500" smtClean="0"/>
              <a:t>2.55</a:t>
            </a:r>
            <a:r>
              <a:rPr lang="ja-JP" altLang="en-US" sz="1500" smtClean="0"/>
              <a:t>なら，</a:t>
            </a:r>
            <a:r>
              <a:rPr lang="en-US" altLang="ja-JP" sz="1500" smtClean="0"/>
              <a:t>h</a:t>
            </a:r>
            <a:r>
              <a:rPr lang="ja-JP" altLang="en-US" sz="1500" smtClean="0"/>
              <a:t>は</a:t>
            </a:r>
            <a:r>
              <a:rPr lang="en-US" altLang="ja-JP" sz="1500" smtClean="0"/>
              <a:t>2.5</a:t>
            </a:r>
            <a:r>
              <a:rPr lang="ja-JP" altLang="en-US" sz="1500" smtClean="0"/>
              <a:t>とします。</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ED97D941-DCBC-4BCA-BBCC-AAB4860C74FE}" type="slidenum">
              <a:rPr lang="en-US" altLang="ja-JP" sz="1200" smtClean="0">
                <a:latin typeface="Times New Roman" pitchFamily="18" charset="0"/>
              </a:rPr>
              <a:pPr/>
              <a:t>37</a:t>
            </a:fld>
            <a:endParaRPr lang="en-US" altLang="ja-JP" sz="1200" smtClean="0">
              <a:latin typeface="Times New Roman" pitchFamily="18"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xfrm>
            <a:off x="700088" y="4687888"/>
            <a:ext cx="5392737" cy="4438650"/>
          </a:xfrm>
          <a:noFill/>
        </p:spPr>
        <p:txBody>
          <a:bodyPr/>
          <a:lstStyle/>
          <a:p>
            <a:pPr eaLnBrk="1" hangingPunct="1">
              <a:lnSpc>
                <a:spcPct val="80000"/>
              </a:lnSpc>
            </a:pPr>
            <a:r>
              <a:rPr lang="ja-JP" altLang="en-US" sz="1500" smtClean="0"/>
              <a:t>手順４．各棒（級）の範囲を決めるため，まず最初の棒であるデータの一番小さい値から，測定単位の１</a:t>
            </a:r>
            <a:r>
              <a:rPr lang="en-US" altLang="ja-JP" sz="1500" smtClean="0"/>
              <a:t>/</a:t>
            </a:r>
            <a:r>
              <a:rPr lang="ja-JP" altLang="en-US" sz="1500" smtClean="0"/>
              <a:t>２を引きます。</a:t>
            </a:r>
          </a:p>
          <a:p>
            <a:pPr eaLnBrk="1" hangingPunct="1">
              <a:lnSpc>
                <a:spcPct val="80000"/>
              </a:lnSpc>
            </a:pPr>
            <a:r>
              <a:rPr lang="en-US" altLang="ja-JP" sz="1500" smtClean="0"/>
              <a:t>※</a:t>
            </a:r>
            <a:r>
              <a:rPr lang="ja-JP" altLang="en-US" sz="1500" smtClean="0"/>
              <a:t>棒と棒の境界線を測定単位と同じにすると，両方の棒のどちらにも含まれるため，測定単位の１</a:t>
            </a:r>
            <a:r>
              <a:rPr lang="en-US" altLang="ja-JP" sz="1500" smtClean="0"/>
              <a:t>/</a:t>
            </a:r>
            <a:r>
              <a:rPr lang="ja-JP" altLang="en-US" sz="1500" smtClean="0"/>
              <a:t>２をずらし，トラブルを防止します。</a:t>
            </a:r>
          </a:p>
          <a:p>
            <a:pPr eaLnBrk="1" hangingPunct="1">
              <a:lnSpc>
                <a:spcPct val="80000"/>
              </a:lnSpc>
            </a:pPr>
            <a:r>
              <a:rPr lang="ja-JP" altLang="en-US" sz="1500" smtClean="0"/>
              <a:t>　　</a:t>
            </a:r>
          </a:p>
          <a:p>
            <a:pPr eaLnBrk="1" hangingPunct="1">
              <a:lnSpc>
                <a:spcPct val="80000"/>
              </a:lnSpc>
            </a:pPr>
            <a:r>
              <a:rPr lang="ja-JP" altLang="en-US" sz="1500" smtClean="0"/>
              <a:t>各棒のデータ範囲は，求めた最初の棒のスタート点に，棒の幅（</a:t>
            </a:r>
            <a:r>
              <a:rPr lang="en-US" altLang="ja-JP" sz="1500" smtClean="0"/>
              <a:t>h</a:t>
            </a:r>
            <a:r>
              <a:rPr lang="ja-JP" altLang="en-US" sz="1500" smtClean="0"/>
              <a:t>）をそれぞれ加えていきます。</a:t>
            </a:r>
          </a:p>
          <a:p>
            <a:pPr eaLnBrk="1" hangingPunct="1">
              <a:lnSpc>
                <a:spcPct val="80000"/>
              </a:lnSpc>
            </a:pPr>
            <a:r>
              <a:rPr lang="en-US" altLang="ja-JP" sz="1500" smtClean="0"/>
              <a:t>※</a:t>
            </a:r>
            <a:r>
              <a:rPr lang="ja-JP" altLang="en-US" sz="1500" smtClean="0"/>
              <a:t>例として，スタート点が</a:t>
            </a:r>
            <a:r>
              <a:rPr lang="en-US" altLang="ja-JP" sz="1500" smtClean="0"/>
              <a:t>5.25</a:t>
            </a:r>
            <a:r>
              <a:rPr lang="ja-JP" altLang="en-US" sz="1500" smtClean="0"/>
              <a:t>，</a:t>
            </a:r>
            <a:r>
              <a:rPr lang="en-US" altLang="ja-JP" sz="1500" smtClean="0"/>
              <a:t>h</a:t>
            </a:r>
            <a:r>
              <a:rPr lang="ja-JP" altLang="en-US" sz="1500" smtClean="0"/>
              <a:t>が</a:t>
            </a:r>
            <a:r>
              <a:rPr lang="en-US" altLang="ja-JP" sz="1500" smtClean="0"/>
              <a:t>2.5</a:t>
            </a:r>
            <a:r>
              <a:rPr lang="ja-JP" altLang="en-US" sz="1500" smtClean="0"/>
              <a:t>の場合</a:t>
            </a:r>
          </a:p>
          <a:p>
            <a:pPr eaLnBrk="1" hangingPunct="1">
              <a:lnSpc>
                <a:spcPct val="80000"/>
              </a:lnSpc>
            </a:pPr>
            <a:r>
              <a:rPr lang="ja-JP" altLang="en-US" sz="1500" smtClean="0"/>
              <a:t>　　一番目：</a:t>
            </a:r>
            <a:r>
              <a:rPr lang="en-US" altLang="ja-JP" sz="1500" smtClean="0"/>
              <a:t>5.25</a:t>
            </a:r>
            <a:r>
              <a:rPr lang="ja-JP" altLang="en-US" sz="1500" smtClean="0"/>
              <a:t>～</a:t>
            </a:r>
            <a:r>
              <a:rPr lang="en-US" altLang="ja-JP" sz="1500" smtClean="0"/>
              <a:t>7.75</a:t>
            </a:r>
            <a:r>
              <a:rPr lang="ja-JP" altLang="en-US" sz="1500" smtClean="0"/>
              <a:t>，二番目：</a:t>
            </a:r>
            <a:r>
              <a:rPr lang="en-US" altLang="ja-JP" sz="1500" smtClean="0"/>
              <a:t>7.75</a:t>
            </a:r>
            <a:r>
              <a:rPr lang="ja-JP" altLang="en-US" sz="1500" smtClean="0"/>
              <a:t>～</a:t>
            </a:r>
            <a:r>
              <a:rPr lang="en-US" altLang="ja-JP" sz="1500" smtClean="0"/>
              <a:t>10.25…</a:t>
            </a:r>
          </a:p>
          <a:p>
            <a:pPr eaLnBrk="1" hangingPunct="1">
              <a:lnSpc>
                <a:spcPct val="80000"/>
              </a:lnSpc>
            </a:pPr>
            <a:endParaRPr lang="en-US" altLang="ja-JP" sz="1500" smtClean="0"/>
          </a:p>
          <a:p>
            <a:pPr eaLnBrk="1" hangingPunct="1">
              <a:lnSpc>
                <a:spcPct val="80000"/>
              </a:lnSpc>
            </a:pPr>
            <a:r>
              <a:rPr lang="ja-JP" altLang="en-US" sz="1500" smtClean="0"/>
              <a:t>手順５．各棒に入るデータを数えるため，各棒の範囲と，それぞれの棒に入る数をチェックできる欄のある表（次ページの度数表を参考に）を作り，各データがどの棒に入るかをチェックします。</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E0BCBE27-B572-4680-BCB3-8B6DE6013052}" type="slidenum">
              <a:rPr lang="en-US" altLang="ja-JP" sz="1200" smtClean="0">
                <a:latin typeface="Times New Roman" pitchFamily="18" charset="0"/>
              </a:rPr>
              <a:pPr/>
              <a:t>38</a:t>
            </a:fld>
            <a:endParaRPr lang="en-US" altLang="ja-JP" sz="1200" smtClean="0">
              <a:latin typeface="Times New Roman" pitchFamily="18"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演習として，あるプレートの肉厚データをヒストグラムに表わしてください。</a:t>
            </a:r>
          </a:p>
          <a:p>
            <a:pPr eaLnBrk="1" hangingPunct="1"/>
            <a:endParaRPr lang="ja-JP" altLang="en-US" sz="1500" smtClean="0"/>
          </a:p>
          <a:p>
            <a:pPr eaLnBrk="1" hangingPunct="1"/>
            <a:r>
              <a:rPr lang="ja-JP" altLang="en-US" sz="1500" smtClean="0"/>
              <a:t>○一般的には，度数表によりチェックする方法が確実ですが，慣れれば，データ表から最大値と最小値を求め，メモ用紙に各棒の範囲をチェックするなど，とくに度数表を用いなくてもヒストグラムを作成することができます。</a:t>
            </a:r>
          </a:p>
          <a:p>
            <a:pPr eaLnBrk="1" hangingPunct="1"/>
            <a:endParaRPr lang="ja-JP" altLang="en-US" sz="1500" smtClean="0"/>
          </a:p>
          <a:p>
            <a:pPr eaLnBrk="1" hangingPunct="1"/>
            <a:r>
              <a:rPr lang="ja-JP" altLang="en-US" sz="1500" smtClean="0"/>
              <a:t>参考：付録の</a:t>
            </a:r>
            <a:r>
              <a:rPr lang="en-US" altLang="ja-JP" sz="1500" smtClean="0"/>
              <a:t>CD-ROM</a:t>
            </a:r>
            <a:r>
              <a:rPr lang="ja-JP" altLang="en-US" sz="1500" smtClean="0"/>
              <a:t>内に，演習</a:t>
            </a:r>
            <a:r>
              <a:rPr lang="en-US" altLang="ja-JP" sz="1500" smtClean="0"/>
              <a:t>2.</a:t>
            </a:r>
            <a:r>
              <a:rPr lang="ja-JP" altLang="en-US" sz="1500" smtClean="0"/>
              <a:t>「度数表」の見本シートを入れてあります。関数電卓が簡単に手に入らないときは，この度数表を用いて，平均値・標準偏差そして工程能力指数を求めていました。ただし，√付きの電卓は不可欠ですし，求めた統計量は簡易的な値となります。</a:t>
            </a:r>
          </a:p>
          <a:p>
            <a:pPr eaLnBrk="1" hangingPunct="1"/>
            <a:r>
              <a:rPr lang="ja-JP" altLang="en-US" sz="1500" smtClean="0"/>
              <a:t>精密な値を求める場合は，関数電卓や統計ソフトを用いてください。</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906F8D3F-260B-424E-9CB6-98135143258C}" type="slidenum">
              <a:rPr lang="en-US" altLang="ja-JP" sz="1200" smtClean="0">
                <a:latin typeface="Times New Roman" pitchFamily="18" charset="0"/>
              </a:rPr>
              <a:pPr/>
              <a:t>39</a:t>
            </a:fld>
            <a:endParaRPr lang="en-US" altLang="ja-JP" sz="1200" smtClean="0">
              <a:latin typeface="Times New Roman" pitchFamily="18"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xfrm>
            <a:off x="700088" y="4687888"/>
            <a:ext cx="5392737" cy="4438650"/>
          </a:xfrm>
          <a:noFill/>
        </p:spPr>
        <p:txBody>
          <a:bodyPr/>
          <a:lstStyle/>
          <a:p>
            <a:pPr eaLnBrk="1" hangingPunct="1">
              <a:lnSpc>
                <a:spcPct val="80000"/>
              </a:lnSpc>
            </a:pPr>
            <a:r>
              <a:rPr lang="en-US" altLang="ja-JP" sz="1500" smtClean="0"/>
              <a:t>○</a:t>
            </a:r>
            <a:r>
              <a:rPr lang="ja-JP" altLang="en-US" sz="1500" smtClean="0"/>
              <a:t>図は，度数表で各棒に入るデータをチェックしたものです。</a:t>
            </a:r>
          </a:p>
          <a:p>
            <a:pPr eaLnBrk="1" hangingPunct="1">
              <a:lnSpc>
                <a:spcPct val="80000"/>
              </a:lnSpc>
            </a:pPr>
            <a:r>
              <a:rPr lang="en-US" altLang="ja-JP" sz="1500" smtClean="0"/>
              <a:t>※</a:t>
            </a:r>
            <a:r>
              <a:rPr lang="ja-JP" altLang="en-US" sz="1500" smtClean="0"/>
              <a:t>チェックの際は，各棒の範囲に入るデータをデータ表から数えるのではなく，データの一つずつをどの棒に入るかをチェックするやり方が，ミスなく確実です。</a:t>
            </a:r>
          </a:p>
          <a:p>
            <a:pPr eaLnBrk="1" hangingPunct="1">
              <a:lnSpc>
                <a:spcPct val="80000"/>
              </a:lnSpc>
            </a:pPr>
            <a:endParaRPr lang="ja-JP" altLang="en-US" sz="1500" smtClean="0"/>
          </a:p>
          <a:p>
            <a:pPr eaLnBrk="1" hangingPunct="1">
              <a:lnSpc>
                <a:spcPct val="80000"/>
              </a:lnSpc>
            </a:pPr>
            <a:r>
              <a:rPr lang="ja-JP" altLang="en-US" sz="1500" smtClean="0"/>
              <a:t>○図の度数表は，チェック欄を塗りつぶして，ヒストグラムが示されるようになっているので，ここに規格線や平均値を入れると，ヒストグラムそのものとして活用できます。</a:t>
            </a:r>
          </a:p>
          <a:p>
            <a:pPr eaLnBrk="1" hangingPunct="1">
              <a:lnSpc>
                <a:spcPct val="80000"/>
              </a:lnSpc>
            </a:pPr>
            <a:endParaRPr lang="ja-JP" altLang="en-US" sz="1500" smtClean="0"/>
          </a:p>
          <a:p>
            <a:pPr eaLnBrk="1" hangingPunct="1">
              <a:lnSpc>
                <a:spcPct val="80000"/>
              </a:lnSpc>
            </a:pPr>
            <a:r>
              <a:rPr lang="ja-JP" altLang="en-US" sz="1500" smtClean="0"/>
              <a:t>○図中にはありませんが，この度数表は，標準偏差や工程能力指数を一般の電卓で求められるように工夫されています。</a:t>
            </a:r>
          </a:p>
          <a:p>
            <a:pPr eaLnBrk="1" hangingPunct="1">
              <a:lnSpc>
                <a:spcPct val="80000"/>
              </a:lnSpc>
            </a:pPr>
            <a:endParaRPr lang="ja-JP" altLang="en-US" sz="1500" smtClean="0"/>
          </a:p>
          <a:p>
            <a:pPr eaLnBrk="1" hangingPunct="1">
              <a:lnSpc>
                <a:spcPct val="80000"/>
              </a:lnSpc>
            </a:pPr>
            <a:r>
              <a:rPr lang="ja-JP" altLang="en-US" sz="1500" smtClean="0"/>
              <a:t>○パソコンを活用すると，データ類のインプットのみで，ヒストグラムの作成や各種の統計量を求めることができます。</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06524D63-4146-487D-82A9-B3188FEE47DA}" type="slidenum">
              <a:rPr lang="en-US" altLang="ja-JP" sz="1200" smtClean="0">
                <a:latin typeface="Times New Roman" pitchFamily="18" charset="0"/>
              </a:rPr>
              <a:pPr/>
              <a:t>40</a:t>
            </a:fld>
            <a:endParaRPr lang="en-US" altLang="ja-JP" sz="1200" smtClean="0">
              <a:latin typeface="Times New Roman" pitchFamily="18"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xfrm>
            <a:off x="700088" y="4687888"/>
            <a:ext cx="5392737" cy="4438650"/>
          </a:xfrm>
          <a:noFill/>
        </p:spPr>
        <p:txBody>
          <a:bodyPr/>
          <a:lstStyle/>
          <a:p>
            <a:pPr eaLnBrk="1" hangingPunct="1"/>
            <a:endParaRPr lang="ja-JP" altLang="en-US" sz="150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3A5DD1FF-92F7-4927-A7DD-EFE7C02A9DE9}" type="slidenum">
              <a:rPr lang="en-US" altLang="ja-JP" sz="1200" smtClean="0">
                <a:latin typeface="Times New Roman" pitchFamily="18" charset="0"/>
              </a:rPr>
              <a:pPr/>
              <a:t>41</a:t>
            </a:fld>
            <a:endParaRPr lang="en-US" altLang="ja-JP" sz="1200" smtClean="0">
              <a:latin typeface="Times New Roman" pitchFamily="18" charset="0"/>
            </a:endParaRPr>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xfrm>
            <a:off x="700088" y="4687888"/>
            <a:ext cx="5392737" cy="4438650"/>
          </a:xfrm>
          <a:noFill/>
        </p:spPr>
        <p:txBody>
          <a:bodyPr/>
          <a:lstStyle/>
          <a:p>
            <a:pPr eaLnBrk="1" hangingPunct="1">
              <a:lnSpc>
                <a:spcPct val="80000"/>
              </a:lnSpc>
            </a:pPr>
            <a:r>
              <a:rPr lang="en-US" altLang="ja-JP" sz="1500" smtClean="0"/>
              <a:t>○</a:t>
            </a:r>
            <a:r>
              <a:rPr lang="ja-JP" altLang="en-US" sz="1500" smtClean="0"/>
              <a:t>ヒストグラムを作成したら，まず分布（山の形）の状態をチェックします。大きく分けて３種類に分類できます。</a:t>
            </a:r>
          </a:p>
          <a:p>
            <a:pPr eaLnBrk="1" hangingPunct="1">
              <a:lnSpc>
                <a:spcPct val="80000"/>
              </a:lnSpc>
            </a:pPr>
            <a:endParaRPr lang="ja-JP" altLang="en-US" sz="1500" smtClean="0"/>
          </a:p>
          <a:p>
            <a:pPr eaLnBrk="1" hangingPunct="1">
              <a:lnSpc>
                <a:spcPct val="80000"/>
              </a:lnSpc>
            </a:pPr>
            <a:r>
              <a:rPr lang="ja-JP" altLang="en-US" sz="1500" smtClean="0"/>
              <a:t>○正常な場合は，富士山のように，中央部分がそびえており，ほぼ左右対称で，両端はなだらかに裾を引いています。この状態を正規分布に近いと称し，正常な分布状態を示しています。</a:t>
            </a:r>
          </a:p>
          <a:p>
            <a:pPr eaLnBrk="1" hangingPunct="1">
              <a:lnSpc>
                <a:spcPct val="80000"/>
              </a:lnSpc>
            </a:pPr>
            <a:endParaRPr lang="ja-JP" altLang="en-US" sz="1500" smtClean="0"/>
          </a:p>
          <a:p>
            <a:pPr eaLnBrk="1" hangingPunct="1">
              <a:lnSpc>
                <a:spcPct val="80000"/>
              </a:lnSpc>
            </a:pPr>
            <a:r>
              <a:rPr lang="ja-JP" altLang="en-US" sz="1500" smtClean="0"/>
              <a:t>○大きな山と少し離れたところに小山（離れ小島という）ができているケース。このケースは，不良品の混入などデータそのもの，あるいはヒストグラム作成時（級の数や範囲のとり方）に何らかの問題がある場合が多く，原因を取り除いて再度作成し直すことをお薦めします。</a:t>
            </a:r>
          </a:p>
          <a:p>
            <a:pPr eaLnBrk="1" hangingPunct="1">
              <a:lnSpc>
                <a:spcPct val="80000"/>
              </a:lnSpc>
            </a:pPr>
            <a:endParaRPr lang="ja-JP" altLang="en-US" sz="1500" smtClean="0"/>
          </a:p>
          <a:p>
            <a:pPr eaLnBrk="1" hangingPunct="1">
              <a:lnSpc>
                <a:spcPct val="80000"/>
              </a:lnSpc>
            </a:pPr>
            <a:r>
              <a:rPr lang="ja-JP" altLang="en-US" sz="1500" smtClean="0"/>
              <a:t>○</a:t>
            </a:r>
            <a:r>
              <a:rPr lang="en-US" altLang="ja-JP" sz="1500" smtClean="0"/>
              <a:t>2</a:t>
            </a:r>
            <a:r>
              <a:rPr lang="ja-JP" altLang="en-US" sz="1500" smtClean="0"/>
              <a:t>つの山ができる場合には，異なる状況のデータが混在していることが多く，データを層別して再度作成し直すか，最初から層別してデータを取り直すことになります。</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03C7162E-EB00-434E-A965-0FCFBE7E3A30}" type="slidenum">
              <a:rPr lang="en-US" altLang="ja-JP" sz="1200" smtClean="0">
                <a:latin typeface="Times New Roman" pitchFamily="18" charset="0"/>
              </a:rPr>
              <a:pPr/>
              <a:t>4</a:t>
            </a:fld>
            <a:endParaRPr lang="en-US" altLang="ja-JP" sz="1200" smtClean="0">
              <a:latin typeface="Times New Roman" pitchFamily="18"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○QC</a:t>
            </a:r>
            <a:r>
              <a:rPr lang="ja-JP" altLang="en-US" sz="1500" smtClean="0"/>
              <a:t>手法は，統計手法を現実的にうまく活用できるようにしたものといえます。その基本的な考え方は「全体を通してものを見る」ことにありますが，全体を掌握することは困難なことから，「小さなサンプルから，そのグループ全体（母集団という）を推定すること」という現実的な方法を使います。</a:t>
            </a:r>
          </a:p>
          <a:p>
            <a:pPr eaLnBrk="1" hangingPunct="1"/>
            <a:endParaRPr lang="ja-JP" altLang="en-US" sz="1500" smtClean="0"/>
          </a:p>
          <a:p>
            <a:pPr eaLnBrk="1" hangingPunct="1"/>
            <a:r>
              <a:rPr lang="ja-JP" altLang="en-US" sz="1500" smtClean="0"/>
              <a:t>○私たちが仕事を行う，つまり</a:t>
            </a:r>
            <a:r>
              <a:rPr lang="en-US" altLang="ja-JP" sz="1500" smtClean="0"/>
              <a:t>PDCA</a:t>
            </a:r>
            <a:r>
              <a:rPr lang="ja-JP" altLang="en-US" sz="1500" smtClean="0"/>
              <a:t>を回す際に問題が生じるのは，品質をつくり込む段階でばらつきが生じているということです。</a:t>
            </a:r>
            <a:r>
              <a:rPr lang="en-US" altLang="ja-JP" sz="1500" smtClean="0"/>
              <a:t>PDCA</a:t>
            </a:r>
            <a:r>
              <a:rPr lang="ja-JP" altLang="en-US" sz="1500" smtClean="0"/>
              <a:t>のＤで生じるばらつきが，許される範囲なのかどうかを常に把握することが必要です。その判断をするために，その仕事すべての事実・情報を知ることは不可能なため，サンプルから情報を得て，仕事全体を推定するという方法をとっています。</a:t>
            </a:r>
          </a:p>
          <a:p>
            <a:pPr eaLnBrk="1" hangingPunct="1"/>
            <a:endParaRPr lang="ja-JP" altLang="en-US" sz="1500" smtClean="0"/>
          </a:p>
          <a:p>
            <a:pPr eaLnBrk="1" hangingPunct="1"/>
            <a:r>
              <a:rPr lang="ja-JP" altLang="en-US" sz="1500" smtClean="0"/>
              <a:t>○このサンプルから正しい情報を得るプロセスにおいて，統計的な考え方と</a:t>
            </a:r>
            <a:r>
              <a:rPr lang="en-US" altLang="ja-JP" sz="1500" smtClean="0"/>
              <a:t>QC</a:t>
            </a:r>
            <a:r>
              <a:rPr lang="ja-JP" altLang="en-US" sz="1500" smtClean="0"/>
              <a:t>手法が有効活用できることをぜひ理解してください。</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74D5977A-05E9-4ABC-9399-F3601B0F9373}" type="slidenum">
              <a:rPr lang="en-US" altLang="ja-JP" sz="1200" smtClean="0">
                <a:latin typeface="Times New Roman" pitchFamily="18" charset="0"/>
              </a:rPr>
              <a:pPr/>
              <a:t>42</a:t>
            </a:fld>
            <a:endParaRPr lang="en-US" altLang="ja-JP" sz="1200" smtClean="0">
              <a:latin typeface="Times New Roman" pitchFamily="18" charset="0"/>
            </a:endParaRPr>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xfrm>
            <a:off x="700088" y="4687888"/>
            <a:ext cx="5392737" cy="4438650"/>
          </a:xfrm>
          <a:noFill/>
        </p:spPr>
        <p:txBody>
          <a:bodyPr/>
          <a:lstStyle/>
          <a:p>
            <a:pPr eaLnBrk="1" hangingPunct="1">
              <a:lnSpc>
                <a:spcPct val="80000"/>
              </a:lnSpc>
            </a:pPr>
            <a:r>
              <a:rPr lang="en-US" altLang="ja-JP" sz="1500" smtClean="0"/>
              <a:t>○</a:t>
            </a:r>
            <a:r>
              <a:rPr lang="ja-JP" altLang="en-US" sz="1500" smtClean="0"/>
              <a:t>ヒストグラムの特性に規格が設けられている場合には，分布と規格との関係をチェックします。</a:t>
            </a:r>
          </a:p>
          <a:p>
            <a:pPr eaLnBrk="1" hangingPunct="1">
              <a:lnSpc>
                <a:spcPct val="80000"/>
              </a:lnSpc>
            </a:pPr>
            <a:endParaRPr lang="ja-JP" altLang="en-US" sz="1500" smtClean="0"/>
          </a:p>
          <a:p>
            <a:pPr eaLnBrk="1" hangingPunct="1">
              <a:lnSpc>
                <a:spcPct val="80000"/>
              </a:lnSpc>
            </a:pPr>
            <a:r>
              <a:rPr lang="ja-JP" altLang="en-US" sz="1500" smtClean="0"/>
              <a:t>○分布の山が規格の範囲のほぼ中心にあり，規格の両端（上限規格と下限規格）をはみ出さずにばらつきも余裕がある場合は，望ましい状態といえ，現状を維持します。</a:t>
            </a:r>
          </a:p>
          <a:p>
            <a:pPr eaLnBrk="1" hangingPunct="1">
              <a:lnSpc>
                <a:spcPct val="80000"/>
              </a:lnSpc>
            </a:pPr>
            <a:endParaRPr lang="ja-JP" altLang="en-US" sz="1500" smtClean="0"/>
          </a:p>
          <a:p>
            <a:pPr eaLnBrk="1" hangingPunct="1">
              <a:lnSpc>
                <a:spcPct val="80000"/>
              </a:lnSpc>
            </a:pPr>
            <a:r>
              <a:rPr lang="ja-JP" altLang="en-US" sz="1500" smtClean="0"/>
              <a:t>○ばらつきは，規格に対して余裕があるものの，規格の片方に寄っている場合，言い換えると，平均値が規格の中心から隔たっていると，規格をはずれがちになります。この状況を偏っているといい，偏りを調整する処置が必要になります。</a:t>
            </a:r>
          </a:p>
          <a:p>
            <a:pPr eaLnBrk="1" hangingPunct="1">
              <a:lnSpc>
                <a:spcPct val="80000"/>
              </a:lnSpc>
            </a:pPr>
            <a:endParaRPr lang="ja-JP" altLang="en-US" sz="1500" smtClean="0"/>
          </a:p>
          <a:p>
            <a:pPr eaLnBrk="1" hangingPunct="1">
              <a:lnSpc>
                <a:spcPct val="80000"/>
              </a:lnSpc>
            </a:pPr>
            <a:r>
              <a:rPr lang="ja-JP" altLang="en-US" sz="1500" smtClean="0"/>
              <a:t>○規格の範囲を山が大きくはみ出している，つまりばらつきが大きいと規格外品が両端で発生し，偏り調整では処置できず，ばらつきを大きくしている原因を調査し，小さくする処置が必要です。</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3B48C108-5385-45B3-895E-F931E2A5491C}" type="slidenum">
              <a:rPr lang="en-US" altLang="ja-JP" sz="1200" smtClean="0">
                <a:latin typeface="Times New Roman" pitchFamily="18" charset="0"/>
              </a:rPr>
              <a:pPr/>
              <a:t>44</a:t>
            </a:fld>
            <a:endParaRPr lang="en-US" altLang="ja-JP" sz="1200" smtClean="0">
              <a:latin typeface="Times New Roman" pitchFamily="18"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問題解決などの際に，ある特性に対して重要要因が浮かんだ場合，その特性と要因の関係がどうなのかを把握する必要があります。このように，２つの対応したデータ，多くは結果と要因の関係を見ますが，散布図が有効な手法として用います。</a:t>
            </a:r>
          </a:p>
          <a:p>
            <a:pPr eaLnBrk="1" hangingPunct="1"/>
            <a:endParaRPr lang="ja-JP" altLang="en-US" sz="1500" smtClean="0"/>
          </a:p>
          <a:p>
            <a:pPr eaLnBrk="1" hangingPunct="1"/>
            <a:r>
              <a:rPr lang="ja-JP" altLang="en-US" sz="1500" smtClean="0"/>
              <a:t>○２つのデータを，結果系のものをＹ軸に，要因系のものをＸ軸に分けてプロットし，プロットの状況で傾向と強さを見ます。</a:t>
            </a:r>
          </a:p>
          <a:p>
            <a:pPr eaLnBrk="1" hangingPunct="1"/>
            <a:r>
              <a:rPr lang="en-US" altLang="ja-JP" sz="1500" smtClean="0"/>
              <a:t>※</a:t>
            </a:r>
            <a:r>
              <a:rPr lang="ja-JP" altLang="en-US" sz="1500" smtClean="0"/>
              <a:t>２つのデータは対応していないと無意味ですので，注意が必要です。たとえば，人の身長と体重の関係を見る場合，身長はＡグループの人，体重はＢグループの人のデータを持ってきてもナンセンスということになります。</a:t>
            </a:r>
          </a:p>
          <a:p>
            <a:pPr eaLnBrk="1" hangingPunct="1"/>
            <a:endParaRPr lang="ja-JP" altLang="en-US" sz="1500" smtClean="0"/>
          </a:p>
          <a:p>
            <a:pPr eaLnBrk="1" hangingPunct="1"/>
            <a:r>
              <a:rPr lang="ja-JP" altLang="en-US" sz="1500" smtClean="0"/>
              <a:t>○散布図には，２つのデータを扱う場合と，３つ以上のデータを扱う方法（重相関という）とがありますが，ここでは２つのデータの関係を見る（単相関という）方法を紹介します。</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D2CF1BDA-50C0-4B77-83FD-14612DFA07ED}" type="slidenum">
              <a:rPr lang="en-US" altLang="ja-JP" sz="1200" smtClean="0">
                <a:latin typeface="Times New Roman" pitchFamily="18" charset="0"/>
              </a:rPr>
              <a:pPr/>
              <a:t>45</a:t>
            </a:fld>
            <a:endParaRPr lang="en-US" altLang="ja-JP" sz="1200" smtClean="0">
              <a:latin typeface="Times New Roman" pitchFamily="18"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書き方の基本は，結果系の特性をＹ軸に，要因系の特性をＸ軸におき，それぞれの長さはおよそ１：１にします。各軸の目盛り範囲は，データの範囲内で構いません。また，タテ軸は上方，ヨコ軸は右方へ行くほど数値が増加するようにします。</a:t>
            </a:r>
          </a:p>
          <a:p>
            <a:pPr eaLnBrk="1" hangingPunct="1"/>
            <a:endParaRPr lang="ja-JP" altLang="en-US" sz="1500" smtClean="0"/>
          </a:p>
          <a:p>
            <a:pPr eaLnBrk="1" hangingPunct="1"/>
            <a:r>
              <a:rPr lang="ja-JP" altLang="en-US" sz="1500" smtClean="0"/>
              <a:t>○対になったデータが位置する点をプロットしていきます。データが重なるときは，プロットの右側に重なる数を入れるか，２個の場合には二重丸，３個の場合には三重丸で表示します。また，散布図上には，データ採取日や工程名，作成者と作成日付など，データと作成履歴を明記します。</a:t>
            </a:r>
          </a:p>
          <a:p>
            <a:pPr eaLnBrk="1" hangingPunct="1"/>
            <a:endParaRPr lang="ja-JP" altLang="en-US" sz="1500" smtClean="0"/>
          </a:p>
          <a:p>
            <a:pPr eaLnBrk="1" hangingPunct="1"/>
            <a:r>
              <a:rPr lang="ja-JP" altLang="en-US" sz="1500" smtClean="0"/>
              <a:t>○でき上がった散布図から，２つのデータの間でどのような関係が読み取れるかを検討します。事例では，焼入れ温度が高くなれば，表面硬度も上がるといえますが，強い関係とはいえず，ばらつきが大きいといえます。</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60626DB6-F31D-42AF-9749-444940A8E514}" type="slidenum">
              <a:rPr lang="en-US" altLang="ja-JP" sz="1200" smtClean="0">
                <a:latin typeface="Times New Roman" pitchFamily="18" charset="0"/>
              </a:rPr>
              <a:pPr/>
              <a:t>46</a:t>
            </a:fld>
            <a:endParaRPr lang="en-US" altLang="ja-JP" sz="1200" smtClean="0">
              <a:latin typeface="Times New Roman" pitchFamily="18"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演習として，Ａ職場における男子</a:t>
            </a:r>
            <a:r>
              <a:rPr lang="en-US" altLang="ja-JP" sz="1500" smtClean="0"/>
              <a:t>30</a:t>
            </a:r>
            <a:r>
              <a:rPr lang="ja-JP" altLang="en-US" sz="1500" smtClean="0"/>
              <a:t>名の身長と体重のデータを散布図に表わしてください。</a:t>
            </a:r>
          </a:p>
          <a:p>
            <a:pPr eaLnBrk="1" hangingPunct="1"/>
            <a:endParaRPr lang="ja-JP" altLang="en-US" sz="1500" smtClean="0"/>
          </a:p>
          <a:p>
            <a:pPr eaLnBrk="1" hangingPunct="1"/>
            <a:r>
              <a:rPr lang="ja-JP" altLang="en-US" sz="1500" smtClean="0"/>
              <a:t>○データの数は，多いほうが信頼性が高まりますが，一般的には</a:t>
            </a:r>
            <a:r>
              <a:rPr lang="en-US" altLang="ja-JP" sz="1500" smtClean="0"/>
              <a:t>30</a:t>
            </a:r>
            <a:r>
              <a:rPr lang="ja-JP" altLang="en-US" sz="1500" smtClean="0"/>
              <a:t>程度は準備します。</a:t>
            </a:r>
          </a:p>
          <a:p>
            <a:pPr eaLnBrk="1" hangingPunct="1"/>
            <a:endParaRPr lang="ja-JP" altLang="en-US" sz="1500" smtClean="0"/>
          </a:p>
          <a:p>
            <a:pPr eaLnBrk="1" hangingPunct="1"/>
            <a:r>
              <a:rPr lang="ja-JP" altLang="en-US" sz="1500" smtClean="0"/>
              <a:t>○データが層別できるものなら，プロットは色分けしたり，印を変え，見分けられるようにします。</a:t>
            </a:r>
          </a:p>
          <a:p>
            <a:pPr eaLnBrk="1" hangingPunct="1"/>
            <a:r>
              <a:rPr lang="ja-JP" altLang="en-US" sz="1500" smtClean="0"/>
              <a:t>たとえば，男子と女子のデータがあれば層別し，その違いを見ることができます。 </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DEE146CA-3FD7-43BF-AD98-038BEFEE9BA4}" type="slidenum">
              <a:rPr lang="en-US" altLang="ja-JP" sz="1200" smtClean="0">
                <a:latin typeface="Times New Roman" pitchFamily="18" charset="0"/>
              </a:rPr>
              <a:pPr/>
              <a:t>47</a:t>
            </a:fld>
            <a:endParaRPr lang="en-US" altLang="ja-JP" sz="1200" smtClean="0">
              <a:latin typeface="Times New Roman" pitchFamily="18"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r>
              <a:rPr lang="en-US" altLang="ja-JP" sz="1500" smtClean="0"/>
              <a:t>○</a:t>
            </a:r>
            <a:r>
              <a:rPr lang="ja-JP" altLang="en-US" sz="1500" smtClean="0"/>
              <a:t>作成した散布図から，</a:t>
            </a:r>
            <a:r>
              <a:rPr lang="en-US" altLang="ja-JP" sz="1500" smtClean="0"/>
              <a:t>2</a:t>
            </a:r>
            <a:r>
              <a:rPr lang="ja-JP" altLang="en-US" sz="1500" smtClean="0"/>
              <a:t>つのデータにどのような関係が読み取れるかを検討してください。</a:t>
            </a:r>
          </a:p>
          <a:p>
            <a:pPr eaLnBrk="1" hangingPunct="1">
              <a:lnSpc>
                <a:spcPct val="90000"/>
              </a:lnSpc>
            </a:pPr>
            <a:endParaRPr lang="ja-JP" altLang="en-US" sz="1500" smtClean="0"/>
          </a:p>
          <a:p>
            <a:pPr eaLnBrk="1" hangingPunct="1">
              <a:lnSpc>
                <a:spcPct val="90000"/>
              </a:lnSpc>
            </a:pPr>
            <a:r>
              <a:rPr lang="ja-JP" altLang="en-US" sz="1500" smtClean="0"/>
              <a:t>○作成例から読み取れる関係</a:t>
            </a:r>
          </a:p>
          <a:p>
            <a:pPr eaLnBrk="1" hangingPunct="1">
              <a:lnSpc>
                <a:spcPct val="90000"/>
              </a:lnSpc>
            </a:pPr>
            <a:r>
              <a:rPr lang="ja-JP" altLang="en-US" sz="1500" smtClean="0"/>
              <a:t>①身長が増えると体重も増える関係がある。</a:t>
            </a:r>
          </a:p>
          <a:p>
            <a:pPr eaLnBrk="1" hangingPunct="1">
              <a:lnSpc>
                <a:spcPct val="90000"/>
              </a:lnSpc>
            </a:pPr>
            <a:r>
              <a:rPr lang="en-US" altLang="ja-JP" sz="1500" smtClean="0"/>
              <a:t>X</a:t>
            </a:r>
            <a:r>
              <a:rPr lang="ja-JP" altLang="en-US" sz="1500" smtClean="0"/>
              <a:t>（ヨコ軸）の変化に応じて</a:t>
            </a:r>
            <a:r>
              <a:rPr lang="en-US" altLang="ja-JP" sz="1500" smtClean="0"/>
              <a:t>Y</a:t>
            </a:r>
            <a:r>
              <a:rPr lang="ja-JP" altLang="en-US" sz="1500" smtClean="0"/>
              <a:t>（タテ軸）が変化する場合，両社の間には「相関」があるという。</a:t>
            </a:r>
          </a:p>
          <a:p>
            <a:pPr eaLnBrk="1" hangingPunct="1">
              <a:lnSpc>
                <a:spcPct val="90000"/>
              </a:lnSpc>
            </a:pPr>
            <a:r>
              <a:rPr lang="ja-JP" altLang="en-US" sz="1500" smtClean="0"/>
              <a:t>また，</a:t>
            </a:r>
            <a:r>
              <a:rPr lang="en-US" altLang="ja-JP" sz="1500" smtClean="0"/>
              <a:t>X</a:t>
            </a:r>
            <a:r>
              <a:rPr lang="ja-JP" altLang="en-US" sz="1500" smtClean="0"/>
              <a:t>軸が増加すると</a:t>
            </a:r>
            <a:r>
              <a:rPr lang="en-US" altLang="ja-JP" sz="1500" smtClean="0"/>
              <a:t>Y</a:t>
            </a:r>
            <a:r>
              <a:rPr lang="ja-JP" altLang="en-US" sz="1500" smtClean="0"/>
              <a:t>軸も増加する場合は，「正の相関」があるといい，逆の場合には「負の相関」があるという。相関がない場合には「無相関」という。</a:t>
            </a:r>
          </a:p>
          <a:p>
            <a:pPr eaLnBrk="1" hangingPunct="1">
              <a:lnSpc>
                <a:spcPct val="90000"/>
              </a:lnSpc>
            </a:pPr>
            <a:r>
              <a:rPr lang="ja-JP" altLang="en-US" sz="1500" smtClean="0"/>
              <a:t>②関係の強さは，やや弱いといえ，身長が平均的で人数も多い</a:t>
            </a:r>
            <a:r>
              <a:rPr lang="en-US" altLang="ja-JP" sz="1500" smtClean="0"/>
              <a:t>165 170cm</a:t>
            </a:r>
            <a:r>
              <a:rPr lang="ja-JP" altLang="en-US" sz="1500" smtClean="0"/>
              <a:t>前後では体重の変化の幅（ばらつき）が大きくなっている。</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C9DCE062-BA16-46EB-9F8A-A11DD79A365F}" type="slidenum">
              <a:rPr lang="en-US" altLang="ja-JP" sz="1200" smtClean="0">
                <a:latin typeface="Times New Roman" pitchFamily="18" charset="0"/>
              </a:rPr>
              <a:pPr/>
              <a:t>48</a:t>
            </a:fld>
            <a:endParaRPr lang="en-US" altLang="ja-JP" sz="1200" smtClean="0">
              <a:latin typeface="Times New Roman" pitchFamily="18"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r>
              <a:rPr lang="en-US" altLang="ja-JP" sz="1500" smtClean="0"/>
              <a:t>○</a:t>
            </a:r>
            <a:r>
              <a:rPr lang="ja-JP" altLang="en-US" sz="1500" smtClean="0"/>
              <a:t>散布図から得る情報は，大きく次の４つになります。</a:t>
            </a:r>
          </a:p>
          <a:p>
            <a:pPr eaLnBrk="1" hangingPunct="1">
              <a:lnSpc>
                <a:spcPct val="90000"/>
              </a:lnSpc>
            </a:pPr>
            <a:r>
              <a:rPr lang="ja-JP" altLang="en-US" sz="1500" smtClean="0"/>
              <a:t>　　相関があるかどうか</a:t>
            </a:r>
          </a:p>
          <a:p>
            <a:pPr eaLnBrk="1" hangingPunct="1">
              <a:lnSpc>
                <a:spcPct val="90000"/>
              </a:lnSpc>
            </a:pPr>
            <a:r>
              <a:rPr lang="ja-JP" altLang="en-US" sz="1500" smtClean="0"/>
              <a:t>　　相関があれば，その方向性（正または負）</a:t>
            </a:r>
          </a:p>
          <a:p>
            <a:pPr eaLnBrk="1" hangingPunct="1">
              <a:lnSpc>
                <a:spcPct val="90000"/>
              </a:lnSpc>
            </a:pPr>
            <a:r>
              <a:rPr lang="ja-JP" altLang="en-US" sz="1500" smtClean="0"/>
              <a:t>　　相関があれば，その強弱</a:t>
            </a:r>
          </a:p>
          <a:p>
            <a:pPr eaLnBrk="1" hangingPunct="1">
              <a:lnSpc>
                <a:spcPct val="90000"/>
              </a:lnSpc>
            </a:pPr>
            <a:r>
              <a:rPr lang="ja-JP" altLang="en-US" sz="1500" smtClean="0"/>
              <a:t>　　その他，特徴的な傾向はないか</a:t>
            </a:r>
          </a:p>
          <a:p>
            <a:pPr eaLnBrk="1" hangingPunct="1">
              <a:lnSpc>
                <a:spcPct val="90000"/>
              </a:lnSpc>
            </a:pPr>
            <a:endParaRPr lang="ja-JP" altLang="en-US" sz="1500" smtClean="0"/>
          </a:p>
          <a:p>
            <a:pPr eaLnBrk="1" hangingPunct="1">
              <a:lnSpc>
                <a:spcPct val="90000"/>
              </a:lnSpc>
            </a:pPr>
            <a:r>
              <a:rPr lang="ja-JP" altLang="en-US" sz="1500" smtClean="0"/>
              <a:t>○散布図から，相関があることが確認できた後のアクション</a:t>
            </a:r>
          </a:p>
          <a:p>
            <a:pPr eaLnBrk="1" hangingPunct="1">
              <a:lnSpc>
                <a:spcPct val="90000"/>
              </a:lnSpc>
            </a:pPr>
            <a:r>
              <a:rPr lang="ja-JP" altLang="en-US" sz="1500" smtClean="0"/>
              <a:t>散布図では，Ｘ軸の値がどれくらいのときに，Ｙ軸の値がどれくらいになるかを示しています。したがって，今，問題のＹ軸の値を望ましい値にする場合には，対応するＸ軸の値に変更する対策を講じればよいことになります。</a:t>
            </a:r>
          </a:p>
          <a:p>
            <a:pPr eaLnBrk="1" hangingPunct="1">
              <a:lnSpc>
                <a:spcPct val="90000"/>
              </a:lnSpc>
            </a:pPr>
            <a:endParaRPr lang="ja-JP" altLang="en-US" sz="1500" smtClean="0"/>
          </a:p>
          <a:p>
            <a:pPr eaLnBrk="1" hangingPunct="1">
              <a:lnSpc>
                <a:spcPct val="90000"/>
              </a:lnSpc>
            </a:pPr>
            <a:r>
              <a:rPr lang="ja-JP" altLang="en-US" sz="1500" smtClean="0"/>
              <a:t>○散布図から，相関がないことを確認した後のアクション</a:t>
            </a:r>
          </a:p>
          <a:p>
            <a:pPr eaLnBrk="1" hangingPunct="1">
              <a:lnSpc>
                <a:spcPct val="90000"/>
              </a:lnSpc>
            </a:pPr>
            <a:r>
              <a:rPr lang="en-US" altLang="ja-JP" sz="1500" smtClean="0"/>
              <a:t>2</a:t>
            </a:r>
            <a:r>
              <a:rPr lang="ja-JP" altLang="en-US" sz="1500" smtClean="0"/>
              <a:t>つのデータ間に相関がないということは，言い換えると因果関係がないので，他の要因を調査することになります。</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3F6A5DF0-D006-468C-A298-DFCC1F3AFF8B}" type="slidenum">
              <a:rPr lang="en-US" altLang="ja-JP" sz="1200" smtClean="0">
                <a:latin typeface="Times New Roman" pitchFamily="18" charset="0"/>
              </a:rPr>
              <a:pPr/>
              <a:t>49</a:t>
            </a:fld>
            <a:endParaRPr lang="en-US" altLang="ja-JP" sz="1200" smtClean="0">
              <a:latin typeface="Times New Roman" pitchFamily="18"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xfrm>
            <a:off x="746125" y="4687888"/>
            <a:ext cx="5243513" cy="4438650"/>
          </a:xfrm>
          <a:noFill/>
        </p:spPr>
        <p:txBody>
          <a:bodyPr/>
          <a:lstStyle/>
          <a:p>
            <a:pPr>
              <a:lnSpc>
                <a:spcPct val="90000"/>
              </a:lnSpc>
            </a:pPr>
            <a:r>
              <a:rPr lang="en-US" altLang="ja-JP" sz="1500" smtClean="0"/>
              <a:t>○</a:t>
            </a:r>
            <a:r>
              <a:rPr lang="ja-JP" altLang="en-US" sz="1500" smtClean="0"/>
              <a:t>「管理図」は，工程に異常が生じていないかどうかチェックする手法です。したがって，一度作成したらそれまでではなく，「管理図」を用いて日々の工程の維持・管理に継続して活用します。</a:t>
            </a:r>
          </a:p>
          <a:p>
            <a:pPr>
              <a:lnSpc>
                <a:spcPct val="90000"/>
              </a:lnSpc>
            </a:pPr>
            <a:endParaRPr lang="ja-JP" altLang="en-US" sz="1500" smtClean="0"/>
          </a:p>
          <a:p>
            <a:pPr>
              <a:lnSpc>
                <a:spcPct val="90000"/>
              </a:lnSpc>
            </a:pPr>
            <a:r>
              <a:rPr lang="ja-JP" altLang="en-US" sz="1500" smtClean="0"/>
              <a:t>○「管理図」を作成する際には，現状の工程が標準通り実施されているかどうかをチェックするため，解析用の「管理図」を作成し，異常など問題がなければ，維持・管理用の「管理図」に移行します。</a:t>
            </a:r>
          </a:p>
          <a:p>
            <a:pPr>
              <a:lnSpc>
                <a:spcPct val="90000"/>
              </a:lnSpc>
            </a:pPr>
            <a:endParaRPr lang="ja-JP" altLang="en-US" sz="1500" smtClean="0"/>
          </a:p>
          <a:p>
            <a:pPr>
              <a:lnSpc>
                <a:spcPct val="90000"/>
              </a:lnSpc>
            </a:pPr>
            <a:r>
              <a:rPr lang="ja-JP" altLang="en-US" sz="1500" smtClean="0"/>
              <a:t>○上図の「管理図」は，定期的に５個のサンプルを採取・計測し，平均値と５個のデータの範囲をプロットし，平均値とばらつきの２種類の項目をチェックするものです。その他，不良数や不良率など様々な管理図が用いられます。</a:t>
            </a:r>
          </a:p>
          <a:p>
            <a:pPr>
              <a:lnSpc>
                <a:spcPct val="90000"/>
              </a:lnSpc>
            </a:pPr>
            <a:endParaRPr lang="ja-JP" altLang="en-US" sz="1500" smtClean="0"/>
          </a:p>
          <a:p>
            <a:pPr>
              <a:lnSpc>
                <a:spcPct val="90000"/>
              </a:lnSpc>
            </a:pPr>
            <a:r>
              <a:rPr lang="ja-JP" altLang="en-US" sz="1500" smtClean="0"/>
              <a:t>○詳細は省きますが，工程の異常を知らせてくれる優れものです。巻末の参考図書をご覧いただき，活用してみてください。</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90EF50B4-3F86-48C9-B2C0-8309525E858D}" type="slidenum">
              <a:rPr lang="en-US" altLang="ja-JP" sz="1200" smtClean="0">
                <a:latin typeface="Times New Roman" pitchFamily="18" charset="0"/>
              </a:rPr>
              <a:pPr/>
              <a:t>58</a:t>
            </a:fld>
            <a:endParaRPr lang="en-US" altLang="ja-JP" sz="1200" smtClean="0">
              <a:latin typeface="Times New Roman" pitchFamily="18" charset="0"/>
            </a:endParaRPr>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r>
              <a:rPr lang="en-US" altLang="ja-JP" sz="1500" smtClean="0"/>
              <a:t>○</a:t>
            </a:r>
            <a:r>
              <a:rPr lang="ja-JP" altLang="en-US" sz="1500" smtClean="0"/>
              <a:t>正しく，効果的に</a:t>
            </a:r>
            <a:r>
              <a:rPr lang="en-US" altLang="ja-JP" sz="1500" smtClean="0"/>
              <a:t>QC</a:t>
            </a:r>
            <a:r>
              <a:rPr lang="ja-JP" altLang="en-US" sz="1500" smtClean="0"/>
              <a:t>手法を活用するためのポイント。</a:t>
            </a:r>
          </a:p>
          <a:p>
            <a:pPr eaLnBrk="1" hangingPunct="1">
              <a:lnSpc>
                <a:spcPct val="90000"/>
              </a:lnSpc>
            </a:pPr>
            <a:endParaRPr lang="ja-JP" altLang="en-US" sz="1500" smtClean="0"/>
          </a:p>
          <a:p>
            <a:pPr eaLnBrk="1" hangingPunct="1">
              <a:lnSpc>
                <a:spcPct val="90000"/>
              </a:lnSpc>
            </a:pPr>
            <a:r>
              <a:rPr lang="ja-JP" altLang="en-US" sz="1500" smtClean="0"/>
              <a:t>１．何のために</a:t>
            </a:r>
            <a:r>
              <a:rPr lang="en-US" altLang="ja-JP" sz="1500" smtClean="0"/>
              <a:t>QC</a:t>
            </a:r>
            <a:r>
              <a:rPr lang="ja-JP" altLang="en-US" sz="1500" smtClean="0"/>
              <a:t>手法を用いるのか，あくまでも問題解決のために活用するのであり，その手法をどうやって使うかを考える。</a:t>
            </a:r>
          </a:p>
          <a:p>
            <a:pPr eaLnBrk="1" hangingPunct="1">
              <a:lnSpc>
                <a:spcPct val="90000"/>
              </a:lnSpc>
            </a:pPr>
            <a:r>
              <a:rPr lang="ja-JP" altLang="en-US" sz="1500" smtClean="0"/>
              <a:t>２．</a:t>
            </a:r>
            <a:r>
              <a:rPr lang="en-US" altLang="ja-JP" sz="1500" smtClean="0"/>
              <a:t>QC</a:t>
            </a:r>
            <a:r>
              <a:rPr lang="ja-JP" altLang="en-US" sz="1500" smtClean="0"/>
              <a:t>手法は便利な道具ですが，</a:t>
            </a:r>
            <a:r>
              <a:rPr lang="en-US" altLang="ja-JP" sz="1500" smtClean="0"/>
              <a:t>QC</a:t>
            </a:r>
            <a:r>
              <a:rPr lang="ja-JP" altLang="en-US" sz="1500" smtClean="0"/>
              <a:t>手法が問題解決の方法を教えてはくれず，専門知識（固有技術）が不可欠であること。</a:t>
            </a:r>
          </a:p>
          <a:p>
            <a:pPr eaLnBrk="1" hangingPunct="1">
              <a:lnSpc>
                <a:spcPct val="90000"/>
              </a:lnSpc>
            </a:pPr>
            <a:r>
              <a:rPr lang="ja-JP" altLang="en-US" sz="1500" smtClean="0"/>
              <a:t>３．原因が特定できてこそ，固有技術が原因に対して手をうてる。したがって，原因をみつける要因解析がキーとなる。</a:t>
            </a:r>
          </a:p>
          <a:p>
            <a:pPr eaLnBrk="1" hangingPunct="1">
              <a:lnSpc>
                <a:spcPct val="90000"/>
              </a:lnSpc>
            </a:pPr>
            <a:r>
              <a:rPr lang="ja-JP" altLang="en-US" sz="1500" smtClean="0"/>
              <a:t>４．特性（結果）と要因の関係を整理できなければ，問題解決も不可能。特性要因図活用と活用段階で固有技術を発揮する。</a:t>
            </a:r>
          </a:p>
          <a:p>
            <a:pPr eaLnBrk="1" hangingPunct="1">
              <a:lnSpc>
                <a:spcPct val="90000"/>
              </a:lnSpc>
            </a:pPr>
            <a:r>
              <a:rPr lang="ja-JP" altLang="en-US" sz="1500" smtClean="0"/>
              <a:t>５．使用目的がいい加減なデータからは，必要な情報は得られず，本当に必要なデータを検討し，採取する。</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7766E290-580C-4176-96D8-A497BAE18B19}" type="slidenum">
              <a:rPr lang="en-US" altLang="ja-JP" sz="1200" smtClean="0">
                <a:latin typeface="Times New Roman" pitchFamily="18" charset="0"/>
              </a:rPr>
              <a:pPr/>
              <a:t>59</a:t>
            </a:fld>
            <a:endParaRPr lang="en-US" altLang="ja-JP" sz="1200" smtClean="0">
              <a:latin typeface="Times New Roman" pitchFamily="18"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○QC</a:t>
            </a:r>
            <a:r>
              <a:rPr lang="ja-JP" altLang="en-US" sz="1500" smtClean="0"/>
              <a:t>手法はなぜ必要で，どんな役割をするのか，そして基礎的な</a:t>
            </a:r>
            <a:r>
              <a:rPr lang="en-US" altLang="ja-JP" sz="1500" smtClean="0"/>
              <a:t>QC</a:t>
            </a:r>
            <a:r>
              <a:rPr lang="ja-JP" altLang="en-US" sz="1500" smtClean="0"/>
              <a:t>手法として</a:t>
            </a:r>
            <a:r>
              <a:rPr lang="en-US" altLang="ja-JP" sz="1500" smtClean="0"/>
              <a:t>QC</a:t>
            </a:r>
            <a:r>
              <a:rPr lang="ja-JP" altLang="en-US" sz="1500" smtClean="0"/>
              <a:t>七つ道具を紹介しました。</a:t>
            </a:r>
            <a:r>
              <a:rPr lang="en-US" altLang="ja-JP" sz="1500" smtClean="0"/>
              <a:t>QC</a:t>
            </a:r>
            <a:r>
              <a:rPr lang="ja-JP" altLang="en-US" sz="1500" smtClean="0"/>
              <a:t>手法はあくまでも道具です。道具は，うまく使ってこそ効力を発揮します。目的に合った手法を選択し，効率的・効果的な管理・改善に活用ください。</a:t>
            </a:r>
          </a:p>
          <a:p>
            <a:pPr eaLnBrk="1" hangingPunct="1"/>
            <a:endParaRPr lang="ja-JP" altLang="en-US" sz="1500" smtClean="0"/>
          </a:p>
          <a:p>
            <a:pPr eaLnBrk="1" hangingPunct="1"/>
            <a:r>
              <a:rPr lang="ja-JP" altLang="en-US" sz="1500" smtClean="0"/>
              <a:t>○</a:t>
            </a:r>
            <a:r>
              <a:rPr lang="en-US" altLang="ja-JP" sz="1500" smtClean="0"/>
              <a:t>QC</a:t>
            </a:r>
            <a:r>
              <a:rPr lang="ja-JP" altLang="en-US" sz="1500" smtClean="0"/>
              <a:t>七つ道具の大半は，数値データを取り扱う手法ですが，言語情報をおもに取り扱う手法として，「新</a:t>
            </a:r>
            <a:r>
              <a:rPr lang="en-US" altLang="ja-JP" sz="1500" smtClean="0"/>
              <a:t>QC</a:t>
            </a:r>
            <a:r>
              <a:rPr lang="ja-JP" altLang="en-US" sz="1500" smtClean="0"/>
              <a:t>七つ道具」があります。中でも，</a:t>
            </a:r>
          </a:p>
          <a:p>
            <a:pPr eaLnBrk="1" hangingPunct="1"/>
            <a:r>
              <a:rPr lang="ja-JP" altLang="en-US" sz="1500" smtClean="0"/>
              <a:t>　　・親和図法（</a:t>
            </a:r>
            <a:r>
              <a:rPr lang="en-US" altLang="ja-JP" sz="1500" smtClean="0"/>
              <a:t>KJ</a:t>
            </a:r>
            <a:r>
              <a:rPr lang="ja-JP" altLang="en-US" sz="1500" smtClean="0"/>
              <a:t>法）　　・連関図法  </a:t>
            </a:r>
          </a:p>
          <a:p>
            <a:pPr eaLnBrk="1" hangingPunct="1"/>
            <a:r>
              <a:rPr lang="ja-JP" altLang="en-US" sz="1500" smtClean="0"/>
              <a:t>　　・系統図法　　　　　　・マトリックス図法</a:t>
            </a:r>
          </a:p>
          <a:p>
            <a:pPr eaLnBrk="1" hangingPunct="1"/>
            <a:r>
              <a:rPr lang="ja-JP" altLang="en-US" sz="1500" smtClean="0"/>
              <a:t>は，</a:t>
            </a:r>
            <a:r>
              <a:rPr lang="en-US" altLang="ja-JP" sz="1500" smtClean="0"/>
              <a:t>QC</a:t>
            </a:r>
            <a:r>
              <a:rPr lang="ja-JP" altLang="en-US" sz="1500" smtClean="0"/>
              <a:t>サークル活動においてもよく使われますので，機会をみつけて学習し，活用ください。</a:t>
            </a:r>
          </a:p>
          <a:p>
            <a:pPr eaLnBrk="1" hangingPunct="1"/>
            <a:endParaRPr lang="ja-JP" altLang="en-US" sz="1500" smtClean="0"/>
          </a:p>
          <a:p>
            <a:pPr eaLnBrk="1" hangingPunct="1"/>
            <a:r>
              <a:rPr lang="ja-JP" altLang="en-US" sz="1500" smtClean="0"/>
              <a:t>○第３章では，問題解決の定石として広く用いられている「</a:t>
            </a:r>
            <a:r>
              <a:rPr lang="en-US" altLang="ja-JP" sz="1500" smtClean="0"/>
              <a:t>QC</a:t>
            </a:r>
            <a:r>
              <a:rPr lang="ja-JP" altLang="en-US" sz="1500" smtClean="0"/>
              <a:t>ストーリー」を取り上げます。</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AA8BF9E4-E614-480B-88D9-13F00BC24D90}" type="slidenum">
              <a:rPr lang="en-US" altLang="ja-JP" sz="1200" smtClean="0">
                <a:latin typeface="Times New Roman" pitchFamily="18" charset="0"/>
              </a:rPr>
              <a:pPr/>
              <a:t>60</a:t>
            </a:fld>
            <a:endParaRPr lang="en-US" altLang="ja-JP" sz="1200" smtClean="0">
              <a:latin typeface="Times New Roman" pitchFamily="18" charset="0"/>
            </a:endParaRPr>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xfrm>
            <a:off x="700088" y="4687888"/>
            <a:ext cx="5392737" cy="4438650"/>
          </a:xfrm>
          <a:noFill/>
        </p:spPr>
        <p:txBody>
          <a:bodyPr/>
          <a:lstStyle/>
          <a:p>
            <a:pPr>
              <a:lnSpc>
                <a:spcPct val="90000"/>
              </a:lnSpc>
            </a:pPr>
            <a:r>
              <a:rPr lang="en-US" altLang="ja-JP" sz="1500" smtClean="0"/>
              <a:t>○</a:t>
            </a:r>
            <a:r>
              <a:rPr lang="ja-JP" altLang="en-US" sz="1500" smtClean="0"/>
              <a:t>新</a:t>
            </a:r>
            <a:r>
              <a:rPr lang="en-US" altLang="ja-JP" sz="1500" smtClean="0"/>
              <a:t>QC</a:t>
            </a:r>
            <a:r>
              <a:rPr lang="ja-JP" altLang="en-US" sz="1500" smtClean="0"/>
              <a:t>七つ道具は，おもに言語データの整理・活用を目的に，問題点の明確化，計画段階の整理，方策展開などに用います。</a:t>
            </a:r>
          </a:p>
          <a:p>
            <a:pPr>
              <a:lnSpc>
                <a:spcPct val="90000"/>
              </a:lnSpc>
            </a:pPr>
            <a:r>
              <a:rPr lang="ja-JP" altLang="en-US" sz="1500" smtClean="0"/>
              <a:t>　　</a:t>
            </a:r>
          </a:p>
          <a:p>
            <a:pPr>
              <a:lnSpc>
                <a:spcPct val="90000"/>
              </a:lnSpc>
            </a:pPr>
            <a:r>
              <a:rPr lang="ja-JP" altLang="en-US" sz="1500" smtClean="0"/>
              <a:t>①親和図法</a:t>
            </a:r>
            <a:r>
              <a:rPr lang="en-US" altLang="ja-JP" sz="1500" smtClean="0"/>
              <a:t>…KJ</a:t>
            </a:r>
            <a:r>
              <a:rPr lang="ja-JP" altLang="en-US" sz="1500" smtClean="0"/>
              <a:t>法ともいい，言語データを互いの親和性で整理し，問題点を明確にする方法</a:t>
            </a:r>
          </a:p>
          <a:p>
            <a:pPr>
              <a:lnSpc>
                <a:spcPct val="90000"/>
              </a:lnSpc>
            </a:pPr>
            <a:r>
              <a:rPr lang="ja-JP" altLang="en-US" sz="1500" smtClean="0"/>
              <a:t>②連関図法</a:t>
            </a:r>
            <a:r>
              <a:rPr lang="en-US" altLang="ja-JP" sz="1500" smtClean="0"/>
              <a:t>…</a:t>
            </a:r>
            <a:r>
              <a:rPr lang="ja-JP" altLang="en-US" sz="1500" smtClean="0"/>
              <a:t>複雑に絡み合う問題の因果関係を明らかにする方法</a:t>
            </a:r>
          </a:p>
          <a:p>
            <a:pPr>
              <a:lnSpc>
                <a:spcPct val="90000"/>
              </a:lnSpc>
            </a:pPr>
            <a:r>
              <a:rPr lang="ja-JP" altLang="en-US" sz="1500" smtClean="0"/>
              <a:t>③系統図法</a:t>
            </a:r>
            <a:r>
              <a:rPr lang="en-US" altLang="ja-JP" sz="1500" smtClean="0"/>
              <a:t>…</a:t>
            </a:r>
            <a:r>
              <a:rPr lang="ja-JP" altLang="en-US" sz="1500" smtClean="0"/>
              <a:t>目的を果たす手段を系統的に追究する方法</a:t>
            </a:r>
          </a:p>
          <a:p>
            <a:pPr>
              <a:lnSpc>
                <a:spcPct val="90000"/>
              </a:lnSpc>
            </a:pPr>
            <a:r>
              <a:rPr lang="ja-JP" altLang="en-US" sz="1500" smtClean="0"/>
              <a:t>④マトリックス図法</a:t>
            </a:r>
            <a:r>
              <a:rPr lang="en-US" altLang="ja-JP" sz="1500" smtClean="0"/>
              <a:t>…</a:t>
            </a:r>
            <a:r>
              <a:rPr lang="ja-JP" altLang="en-US" sz="1500" smtClean="0"/>
              <a:t>多元的思考で問題点を明らかにする方法</a:t>
            </a:r>
          </a:p>
          <a:p>
            <a:pPr>
              <a:lnSpc>
                <a:spcPct val="90000"/>
              </a:lnSpc>
            </a:pPr>
            <a:r>
              <a:rPr lang="ja-JP" altLang="en-US" sz="1500" smtClean="0"/>
              <a:t>⑤マトリックス・データ解析法</a:t>
            </a:r>
            <a:r>
              <a:rPr lang="en-US" altLang="ja-JP" sz="1500" smtClean="0"/>
              <a:t>…</a:t>
            </a:r>
            <a:r>
              <a:rPr lang="ja-JP" altLang="en-US" sz="1500" smtClean="0"/>
              <a:t>マトリックス図に配列された多くのデータを見通しよく整理する方法（数値データを取り扱う）</a:t>
            </a:r>
          </a:p>
          <a:p>
            <a:pPr>
              <a:lnSpc>
                <a:spcPct val="90000"/>
              </a:lnSpc>
            </a:pPr>
            <a:r>
              <a:rPr lang="ja-JP" altLang="en-US" sz="1500" smtClean="0"/>
              <a:t>⑥アローダイヤグラム法</a:t>
            </a:r>
            <a:r>
              <a:rPr lang="en-US" altLang="ja-JP" sz="1500" smtClean="0"/>
              <a:t>…</a:t>
            </a:r>
            <a:r>
              <a:rPr lang="ja-JP" altLang="en-US" sz="1500" smtClean="0"/>
              <a:t>最適な日程計画を立てて進捗を管理する方法</a:t>
            </a:r>
          </a:p>
          <a:p>
            <a:pPr>
              <a:lnSpc>
                <a:spcPct val="90000"/>
              </a:lnSpc>
            </a:pPr>
            <a:r>
              <a:rPr lang="ja-JP" altLang="en-US" sz="1500" smtClean="0"/>
              <a:t>⑦</a:t>
            </a:r>
            <a:r>
              <a:rPr lang="en-US" altLang="ja-JP" sz="1500" smtClean="0"/>
              <a:t>PDPC</a:t>
            </a:r>
            <a:r>
              <a:rPr lang="ja-JP" altLang="en-US" sz="1500" smtClean="0"/>
              <a:t>法</a:t>
            </a:r>
            <a:r>
              <a:rPr lang="en-US" altLang="ja-JP" sz="1500" smtClean="0"/>
              <a:t>…</a:t>
            </a:r>
            <a:r>
              <a:rPr lang="ja-JP" altLang="en-US" sz="1500" smtClean="0"/>
              <a:t>事態の進展とともに，望ましい結果に至るプロセスを定める方法</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8E517481-2973-40CE-88F3-1B06252396A8}" type="slidenum">
              <a:rPr lang="en-US" altLang="ja-JP" sz="1200" smtClean="0">
                <a:latin typeface="Times New Roman" pitchFamily="18" charset="0"/>
              </a:rPr>
              <a:pPr/>
              <a:t>5</a:t>
            </a:fld>
            <a:endParaRPr lang="en-US" altLang="ja-JP" sz="1200" smtClean="0">
              <a:latin typeface="Times New Roman" pitchFamily="18"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xfrm>
            <a:off x="700088" y="4687888"/>
            <a:ext cx="5392737" cy="4438650"/>
          </a:xfrm>
          <a:noFill/>
        </p:spPr>
        <p:txBody>
          <a:bodyPr/>
          <a:lstStyle/>
          <a:p>
            <a:pPr eaLnBrk="1" hangingPunct="1"/>
            <a:r>
              <a:rPr lang="en-US" altLang="ja-JP" sz="1500" smtClean="0"/>
              <a:t>○</a:t>
            </a:r>
            <a:r>
              <a:rPr lang="ja-JP" altLang="en-US" sz="1500" smtClean="0"/>
              <a:t>事実を示すものとして，多くの場合はデータを取り扱います。このデータの取り扱いがいい加減だと，その後に活用できる情報もいい加減なものとなってしまいます。</a:t>
            </a:r>
          </a:p>
          <a:p>
            <a:pPr eaLnBrk="1" hangingPunct="1"/>
            <a:r>
              <a:rPr lang="ja-JP" altLang="en-US" sz="1500" smtClean="0"/>
              <a:t>○データをとる際の常識として，次のようなことがいえます。</a:t>
            </a:r>
          </a:p>
          <a:p>
            <a:pPr eaLnBrk="1" hangingPunct="1"/>
            <a:r>
              <a:rPr lang="ja-JP" altLang="en-US" sz="1500" smtClean="0"/>
              <a:t>　①データをとる目的をはっきりさせる</a:t>
            </a:r>
          </a:p>
          <a:p>
            <a:pPr eaLnBrk="1" hangingPunct="1"/>
            <a:r>
              <a:rPr lang="ja-JP" altLang="en-US" sz="1500" smtClean="0"/>
              <a:t>　　　・現状を把握するため　　・問題を解決するため</a:t>
            </a:r>
          </a:p>
          <a:p>
            <a:pPr eaLnBrk="1" hangingPunct="1"/>
            <a:r>
              <a:rPr lang="ja-JP" altLang="en-US" sz="1500" smtClean="0"/>
              <a:t>　　　・仕事を管理するため　　・作業を調節するため</a:t>
            </a:r>
          </a:p>
          <a:p>
            <a:pPr eaLnBrk="1" hangingPunct="1"/>
            <a:r>
              <a:rPr lang="ja-JP" altLang="en-US" sz="1500" smtClean="0"/>
              <a:t>　　　・良否（合格・不合格）を判定するため</a:t>
            </a:r>
          </a:p>
          <a:p>
            <a:pPr eaLnBrk="1" hangingPunct="1"/>
            <a:r>
              <a:rPr lang="ja-JP" altLang="en-US" sz="1500" smtClean="0"/>
              <a:t>　②目的に適したデータの層別を行う</a:t>
            </a:r>
          </a:p>
          <a:p>
            <a:pPr eaLnBrk="1" hangingPunct="1"/>
            <a:r>
              <a:rPr lang="ja-JP" altLang="en-US" sz="1500" smtClean="0"/>
              <a:t>「層別」とは，似たもの同士をグループに分けることです。逆の言葉に「どんぶり勘定」がありますが，分けることによって，得られる情報に大きな差ができます。</a:t>
            </a:r>
          </a:p>
          <a:p>
            <a:pPr eaLnBrk="1" hangingPunct="1"/>
            <a:r>
              <a:rPr lang="ja-JP" altLang="en-US" sz="1500" smtClean="0"/>
              <a:t>「層別」は，データを取り扱う際の基本であることから，</a:t>
            </a:r>
            <a:r>
              <a:rPr lang="en-US" altLang="ja-JP" sz="1500" smtClean="0"/>
              <a:t>QC</a:t>
            </a:r>
            <a:r>
              <a:rPr lang="ja-JP" altLang="en-US" sz="1500" smtClean="0"/>
              <a:t>七つ道具の一つとして扱われてきたほどで，データをとる際には不可欠な行為となります。</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06463">
              <a:defRPr sz="2000">
                <a:solidFill>
                  <a:schemeClr val="tx1"/>
                </a:solidFill>
                <a:latin typeface="Arial" charset="0"/>
                <a:ea typeface="ＭＳ Ｐゴシック" pitchFamily="50" charset="-128"/>
              </a:defRPr>
            </a:lvl1pPr>
            <a:lvl2pPr marL="1077913" indent="-414338" defTabSz="906463">
              <a:defRPr sz="2000">
                <a:solidFill>
                  <a:schemeClr val="tx1"/>
                </a:solidFill>
                <a:latin typeface="Arial" charset="0"/>
                <a:ea typeface="ＭＳ Ｐゴシック" pitchFamily="50" charset="-128"/>
              </a:defRPr>
            </a:lvl2pPr>
            <a:lvl3pPr marL="1657350" indent="-330200" defTabSz="906463">
              <a:defRPr sz="2000">
                <a:solidFill>
                  <a:schemeClr val="tx1"/>
                </a:solidFill>
                <a:latin typeface="Arial" charset="0"/>
                <a:ea typeface="ＭＳ Ｐゴシック" pitchFamily="50" charset="-128"/>
              </a:defRPr>
            </a:lvl3pPr>
            <a:lvl4pPr marL="2320925" indent="-330200" defTabSz="906463">
              <a:defRPr sz="2000">
                <a:solidFill>
                  <a:schemeClr val="tx1"/>
                </a:solidFill>
                <a:latin typeface="Arial" charset="0"/>
                <a:ea typeface="ＭＳ Ｐゴシック" pitchFamily="50" charset="-128"/>
              </a:defRPr>
            </a:lvl4pPr>
            <a:lvl5pPr marL="2984500" indent="-330200" defTabSz="906463">
              <a:defRPr sz="2000">
                <a:solidFill>
                  <a:schemeClr val="tx1"/>
                </a:solidFill>
                <a:latin typeface="Arial" charset="0"/>
                <a:ea typeface="ＭＳ Ｐゴシック" pitchFamily="50" charset="-128"/>
              </a:defRPr>
            </a:lvl5pPr>
            <a:lvl6pPr marL="3441700" indent="-330200" defTabSz="906463"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06463"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06463"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06463" eaLnBrk="0" fontAlgn="base" hangingPunct="0">
              <a:spcBef>
                <a:spcPct val="0"/>
              </a:spcBef>
              <a:spcAft>
                <a:spcPct val="0"/>
              </a:spcAft>
              <a:defRPr sz="2000">
                <a:solidFill>
                  <a:schemeClr val="tx1"/>
                </a:solidFill>
                <a:latin typeface="Arial" charset="0"/>
                <a:ea typeface="ＭＳ Ｐゴシック" pitchFamily="50" charset="-128"/>
              </a:defRPr>
            </a:lvl9pPr>
          </a:lstStyle>
          <a:p>
            <a:fld id="{15050E74-6E02-4908-8803-2836FE462F48}" type="slidenum">
              <a:rPr lang="en-US" altLang="ja-JP" sz="1200" smtClean="0">
                <a:latin typeface="Times New Roman" pitchFamily="18" charset="0"/>
                <a:ea typeface="HG正楷書体-PRO" pitchFamily="66" charset="-128"/>
              </a:rPr>
              <a:pPr/>
              <a:t>6</a:t>
            </a:fld>
            <a:endParaRPr lang="en-US" altLang="ja-JP" sz="1200" smtClean="0">
              <a:latin typeface="Times New Roman" pitchFamily="18" charset="0"/>
              <a:ea typeface="HG正楷書体-PRO" pitchFamily="66" charset="-128"/>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r>
              <a:rPr lang="ja-JP" altLang="en-US" smtClean="0">
                <a:ea typeface="ＭＳ Ｐゴシック" pitchFamily="50" charset="-128"/>
              </a:rPr>
              <a:t>次に不具合現象を</a:t>
            </a:r>
            <a:r>
              <a:rPr lang="ja-JP" altLang="en-US" smtClean="0">
                <a:solidFill>
                  <a:srgbClr val="FF0000"/>
                </a:solidFill>
                <a:ea typeface="ＭＳ Ｐゴシック" pitchFamily="50" charset="-128"/>
              </a:rPr>
              <a:t>色々な角度から層別</a:t>
            </a:r>
            <a:r>
              <a:rPr lang="ja-JP" altLang="en-US" smtClean="0">
                <a:ea typeface="ＭＳ Ｐゴシック" pitchFamily="50" charset="-128"/>
              </a:rPr>
              <a:t>します。</a:t>
            </a:r>
          </a:p>
          <a:p>
            <a:pPr eaLnBrk="1" hangingPunct="1"/>
            <a:r>
              <a:rPr lang="ja-JP" altLang="en-US" smtClean="0">
                <a:ea typeface="ＭＳ Ｐゴシック" pitchFamily="50" charset="-128"/>
              </a:rPr>
              <a:t>悪さ加減を症状的につかみます。</a:t>
            </a:r>
          </a:p>
          <a:p>
            <a:pPr eaLnBrk="1" hangingPunct="1"/>
            <a:r>
              <a:rPr lang="ja-JP" altLang="en-US" smtClean="0">
                <a:solidFill>
                  <a:srgbClr val="FF0000"/>
                </a:solidFill>
                <a:ea typeface="ＭＳ Ｐゴシック" pitchFamily="50" charset="-128"/>
              </a:rPr>
              <a:t>時間</a:t>
            </a:r>
            <a:r>
              <a:rPr lang="ja-JP" altLang="en-US" smtClean="0">
                <a:ea typeface="ＭＳ Ｐゴシック" pitchFamily="50" charset="-128"/>
              </a:rPr>
              <a:t>では、　これは月　日　時間　週などで層別します。</a:t>
            </a:r>
          </a:p>
          <a:p>
            <a:pPr eaLnBrk="1" hangingPunct="1"/>
            <a:r>
              <a:rPr lang="ja-JP" altLang="en-US" smtClean="0">
                <a:solidFill>
                  <a:srgbClr val="FF0000"/>
                </a:solidFill>
                <a:ea typeface="ＭＳ Ｐゴシック" pitchFamily="50" charset="-128"/>
              </a:rPr>
              <a:t>場所</a:t>
            </a:r>
            <a:r>
              <a:rPr lang="ja-JP" altLang="en-US" smtClean="0">
                <a:ea typeface="ＭＳ Ｐゴシック" pitchFamily="50" charset="-128"/>
              </a:rPr>
              <a:t>では、工程　装置の部位　などを見ましょう。</a:t>
            </a:r>
          </a:p>
          <a:p>
            <a:pPr eaLnBrk="1" hangingPunct="1"/>
            <a:r>
              <a:rPr lang="ja-JP" altLang="en-US" smtClean="0">
                <a:solidFill>
                  <a:srgbClr val="FF0000"/>
                </a:solidFill>
                <a:ea typeface="ＭＳ Ｐゴシック" pitchFamily="50" charset="-128"/>
              </a:rPr>
              <a:t>機種</a:t>
            </a:r>
            <a:r>
              <a:rPr lang="ja-JP" altLang="en-US" smtClean="0">
                <a:ea typeface="ＭＳ Ｐゴシック" pitchFamily="50" charset="-128"/>
              </a:rPr>
              <a:t>では、機械ごと　製品別　など、ほかに</a:t>
            </a:r>
            <a:r>
              <a:rPr lang="ja-JP" altLang="en-US" smtClean="0">
                <a:solidFill>
                  <a:srgbClr val="FF0000"/>
                </a:solidFill>
                <a:ea typeface="ＭＳ Ｐゴシック" pitchFamily="50" charset="-128"/>
              </a:rPr>
              <a:t>材料、方法、現象</a:t>
            </a:r>
            <a:r>
              <a:rPr lang="ja-JP" altLang="en-US" smtClean="0">
                <a:ea typeface="ＭＳ Ｐゴシック" pitchFamily="50" charset="-128"/>
              </a:rPr>
              <a:t>などで層別し</a:t>
            </a:r>
          </a:p>
          <a:p>
            <a:pPr eaLnBrk="1" hangingPunct="1"/>
            <a:r>
              <a:rPr lang="ja-JP" altLang="en-US" smtClean="0">
                <a:ea typeface="ＭＳ Ｐゴシック" pitchFamily="50" charset="-128"/>
              </a:rPr>
              <a:t>色々な角度から見て、症状の情報を整理してください。</a:t>
            </a:r>
          </a:p>
          <a:p>
            <a:pPr eaLnBrk="1" hangingPunct="1"/>
            <a:r>
              <a:rPr lang="ja-JP" altLang="en-US" smtClean="0">
                <a:ea typeface="ＭＳ Ｐゴシック" pitchFamily="50" charset="-128"/>
              </a:rPr>
              <a:t>先に言いましたが、</a:t>
            </a:r>
            <a:r>
              <a:rPr lang="ja-JP" altLang="en-US" smtClean="0">
                <a:solidFill>
                  <a:srgbClr val="FF0000"/>
                </a:solidFill>
                <a:ea typeface="ＭＳ Ｐゴシック" pitchFamily="50" charset="-128"/>
              </a:rPr>
              <a:t>目標の設定や要因解析の特性のもと</a:t>
            </a:r>
            <a:r>
              <a:rPr lang="ja-JP" altLang="en-US" smtClean="0">
                <a:ea typeface="ＭＳ Ｐゴシック" pitchFamily="50" charset="-128"/>
              </a:rPr>
              <a:t>になりますので、</a:t>
            </a:r>
          </a:p>
          <a:p>
            <a:pPr eaLnBrk="1" hangingPunct="1"/>
            <a:r>
              <a:rPr lang="ja-JP" altLang="en-US" smtClean="0">
                <a:ea typeface="ＭＳ Ｐゴシック" pitchFamily="50" charset="-128"/>
              </a:rPr>
              <a:t>しっかり確実に整理しましょう。</a:t>
            </a:r>
          </a:p>
          <a:p>
            <a:pPr eaLnBrk="1" hangingPunct="1"/>
            <a:endParaRPr lang="ja-JP" altLang="en-US" smtClean="0">
              <a:ea typeface="ＭＳ Ｐゴシック" pitchFamily="50" charset="-128"/>
            </a:endParaRPr>
          </a:p>
          <a:p>
            <a:pPr eaLnBrk="1" hangingPunct="1"/>
            <a:endParaRPr lang="en-US" altLang="ja-JP" smtClean="0">
              <a:ea typeface="ＭＳ Ｐゴシック" pitchFamily="50"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06463">
              <a:defRPr sz="2000">
                <a:solidFill>
                  <a:schemeClr val="tx1"/>
                </a:solidFill>
                <a:latin typeface="Arial" charset="0"/>
                <a:ea typeface="ＭＳ Ｐゴシック" pitchFamily="50" charset="-128"/>
              </a:defRPr>
            </a:lvl1pPr>
            <a:lvl2pPr marL="1077913" indent="-414338" defTabSz="906463">
              <a:defRPr sz="2000">
                <a:solidFill>
                  <a:schemeClr val="tx1"/>
                </a:solidFill>
                <a:latin typeface="Arial" charset="0"/>
                <a:ea typeface="ＭＳ Ｐゴシック" pitchFamily="50" charset="-128"/>
              </a:defRPr>
            </a:lvl2pPr>
            <a:lvl3pPr marL="1657350" indent="-330200" defTabSz="906463">
              <a:defRPr sz="2000">
                <a:solidFill>
                  <a:schemeClr val="tx1"/>
                </a:solidFill>
                <a:latin typeface="Arial" charset="0"/>
                <a:ea typeface="ＭＳ Ｐゴシック" pitchFamily="50" charset="-128"/>
              </a:defRPr>
            </a:lvl3pPr>
            <a:lvl4pPr marL="2320925" indent="-330200" defTabSz="906463">
              <a:defRPr sz="2000">
                <a:solidFill>
                  <a:schemeClr val="tx1"/>
                </a:solidFill>
                <a:latin typeface="Arial" charset="0"/>
                <a:ea typeface="ＭＳ Ｐゴシック" pitchFamily="50" charset="-128"/>
              </a:defRPr>
            </a:lvl4pPr>
            <a:lvl5pPr marL="2984500" indent="-330200" defTabSz="906463">
              <a:defRPr sz="2000">
                <a:solidFill>
                  <a:schemeClr val="tx1"/>
                </a:solidFill>
                <a:latin typeface="Arial" charset="0"/>
                <a:ea typeface="ＭＳ Ｐゴシック" pitchFamily="50" charset="-128"/>
              </a:defRPr>
            </a:lvl5pPr>
            <a:lvl6pPr marL="3441700" indent="-330200" defTabSz="906463"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06463"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06463"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06463" eaLnBrk="0" fontAlgn="base" hangingPunct="0">
              <a:spcBef>
                <a:spcPct val="0"/>
              </a:spcBef>
              <a:spcAft>
                <a:spcPct val="0"/>
              </a:spcAft>
              <a:defRPr sz="2000">
                <a:solidFill>
                  <a:schemeClr val="tx1"/>
                </a:solidFill>
                <a:latin typeface="Arial" charset="0"/>
                <a:ea typeface="ＭＳ Ｐゴシック" pitchFamily="50" charset="-128"/>
              </a:defRPr>
            </a:lvl9pPr>
          </a:lstStyle>
          <a:p>
            <a:fld id="{21D7C464-F338-4941-9F7D-EE617559007F}" type="slidenum">
              <a:rPr lang="en-US" altLang="ja-JP" sz="1200" smtClean="0">
                <a:latin typeface="Times New Roman" pitchFamily="18" charset="0"/>
                <a:ea typeface="HG正楷書体-PRO" pitchFamily="66" charset="-128"/>
              </a:rPr>
              <a:pPr/>
              <a:t>7</a:t>
            </a:fld>
            <a:endParaRPr lang="en-US" altLang="ja-JP" sz="1200" smtClean="0">
              <a:latin typeface="Times New Roman" pitchFamily="18" charset="0"/>
              <a:ea typeface="HG正楷書体-PRO" pitchFamily="66" charset="-128"/>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898525" y="4721225"/>
            <a:ext cx="5060950" cy="4416425"/>
          </a:xfrm>
          <a:noFill/>
        </p:spPr>
        <p:txBody>
          <a:bodyPr/>
          <a:lstStyle/>
          <a:p>
            <a:pPr eaLnBrk="1" hangingPunct="1"/>
            <a:r>
              <a:rPr lang="ja-JP" altLang="en-US" smtClean="0">
                <a:ea typeface="ＭＳ Ｐゴシック" pitchFamily="50" charset="-128"/>
              </a:rPr>
              <a:t>現場の現状調査の例について、層別は、現象別、人別など、減少の出方に</a:t>
            </a:r>
          </a:p>
          <a:p>
            <a:pPr eaLnBrk="1" hangingPunct="1"/>
            <a:r>
              <a:rPr lang="ja-JP" altLang="en-US" smtClean="0">
                <a:ea typeface="ＭＳ Ｐゴシック" pitchFamily="50" charset="-128"/>
              </a:rPr>
              <a:t>ついては、時系列や勤務別など、現物の調査については、大きさや種類な</a:t>
            </a:r>
          </a:p>
          <a:p>
            <a:pPr eaLnBrk="1" hangingPunct="1"/>
            <a:r>
              <a:rPr lang="ja-JP" altLang="en-US" smtClean="0">
                <a:ea typeface="ＭＳ Ｐゴシック" pitchFamily="50" charset="-128"/>
              </a:rPr>
              <a:t>どについてそれぞれ調査し整理していくと、どこに問題点があるかが浮き彫り</a:t>
            </a:r>
          </a:p>
          <a:p>
            <a:pPr eaLnBrk="1" hangingPunct="1"/>
            <a:r>
              <a:rPr lang="ja-JP" altLang="en-US" smtClean="0">
                <a:ea typeface="ＭＳ Ｐゴシック" pitchFamily="50" charset="-128"/>
              </a:rPr>
              <a:t>になってきます。</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44497359-C43B-4EDC-A2E5-8E7B04A7731C}" type="slidenum">
              <a:rPr lang="en-US" altLang="ja-JP" sz="1200" smtClean="0">
                <a:latin typeface="Times New Roman" pitchFamily="18" charset="0"/>
              </a:rPr>
              <a:pPr/>
              <a:t>8</a:t>
            </a:fld>
            <a:endParaRPr lang="en-US" altLang="ja-JP" sz="1200" smtClean="0">
              <a:latin typeface="Times New Roman"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xfrm>
            <a:off x="700088" y="4687888"/>
            <a:ext cx="5392737" cy="4438650"/>
          </a:xfrm>
          <a:noFill/>
        </p:spPr>
        <p:txBody>
          <a:bodyPr/>
          <a:lstStyle/>
          <a:p>
            <a:pPr eaLnBrk="1" hangingPunct="1">
              <a:lnSpc>
                <a:spcPct val="80000"/>
              </a:lnSpc>
            </a:pPr>
            <a:r>
              <a:rPr lang="en-US" altLang="ja-JP" sz="1500" smtClean="0"/>
              <a:t>○</a:t>
            </a:r>
            <a:r>
              <a:rPr lang="ja-JP" altLang="en-US" sz="1500" smtClean="0"/>
              <a:t>私たちがデータをとる際の大きな目的は，そのサンプルから仕事全体（母集団）を推定し，問題があれば仕事全体にアクションをとることです。</a:t>
            </a:r>
          </a:p>
          <a:p>
            <a:pPr eaLnBrk="1" hangingPunct="1">
              <a:lnSpc>
                <a:spcPct val="80000"/>
              </a:lnSpc>
            </a:pPr>
            <a:r>
              <a:rPr lang="ja-JP" altLang="en-US" sz="1500" smtClean="0"/>
              <a:t>したがって，単にデータの羅列から得られる情報はわずかとはいえ，何らかの処置が必要です。そのためにはグラフ化（図式化）が有効で，</a:t>
            </a:r>
            <a:r>
              <a:rPr lang="en-US" altLang="ja-JP" sz="1500" smtClean="0"/>
              <a:t>QC</a:t>
            </a:r>
            <a:r>
              <a:rPr lang="ja-JP" altLang="en-US" sz="1500" smtClean="0"/>
              <a:t>手法は効果的に情報を提供してくれます。</a:t>
            </a:r>
            <a:endParaRPr lang="en-US" altLang="ja-JP" sz="1500" smtClean="0"/>
          </a:p>
          <a:p>
            <a:pPr eaLnBrk="1" hangingPunct="1">
              <a:lnSpc>
                <a:spcPct val="80000"/>
              </a:lnSpc>
            </a:pPr>
            <a:endParaRPr lang="en-US" altLang="ja-JP" sz="1500" smtClean="0"/>
          </a:p>
          <a:p>
            <a:pPr eaLnBrk="1" hangingPunct="1">
              <a:lnSpc>
                <a:spcPct val="80000"/>
              </a:lnSpc>
            </a:pPr>
            <a:r>
              <a:rPr lang="ja-JP" altLang="en-US" sz="1500" b="1" smtClean="0">
                <a:solidFill>
                  <a:srgbClr val="FF0066"/>
                </a:solidFill>
              </a:rPr>
              <a:t>変更：</a:t>
            </a:r>
            <a:r>
              <a:rPr lang="ja-JP" altLang="en-US" sz="1500" b="1" smtClean="0">
                <a:solidFill>
                  <a:srgbClr val="0000CC"/>
                </a:solidFill>
              </a:rPr>
              <a:t>左の数値を見て、最大は、いくつですか？最少は、いくつですか？数値は、どの範囲が多いか？</a:t>
            </a:r>
          </a:p>
          <a:p>
            <a:pPr eaLnBrk="1" hangingPunct="1">
              <a:lnSpc>
                <a:spcPct val="80000"/>
              </a:lnSpc>
            </a:pPr>
            <a:r>
              <a:rPr lang="ja-JP" altLang="en-US" sz="1500" smtClean="0"/>
              <a:t>○上記の例では，生データを眺めていても，せいぜい規格の中に入っているかいないか程度しかわかりませんが，ヒストグラムとしてグラフ化することによって，その工程の様子がひと目で把握できます。</a:t>
            </a:r>
          </a:p>
          <a:p>
            <a:pPr eaLnBrk="1" hangingPunct="1">
              <a:lnSpc>
                <a:spcPct val="80000"/>
              </a:lnSpc>
            </a:pPr>
            <a:endParaRPr lang="ja-JP" altLang="en-US" sz="1500" smtClean="0"/>
          </a:p>
          <a:p>
            <a:pPr eaLnBrk="1" hangingPunct="1">
              <a:lnSpc>
                <a:spcPct val="80000"/>
              </a:lnSpc>
            </a:pPr>
            <a:r>
              <a:rPr lang="ja-JP" altLang="en-US" sz="1500" smtClean="0"/>
              <a:t>○データが得られたら，まずはグラフ化をすることを心がけてください。知りたい情報に適したグラフにすることが大切ですので，後述の</a:t>
            </a:r>
            <a:r>
              <a:rPr lang="en-US" altLang="ja-JP" sz="1500" smtClean="0"/>
              <a:t>QC</a:t>
            </a:r>
            <a:r>
              <a:rPr lang="ja-JP" altLang="en-US" sz="1500" smtClean="0"/>
              <a:t>七つ道具の紹介を参考にしてください。</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11225">
              <a:defRPr sz="2000">
                <a:solidFill>
                  <a:schemeClr val="tx1"/>
                </a:solidFill>
                <a:latin typeface="Arial" charset="0"/>
                <a:ea typeface="ＭＳ Ｐゴシック" pitchFamily="50" charset="-128"/>
              </a:defRPr>
            </a:lvl1pPr>
            <a:lvl2pPr marL="1077913" indent="-414338" defTabSz="911225">
              <a:defRPr sz="2000">
                <a:solidFill>
                  <a:schemeClr val="tx1"/>
                </a:solidFill>
                <a:latin typeface="Arial" charset="0"/>
                <a:ea typeface="ＭＳ Ｐゴシック" pitchFamily="50" charset="-128"/>
              </a:defRPr>
            </a:lvl2pPr>
            <a:lvl3pPr marL="1657350" indent="-330200" defTabSz="911225">
              <a:defRPr sz="2000">
                <a:solidFill>
                  <a:schemeClr val="tx1"/>
                </a:solidFill>
                <a:latin typeface="Arial" charset="0"/>
                <a:ea typeface="ＭＳ Ｐゴシック" pitchFamily="50" charset="-128"/>
              </a:defRPr>
            </a:lvl3pPr>
            <a:lvl4pPr marL="2320925" indent="-330200" defTabSz="911225">
              <a:defRPr sz="2000">
                <a:solidFill>
                  <a:schemeClr val="tx1"/>
                </a:solidFill>
                <a:latin typeface="Arial" charset="0"/>
                <a:ea typeface="ＭＳ Ｐゴシック" pitchFamily="50" charset="-128"/>
              </a:defRPr>
            </a:lvl4pPr>
            <a:lvl5pPr marL="2984500" indent="-330200" defTabSz="911225">
              <a:defRPr sz="2000">
                <a:solidFill>
                  <a:schemeClr val="tx1"/>
                </a:solidFill>
                <a:latin typeface="Arial" charset="0"/>
                <a:ea typeface="ＭＳ Ｐゴシック" pitchFamily="50" charset="-128"/>
              </a:defRPr>
            </a:lvl5pPr>
            <a:lvl6pPr marL="34417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6pPr>
            <a:lvl7pPr marL="38989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7pPr>
            <a:lvl8pPr marL="43561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8pPr>
            <a:lvl9pPr marL="4813300" indent="-330200" defTabSz="911225" eaLnBrk="0" fontAlgn="base" hangingPunct="0">
              <a:spcBef>
                <a:spcPct val="0"/>
              </a:spcBef>
              <a:spcAft>
                <a:spcPct val="0"/>
              </a:spcAft>
              <a:defRPr sz="2000">
                <a:solidFill>
                  <a:schemeClr val="tx1"/>
                </a:solidFill>
                <a:latin typeface="Arial" charset="0"/>
                <a:ea typeface="ＭＳ Ｐゴシック" pitchFamily="50" charset="-128"/>
              </a:defRPr>
            </a:lvl9pPr>
          </a:lstStyle>
          <a:p>
            <a:fld id="{6F5F5BB7-62D3-4E17-B5A7-094FF6F71FF1}" type="slidenum">
              <a:rPr lang="en-US" altLang="ja-JP" sz="1200" smtClean="0">
                <a:latin typeface="Times New Roman" pitchFamily="18" charset="0"/>
              </a:rPr>
              <a:pPr/>
              <a:t>9</a:t>
            </a:fld>
            <a:endParaRPr lang="en-US" altLang="ja-JP" sz="1200" smtClean="0">
              <a:latin typeface="Times New Roman" pitchFamily="18"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xfrm>
            <a:off x="700088" y="4687888"/>
            <a:ext cx="5392737" cy="4438650"/>
          </a:xfrm>
          <a:noFill/>
        </p:spPr>
        <p:txBody>
          <a:bodyPr/>
          <a:lstStyle/>
          <a:p>
            <a:pPr eaLnBrk="1" hangingPunct="1">
              <a:lnSpc>
                <a:spcPct val="90000"/>
              </a:lnSpc>
            </a:pPr>
            <a:r>
              <a:rPr lang="en-US" altLang="ja-JP" smtClean="0"/>
              <a:t>○</a:t>
            </a:r>
            <a:r>
              <a:rPr lang="ja-JP" altLang="en-US" smtClean="0"/>
              <a:t>一枚の絵を言葉で説明するのはなかなか困難であるように，数字の羅列から，数字の意味を知ることも困難といえます。</a:t>
            </a:r>
          </a:p>
          <a:p>
            <a:pPr eaLnBrk="1" hangingPunct="1">
              <a:lnSpc>
                <a:spcPct val="90000"/>
              </a:lnSpc>
            </a:pPr>
            <a:r>
              <a:rPr lang="ja-JP" altLang="en-US" smtClean="0"/>
              <a:t>このように，グラフ化（図式化）によるメリットはたくさんあります。その一番のポイントは視覚化にあります。視覚化により多くのメリットが生まれることになります。</a:t>
            </a:r>
          </a:p>
          <a:p>
            <a:pPr eaLnBrk="1" hangingPunct="1">
              <a:lnSpc>
                <a:spcPct val="90000"/>
              </a:lnSpc>
            </a:pPr>
            <a:endParaRPr lang="ja-JP" altLang="en-US" smtClean="0"/>
          </a:p>
          <a:p>
            <a:pPr eaLnBrk="1" hangingPunct="1">
              <a:lnSpc>
                <a:spcPct val="90000"/>
              </a:lnSpc>
            </a:pPr>
            <a:r>
              <a:rPr lang="ja-JP" altLang="en-US" smtClean="0"/>
              <a:t>○上司からあるデータをとるように指示されたら，あなたならどのような報告をしますか？</a:t>
            </a:r>
          </a:p>
          <a:p>
            <a:pPr eaLnBrk="1" hangingPunct="1">
              <a:lnSpc>
                <a:spcPct val="90000"/>
              </a:lnSpc>
            </a:pPr>
            <a:r>
              <a:rPr lang="ja-JP" altLang="en-US" smtClean="0"/>
              <a:t>　　①　生データを示す</a:t>
            </a:r>
          </a:p>
          <a:p>
            <a:pPr eaLnBrk="1" hangingPunct="1">
              <a:lnSpc>
                <a:spcPct val="90000"/>
              </a:lnSpc>
            </a:pPr>
            <a:r>
              <a:rPr lang="ja-JP" altLang="en-US" smtClean="0"/>
              <a:t>　　②　グラフ化して示す</a:t>
            </a:r>
          </a:p>
          <a:p>
            <a:pPr eaLnBrk="1" hangingPunct="1">
              <a:lnSpc>
                <a:spcPct val="90000"/>
              </a:lnSpc>
            </a:pPr>
            <a:r>
              <a:rPr lang="ja-JP" altLang="en-US" smtClean="0"/>
              <a:t>　　③　グラフ化し，そこから得られた情報をコメントして示す</a:t>
            </a:r>
          </a:p>
          <a:p>
            <a:pPr eaLnBrk="1" hangingPunct="1">
              <a:lnSpc>
                <a:spcPct val="90000"/>
              </a:lnSpc>
            </a:pPr>
            <a:r>
              <a:rPr lang="ja-JP" altLang="en-US" smtClean="0"/>
              <a:t>明らかに，上司は③を期待していますし，その後のアクションも効率的・効果的です。</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172CAE4-8866-4809-84FB-D5575262B208}" type="slidenum">
              <a:rPr lang="en-US" altLang="ja-JP"/>
              <a:pPr>
                <a:defRPr/>
              </a:pPr>
              <a:t>‹#›</a:t>
            </a:fld>
            <a:endParaRPr lang="en-US" altLang="ja-JP"/>
          </a:p>
        </p:txBody>
      </p:sp>
    </p:spTree>
    <p:extLst>
      <p:ext uri="{BB962C8B-B14F-4D97-AF65-F5344CB8AC3E}">
        <p14:creationId xmlns:p14="http://schemas.microsoft.com/office/powerpoint/2010/main" val="133578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4606F63-58E6-4F6D-9D28-A249AD956976}" type="slidenum">
              <a:rPr lang="en-US" altLang="ja-JP"/>
              <a:pPr>
                <a:defRPr/>
              </a:pPr>
              <a:t>‹#›</a:t>
            </a:fld>
            <a:endParaRPr lang="en-US" altLang="ja-JP"/>
          </a:p>
        </p:txBody>
      </p:sp>
    </p:spTree>
    <p:extLst>
      <p:ext uri="{BB962C8B-B14F-4D97-AF65-F5344CB8AC3E}">
        <p14:creationId xmlns:p14="http://schemas.microsoft.com/office/powerpoint/2010/main" val="490505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76B6280-31C2-4694-BDF6-961DB937C092}" type="slidenum">
              <a:rPr lang="en-US" altLang="ja-JP"/>
              <a:pPr>
                <a:defRPr/>
              </a:pPr>
              <a:t>‹#›</a:t>
            </a:fld>
            <a:endParaRPr lang="en-US" altLang="ja-JP"/>
          </a:p>
        </p:txBody>
      </p:sp>
    </p:spTree>
    <p:extLst>
      <p:ext uri="{BB962C8B-B14F-4D97-AF65-F5344CB8AC3E}">
        <p14:creationId xmlns:p14="http://schemas.microsoft.com/office/powerpoint/2010/main" val="2195768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タイトルと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グラフ プレースホルダー 2"/>
          <p:cNvSpPr>
            <a:spLocks noGrp="1"/>
          </p:cNvSpPr>
          <p:nvPr>
            <p:ph type="chart" idx="1"/>
          </p:nvPr>
        </p:nvSpPr>
        <p:spPr>
          <a:xfrm>
            <a:off x="457200" y="1600200"/>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B784D35-183E-429E-B041-E053EDFBFB70}" type="slidenum">
              <a:rPr lang="en-US" altLang="ja-JP"/>
              <a:pPr>
                <a:defRPr/>
              </a:pPr>
              <a:t>‹#›</a:t>
            </a:fld>
            <a:endParaRPr lang="en-US" altLang="ja-JP"/>
          </a:p>
        </p:txBody>
      </p:sp>
    </p:spTree>
    <p:extLst>
      <p:ext uri="{BB962C8B-B14F-4D97-AF65-F5344CB8AC3E}">
        <p14:creationId xmlns:p14="http://schemas.microsoft.com/office/powerpoint/2010/main" val="346125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表プレースホルダー 2"/>
          <p:cNvSpPr>
            <a:spLocks noGrp="1"/>
          </p:cNvSpPr>
          <p:nvPr>
            <p:ph type="tbl" idx="1"/>
          </p:nvPr>
        </p:nvSpPr>
        <p:spPr>
          <a:xfrm>
            <a:off x="457200" y="1600200"/>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6C08CF4-FE29-4308-B9A5-0A58E157D115}" type="slidenum">
              <a:rPr lang="en-US" altLang="ja-JP"/>
              <a:pPr>
                <a:defRPr/>
              </a:pPr>
              <a:t>‹#›</a:t>
            </a:fld>
            <a:endParaRPr lang="en-US" altLang="ja-JP"/>
          </a:p>
        </p:txBody>
      </p:sp>
    </p:spTree>
    <p:extLst>
      <p:ext uri="{BB962C8B-B14F-4D97-AF65-F5344CB8AC3E}">
        <p14:creationId xmlns:p14="http://schemas.microsoft.com/office/powerpoint/2010/main" val="4162974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685800" y="1981200"/>
            <a:ext cx="3810000" cy="4114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9812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648200" y="41148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p:txBody>
          <a:bodyPr/>
          <a:lstStyle>
            <a:lvl1pPr>
              <a:defRPr/>
            </a:lvl1pPr>
          </a:lstStyle>
          <a:p>
            <a:pPr>
              <a:defRPr/>
            </a:pPr>
            <a:endParaRPr lang="ja-JP" altLang="ja-JP"/>
          </a:p>
        </p:txBody>
      </p:sp>
    </p:spTree>
    <p:extLst>
      <p:ext uri="{BB962C8B-B14F-4D97-AF65-F5344CB8AC3E}">
        <p14:creationId xmlns:p14="http://schemas.microsoft.com/office/powerpoint/2010/main" val="2974548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685800" y="1981200"/>
            <a:ext cx="77724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685800" y="4114800"/>
            <a:ext cx="77724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a:xfrm>
            <a:off x="685800" y="6248400"/>
            <a:ext cx="1905000" cy="457200"/>
          </a:xfrm>
        </p:spPr>
        <p:txBody>
          <a:bodyPr/>
          <a:lstStyle>
            <a:lvl1pPr>
              <a:defRPr/>
            </a:lvl1pPr>
          </a:lstStyle>
          <a:p>
            <a:pPr>
              <a:defRPr/>
            </a:pPr>
            <a:endParaRPr lang="en-US" altLang="ja-JP"/>
          </a:p>
        </p:txBody>
      </p:sp>
      <p:sp>
        <p:nvSpPr>
          <p:cNvPr id="6" name="フッター プレースホルダー 5"/>
          <p:cNvSpPr>
            <a:spLocks noGrp="1"/>
          </p:cNvSpPr>
          <p:nvPr>
            <p:ph type="ftr" sz="quarter" idx="11"/>
          </p:nvPr>
        </p:nvSpPr>
        <p:spPr>
          <a:xfrm>
            <a:off x="3124200" y="6248400"/>
            <a:ext cx="2895600" cy="457200"/>
          </a:xfrm>
        </p:spPr>
        <p:txBody>
          <a:bodyPr/>
          <a:lstStyle>
            <a:lvl1pPr>
              <a:defRPr/>
            </a:lvl1pPr>
          </a:lstStyle>
          <a:p>
            <a:pPr>
              <a:defRPr/>
            </a:pPr>
            <a:endParaRPr lang="en-US" altLang="ja-JP"/>
          </a:p>
        </p:txBody>
      </p:sp>
      <p:sp>
        <p:nvSpPr>
          <p:cNvPr id="7" name="スライド番号プレースホルダー 6"/>
          <p:cNvSpPr>
            <a:spLocks noGrp="1"/>
          </p:cNvSpPr>
          <p:nvPr>
            <p:ph type="sldNum" sz="quarter" idx="12"/>
          </p:nvPr>
        </p:nvSpPr>
        <p:spPr>
          <a:xfrm>
            <a:off x="6553200" y="6248400"/>
            <a:ext cx="1905000" cy="457200"/>
          </a:xfrm>
        </p:spPr>
        <p:txBody>
          <a:bodyPr/>
          <a:lstStyle>
            <a:lvl1pPr>
              <a:defRPr/>
            </a:lvl1pPr>
          </a:lstStyle>
          <a:p>
            <a:pPr>
              <a:defRPr/>
            </a:pPr>
            <a:fld id="{0EFBC457-5DAB-4CFA-B306-9D27B5C09055}" type="slidenum">
              <a:rPr lang="en-US" altLang="ja-JP"/>
              <a:pPr>
                <a:defRPr/>
              </a:pPr>
              <a:t>‹#›</a:t>
            </a:fld>
            <a:endParaRPr lang="en-US" altLang="ja-JP"/>
          </a:p>
        </p:txBody>
      </p:sp>
    </p:spTree>
    <p:extLst>
      <p:ext uri="{BB962C8B-B14F-4D97-AF65-F5344CB8AC3E}">
        <p14:creationId xmlns:p14="http://schemas.microsoft.com/office/powerpoint/2010/main" val="32539037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85800" y="609600"/>
            <a:ext cx="7772400" cy="11430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quarter" idx="1"/>
          </p:nvPr>
        </p:nvSpPr>
        <p:spPr>
          <a:xfrm>
            <a:off x="685800" y="19812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9812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685800" y="41148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ー 5"/>
          <p:cNvSpPr>
            <a:spLocks noGrp="1"/>
          </p:cNvSpPr>
          <p:nvPr>
            <p:ph sz="quarter" idx="4"/>
          </p:nvPr>
        </p:nvSpPr>
        <p:spPr>
          <a:xfrm>
            <a:off x="4648200" y="41148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a:xfrm>
            <a:off x="685800" y="6248400"/>
            <a:ext cx="1905000" cy="457200"/>
          </a:xfrm>
        </p:spPr>
        <p:txBody>
          <a:bodyPr/>
          <a:lstStyle>
            <a:lvl1pPr>
              <a:defRPr/>
            </a:lvl1pPr>
          </a:lstStyle>
          <a:p>
            <a:pPr>
              <a:defRPr/>
            </a:pPr>
            <a:endParaRPr lang="en-US" altLang="ja-JP"/>
          </a:p>
        </p:txBody>
      </p:sp>
      <p:sp>
        <p:nvSpPr>
          <p:cNvPr id="8" name="フッター プレースホルダー 7"/>
          <p:cNvSpPr>
            <a:spLocks noGrp="1"/>
          </p:cNvSpPr>
          <p:nvPr>
            <p:ph type="ftr" sz="quarter" idx="11"/>
          </p:nvPr>
        </p:nvSpPr>
        <p:spPr>
          <a:xfrm>
            <a:off x="3124200" y="6248400"/>
            <a:ext cx="2895600" cy="457200"/>
          </a:xfrm>
        </p:spPr>
        <p:txBody>
          <a:bodyPr/>
          <a:lstStyle>
            <a:lvl1pPr>
              <a:defRPr/>
            </a:lvl1pPr>
          </a:lstStyle>
          <a:p>
            <a:pPr>
              <a:defRPr/>
            </a:pPr>
            <a:endParaRPr lang="en-US" altLang="ja-JP"/>
          </a:p>
        </p:txBody>
      </p:sp>
      <p:sp>
        <p:nvSpPr>
          <p:cNvPr id="9" name="スライド番号プレースホルダー 8"/>
          <p:cNvSpPr>
            <a:spLocks noGrp="1"/>
          </p:cNvSpPr>
          <p:nvPr>
            <p:ph type="sldNum" sz="quarter" idx="12"/>
          </p:nvPr>
        </p:nvSpPr>
        <p:spPr>
          <a:xfrm>
            <a:off x="6553200" y="6248400"/>
            <a:ext cx="1905000" cy="457200"/>
          </a:xfrm>
        </p:spPr>
        <p:txBody>
          <a:bodyPr/>
          <a:lstStyle>
            <a:lvl1pPr>
              <a:defRPr/>
            </a:lvl1pPr>
          </a:lstStyle>
          <a:p>
            <a:pPr>
              <a:defRPr/>
            </a:pPr>
            <a:fld id="{E4CBCED1-9AA7-4558-AC9A-E78110CC6568}" type="slidenum">
              <a:rPr lang="en-US" altLang="ja-JP"/>
              <a:pPr>
                <a:defRPr/>
              </a:pPr>
              <a:t>‹#›</a:t>
            </a:fld>
            <a:endParaRPr lang="en-US" altLang="ja-JP"/>
          </a:p>
        </p:txBody>
      </p:sp>
    </p:spTree>
    <p:extLst>
      <p:ext uri="{BB962C8B-B14F-4D97-AF65-F5344CB8AC3E}">
        <p14:creationId xmlns:p14="http://schemas.microsoft.com/office/powerpoint/2010/main" val="3142004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verTx">
  <p:cSld name="1_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77724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85800" y="4114800"/>
            <a:ext cx="77724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a:xfrm>
            <a:off x="685800" y="6248400"/>
            <a:ext cx="1905000" cy="457200"/>
          </a:xfrm>
        </p:spPr>
        <p:txBody>
          <a:bodyPr/>
          <a:lstStyle>
            <a:lvl1pPr>
              <a:defRPr/>
            </a:lvl1pPr>
          </a:lstStyle>
          <a:p>
            <a:pPr>
              <a:defRPr/>
            </a:pPr>
            <a:endParaRPr lang="en-US" altLang="ja-JP"/>
          </a:p>
        </p:txBody>
      </p:sp>
      <p:sp>
        <p:nvSpPr>
          <p:cNvPr id="6" name="フッター プレースホルダー 5"/>
          <p:cNvSpPr>
            <a:spLocks noGrp="1"/>
          </p:cNvSpPr>
          <p:nvPr>
            <p:ph type="ftr" sz="quarter" idx="11"/>
          </p:nvPr>
        </p:nvSpPr>
        <p:spPr>
          <a:xfrm>
            <a:off x="3124200" y="6248400"/>
            <a:ext cx="2895600" cy="457200"/>
          </a:xfrm>
        </p:spPr>
        <p:txBody>
          <a:bodyPr/>
          <a:lstStyle>
            <a:lvl1pPr>
              <a:defRPr/>
            </a:lvl1pPr>
          </a:lstStyle>
          <a:p>
            <a:pPr>
              <a:defRPr/>
            </a:pPr>
            <a:endParaRPr lang="en-US" altLang="ja-JP"/>
          </a:p>
        </p:txBody>
      </p:sp>
      <p:sp>
        <p:nvSpPr>
          <p:cNvPr id="7" name="スライド番号プレースホルダー 6"/>
          <p:cNvSpPr>
            <a:spLocks noGrp="1"/>
          </p:cNvSpPr>
          <p:nvPr>
            <p:ph type="sldNum" sz="quarter" idx="12"/>
          </p:nvPr>
        </p:nvSpPr>
        <p:spPr>
          <a:xfrm>
            <a:off x="6553200" y="6248400"/>
            <a:ext cx="1905000" cy="457200"/>
          </a:xfrm>
        </p:spPr>
        <p:txBody>
          <a:bodyPr/>
          <a:lstStyle>
            <a:lvl1pPr>
              <a:defRPr/>
            </a:lvl1pPr>
          </a:lstStyle>
          <a:p>
            <a:pPr>
              <a:defRPr/>
            </a:pPr>
            <a:fld id="{56578EC5-636B-4F79-9307-9000F8F357BA}" type="slidenum">
              <a:rPr lang="en-US" altLang="ja-JP"/>
              <a:pPr>
                <a:defRPr/>
              </a:pPr>
              <a:t>‹#›</a:t>
            </a:fld>
            <a:endParaRPr lang="en-US" altLang="ja-JP"/>
          </a:p>
        </p:txBody>
      </p:sp>
    </p:spTree>
    <p:extLst>
      <p:ext uri="{BB962C8B-B14F-4D97-AF65-F5344CB8AC3E}">
        <p14:creationId xmlns:p14="http://schemas.microsoft.com/office/powerpoint/2010/main" val="2230170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3874FEB-94A2-4B0A-AFF1-D11D8C7E92E4}" type="slidenum">
              <a:rPr lang="en-US" altLang="ja-JP"/>
              <a:pPr>
                <a:defRPr/>
              </a:pPr>
              <a:t>‹#›</a:t>
            </a:fld>
            <a:endParaRPr lang="en-US" altLang="ja-JP"/>
          </a:p>
        </p:txBody>
      </p:sp>
    </p:spTree>
    <p:extLst>
      <p:ext uri="{BB962C8B-B14F-4D97-AF65-F5344CB8AC3E}">
        <p14:creationId xmlns:p14="http://schemas.microsoft.com/office/powerpoint/2010/main" val="3824414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BA725C6-5B7C-49E4-AE78-F0B151933E80}" type="slidenum">
              <a:rPr lang="en-US" altLang="ja-JP"/>
              <a:pPr>
                <a:defRPr/>
              </a:pPr>
              <a:t>‹#›</a:t>
            </a:fld>
            <a:endParaRPr lang="en-US" altLang="ja-JP"/>
          </a:p>
        </p:txBody>
      </p:sp>
    </p:spTree>
    <p:extLst>
      <p:ext uri="{BB962C8B-B14F-4D97-AF65-F5344CB8AC3E}">
        <p14:creationId xmlns:p14="http://schemas.microsoft.com/office/powerpoint/2010/main" val="1440426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FDB1ED9-08F1-4535-B080-EB847BC367A7}" type="slidenum">
              <a:rPr lang="en-US" altLang="ja-JP"/>
              <a:pPr>
                <a:defRPr/>
              </a:pPr>
              <a:t>‹#›</a:t>
            </a:fld>
            <a:endParaRPr lang="en-US" altLang="ja-JP"/>
          </a:p>
        </p:txBody>
      </p:sp>
    </p:spTree>
    <p:extLst>
      <p:ext uri="{BB962C8B-B14F-4D97-AF65-F5344CB8AC3E}">
        <p14:creationId xmlns:p14="http://schemas.microsoft.com/office/powerpoint/2010/main" val="430569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68AB2BB6-2564-4368-A029-2A00A8D35004}" type="slidenum">
              <a:rPr lang="en-US" altLang="ja-JP"/>
              <a:pPr>
                <a:defRPr/>
              </a:pPr>
              <a:t>‹#›</a:t>
            </a:fld>
            <a:endParaRPr lang="en-US" altLang="ja-JP"/>
          </a:p>
        </p:txBody>
      </p:sp>
    </p:spTree>
    <p:extLst>
      <p:ext uri="{BB962C8B-B14F-4D97-AF65-F5344CB8AC3E}">
        <p14:creationId xmlns:p14="http://schemas.microsoft.com/office/powerpoint/2010/main" val="173315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872D7966-FFD5-412F-80BD-7C1716FE7D45}" type="slidenum">
              <a:rPr lang="en-US" altLang="ja-JP"/>
              <a:pPr>
                <a:defRPr/>
              </a:pPr>
              <a:t>‹#›</a:t>
            </a:fld>
            <a:endParaRPr lang="en-US" altLang="ja-JP"/>
          </a:p>
        </p:txBody>
      </p:sp>
    </p:spTree>
    <p:extLst>
      <p:ext uri="{BB962C8B-B14F-4D97-AF65-F5344CB8AC3E}">
        <p14:creationId xmlns:p14="http://schemas.microsoft.com/office/powerpoint/2010/main" val="4128427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0F061754-3452-404D-9F7D-7226ECA84AE4}" type="slidenum">
              <a:rPr lang="en-US" altLang="ja-JP"/>
              <a:pPr>
                <a:defRPr/>
              </a:pPr>
              <a:t>‹#›</a:t>
            </a:fld>
            <a:endParaRPr lang="en-US" altLang="ja-JP"/>
          </a:p>
        </p:txBody>
      </p:sp>
    </p:spTree>
    <p:extLst>
      <p:ext uri="{BB962C8B-B14F-4D97-AF65-F5344CB8AC3E}">
        <p14:creationId xmlns:p14="http://schemas.microsoft.com/office/powerpoint/2010/main" val="3453925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6C687A6-F5DC-40F9-83AB-22505E0CDA44}" type="slidenum">
              <a:rPr lang="en-US" altLang="ja-JP"/>
              <a:pPr>
                <a:defRPr/>
              </a:pPr>
              <a:t>‹#›</a:t>
            </a:fld>
            <a:endParaRPr lang="en-US" altLang="ja-JP"/>
          </a:p>
        </p:txBody>
      </p:sp>
    </p:spTree>
    <p:extLst>
      <p:ext uri="{BB962C8B-B14F-4D97-AF65-F5344CB8AC3E}">
        <p14:creationId xmlns:p14="http://schemas.microsoft.com/office/powerpoint/2010/main" val="1744792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C8853F4-56FC-463E-B205-AD721107BF27}" type="slidenum">
              <a:rPr lang="en-US" altLang="ja-JP"/>
              <a:pPr>
                <a:defRPr/>
              </a:pPr>
              <a:t>‹#›</a:t>
            </a:fld>
            <a:endParaRPr lang="en-US" altLang="ja-JP"/>
          </a:p>
        </p:txBody>
      </p:sp>
    </p:spTree>
    <p:extLst>
      <p:ext uri="{BB962C8B-B14F-4D97-AF65-F5344CB8AC3E}">
        <p14:creationId xmlns:p14="http://schemas.microsoft.com/office/powerpoint/2010/main" val="310068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1984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1" sz="1400">
                <a:latin typeface="Arial" charset="0"/>
              </a:defRPr>
            </a:lvl1pPr>
          </a:lstStyle>
          <a:p>
            <a:pPr>
              <a:defRPr/>
            </a:pPr>
            <a:endParaRPr lang="en-US" altLang="ja-JP"/>
          </a:p>
        </p:txBody>
      </p:sp>
      <p:sp>
        <p:nvSpPr>
          <p:cNvPr id="41984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kumimoji="1" sz="1400">
                <a:latin typeface="Arial" charset="0"/>
              </a:defRPr>
            </a:lvl1pPr>
          </a:lstStyle>
          <a:p>
            <a:pPr>
              <a:defRPr/>
            </a:pPr>
            <a:endParaRPr lang="en-US" altLang="ja-JP"/>
          </a:p>
        </p:txBody>
      </p:sp>
      <p:sp>
        <p:nvSpPr>
          <p:cNvPr id="41984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1" sz="1400"/>
            </a:lvl1pPr>
          </a:lstStyle>
          <a:p>
            <a:pPr>
              <a:defRPr/>
            </a:pPr>
            <a:fld id="{15168876-8499-4656-BDCD-68E483989E6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 id="2147484113" r:id="rId12"/>
    <p:sldLayoutId id="2147484114" r:id="rId13"/>
    <p:sldLayoutId id="2147484115" r:id="rId14"/>
    <p:sldLayoutId id="2147484116" r:id="rId15"/>
    <p:sldLayoutId id="2147484117" r:id="rId16"/>
    <p:sldLayoutId id="2147484118" r:id="rId17"/>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emf"/><Relationship Id="rId7"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24.emf"/><Relationship Id="rId3" Type="http://schemas.openxmlformats.org/officeDocument/2006/relationships/notesSlide" Target="../notesSlides/notesSlide13.xml"/><Relationship Id="rId7" Type="http://schemas.openxmlformats.org/officeDocument/2006/relationships/image" Target="../media/image20.wmf"/><Relationship Id="rId12" Type="http://schemas.openxmlformats.org/officeDocument/2006/relationships/image" Target="../media/image23.jpeg"/><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22.wmf"/><Relationship Id="rId5" Type="http://schemas.openxmlformats.org/officeDocument/2006/relationships/image" Target="../media/image19.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21.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5.emf"/><Relationship Id="rId4" Type="http://schemas.openxmlformats.org/officeDocument/2006/relationships/oleObject" Target="../embeddings/Microsoft_Excel_97-2003_Worksheet2.xls"/></Relationships>
</file>

<file path=ppt/slides/_rels/slide15.xml.rels><?xml version="1.0" encoding="UTF-8" standalone="yes"?>
<Relationships xmlns="http://schemas.openxmlformats.org/package/2006/relationships"><Relationship Id="rId3" Type="http://schemas.openxmlformats.org/officeDocument/2006/relationships/hyperlink" Target="Q7&#28436;&#32722;&#21839;&#38988;%20&#12304;&#26834;&#12464;&#12521;&#12501;&#12305;%20.xlsx" TargetMode="External"/><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Q7&#28436;&#32722;&#21839;&#38988;%20&#12304;&#20870;&#12464;&#12521;&#12501;&#12305;%20.xls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Q7&#28436;&#32722;&#21839;&#38988;%20&#12304;&#25240;&#12428;&#32218;&#12464;&#12521;&#12501;&#12305;%20.xlsx" TargetMode="External"/><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2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hyperlink" Target="Q7&#28436;&#32722;&#21839;&#38988;%20&#12304;&#12497;&#12524;&#12540;&#12488;&#22259;PPT&#12305;.xlsx" TargetMode="External"/><Relationship Id="rId3" Type="http://schemas.openxmlformats.org/officeDocument/2006/relationships/notesSlide" Target="../notesSlides/notesSlide20.xml"/><Relationship Id="rId7" Type="http://schemas.openxmlformats.org/officeDocument/2006/relationships/image" Target="../media/image33.e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Microsoft_Word_97_-_2003_Document4.doc"/><Relationship Id="rId5" Type="http://schemas.openxmlformats.org/officeDocument/2006/relationships/image" Target="../media/image32.emf"/><Relationship Id="rId4" Type="http://schemas.openxmlformats.org/officeDocument/2006/relationships/oleObject" Target="../embeddings/Microsoft_Word_97_-_2003_Document3.doc"/><Relationship Id="rId9" Type="http://schemas.openxmlformats.org/officeDocument/2006/relationships/hyperlink" Target="Q7&#28436;&#32722;&#21839;&#38988;%20&#12304;&#12497;&#12524;&#12540;&#12488;&#22259;&#12305;%20.xlsx" TargetMode="Externa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34.emf"/><Relationship Id="rId4" Type="http://schemas.openxmlformats.org/officeDocument/2006/relationships/oleObject" Target="../embeddings/Microsoft_Excel_97-2003_Worksheet5.xls"/></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image" Target="../media/image35.emf"/><Relationship Id="rId4" Type="http://schemas.openxmlformats.org/officeDocument/2006/relationships/oleObject" Target="../embeddings/oleObject6.bin"/></Relationships>
</file>

<file path=ppt/slides/_rels/slide2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7.emf"/><Relationship Id="rId4" Type="http://schemas.openxmlformats.org/officeDocument/2006/relationships/oleObject" Target="../embeddings/Microsoft_Excel_97-2003_Worksheet6.xls"/></Relationships>
</file>

<file path=ppt/slides/_rels/slide28.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hyperlink" Target="Q7&#28436;&#32722;&#21839;&#38988;%20&#12304;&#29305;&#24615;&#35201;&#22240;&#22259;%20&#32654;&#21619;&#12375;&#12356;&#12372;&#39151;&#12305;.xlsx"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Q7&#28436;&#32722;&#21839;&#38988;%20&#12304;&#29305;&#24615;&#35201;&#22240;&#22259;%20QC&#27963;&#21205;&#12305;.xlsx"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41.emf"/><Relationship Id="rId4" Type="http://schemas.openxmlformats.org/officeDocument/2006/relationships/oleObject" Target="../embeddings/oleObject7.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6.xml"/><Relationship Id="rId1" Type="http://schemas.openxmlformats.org/officeDocument/2006/relationships/vmlDrawing" Target="../drawings/vmlDrawing9.vml"/><Relationship Id="rId5" Type="http://schemas.openxmlformats.org/officeDocument/2006/relationships/image" Target="../media/image43.emf"/><Relationship Id="rId4" Type="http://schemas.openxmlformats.org/officeDocument/2006/relationships/oleObject" Target="../embeddings/oleObject8.bin"/></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44.wmf"/><Relationship Id="rId4" Type="http://schemas.openxmlformats.org/officeDocument/2006/relationships/oleObject" Target="../embeddings/oleObject9.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45.wmf"/><Relationship Id="rId4" Type="http://schemas.openxmlformats.org/officeDocument/2006/relationships/oleObject" Target="../embeddings/oleObject10.bin"/></Relationships>
</file>

<file path=ppt/slides/_rels/slide43.xml.rels><?xml version="1.0" encoding="UTF-8" standalone="yes"?>
<Relationships xmlns="http://schemas.openxmlformats.org/package/2006/relationships"><Relationship Id="rId3" Type="http://schemas.openxmlformats.org/officeDocument/2006/relationships/hyperlink" Target="Q7&#28436;&#32722;&#21839;&#38988;%20&#12304;&#12498;&#12473;&#12488;&#12464;&#12521;&#12512;&#12305;.xlsx" TargetMode="External"/><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48.emf"/><Relationship Id="rId4" Type="http://schemas.openxmlformats.org/officeDocument/2006/relationships/oleObject" Target="../embeddings/oleObject11.bin"/></Relationships>
</file>

<file path=ppt/slides/_rels/slide46.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hyperlink" Target="Q7&#28436;&#32722;&#21839;&#38988;%20&#12304;&#25955;&#24067;&#22259;PPT&#12305;.xlsx"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51.emf"/></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50.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52.wm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3.wmf"/><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3" Type="http://schemas.openxmlformats.org/officeDocument/2006/relationships/hyperlink" Target="Furoku-04.ppt"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image" Target="../media/image59.wmf"/><Relationship Id="rId7" Type="http://schemas.openxmlformats.org/officeDocument/2006/relationships/image" Target="../media/image63.wmf"/><Relationship Id="rId2" Type="http://schemas.openxmlformats.org/officeDocument/2006/relationships/image" Target="../media/image58.wmf"/><Relationship Id="rId1" Type="http://schemas.openxmlformats.org/officeDocument/2006/relationships/slideLayout" Target="../slideLayouts/slideLayout7.xml"/><Relationship Id="rId6" Type="http://schemas.openxmlformats.org/officeDocument/2006/relationships/image" Target="../media/image62.wmf"/><Relationship Id="rId5" Type="http://schemas.openxmlformats.org/officeDocument/2006/relationships/image" Target="../media/image61.wmf"/><Relationship Id="rId4" Type="http://schemas.openxmlformats.org/officeDocument/2006/relationships/image" Target="../media/image60.wmf"/></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notesSlide" Target="../notesSlides/notesSlide8.xml"/><Relationship Id="rId7" Type="http://schemas.openxmlformats.org/officeDocument/2006/relationships/image" Target="../media/image9.e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8.emf"/><Relationship Id="rId4" Type="http://schemas.openxmlformats.org/officeDocument/2006/relationships/oleObject" Target="../embeddings/Microsoft_Excel_97-2003_Worksheet1.xls"/></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0" y="0"/>
            <a:ext cx="9144000" cy="685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6147" name="Rectangle 2"/>
          <p:cNvSpPr>
            <a:spLocks noGrp="1" noChangeArrowheads="1"/>
          </p:cNvSpPr>
          <p:nvPr>
            <p:ph type="ctrTitle"/>
          </p:nvPr>
        </p:nvSpPr>
        <p:spPr>
          <a:xfrm>
            <a:off x="1857375" y="2016125"/>
            <a:ext cx="5518150" cy="2071688"/>
          </a:xfrm>
          <a:solidFill>
            <a:srgbClr val="00FFFF"/>
          </a:solidFill>
        </p:spPr>
        <p:txBody>
          <a:bodyPr/>
          <a:lstStyle/>
          <a:p>
            <a:pPr eaLnBrk="1" hangingPunct="1">
              <a:lnSpc>
                <a:spcPct val="120000"/>
              </a:lnSpc>
            </a:pPr>
            <a:r>
              <a:rPr lang="ja-JP" altLang="en-US" sz="5400" smtClean="0"/>
              <a:t>ＱＣ手法の基礎</a:t>
            </a:r>
            <a:br>
              <a:rPr lang="ja-JP" altLang="en-US" sz="5400" smtClean="0"/>
            </a:br>
            <a:r>
              <a:rPr lang="ja-JP" altLang="en-US" sz="4000" smtClean="0"/>
              <a:t>─ ＱＣ七つ道具 ─</a:t>
            </a:r>
          </a:p>
        </p:txBody>
      </p:sp>
      <p:sp>
        <p:nvSpPr>
          <p:cNvPr id="6148" name="Text Box 6"/>
          <p:cNvSpPr txBox="1">
            <a:spLocks noChangeArrowheads="1"/>
          </p:cNvSpPr>
          <p:nvPr/>
        </p:nvSpPr>
        <p:spPr bwMode="auto">
          <a:xfrm>
            <a:off x="2089150" y="5842000"/>
            <a:ext cx="51530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800" b="1">
                <a:latin typeface="Times New Roman" pitchFamily="18" charset="0"/>
              </a:rPr>
              <a:t>ＱＣサークル東海支部静岡地区　</a:t>
            </a:r>
            <a:endParaRPr kumimoji="0" lang="ja-JP" altLang="en-US" sz="2000"/>
          </a:p>
        </p:txBody>
      </p:sp>
      <p:grpSp>
        <p:nvGrpSpPr>
          <p:cNvPr id="6149" name="Group 7"/>
          <p:cNvGrpSpPr>
            <a:grpSpLocks/>
          </p:cNvGrpSpPr>
          <p:nvPr/>
        </p:nvGrpSpPr>
        <p:grpSpPr bwMode="auto">
          <a:xfrm>
            <a:off x="5710238" y="4256088"/>
            <a:ext cx="2624137" cy="1519237"/>
            <a:chOff x="3744" y="1832"/>
            <a:chExt cx="1872" cy="1564"/>
          </a:xfrm>
        </p:grpSpPr>
        <p:pic>
          <p:nvPicPr>
            <p:cNvPr id="6155" name="Picture 8" descr="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4" y="1832"/>
              <a:ext cx="1872" cy="1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pic>
        <p:sp>
          <p:nvSpPr>
            <p:cNvPr id="6156" name="Rectangle 9"/>
            <p:cNvSpPr>
              <a:spLocks noChangeArrowheads="1"/>
            </p:cNvSpPr>
            <p:nvPr/>
          </p:nvSpPr>
          <p:spPr bwMode="auto">
            <a:xfrm>
              <a:off x="4032" y="2784"/>
              <a:ext cx="1248" cy="360"/>
            </a:xfrm>
            <a:prstGeom prst="rect">
              <a:avLst/>
            </a:prstGeom>
            <a:solidFill>
              <a:schemeClr val="bg1"/>
            </a:solidFill>
            <a:ln>
              <a:noFill/>
            </a:ln>
            <a:effectLst>
              <a:outerShdw dist="107763" dir="18900000" algn="ctr" rotWithShape="0">
                <a:schemeClr val="bg2">
                  <a:alpha val="50000"/>
                </a:scheme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6157" name="Text Box 10"/>
            <p:cNvSpPr txBox="1">
              <a:spLocks noChangeArrowheads="1"/>
            </p:cNvSpPr>
            <p:nvPr/>
          </p:nvSpPr>
          <p:spPr bwMode="auto">
            <a:xfrm>
              <a:off x="4003" y="2724"/>
              <a:ext cx="1382" cy="44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18900000" algn="ctr" rotWithShape="0">
                      <a:schemeClr val="bg2">
                        <a:alpha val="50000"/>
                      </a:schemeClr>
                    </a:outerShdw>
                  </a:effectLst>
                </a14:hiddenEffects>
              </a:ext>
            </a:extLst>
          </p:spPr>
          <p:txBody>
            <a:bodyPr lIns="0" tIns="0" rIns="0" bIns="0"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kumimoji="0" lang="en-US" altLang="ja-JP" sz="2800">
                  <a:solidFill>
                    <a:srgbClr val="FF0000"/>
                  </a:solidFill>
                  <a:latin typeface="HGP創英角ｺﾞｼｯｸUB" pitchFamily="50" charset="-128"/>
                  <a:ea typeface="HGP創英角ｺﾞｼｯｸUB" pitchFamily="50" charset="-128"/>
                </a:rPr>
                <a:t>QC</a:t>
              </a:r>
              <a:r>
                <a:rPr kumimoji="0" lang="ja-JP" altLang="en-US" sz="2800">
                  <a:solidFill>
                    <a:srgbClr val="FF0000"/>
                  </a:solidFill>
                  <a:latin typeface="HGP創英角ｺﾞｼｯｸUB" pitchFamily="50" charset="-128"/>
                  <a:ea typeface="HGP創英角ｺﾞｼｯｸUB" pitchFamily="50" charset="-128"/>
                </a:rPr>
                <a:t>サークル</a:t>
              </a:r>
              <a:endParaRPr kumimoji="0" lang="ja-JP" altLang="en-US" sz="2000"/>
            </a:p>
          </p:txBody>
        </p:sp>
      </p:grpSp>
      <p:grpSp>
        <p:nvGrpSpPr>
          <p:cNvPr id="6150" name="Group 11"/>
          <p:cNvGrpSpPr>
            <a:grpSpLocks/>
          </p:cNvGrpSpPr>
          <p:nvPr/>
        </p:nvGrpSpPr>
        <p:grpSpPr bwMode="auto">
          <a:xfrm>
            <a:off x="6253163" y="531813"/>
            <a:ext cx="2443162" cy="473075"/>
            <a:chOff x="3803" y="199"/>
            <a:chExt cx="1539" cy="298"/>
          </a:xfrm>
        </p:grpSpPr>
        <p:sp>
          <p:nvSpPr>
            <p:cNvPr id="6153" name="AutoShape 12"/>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6154" name="Text Box 13"/>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kumimoji="0" lang="ja-JP" altLang="en-US" sz="1600" b="1">
                  <a:latin typeface="Times New Roman" pitchFamily="18" charset="0"/>
                </a:rPr>
                <a:t>　標準版　　　　</a:t>
              </a:r>
              <a:endParaRPr kumimoji="0" lang="ja-JP" altLang="en-US" sz="2000"/>
            </a:p>
          </p:txBody>
        </p:sp>
      </p:grpSp>
      <p:pic>
        <p:nvPicPr>
          <p:cNvPr id="6151"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3875" y="477838"/>
            <a:ext cx="1109663" cy="101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bwMode="auto">
          <a:xfrm>
            <a:off x="6837363" y="1144588"/>
            <a:ext cx="1858962" cy="266700"/>
          </a:xfrm>
          <a:prstGeom prst="rect">
            <a:avLst/>
          </a:prstGeom>
          <a:noFill/>
          <a:ln w="28575">
            <a:noFill/>
            <a:miter lim="800000"/>
            <a:headEnd/>
            <a:tailEnd/>
          </a:ln>
          <a:effectLst/>
          <a:extLst/>
        </p:spPr>
        <p:txBody>
          <a:bodyPr tIns="72000">
            <a:spAutoFit/>
          </a:bodyPr>
          <a:lstStyle/>
          <a:p>
            <a:pPr>
              <a:lnSpc>
                <a:spcPct val="80000"/>
              </a:lnSpc>
              <a:spcBef>
                <a:spcPct val="50000"/>
              </a:spcBef>
              <a:defRPr/>
            </a:pPr>
            <a:r>
              <a:rPr kumimoji="1" lang="ja-JP" altLang="en-US" sz="1200" dirty="0">
                <a:latin typeface="+mn-ea"/>
                <a:ea typeface="+mn-ea"/>
              </a:rPr>
              <a:t>２０１６年３月改訂</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362" name="Group 15"/>
          <p:cNvGrpSpPr>
            <a:grpSpLocks/>
          </p:cNvGrpSpPr>
          <p:nvPr/>
        </p:nvGrpSpPr>
        <p:grpSpPr bwMode="auto">
          <a:xfrm>
            <a:off x="381000" y="2986088"/>
            <a:ext cx="2601913" cy="2697162"/>
            <a:chOff x="192" y="2352"/>
            <a:chExt cx="1776" cy="1842"/>
          </a:xfrm>
        </p:grpSpPr>
        <p:pic>
          <p:nvPicPr>
            <p:cNvPr id="15374" name="Picture 16" descr="24_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92" y="2352"/>
              <a:ext cx="1700" cy="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5" name="Rectangle 17"/>
            <p:cNvSpPr>
              <a:spLocks noChangeArrowheads="1"/>
            </p:cNvSpPr>
            <p:nvPr/>
          </p:nvSpPr>
          <p:spPr bwMode="auto">
            <a:xfrm>
              <a:off x="912" y="3168"/>
              <a:ext cx="1056" cy="5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15363" name="AutoShape 11"/>
          <p:cNvSpPr>
            <a:spLocks noChangeArrowheads="1"/>
          </p:cNvSpPr>
          <p:nvPr/>
        </p:nvSpPr>
        <p:spPr bwMode="auto">
          <a:xfrm>
            <a:off x="539750" y="915988"/>
            <a:ext cx="3322638" cy="1704975"/>
          </a:xfrm>
          <a:prstGeom prst="wedgeRoundRectCallout">
            <a:avLst>
              <a:gd name="adj1" fmla="val -31773"/>
              <a:gd name="adj2" fmla="val 75694"/>
              <a:gd name="adj3" fmla="val 16667"/>
            </a:avLst>
          </a:prstGeom>
          <a:solidFill>
            <a:srgbClr val="E0BED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110000"/>
              </a:lnSpc>
              <a:spcBef>
                <a:spcPct val="0"/>
              </a:spcBef>
              <a:buFontTx/>
              <a:buNone/>
            </a:pPr>
            <a:r>
              <a:rPr lang="ja-JP" altLang="en-US" sz="2200" b="1">
                <a:latin typeface="Times New Roman" pitchFamily="18" charset="0"/>
              </a:rPr>
              <a:t>グラフ化の大切さがよくわかりました。今度は具体的なＱＣ手法を教えてください。</a:t>
            </a:r>
          </a:p>
        </p:txBody>
      </p:sp>
      <p:sp>
        <p:nvSpPr>
          <p:cNvPr id="15364" name="AutoShape 12"/>
          <p:cNvSpPr>
            <a:spLocks noChangeArrowheads="1"/>
          </p:cNvSpPr>
          <p:nvPr/>
        </p:nvSpPr>
        <p:spPr bwMode="auto">
          <a:xfrm>
            <a:off x="4124325" y="892175"/>
            <a:ext cx="4551363" cy="1728788"/>
          </a:xfrm>
          <a:prstGeom prst="wedgeRoundRectCallout">
            <a:avLst>
              <a:gd name="adj1" fmla="val -63333"/>
              <a:gd name="adj2" fmla="val 82588"/>
              <a:gd name="adj3" fmla="val 16667"/>
            </a:avLst>
          </a:prstGeom>
          <a:solidFill>
            <a:srgbClr val="A9CDD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200" b="1">
                <a:latin typeface="Times New Roman" pitchFamily="18" charset="0"/>
              </a:rPr>
              <a:t>そうじゃなあ！ＱＣ手法のうちでもっともポピュラーな「ＱＣ七つ道具」をまず知って使ってみることじゃなあ。</a:t>
            </a:r>
          </a:p>
        </p:txBody>
      </p:sp>
      <p:sp>
        <p:nvSpPr>
          <p:cNvPr id="15365" name="Text Box 13"/>
          <p:cNvSpPr txBox="1">
            <a:spLocks noChangeArrowheads="1"/>
          </p:cNvSpPr>
          <p:nvPr/>
        </p:nvSpPr>
        <p:spPr bwMode="auto">
          <a:xfrm>
            <a:off x="4591050" y="3206750"/>
            <a:ext cx="2632075" cy="328295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tIns="216000" b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60000"/>
              </a:lnSpc>
              <a:spcBef>
                <a:spcPct val="50000"/>
              </a:spcBef>
              <a:buFontTx/>
              <a:buNone/>
            </a:pPr>
            <a:r>
              <a:rPr lang="en-US" altLang="ja-JP" sz="2700">
                <a:latin typeface="HGP創英角ﾎﾟｯﾌﾟ体" pitchFamily="50" charset="-128"/>
                <a:ea typeface="HGP創英角ﾎﾟｯﾌﾟ体" pitchFamily="50" charset="-128"/>
              </a:rPr>
              <a:t>① </a:t>
            </a:r>
            <a:r>
              <a:rPr lang="ja-JP" altLang="en-US" sz="2700">
                <a:latin typeface="HGP創英角ﾎﾟｯﾌﾟ体" pitchFamily="50" charset="-128"/>
                <a:ea typeface="HGP創英角ﾎﾟｯﾌﾟ体" pitchFamily="50" charset="-128"/>
              </a:rPr>
              <a:t>グラフ</a:t>
            </a:r>
          </a:p>
          <a:p>
            <a:pPr eaLnBrk="1" hangingPunct="1">
              <a:lnSpc>
                <a:spcPct val="60000"/>
              </a:lnSpc>
              <a:spcBef>
                <a:spcPct val="50000"/>
              </a:spcBef>
              <a:buFontTx/>
              <a:buNone/>
            </a:pPr>
            <a:r>
              <a:rPr lang="ja-JP" altLang="en-US" sz="2700">
                <a:latin typeface="HGP創英角ﾎﾟｯﾌﾟ体" pitchFamily="50" charset="-128"/>
                <a:ea typeface="HGP創英角ﾎﾟｯﾌﾟ体" pitchFamily="50" charset="-128"/>
              </a:rPr>
              <a:t>② チェックシート</a:t>
            </a:r>
          </a:p>
          <a:p>
            <a:pPr eaLnBrk="1" hangingPunct="1">
              <a:lnSpc>
                <a:spcPct val="60000"/>
              </a:lnSpc>
              <a:spcBef>
                <a:spcPct val="50000"/>
              </a:spcBef>
              <a:buFontTx/>
              <a:buNone/>
            </a:pPr>
            <a:r>
              <a:rPr lang="ja-JP" altLang="en-US" sz="2700">
                <a:latin typeface="HGP創英角ﾎﾟｯﾌﾟ体" pitchFamily="50" charset="-128"/>
                <a:ea typeface="HGP創英角ﾎﾟｯﾌﾟ体" pitchFamily="50" charset="-128"/>
              </a:rPr>
              <a:t>③ パレート図</a:t>
            </a:r>
          </a:p>
          <a:p>
            <a:pPr eaLnBrk="1" hangingPunct="1">
              <a:lnSpc>
                <a:spcPct val="60000"/>
              </a:lnSpc>
              <a:spcBef>
                <a:spcPct val="50000"/>
              </a:spcBef>
              <a:buFontTx/>
              <a:buNone/>
            </a:pPr>
            <a:r>
              <a:rPr lang="ja-JP" altLang="en-US" sz="2700">
                <a:latin typeface="HGP創英角ﾎﾟｯﾌﾟ体" pitchFamily="50" charset="-128"/>
                <a:ea typeface="HGP創英角ﾎﾟｯﾌﾟ体" pitchFamily="50" charset="-128"/>
              </a:rPr>
              <a:t>④ 特性要因図</a:t>
            </a:r>
          </a:p>
          <a:p>
            <a:pPr eaLnBrk="1" hangingPunct="1">
              <a:lnSpc>
                <a:spcPct val="60000"/>
              </a:lnSpc>
              <a:spcBef>
                <a:spcPct val="50000"/>
              </a:spcBef>
              <a:buFontTx/>
              <a:buNone/>
            </a:pPr>
            <a:r>
              <a:rPr lang="ja-JP" altLang="en-US" sz="2700">
                <a:latin typeface="HGP創英角ﾎﾟｯﾌﾟ体" pitchFamily="50" charset="-128"/>
                <a:ea typeface="HGP創英角ﾎﾟｯﾌﾟ体" pitchFamily="50" charset="-128"/>
              </a:rPr>
              <a:t>⑤ ヒストグラム</a:t>
            </a:r>
          </a:p>
          <a:p>
            <a:pPr eaLnBrk="1" hangingPunct="1">
              <a:lnSpc>
                <a:spcPct val="60000"/>
              </a:lnSpc>
              <a:spcBef>
                <a:spcPct val="50000"/>
              </a:spcBef>
              <a:buFontTx/>
              <a:buNone/>
            </a:pPr>
            <a:r>
              <a:rPr lang="ja-JP" altLang="en-US" sz="2700">
                <a:latin typeface="HGP創英角ﾎﾟｯﾌﾟ体" pitchFamily="50" charset="-128"/>
                <a:ea typeface="HGP創英角ﾎﾟｯﾌﾟ体" pitchFamily="50" charset="-128"/>
              </a:rPr>
              <a:t>⑥ 散布図</a:t>
            </a:r>
          </a:p>
          <a:p>
            <a:pPr eaLnBrk="1" hangingPunct="1">
              <a:lnSpc>
                <a:spcPct val="60000"/>
              </a:lnSpc>
              <a:spcBef>
                <a:spcPct val="50000"/>
              </a:spcBef>
              <a:buFontTx/>
              <a:buNone/>
            </a:pPr>
            <a:r>
              <a:rPr lang="ja-JP" altLang="en-US" sz="2700">
                <a:latin typeface="HGP創英角ﾎﾟｯﾌﾟ体" pitchFamily="50" charset="-128"/>
                <a:ea typeface="HGP創英角ﾎﾟｯﾌﾟ体" pitchFamily="50" charset="-128"/>
              </a:rPr>
              <a:t>⑦ 管理図</a:t>
            </a:r>
          </a:p>
        </p:txBody>
      </p:sp>
      <p:pic>
        <p:nvPicPr>
          <p:cNvPr id="15366" name="Picture 18" descr="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1488" y="2986088"/>
            <a:ext cx="2743200" cy="264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19"/>
          <p:cNvSpPr>
            <a:spLocks noChangeArrowheads="1"/>
          </p:cNvSpPr>
          <p:nvPr/>
        </p:nvSpPr>
        <p:spPr bwMode="auto">
          <a:xfrm>
            <a:off x="0" y="0"/>
            <a:ext cx="9144000" cy="704850"/>
          </a:xfrm>
          <a:prstGeom prst="rect">
            <a:avLst/>
          </a:prstGeom>
          <a:solidFill>
            <a:schemeClr val="accent2"/>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5368" name="Rectangle 21"/>
          <p:cNvSpPr>
            <a:spLocks noChangeArrowheads="1"/>
          </p:cNvSpPr>
          <p:nvPr/>
        </p:nvSpPr>
        <p:spPr bwMode="auto">
          <a:xfrm>
            <a:off x="0" y="0"/>
            <a:ext cx="762000" cy="704850"/>
          </a:xfrm>
          <a:prstGeom prst="rect">
            <a:avLst/>
          </a:prstGeom>
          <a:solidFill>
            <a:schemeClr val="bg1"/>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5369" name="Rectangle 22"/>
          <p:cNvSpPr>
            <a:spLocks noChangeArrowheads="1"/>
          </p:cNvSpPr>
          <p:nvPr/>
        </p:nvSpPr>
        <p:spPr bwMode="auto">
          <a:xfrm>
            <a:off x="0" y="0"/>
            <a:ext cx="762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4400">
                <a:solidFill>
                  <a:schemeClr val="accent2"/>
                </a:solidFill>
                <a:latin typeface="HGP創英角ﾎﾟｯﾌﾟ体" pitchFamily="50" charset="-128"/>
                <a:ea typeface="HGP創英角ﾎﾟｯﾌﾟ体" pitchFamily="50" charset="-128"/>
              </a:rPr>
              <a:t>２</a:t>
            </a:r>
            <a:endParaRPr lang="ja-JP" altLang="ja-JP" sz="4400">
              <a:solidFill>
                <a:schemeClr val="accent2"/>
              </a:solidFill>
              <a:latin typeface="HGP創英角ﾎﾟｯﾌﾟ体" pitchFamily="50" charset="-128"/>
              <a:ea typeface="HGP創英角ﾎﾟｯﾌﾟ体" pitchFamily="50" charset="-128"/>
            </a:endParaRPr>
          </a:p>
        </p:txBody>
      </p:sp>
      <p:sp>
        <p:nvSpPr>
          <p:cNvPr id="15370" name="Rectangle 8"/>
          <p:cNvSpPr>
            <a:spLocks noGrp="1" noChangeArrowheads="1"/>
          </p:cNvSpPr>
          <p:nvPr>
            <p:ph type="title"/>
          </p:nvPr>
        </p:nvSpPr>
        <p:spPr>
          <a:xfrm>
            <a:off x="838200" y="0"/>
            <a:ext cx="8305800" cy="685800"/>
          </a:xfrm>
          <a:noFill/>
        </p:spPr>
        <p:txBody>
          <a:bodyPr/>
          <a:lstStyle/>
          <a:p>
            <a:pPr algn="l" eaLnBrk="1" hangingPunct="1"/>
            <a:r>
              <a:rPr lang="ja-JP" altLang="en-US" smtClean="0">
                <a:solidFill>
                  <a:schemeClr val="bg1"/>
                </a:solidFill>
                <a:latin typeface="HGP創英角ﾎﾟｯﾌﾟ体" pitchFamily="50" charset="-128"/>
                <a:ea typeface="HGP創英角ﾎﾟｯﾌﾟ体" pitchFamily="50" charset="-128"/>
              </a:rPr>
              <a:t>ＱＣ七つ道具</a:t>
            </a:r>
            <a:endParaRPr lang="ja-JP" altLang="en-US" smtClean="0">
              <a:latin typeface="HGP創英角ﾎﾟｯﾌﾟ体" pitchFamily="50" charset="-128"/>
              <a:ea typeface="HGP創英角ﾎﾟｯﾌﾟ体" pitchFamily="50" charset="-128"/>
            </a:endParaRPr>
          </a:p>
        </p:txBody>
      </p:sp>
      <p:sp>
        <p:nvSpPr>
          <p:cNvPr id="15371" name="テキスト ボックス 1"/>
          <p:cNvSpPr txBox="1">
            <a:spLocks noChangeArrowheads="1"/>
          </p:cNvSpPr>
          <p:nvPr/>
        </p:nvSpPr>
        <p:spPr bwMode="auto">
          <a:xfrm>
            <a:off x="7723188" y="4559300"/>
            <a:ext cx="1098550" cy="465138"/>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108000" bIns="36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lnSpc>
                <a:spcPct val="80000"/>
              </a:lnSpc>
              <a:spcBef>
                <a:spcPct val="50000"/>
              </a:spcBef>
              <a:buFontTx/>
              <a:buNone/>
            </a:pPr>
            <a:r>
              <a:rPr lang="ja-JP" altLang="en-US" sz="2600">
                <a:solidFill>
                  <a:srgbClr val="FF0000"/>
                </a:solidFill>
                <a:latin typeface="HGP創英角ﾎﾟｯﾌﾟ体" pitchFamily="50" charset="-128"/>
                <a:ea typeface="HGP創英角ﾎﾟｯﾌﾟ体" pitchFamily="50" charset="-128"/>
              </a:rPr>
              <a:t>層別</a:t>
            </a:r>
          </a:p>
        </p:txBody>
      </p:sp>
      <p:sp>
        <p:nvSpPr>
          <p:cNvPr id="15372" name="テキスト ボックス 1"/>
          <p:cNvSpPr txBox="1">
            <a:spLocks noChangeArrowheads="1"/>
          </p:cNvSpPr>
          <p:nvPr/>
        </p:nvSpPr>
        <p:spPr bwMode="auto">
          <a:xfrm>
            <a:off x="7223125" y="4591050"/>
            <a:ext cx="49530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lang="ja-JP" altLang="en-US" sz="2600" b="1">
                <a:solidFill>
                  <a:srgbClr val="FF0000"/>
                </a:solidFill>
                <a:latin typeface="Times New Roman" pitchFamily="18" charset="0"/>
              </a:rPr>
              <a:t>＋</a:t>
            </a:r>
          </a:p>
        </p:txBody>
      </p:sp>
      <p:sp>
        <p:nvSpPr>
          <p:cNvPr id="15373"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solidFill>
                  <a:schemeClr val="bg1"/>
                </a:solidFill>
                <a:latin typeface="ＭＳ Ｐゴシック" pitchFamily="50" charset="-128"/>
              </a:rPr>
              <a:t>９／６０</a:t>
            </a:r>
            <a:endParaRPr lang="en-US" altLang="ja-JP" sz="1400" b="1">
              <a:solidFill>
                <a:schemeClr val="bg1"/>
              </a:solidFill>
              <a:latin typeface="ＭＳ Ｐゴシック" pitchFamily="50"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61950" y="788988"/>
            <a:ext cx="8382000" cy="59832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387" name="Text Box 3"/>
          <p:cNvSpPr txBox="1">
            <a:spLocks noChangeArrowheads="1"/>
          </p:cNvSpPr>
          <p:nvPr/>
        </p:nvSpPr>
        <p:spPr bwMode="auto">
          <a:xfrm>
            <a:off x="841375" y="2884488"/>
            <a:ext cx="1276350" cy="287337"/>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ja-JP" altLang="en-US" sz="1200">
                <a:solidFill>
                  <a:schemeClr val="bg1"/>
                </a:solidFill>
                <a:latin typeface="HGP創英角ﾎﾟｯﾌﾟ体" pitchFamily="50" charset="-128"/>
                <a:ea typeface="HGP創英角ﾎﾟｯﾌﾟ体" pitchFamily="50" charset="-128"/>
              </a:rPr>
              <a:t>③　パレート図</a:t>
            </a:r>
          </a:p>
        </p:txBody>
      </p:sp>
      <p:sp>
        <p:nvSpPr>
          <p:cNvPr id="16388" name="Text Box 4"/>
          <p:cNvSpPr txBox="1">
            <a:spLocks noChangeArrowheads="1"/>
          </p:cNvSpPr>
          <p:nvPr/>
        </p:nvSpPr>
        <p:spPr bwMode="auto">
          <a:xfrm>
            <a:off x="5378450" y="5543550"/>
            <a:ext cx="957263" cy="10064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ja-JP" altLang="en-US" sz="6000" b="1">
                <a:latin typeface="Times New Roman" pitchFamily="18" charset="0"/>
                <a:ea typeface="HG創英角ﾎﾟｯﾌﾟ体" pitchFamily="49" charset="-128"/>
              </a:rPr>
              <a:t>＋</a:t>
            </a:r>
          </a:p>
        </p:txBody>
      </p:sp>
      <p:sp>
        <p:nvSpPr>
          <p:cNvPr id="16389" name="Text Box 5"/>
          <p:cNvSpPr txBox="1">
            <a:spLocks noChangeArrowheads="1"/>
          </p:cNvSpPr>
          <p:nvPr/>
        </p:nvSpPr>
        <p:spPr bwMode="auto">
          <a:xfrm>
            <a:off x="3579813" y="2887663"/>
            <a:ext cx="1285875" cy="287337"/>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ja-JP" altLang="en-US" sz="1200">
                <a:solidFill>
                  <a:schemeClr val="bg1"/>
                </a:solidFill>
                <a:latin typeface="HGP創英角ﾎﾟｯﾌﾟ体" pitchFamily="50" charset="-128"/>
                <a:ea typeface="HGP創英角ﾎﾟｯﾌﾟ体" pitchFamily="50" charset="-128"/>
              </a:rPr>
              <a:t>④　特性要因図</a:t>
            </a:r>
          </a:p>
        </p:txBody>
      </p:sp>
      <p:sp>
        <p:nvSpPr>
          <p:cNvPr id="16390" name="Text Box 6"/>
          <p:cNvSpPr txBox="1">
            <a:spLocks noChangeArrowheads="1"/>
          </p:cNvSpPr>
          <p:nvPr/>
        </p:nvSpPr>
        <p:spPr bwMode="auto">
          <a:xfrm>
            <a:off x="3575050" y="974725"/>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ja-JP" altLang="en-US" sz="1200">
                <a:solidFill>
                  <a:schemeClr val="bg1"/>
                </a:solidFill>
                <a:latin typeface="HGP創英角ﾎﾟｯﾌﾟ体" pitchFamily="50" charset="-128"/>
                <a:ea typeface="HGP創英角ﾎﾟｯﾌﾟ体" pitchFamily="50" charset="-128"/>
              </a:rPr>
              <a:t>①　グラフ</a:t>
            </a:r>
          </a:p>
        </p:txBody>
      </p:sp>
      <p:sp>
        <p:nvSpPr>
          <p:cNvPr id="16391" name="Text Box 7"/>
          <p:cNvSpPr txBox="1">
            <a:spLocks noChangeArrowheads="1"/>
          </p:cNvSpPr>
          <p:nvPr/>
        </p:nvSpPr>
        <p:spPr bwMode="auto">
          <a:xfrm>
            <a:off x="6237288" y="974725"/>
            <a:ext cx="1452562"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ja-JP" altLang="en-US" sz="1200">
                <a:solidFill>
                  <a:schemeClr val="bg1"/>
                </a:solidFill>
                <a:latin typeface="HGP創英角ﾎﾟｯﾌﾟ体" pitchFamily="50" charset="-128"/>
                <a:ea typeface="HGP創英角ﾎﾟｯﾌﾟ体" pitchFamily="50" charset="-128"/>
              </a:rPr>
              <a:t>②　チェックシート</a:t>
            </a:r>
          </a:p>
        </p:txBody>
      </p:sp>
      <p:sp>
        <p:nvSpPr>
          <p:cNvPr id="16392" name="Text Box 8"/>
          <p:cNvSpPr txBox="1">
            <a:spLocks noChangeArrowheads="1"/>
          </p:cNvSpPr>
          <p:nvPr/>
        </p:nvSpPr>
        <p:spPr bwMode="auto">
          <a:xfrm>
            <a:off x="6238875" y="2887663"/>
            <a:ext cx="1362075" cy="287337"/>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ja-JP" altLang="en-US" sz="1200">
                <a:solidFill>
                  <a:schemeClr val="bg1"/>
                </a:solidFill>
                <a:latin typeface="HGP創英角ﾎﾟｯﾌﾟ体" pitchFamily="50" charset="-128"/>
                <a:ea typeface="HGP創英角ﾎﾟｯﾌﾟ体" pitchFamily="50" charset="-128"/>
              </a:rPr>
              <a:t>⑤　ヒストグラム</a:t>
            </a:r>
          </a:p>
        </p:txBody>
      </p:sp>
      <p:sp>
        <p:nvSpPr>
          <p:cNvPr id="16393" name="Text Box 9"/>
          <p:cNvSpPr txBox="1">
            <a:spLocks noChangeArrowheads="1"/>
          </p:cNvSpPr>
          <p:nvPr/>
        </p:nvSpPr>
        <p:spPr bwMode="auto">
          <a:xfrm>
            <a:off x="838200" y="4765675"/>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ja-JP" altLang="en-US" sz="1200">
                <a:solidFill>
                  <a:schemeClr val="bg1"/>
                </a:solidFill>
                <a:latin typeface="HGP創英角ﾎﾟｯﾌﾟ体" pitchFamily="50" charset="-128"/>
                <a:ea typeface="HGP創英角ﾎﾟｯﾌﾟ体" pitchFamily="50" charset="-128"/>
              </a:rPr>
              <a:t>⑥　散 布 図</a:t>
            </a:r>
          </a:p>
        </p:txBody>
      </p:sp>
      <p:sp>
        <p:nvSpPr>
          <p:cNvPr id="16394" name="Text Box 10"/>
          <p:cNvSpPr txBox="1">
            <a:spLocks noChangeArrowheads="1"/>
          </p:cNvSpPr>
          <p:nvPr/>
        </p:nvSpPr>
        <p:spPr bwMode="auto">
          <a:xfrm>
            <a:off x="3511550" y="4791075"/>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ja-JP" altLang="en-US" sz="1200">
                <a:solidFill>
                  <a:schemeClr val="bg1"/>
                </a:solidFill>
                <a:latin typeface="HGP創英角ﾎﾟｯﾌﾟ体" pitchFamily="50" charset="-128"/>
                <a:ea typeface="HGP創英角ﾎﾟｯﾌﾟ体" pitchFamily="50" charset="-128"/>
              </a:rPr>
              <a:t>⑦　管 理 図</a:t>
            </a:r>
          </a:p>
        </p:txBody>
      </p:sp>
      <p:sp>
        <p:nvSpPr>
          <p:cNvPr id="16395" name="Text Box 11"/>
          <p:cNvSpPr txBox="1">
            <a:spLocks noChangeArrowheads="1"/>
          </p:cNvSpPr>
          <p:nvPr/>
        </p:nvSpPr>
        <p:spPr bwMode="auto">
          <a:xfrm>
            <a:off x="6235700" y="4791075"/>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ja-JP" altLang="en-US" sz="1200">
                <a:solidFill>
                  <a:schemeClr val="bg1"/>
                </a:solidFill>
                <a:latin typeface="Times New Roman" pitchFamily="18" charset="0"/>
                <a:ea typeface="HGP創英角ﾎﾟｯﾌﾟ体" pitchFamily="50" charset="-128"/>
              </a:rPr>
              <a:t>層　別</a:t>
            </a:r>
          </a:p>
        </p:txBody>
      </p:sp>
      <p:pic>
        <p:nvPicPr>
          <p:cNvPr id="16396" name="Picture 12" descr="0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738" y="1125538"/>
            <a:ext cx="2800350" cy="164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7" name="Text Box 13"/>
          <p:cNvSpPr txBox="1">
            <a:spLocks noChangeArrowheads="1"/>
          </p:cNvSpPr>
          <p:nvPr/>
        </p:nvSpPr>
        <p:spPr bwMode="auto">
          <a:xfrm>
            <a:off x="4008438" y="1874838"/>
            <a:ext cx="1312862" cy="338137"/>
          </a:xfrm>
          <a:prstGeom prst="rect">
            <a:avLst/>
          </a:prstGeom>
          <a:noFill/>
          <a:ln>
            <a:noFill/>
          </a:ln>
          <a:effectLst/>
          <a:extLst>
            <a:ext uri="{909E8E84-426E-40DD-AFC4-6F175D3DCCD1}">
              <a14:hiddenFill xmlns:a14="http://schemas.microsoft.com/office/drawing/2010/main">
                <a:solidFill>
                  <a:srgbClr val="336600"/>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50000"/>
              </a:spcBef>
              <a:buFontTx/>
              <a:buNone/>
            </a:pPr>
            <a:r>
              <a:rPr lang="en-US" altLang="ja-JP" sz="1600">
                <a:solidFill>
                  <a:srgbClr val="FF0000"/>
                </a:solidFill>
                <a:latin typeface="HGP創英角ﾎﾟｯﾌﾟ体" pitchFamily="50" charset="-128"/>
                <a:ea typeface="HGP創英角ﾎﾟｯﾌﾟ体" pitchFamily="50" charset="-128"/>
              </a:rPr>
              <a:t> QC</a:t>
            </a:r>
            <a:r>
              <a:rPr lang="ja-JP" altLang="en-US" sz="1600">
                <a:solidFill>
                  <a:srgbClr val="FF0000"/>
                </a:solidFill>
                <a:latin typeface="HGP創英角ﾎﾟｯﾌﾟ体" pitchFamily="50" charset="-128"/>
                <a:ea typeface="HGP創英角ﾎﾟｯﾌﾟ体" pitchFamily="50" charset="-128"/>
              </a:rPr>
              <a:t>七つ道具</a:t>
            </a:r>
          </a:p>
        </p:txBody>
      </p:sp>
      <p:sp>
        <p:nvSpPr>
          <p:cNvPr id="91150" name="Text Box 14"/>
          <p:cNvSpPr txBox="1">
            <a:spLocks noChangeArrowheads="1"/>
          </p:cNvSpPr>
          <p:nvPr/>
        </p:nvSpPr>
        <p:spPr bwMode="auto">
          <a:xfrm>
            <a:off x="5216525" y="409575"/>
            <a:ext cx="3613150"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110000"/>
              </a:lnSpc>
              <a:spcBef>
                <a:spcPct val="50000"/>
              </a:spcBef>
              <a:defRPr/>
            </a:pPr>
            <a:r>
              <a:rPr lang="ja-JP" altLang="en-US" sz="1600" u="sng" dirty="0">
                <a:solidFill>
                  <a:srgbClr val="990000"/>
                </a:solidFill>
                <a:effectLst>
                  <a:outerShdw blurRad="38100" dist="38100" dir="2700000" algn="tl">
                    <a:srgbClr val="000000"/>
                  </a:outerShdw>
                </a:effectLst>
                <a:latin typeface="HGP創英角ﾎﾟｯﾌﾟ体" pitchFamily="50" charset="-128"/>
                <a:ea typeface="HGP創英角ﾎﾟｯﾌﾟ体" pitchFamily="50" charset="-128"/>
              </a:rPr>
              <a:t>ＱＣ手法：データを「絵」にすることである</a:t>
            </a:r>
            <a:endParaRPr lang="ja-JP" altLang="en-US" sz="1600" dirty="0">
              <a:solidFill>
                <a:srgbClr val="990000"/>
              </a:solidFill>
              <a:effectLst>
                <a:outerShdw blurRad="38100" dist="38100" dir="2700000" algn="tl">
                  <a:srgbClr val="000000"/>
                </a:outerShdw>
              </a:effectLst>
              <a:latin typeface="HGP創英角ﾎﾟｯﾌﾟ体" pitchFamily="50" charset="-128"/>
              <a:ea typeface="HGP創英角ﾎﾟｯﾌﾟ体" pitchFamily="50" charset="-128"/>
            </a:endParaRPr>
          </a:p>
        </p:txBody>
      </p:sp>
      <p:pic>
        <p:nvPicPr>
          <p:cNvPr id="16399" name="Picture 17" descr="ﾊﾟﾚｰﾄ"/>
          <p:cNvPicPr>
            <a:picLocks noChangeAspect="1" noChangeArrowheads="1"/>
          </p:cNvPicPr>
          <p:nvPr/>
        </p:nvPicPr>
        <p:blipFill>
          <a:blip r:embed="rId4">
            <a:extLst>
              <a:ext uri="{28A0092B-C50C-407E-A947-70E740481C1C}">
                <a14:useLocalDpi xmlns:a14="http://schemas.microsoft.com/office/drawing/2010/main" val="0"/>
              </a:ext>
            </a:extLst>
          </a:blip>
          <a:srcRect l="3793" t="5852" r="3793" b="5852"/>
          <a:stretch>
            <a:fillRect/>
          </a:stretch>
        </p:blipFill>
        <p:spPr bwMode="auto">
          <a:xfrm>
            <a:off x="838200" y="3505200"/>
            <a:ext cx="1914525" cy="1181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6400" name="Picture 19" descr="グラフ"/>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6475" y="1581150"/>
            <a:ext cx="1962150"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1" name="Picture 20" descr="ﾋｽﾄｸﾞﾗﾑ"/>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00775" y="3498850"/>
            <a:ext cx="199390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2" name="Picture 21" descr="ﾁｴｯｸｼｰﾄ"/>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2050" y="1590675"/>
            <a:ext cx="1952625"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3" name="Picture 22" descr="散布図"/>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200" y="5399088"/>
            <a:ext cx="192405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4" name="Picture 23" descr="管理図"/>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25838" y="5399088"/>
            <a:ext cx="1998662" cy="124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405" name="Group 24"/>
          <p:cNvGrpSpPr>
            <a:grpSpLocks/>
          </p:cNvGrpSpPr>
          <p:nvPr/>
        </p:nvGrpSpPr>
        <p:grpSpPr bwMode="auto">
          <a:xfrm>
            <a:off x="6248400" y="5445125"/>
            <a:ext cx="1946275" cy="1185863"/>
            <a:chOff x="3120" y="690"/>
            <a:chExt cx="1380" cy="876"/>
          </a:xfrm>
        </p:grpSpPr>
        <p:sp>
          <p:nvSpPr>
            <p:cNvPr id="16451" name="Rectangle 25"/>
            <p:cNvSpPr>
              <a:spLocks noChangeArrowheads="1"/>
            </p:cNvSpPr>
            <p:nvPr/>
          </p:nvSpPr>
          <p:spPr bwMode="auto">
            <a:xfrm>
              <a:off x="3120" y="690"/>
              <a:ext cx="1380" cy="876"/>
            </a:xfrm>
            <a:prstGeom prst="rect">
              <a:avLst/>
            </a:prstGeom>
            <a:gradFill rotWithShape="0">
              <a:gsLst>
                <a:gs pos="0">
                  <a:srgbClr val="FFFFFF"/>
                </a:gs>
                <a:gs pos="50000">
                  <a:srgbClr val="FF99CC"/>
                </a:gs>
                <a:gs pos="100000">
                  <a:srgbClr val="FFFFFF"/>
                </a:gs>
              </a:gsLst>
              <a:lin ang="5400000" scaled="1"/>
            </a:gradFill>
            <a:ln w="9525">
              <a:solidFill>
                <a:srgbClr val="000000"/>
              </a:solidFill>
              <a:miter lim="800000"/>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52" name="Oval 26"/>
            <p:cNvSpPr>
              <a:spLocks noChangeArrowheads="1"/>
            </p:cNvSpPr>
            <p:nvPr/>
          </p:nvSpPr>
          <p:spPr bwMode="auto">
            <a:xfrm>
              <a:off x="3282" y="1068"/>
              <a:ext cx="108" cy="84"/>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53" name="Oval 27"/>
            <p:cNvSpPr>
              <a:spLocks noChangeArrowheads="1"/>
            </p:cNvSpPr>
            <p:nvPr/>
          </p:nvSpPr>
          <p:spPr bwMode="auto">
            <a:xfrm>
              <a:off x="3282" y="1200"/>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54" name="Oval 28"/>
            <p:cNvSpPr>
              <a:spLocks noChangeArrowheads="1"/>
            </p:cNvSpPr>
            <p:nvPr/>
          </p:nvSpPr>
          <p:spPr bwMode="auto">
            <a:xfrm>
              <a:off x="3462" y="1236"/>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55" name="Oval 29"/>
            <p:cNvSpPr>
              <a:spLocks noChangeArrowheads="1"/>
            </p:cNvSpPr>
            <p:nvPr/>
          </p:nvSpPr>
          <p:spPr bwMode="auto">
            <a:xfrm>
              <a:off x="3318" y="996"/>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56" name="Oval 30"/>
            <p:cNvSpPr>
              <a:spLocks noChangeArrowheads="1"/>
            </p:cNvSpPr>
            <p:nvPr/>
          </p:nvSpPr>
          <p:spPr bwMode="auto">
            <a:xfrm>
              <a:off x="3390" y="1068"/>
              <a:ext cx="108" cy="84"/>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57" name="Oval 31"/>
            <p:cNvSpPr>
              <a:spLocks noChangeArrowheads="1"/>
            </p:cNvSpPr>
            <p:nvPr/>
          </p:nvSpPr>
          <p:spPr bwMode="auto">
            <a:xfrm>
              <a:off x="3354" y="1236"/>
              <a:ext cx="108" cy="90"/>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58" name="Oval 32"/>
            <p:cNvSpPr>
              <a:spLocks noChangeArrowheads="1"/>
            </p:cNvSpPr>
            <p:nvPr/>
          </p:nvSpPr>
          <p:spPr bwMode="auto">
            <a:xfrm>
              <a:off x="3390" y="1170"/>
              <a:ext cx="108" cy="84"/>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59" name="Oval 33"/>
            <p:cNvSpPr>
              <a:spLocks noChangeArrowheads="1"/>
            </p:cNvSpPr>
            <p:nvPr/>
          </p:nvSpPr>
          <p:spPr bwMode="auto">
            <a:xfrm>
              <a:off x="3288" y="1134"/>
              <a:ext cx="108" cy="84"/>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0" name="Oval 34"/>
            <p:cNvSpPr>
              <a:spLocks noChangeArrowheads="1"/>
            </p:cNvSpPr>
            <p:nvPr/>
          </p:nvSpPr>
          <p:spPr bwMode="auto">
            <a:xfrm>
              <a:off x="3492" y="978"/>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1" name="Oval 35"/>
            <p:cNvSpPr>
              <a:spLocks noChangeArrowheads="1"/>
            </p:cNvSpPr>
            <p:nvPr/>
          </p:nvSpPr>
          <p:spPr bwMode="auto">
            <a:xfrm>
              <a:off x="3498" y="1134"/>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2" name="Oval 36"/>
            <p:cNvSpPr>
              <a:spLocks noChangeArrowheads="1"/>
            </p:cNvSpPr>
            <p:nvPr/>
          </p:nvSpPr>
          <p:spPr bwMode="auto">
            <a:xfrm>
              <a:off x="3600" y="1134"/>
              <a:ext cx="108" cy="84"/>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3" name="Oval 37"/>
            <p:cNvSpPr>
              <a:spLocks noChangeArrowheads="1"/>
            </p:cNvSpPr>
            <p:nvPr/>
          </p:nvSpPr>
          <p:spPr bwMode="auto">
            <a:xfrm>
              <a:off x="3390" y="978"/>
              <a:ext cx="108" cy="84"/>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4" name="Oval 38"/>
            <p:cNvSpPr>
              <a:spLocks noChangeArrowheads="1"/>
            </p:cNvSpPr>
            <p:nvPr/>
          </p:nvSpPr>
          <p:spPr bwMode="auto">
            <a:xfrm>
              <a:off x="3534" y="996"/>
              <a:ext cx="108" cy="102"/>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5" name="Oval 39"/>
            <p:cNvSpPr>
              <a:spLocks noChangeArrowheads="1"/>
            </p:cNvSpPr>
            <p:nvPr/>
          </p:nvSpPr>
          <p:spPr bwMode="auto">
            <a:xfrm>
              <a:off x="3570" y="1200"/>
              <a:ext cx="108" cy="90"/>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6" name="Oval 40"/>
            <p:cNvSpPr>
              <a:spLocks noChangeArrowheads="1"/>
            </p:cNvSpPr>
            <p:nvPr/>
          </p:nvSpPr>
          <p:spPr bwMode="auto">
            <a:xfrm>
              <a:off x="3564" y="1080"/>
              <a:ext cx="108" cy="90"/>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7" name="Oval 41"/>
            <p:cNvSpPr>
              <a:spLocks noChangeArrowheads="1"/>
            </p:cNvSpPr>
            <p:nvPr/>
          </p:nvSpPr>
          <p:spPr bwMode="auto">
            <a:xfrm>
              <a:off x="3462" y="1098"/>
              <a:ext cx="108" cy="90"/>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8" name="Oval 42"/>
            <p:cNvSpPr>
              <a:spLocks noChangeArrowheads="1"/>
            </p:cNvSpPr>
            <p:nvPr/>
          </p:nvSpPr>
          <p:spPr bwMode="auto">
            <a:xfrm>
              <a:off x="4002" y="954"/>
              <a:ext cx="108" cy="84"/>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69" name="Oval 43"/>
            <p:cNvSpPr>
              <a:spLocks noChangeArrowheads="1"/>
            </p:cNvSpPr>
            <p:nvPr/>
          </p:nvSpPr>
          <p:spPr bwMode="auto">
            <a:xfrm>
              <a:off x="4068" y="1008"/>
              <a:ext cx="108" cy="84"/>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0" name="Oval 44"/>
            <p:cNvSpPr>
              <a:spLocks noChangeArrowheads="1"/>
            </p:cNvSpPr>
            <p:nvPr/>
          </p:nvSpPr>
          <p:spPr bwMode="auto">
            <a:xfrm>
              <a:off x="4140" y="1038"/>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1" name="Oval 45"/>
            <p:cNvSpPr>
              <a:spLocks noChangeArrowheads="1"/>
            </p:cNvSpPr>
            <p:nvPr/>
          </p:nvSpPr>
          <p:spPr bwMode="auto">
            <a:xfrm>
              <a:off x="4032" y="882"/>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2" name="Oval 46"/>
            <p:cNvSpPr>
              <a:spLocks noChangeArrowheads="1"/>
            </p:cNvSpPr>
            <p:nvPr/>
          </p:nvSpPr>
          <p:spPr bwMode="auto">
            <a:xfrm>
              <a:off x="3996" y="1218"/>
              <a:ext cx="108" cy="84"/>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3" name="Oval 47"/>
            <p:cNvSpPr>
              <a:spLocks noChangeArrowheads="1"/>
            </p:cNvSpPr>
            <p:nvPr/>
          </p:nvSpPr>
          <p:spPr bwMode="auto">
            <a:xfrm>
              <a:off x="4068" y="1254"/>
              <a:ext cx="108" cy="84"/>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4" name="Oval 48"/>
            <p:cNvSpPr>
              <a:spLocks noChangeArrowheads="1"/>
            </p:cNvSpPr>
            <p:nvPr/>
          </p:nvSpPr>
          <p:spPr bwMode="auto">
            <a:xfrm>
              <a:off x="4140" y="1254"/>
              <a:ext cx="108" cy="84"/>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5" name="Oval 49"/>
            <p:cNvSpPr>
              <a:spLocks noChangeArrowheads="1"/>
            </p:cNvSpPr>
            <p:nvPr/>
          </p:nvSpPr>
          <p:spPr bwMode="auto">
            <a:xfrm>
              <a:off x="4176" y="1182"/>
              <a:ext cx="108" cy="90"/>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6" name="Oval 50"/>
            <p:cNvSpPr>
              <a:spLocks noChangeArrowheads="1"/>
            </p:cNvSpPr>
            <p:nvPr/>
          </p:nvSpPr>
          <p:spPr bwMode="auto">
            <a:xfrm>
              <a:off x="4176" y="882"/>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7" name="Oval 51"/>
            <p:cNvSpPr>
              <a:spLocks noChangeArrowheads="1"/>
            </p:cNvSpPr>
            <p:nvPr/>
          </p:nvSpPr>
          <p:spPr bwMode="auto">
            <a:xfrm>
              <a:off x="4140" y="954"/>
              <a:ext cx="108" cy="84"/>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8" name="Oval 52"/>
            <p:cNvSpPr>
              <a:spLocks noChangeArrowheads="1"/>
            </p:cNvSpPr>
            <p:nvPr/>
          </p:nvSpPr>
          <p:spPr bwMode="auto">
            <a:xfrm>
              <a:off x="4212" y="972"/>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79" name="Oval 53"/>
            <p:cNvSpPr>
              <a:spLocks noChangeArrowheads="1"/>
            </p:cNvSpPr>
            <p:nvPr/>
          </p:nvSpPr>
          <p:spPr bwMode="auto">
            <a:xfrm>
              <a:off x="4110" y="864"/>
              <a:ext cx="108" cy="90"/>
            </a:xfrm>
            <a:prstGeom prst="ellipse">
              <a:avLst/>
            </a:prstGeom>
            <a:solidFill>
              <a:srgbClr val="000066"/>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80" name="Oval 54"/>
            <p:cNvSpPr>
              <a:spLocks noChangeArrowheads="1"/>
            </p:cNvSpPr>
            <p:nvPr/>
          </p:nvSpPr>
          <p:spPr bwMode="auto">
            <a:xfrm>
              <a:off x="4248" y="1236"/>
              <a:ext cx="108" cy="102"/>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81" name="Oval 55"/>
            <p:cNvSpPr>
              <a:spLocks noChangeArrowheads="1"/>
            </p:cNvSpPr>
            <p:nvPr/>
          </p:nvSpPr>
          <p:spPr bwMode="auto">
            <a:xfrm>
              <a:off x="4176" y="1302"/>
              <a:ext cx="108" cy="90"/>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82" name="Oval 56"/>
            <p:cNvSpPr>
              <a:spLocks noChangeArrowheads="1"/>
            </p:cNvSpPr>
            <p:nvPr/>
          </p:nvSpPr>
          <p:spPr bwMode="auto">
            <a:xfrm>
              <a:off x="4104" y="1182"/>
              <a:ext cx="108" cy="90"/>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83" name="Oval 57"/>
            <p:cNvSpPr>
              <a:spLocks noChangeArrowheads="1"/>
            </p:cNvSpPr>
            <p:nvPr/>
          </p:nvSpPr>
          <p:spPr bwMode="auto">
            <a:xfrm>
              <a:off x="4068" y="1320"/>
              <a:ext cx="108" cy="90"/>
            </a:xfrm>
            <a:prstGeom prst="ellipse">
              <a:avLst/>
            </a:prstGeom>
            <a:solidFill>
              <a:srgbClr val="FF0000"/>
            </a:solidFill>
            <a:ln w="28575">
              <a:solidFill>
                <a:srgbClr val="808080"/>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84" name="AutoShape 58"/>
            <p:cNvSpPr>
              <a:spLocks noChangeArrowheads="1"/>
            </p:cNvSpPr>
            <p:nvPr/>
          </p:nvSpPr>
          <p:spPr bwMode="auto">
            <a:xfrm rot="10800000" flipH="1">
              <a:off x="3822" y="1032"/>
              <a:ext cx="114" cy="126"/>
            </a:xfrm>
            <a:prstGeom prst="rightArrow">
              <a:avLst>
                <a:gd name="adj1" fmla="val 50000"/>
                <a:gd name="adj2" fmla="val 51639"/>
              </a:avLst>
            </a:prstGeom>
            <a:solidFill>
              <a:srgbClr val="0000FF"/>
            </a:solidFill>
            <a:ln w="9525">
              <a:solidFill>
                <a:srgbClr val="000000"/>
              </a:solidFill>
              <a:miter lim="800000"/>
              <a:headEnd/>
              <a:tailEnd/>
            </a:ln>
            <a:effectLst>
              <a:outerShdw algn="ctr" rotWithShape="0">
                <a:srgbClr val="808080"/>
              </a:outerShdw>
            </a:effec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85" name="Rectangle 59"/>
            <p:cNvSpPr>
              <a:spLocks noChangeArrowheads="1"/>
            </p:cNvSpPr>
            <p:nvPr/>
          </p:nvSpPr>
          <p:spPr bwMode="auto">
            <a:xfrm>
              <a:off x="3246" y="930"/>
              <a:ext cx="504" cy="444"/>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00CC99"/>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86" name="Rectangle 60"/>
            <p:cNvSpPr>
              <a:spLocks noChangeArrowheads="1"/>
            </p:cNvSpPr>
            <p:nvPr/>
          </p:nvSpPr>
          <p:spPr bwMode="auto">
            <a:xfrm>
              <a:off x="3972" y="828"/>
              <a:ext cx="396" cy="294"/>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00CC99"/>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87" name="Rectangle 61"/>
            <p:cNvSpPr>
              <a:spLocks noChangeArrowheads="1"/>
            </p:cNvSpPr>
            <p:nvPr/>
          </p:nvSpPr>
          <p:spPr bwMode="auto">
            <a:xfrm>
              <a:off x="3972" y="1146"/>
              <a:ext cx="396" cy="294"/>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00CC99"/>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grpSp>
      <p:grpSp>
        <p:nvGrpSpPr>
          <p:cNvPr id="16406" name="Group 65"/>
          <p:cNvGrpSpPr>
            <a:grpSpLocks/>
          </p:cNvGrpSpPr>
          <p:nvPr/>
        </p:nvGrpSpPr>
        <p:grpSpPr bwMode="auto">
          <a:xfrm>
            <a:off x="3562350" y="3505200"/>
            <a:ext cx="1946275" cy="1181100"/>
            <a:chOff x="265" y="157"/>
            <a:chExt cx="206" cy="130"/>
          </a:xfrm>
        </p:grpSpPr>
        <p:sp>
          <p:nvSpPr>
            <p:cNvPr id="16421" name="Rectangle 66"/>
            <p:cNvSpPr>
              <a:spLocks noChangeArrowheads="1"/>
            </p:cNvSpPr>
            <p:nvPr/>
          </p:nvSpPr>
          <p:spPr bwMode="auto">
            <a:xfrm>
              <a:off x="265" y="157"/>
              <a:ext cx="206" cy="130"/>
            </a:xfrm>
            <a:prstGeom prst="rect">
              <a:avLst/>
            </a:prstGeom>
            <a:gradFill rotWithShape="0">
              <a:gsLst>
                <a:gs pos="0">
                  <a:srgbClr val="FFCCFF"/>
                </a:gs>
                <a:gs pos="50000">
                  <a:srgbClr val="FFFFFF"/>
                </a:gs>
                <a:gs pos="100000">
                  <a:srgbClr val="FFCCFF"/>
                </a:gs>
              </a:gsLst>
              <a:lin ang="5400000" scaled="1"/>
            </a:gradFill>
            <a:ln w="9525">
              <a:solidFill>
                <a:srgbClr val="000000"/>
              </a:solidFill>
              <a:miter lim="800000"/>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grpSp>
          <p:nvGrpSpPr>
            <p:cNvPr id="16422" name="Group 67"/>
            <p:cNvGrpSpPr>
              <a:grpSpLocks/>
            </p:cNvGrpSpPr>
            <p:nvPr/>
          </p:nvGrpSpPr>
          <p:grpSpPr bwMode="auto">
            <a:xfrm>
              <a:off x="284" y="163"/>
              <a:ext cx="168" cy="118"/>
              <a:chOff x="342" y="146"/>
              <a:chExt cx="253" cy="230"/>
            </a:xfrm>
          </p:grpSpPr>
          <p:sp>
            <p:nvSpPr>
              <p:cNvPr id="16423" name="Text Box 68"/>
              <p:cNvSpPr txBox="1">
                <a:spLocks noChangeArrowheads="1"/>
              </p:cNvSpPr>
              <p:nvPr/>
            </p:nvSpPr>
            <p:spPr bwMode="auto">
              <a:xfrm>
                <a:off x="563" y="199"/>
                <a:ext cx="32" cy="135"/>
              </a:xfrm>
              <a:prstGeom prst="rect">
                <a:avLst/>
              </a:prstGeom>
              <a:solidFill>
                <a:srgbClr val="CCFFFF"/>
              </a:solidFill>
              <a:ln w="12700">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969696"/>
                      </a:outerShdw>
                    </a:effectLst>
                  </a14:hiddenEffects>
                </a:ext>
              </a:extLst>
            </p:spPr>
            <p:txBody>
              <a:bodyPr vert="eaVert"/>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ja-JP" sz="2400">
                  <a:latin typeface="Times New Roman" pitchFamily="18" charset="0"/>
                </a:endParaRPr>
              </a:p>
            </p:txBody>
          </p:sp>
          <p:sp>
            <p:nvSpPr>
              <p:cNvPr id="16424" name="Line 69"/>
              <p:cNvSpPr>
                <a:spLocks noChangeShapeType="1"/>
              </p:cNvSpPr>
              <p:nvPr/>
            </p:nvSpPr>
            <p:spPr bwMode="auto">
              <a:xfrm>
                <a:off x="350" y="267"/>
                <a:ext cx="212" cy="0"/>
              </a:xfrm>
              <a:prstGeom prst="line">
                <a:avLst/>
              </a:prstGeom>
              <a:noFill/>
              <a:ln w="381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25" name="Rectangle 70"/>
              <p:cNvSpPr>
                <a:spLocks noChangeArrowheads="1"/>
              </p:cNvSpPr>
              <p:nvPr/>
            </p:nvSpPr>
            <p:spPr bwMode="auto">
              <a:xfrm>
                <a:off x="350" y="146"/>
                <a:ext cx="64" cy="20"/>
              </a:xfrm>
              <a:prstGeom prst="rect">
                <a:avLst/>
              </a:prstGeom>
              <a:solidFill>
                <a:srgbClr val="FFFFCC"/>
              </a:solidFill>
              <a:ln w="12700">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969696"/>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26" name="Rectangle 71"/>
              <p:cNvSpPr>
                <a:spLocks noChangeArrowheads="1"/>
              </p:cNvSpPr>
              <p:nvPr/>
            </p:nvSpPr>
            <p:spPr bwMode="auto">
              <a:xfrm>
                <a:off x="459" y="356"/>
                <a:ext cx="64" cy="20"/>
              </a:xfrm>
              <a:prstGeom prst="rect">
                <a:avLst/>
              </a:prstGeom>
              <a:solidFill>
                <a:srgbClr val="FFFFCC"/>
              </a:solidFill>
              <a:ln w="12700">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969696"/>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27" name="Rectangle 72"/>
              <p:cNvSpPr>
                <a:spLocks noChangeArrowheads="1"/>
              </p:cNvSpPr>
              <p:nvPr/>
            </p:nvSpPr>
            <p:spPr bwMode="auto">
              <a:xfrm>
                <a:off x="350" y="355"/>
                <a:ext cx="64" cy="19"/>
              </a:xfrm>
              <a:prstGeom prst="rect">
                <a:avLst/>
              </a:prstGeom>
              <a:solidFill>
                <a:srgbClr val="FFFFCC"/>
              </a:solidFill>
              <a:ln w="12700">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969696"/>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28" name="Rectangle 73"/>
              <p:cNvSpPr>
                <a:spLocks noChangeArrowheads="1"/>
              </p:cNvSpPr>
              <p:nvPr/>
            </p:nvSpPr>
            <p:spPr bwMode="auto">
              <a:xfrm>
                <a:off x="447" y="146"/>
                <a:ext cx="64" cy="20"/>
              </a:xfrm>
              <a:prstGeom prst="rect">
                <a:avLst/>
              </a:prstGeom>
              <a:solidFill>
                <a:srgbClr val="FFFFCC"/>
              </a:solidFill>
              <a:ln w="12700">
                <a:solidFill>
                  <a:srgbClr val="00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rgbClr val="969696"/>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6429" name="Line 74"/>
              <p:cNvSpPr>
                <a:spLocks noChangeShapeType="1"/>
              </p:cNvSpPr>
              <p:nvPr/>
            </p:nvSpPr>
            <p:spPr bwMode="auto">
              <a:xfrm flipV="1">
                <a:off x="376" y="267"/>
                <a:ext cx="51" cy="88"/>
              </a:xfrm>
              <a:prstGeom prst="line">
                <a:avLst/>
              </a:prstGeom>
              <a:noFill/>
              <a:ln w="28575">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0" name="Line 75"/>
              <p:cNvSpPr>
                <a:spLocks noChangeShapeType="1"/>
              </p:cNvSpPr>
              <p:nvPr/>
            </p:nvSpPr>
            <p:spPr bwMode="auto">
              <a:xfrm flipV="1">
                <a:off x="489" y="268"/>
                <a:ext cx="51" cy="88"/>
              </a:xfrm>
              <a:prstGeom prst="line">
                <a:avLst/>
              </a:prstGeom>
              <a:noFill/>
              <a:ln w="28575">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1" name="Line 76"/>
              <p:cNvSpPr>
                <a:spLocks noChangeShapeType="1"/>
              </p:cNvSpPr>
              <p:nvPr/>
            </p:nvSpPr>
            <p:spPr bwMode="auto">
              <a:xfrm rot="-900000">
                <a:off x="493" y="161"/>
                <a:ext cx="29" cy="108"/>
              </a:xfrm>
              <a:prstGeom prst="line">
                <a:avLst/>
              </a:prstGeom>
              <a:noFill/>
              <a:ln w="28575">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2" name="Line 77"/>
              <p:cNvSpPr>
                <a:spLocks noChangeShapeType="1"/>
              </p:cNvSpPr>
              <p:nvPr/>
            </p:nvSpPr>
            <p:spPr bwMode="auto">
              <a:xfrm>
                <a:off x="382" y="166"/>
                <a:ext cx="57" cy="99"/>
              </a:xfrm>
              <a:prstGeom prst="line">
                <a:avLst/>
              </a:prstGeom>
              <a:noFill/>
              <a:ln w="28575">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3" name="Line 78"/>
              <p:cNvSpPr>
                <a:spLocks noChangeShapeType="1"/>
              </p:cNvSpPr>
              <p:nvPr/>
            </p:nvSpPr>
            <p:spPr bwMode="auto">
              <a:xfrm>
                <a:off x="362" y="206"/>
                <a:ext cx="44" cy="0"/>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4" name="Line 79"/>
              <p:cNvSpPr>
                <a:spLocks noChangeShapeType="1"/>
              </p:cNvSpPr>
              <p:nvPr/>
            </p:nvSpPr>
            <p:spPr bwMode="auto">
              <a:xfrm>
                <a:off x="469" y="197"/>
                <a:ext cx="29" cy="0"/>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5" name="Line 80"/>
              <p:cNvSpPr>
                <a:spLocks noChangeShapeType="1"/>
              </p:cNvSpPr>
              <p:nvPr/>
            </p:nvSpPr>
            <p:spPr bwMode="auto">
              <a:xfrm>
                <a:off x="482" y="240"/>
                <a:ext cx="36" cy="1"/>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6" name="Line 81"/>
              <p:cNvSpPr>
                <a:spLocks noChangeShapeType="1"/>
              </p:cNvSpPr>
              <p:nvPr/>
            </p:nvSpPr>
            <p:spPr bwMode="auto">
              <a:xfrm flipH="1">
                <a:off x="505" y="332"/>
                <a:ext cx="37" cy="0"/>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7" name="Line 82"/>
              <p:cNvSpPr>
                <a:spLocks noChangeShapeType="1"/>
              </p:cNvSpPr>
              <p:nvPr/>
            </p:nvSpPr>
            <p:spPr bwMode="auto">
              <a:xfrm flipH="1">
                <a:off x="511" y="217"/>
                <a:ext cx="35" cy="1"/>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8" name="Line 83"/>
              <p:cNvSpPr>
                <a:spLocks noChangeShapeType="1"/>
              </p:cNvSpPr>
              <p:nvPr/>
            </p:nvSpPr>
            <p:spPr bwMode="auto">
              <a:xfrm flipH="1">
                <a:off x="386" y="338"/>
                <a:ext cx="48" cy="0"/>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39" name="Line 84"/>
              <p:cNvSpPr>
                <a:spLocks noChangeShapeType="1"/>
              </p:cNvSpPr>
              <p:nvPr/>
            </p:nvSpPr>
            <p:spPr bwMode="auto">
              <a:xfrm flipH="1">
                <a:off x="408" y="298"/>
                <a:ext cx="45" cy="0"/>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0" name="Line 85"/>
              <p:cNvSpPr>
                <a:spLocks noChangeShapeType="1"/>
              </p:cNvSpPr>
              <p:nvPr/>
            </p:nvSpPr>
            <p:spPr bwMode="auto">
              <a:xfrm>
                <a:off x="342" y="317"/>
                <a:ext cx="53" cy="0"/>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1" name="Line 86"/>
              <p:cNvSpPr>
                <a:spLocks noChangeShapeType="1"/>
              </p:cNvSpPr>
              <p:nvPr/>
            </p:nvSpPr>
            <p:spPr bwMode="auto">
              <a:xfrm>
                <a:off x="472" y="317"/>
                <a:ext cx="39" cy="0"/>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2" name="Line 87"/>
              <p:cNvSpPr>
                <a:spLocks noChangeShapeType="1"/>
              </p:cNvSpPr>
              <p:nvPr/>
            </p:nvSpPr>
            <p:spPr bwMode="auto">
              <a:xfrm flipH="1" flipV="1">
                <a:off x="532" y="219"/>
                <a:ext cx="12" cy="16"/>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3" name="Line 88"/>
              <p:cNvSpPr>
                <a:spLocks noChangeShapeType="1"/>
              </p:cNvSpPr>
              <p:nvPr/>
            </p:nvSpPr>
            <p:spPr bwMode="auto">
              <a:xfrm flipV="1">
                <a:off x="371" y="210"/>
                <a:ext cx="15" cy="26"/>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4" name="Line 89"/>
              <p:cNvSpPr>
                <a:spLocks noChangeShapeType="1"/>
              </p:cNvSpPr>
              <p:nvPr/>
            </p:nvSpPr>
            <p:spPr bwMode="auto">
              <a:xfrm>
                <a:off x="366" y="181"/>
                <a:ext cx="13" cy="22"/>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5" name="Line 90"/>
              <p:cNvSpPr>
                <a:spLocks noChangeShapeType="1"/>
              </p:cNvSpPr>
              <p:nvPr/>
            </p:nvSpPr>
            <p:spPr bwMode="auto">
              <a:xfrm>
                <a:off x="490" y="223"/>
                <a:ext cx="10" cy="18"/>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6" name="Line 91"/>
              <p:cNvSpPr>
                <a:spLocks noChangeShapeType="1"/>
              </p:cNvSpPr>
              <p:nvPr/>
            </p:nvSpPr>
            <p:spPr bwMode="auto">
              <a:xfrm>
                <a:off x="481" y="277"/>
                <a:ext cx="11" cy="40"/>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7" name="Line 92"/>
              <p:cNvSpPr>
                <a:spLocks noChangeShapeType="1"/>
              </p:cNvSpPr>
              <p:nvPr/>
            </p:nvSpPr>
            <p:spPr bwMode="auto">
              <a:xfrm>
                <a:off x="347" y="291"/>
                <a:ext cx="26" cy="26"/>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8" name="Line 93"/>
              <p:cNvSpPr>
                <a:spLocks noChangeShapeType="1"/>
              </p:cNvSpPr>
              <p:nvPr/>
            </p:nvSpPr>
            <p:spPr bwMode="auto">
              <a:xfrm flipH="1" flipV="1">
                <a:off x="424" y="298"/>
                <a:ext cx="10" cy="16"/>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49" name="Line 94"/>
              <p:cNvSpPr>
                <a:spLocks noChangeShapeType="1"/>
              </p:cNvSpPr>
              <p:nvPr/>
            </p:nvSpPr>
            <p:spPr bwMode="auto">
              <a:xfrm flipH="1">
                <a:off x="411" y="324"/>
                <a:ext cx="7" cy="13"/>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sp>
            <p:nvSpPr>
              <p:cNvPr id="16450" name="Line 95"/>
              <p:cNvSpPr>
                <a:spLocks noChangeShapeType="1"/>
              </p:cNvSpPr>
              <p:nvPr/>
            </p:nvSpPr>
            <p:spPr bwMode="auto">
              <a:xfrm flipH="1">
                <a:off x="487" y="282"/>
                <a:ext cx="15" cy="15"/>
              </a:xfrm>
              <a:prstGeom prst="line">
                <a:avLst/>
              </a:prstGeom>
              <a:noFill/>
              <a:ln w="12700">
                <a:solidFill>
                  <a:srgbClr val="0000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69696"/>
                      </a:outerShdw>
                    </a:effectLst>
                  </a14:hiddenEffects>
                </a:ext>
              </a:extLst>
            </p:spPr>
            <p:txBody>
              <a:bodyPr/>
              <a:lstStyle/>
              <a:p>
                <a:endParaRPr lang="ja-JP" altLang="en-US"/>
              </a:p>
            </p:txBody>
          </p:sp>
        </p:grpSp>
      </p:grpSp>
      <p:sp>
        <p:nvSpPr>
          <p:cNvPr id="16407" name="テキスト ボックス 1"/>
          <p:cNvSpPr txBox="1">
            <a:spLocks noChangeArrowheads="1"/>
          </p:cNvSpPr>
          <p:nvPr/>
        </p:nvSpPr>
        <p:spPr bwMode="auto">
          <a:xfrm>
            <a:off x="3495675" y="1266825"/>
            <a:ext cx="2301875"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kumimoji="0" lang="ja-JP" altLang="en-US" sz="1600">
                <a:latin typeface="HGP創英角ﾎﾟｯﾌﾟ体" pitchFamily="50" charset="-128"/>
                <a:ea typeface="HGP創英角ﾎﾟｯﾌﾟ体" pitchFamily="50" charset="-128"/>
              </a:rPr>
              <a:t>誰にでも簡単にみえる化</a:t>
            </a:r>
            <a:endParaRPr lang="ja-JP" altLang="en-US" sz="1600">
              <a:latin typeface="HGP創英角ﾎﾟｯﾌﾟ体" pitchFamily="50" charset="-128"/>
              <a:ea typeface="HGP創英角ﾎﾟｯﾌﾟ体" pitchFamily="50" charset="-128"/>
            </a:endParaRPr>
          </a:p>
        </p:txBody>
      </p:sp>
      <p:sp>
        <p:nvSpPr>
          <p:cNvPr id="16408" name="テキスト ボックス 92"/>
          <p:cNvSpPr txBox="1">
            <a:spLocks noChangeArrowheads="1"/>
          </p:cNvSpPr>
          <p:nvPr/>
        </p:nvSpPr>
        <p:spPr bwMode="auto">
          <a:xfrm>
            <a:off x="6202363" y="1262063"/>
            <a:ext cx="2268537"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kumimoji="0" lang="ja-JP" altLang="en-US" sz="1600">
                <a:latin typeface="HGP創英角ﾎﾟｯﾌﾟ体" pitchFamily="50" charset="-128"/>
                <a:ea typeface="HGP創英角ﾎﾟｯﾌﾟ体" pitchFamily="50" charset="-128"/>
              </a:rPr>
              <a:t>データ採取の記録用紙</a:t>
            </a:r>
            <a:endParaRPr lang="ja-JP" altLang="en-US" sz="1600">
              <a:latin typeface="HGP創英角ﾎﾟｯﾌﾟ体" pitchFamily="50" charset="-128"/>
              <a:ea typeface="HGP創英角ﾎﾟｯﾌﾟ体" pitchFamily="50" charset="-128"/>
            </a:endParaRPr>
          </a:p>
        </p:txBody>
      </p:sp>
      <p:sp>
        <p:nvSpPr>
          <p:cNvPr id="16409" name="テキスト ボックス 93"/>
          <p:cNvSpPr txBox="1">
            <a:spLocks noChangeArrowheads="1"/>
          </p:cNvSpPr>
          <p:nvPr/>
        </p:nvSpPr>
        <p:spPr bwMode="auto">
          <a:xfrm>
            <a:off x="784225" y="3168650"/>
            <a:ext cx="2270125"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kumimoji="0" lang="ja-JP" altLang="en-US" sz="1600">
                <a:latin typeface="HGP創英角ﾎﾟｯﾌﾟ体" pitchFamily="50" charset="-128"/>
                <a:ea typeface="HGP創英角ﾎﾟｯﾌﾟ体" pitchFamily="50" charset="-128"/>
              </a:rPr>
              <a:t>状況と問題点を把握</a:t>
            </a:r>
          </a:p>
        </p:txBody>
      </p:sp>
      <p:sp>
        <p:nvSpPr>
          <p:cNvPr id="16410" name="テキスト ボックス 94"/>
          <p:cNvSpPr txBox="1">
            <a:spLocks noChangeArrowheads="1"/>
          </p:cNvSpPr>
          <p:nvPr/>
        </p:nvSpPr>
        <p:spPr bwMode="auto">
          <a:xfrm>
            <a:off x="3525838" y="3175000"/>
            <a:ext cx="2270125"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kumimoji="0" lang="ja-JP" altLang="en-US" sz="1600">
                <a:latin typeface="HGP創英角ﾎﾟｯﾌﾟ体" pitchFamily="50" charset="-128"/>
                <a:ea typeface="HGP創英角ﾎﾟｯﾌﾟ体" pitchFamily="50" charset="-128"/>
              </a:rPr>
              <a:t>特性と要因の関係整理</a:t>
            </a:r>
          </a:p>
        </p:txBody>
      </p:sp>
      <p:sp>
        <p:nvSpPr>
          <p:cNvPr id="16411" name="テキスト ボックス 95"/>
          <p:cNvSpPr txBox="1">
            <a:spLocks noChangeArrowheads="1"/>
          </p:cNvSpPr>
          <p:nvPr/>
        </p:nvSpPr>
        <p:spPr bwMode="auto">
          <a:xfrm>
            <a:off x="6196013" y="3171825"/>
            <a:ext cx="2270125"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kumimoji="0" lang="ja-JP" altLang="en-US" sz="1600">
                <a:latin typeface="HGP創英角ﾎﾟｯﾌﾟ体" pitchFamily="50" charset="-128"/>
                <a:ea typeface="HGP創英角ﾎﾟｯﾌﾟ体" pitchFamily="50" charset="-128"/>
              </a:rPr>
              <a:t>データの分布を見る</a:t>
            </a:r>
            <a:endParaRPr lang="ja-JP" altLang="en-US" sz="1600">
              <a:latin typeface="HGP創英角ﾎﾟｯﾌﾟ体" pitchFamily="50" charset="-128"/>
              <a:ea typeface="HGP創英角ﾎﾟｯﾌﾟ体" pitchFamily="50" charset="-128"/>
            </a:endParaRPr>
          </a:p>
        </p:txBody>
      </p:sp>
      <p:sp>
        <p:nvSpPr>
          <p:cNvPr id="16412" name="テキスト ボックス 96"/>
          <p:cNvSpPr txBox="1">
            <a:spLocks noChangeArrowheads="1"/>
          </p:cNvSpPr>
          <p:nvPr/>
        </p:nvSpPr>
        <p:spPr bwMode="auto">
          <a:xfrm>
            <a:off x="788988" y="5078413"/>
            <a:ext cx="2270125"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kumimoji="0" lang="ja-JP" altLang="en-US" sz="1600">
                <a:latin typeface="HGP創英角ﾎﾟｯﾌﾟ体" pitchFamily="50" charset="-128"/>
                <a:ea typeface="HGP創英角ﾎﾟｯﾌﾟ体" pitchFamily="50" charset="-128"/>
              </a:rPr>
              <a:t>２つの項目の関係把握</a:t>
            </a:r>
          </a:p>
        </p:txBody>
      </p:sp>
      <p:sp>
        <p:nvSpPr>
          <p:cNvPr id="16413" name="テキスト ボックス 97"/>
          <p:cNvSpPr txBox="1">
            <a:spLocks noChangeArrowheads="1"/>
          </p:cNvSpPr>
          <p:nvPr/>
        </p:nvSpPr>
        <p:spPr bwMode="auto">
          <a:xfrm>
            <a:off x="3460750" y="5075238"/>
            <a:ext cx="2270125"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kumimoji="0" lang="ja-JP" altLang="en-US" sz="1600">
                <a:latin typeface="HGP創英角ﾎﾟｯﾌﾟ体" pitchFamily="50" charset="-128"/>
                <a:ea typeface="HGP創英角ﾎﾟｯﾌﾟ体" pitchFamily="50" charset="-128"/>
              </a:rPr>
              <a:t>異常発見</a:t>
            </a:r>
          </a:p>
        </p:txBody>
      </p:sp>
      <p:sp>
        <p:nvSpPr>
          <p:cNvPr id="16414" name="テキスト ボックス 98"/>
          <p:cNvSpPr txBox="1">
            <a:spLocks noChangeArrowheads="1"/>
          </p:cNvSpPr>
          <p:nvPr/>
        </p:nvSpPr>
        <p:spPr bwMode="auto">
          <a:xfrm>
            <a:off x="6248400" y="5083175"/>
            <a:ext cx="2270125"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kumimoji="0" lang="ja-JP" altLang="en-US" sz="1600">
                <a:latin typeface="HGP創英角ﾎﾟｯﾌﾟ体" pitchFamily="50" charset="-128"/>
                <a:ea typeface="HGP創英角ﾎﾟｯﾌﾟ体" pitchFamily="50" charset="-128"/>
              </a:rPr>
              <a:t>共通点のグループ分け</a:t>
            </a:r>
          </a:p>
        </p:txBody>
      </p:sp>
      <p:sp>
        <p:nvSpPr>
          <p:cNvPr id="16415" name="Rectangle 12"/>
          <p:cNvSpPr txBox="1">
            <a:spLocks noChangeArrowheads="1"/>
          </p:cNvSpPr>
          <p:nvPr/>
        </p:nvSpPr>
        <p:spPr bwMode="auto">
          <a:xfrm>
            <a:off x="0" y="68263"/>
            <a:ext cx="77724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a:solidFill>
                  <a:schemeClr val="tx2"/>
                </a:solidFill>
                <a:latin typeface="HGP創英角ﾎﾟｯﾌﾟ体" pitchFamily="50" charset="-128"/>
                <a:ea typeface="HGP創英角ﾎﾟｯﾌﾟ体" pitchFamily="50" charset="-128"/>
              </a:rPr>
              <a:t>　　ＱＣ七つ道具とは</a:t>
            </a:r>
            <a:endParaRPr lang="ja-JP" altLang="en-US" sz="4400">
              <a:solidFill>
                <a:schemeClr val="tx2"/>
              </a:solidFill>
              <a:latin typeface="HGP創英角ﾎﾟｯﾌﾟ体" pitchFamily="50" charset="-128"/>
              <a:ea typeface="HGP創英角ﾎﾟｯﾌﾟ体" pitchFamily="50" charset="-128"/>
            </a:endParaRPr>
          </a:p>
        </p:txBody>
      </p:sp>
      <p:grpSp>
        <p:nvGrpSpPr>
          <p:cNvPr id="16416" name="Group 14"/>
          <p:cNvGrpSpPr>
            <a:grpSpLocks/>
          </p:cNvGrpSpPr>
          <p:nvPr/>
        </p:nvGrpSpPr>
        <p:grpSpPr bwMode="auto">
          <a:xfrm>
            <a:off x="0" y="0"/>
            <a:ext cx="546100" cy="584200"/>
            <a:chOff x="0" y="0"/>
            <a:chExt cx="344" cy="368"/>
          </a:xfrm>
        </p:grpSpPr>
        <p:sp>
          <p:nvSpPr>
            <p:cNvPr id="16418" name="AutoShape 15"/>
            <p:cNvSpPr>
              <a:spLocks noChangeArrowheads="1"/>
            </p:cNvSpPr>
            <p:nvPr/>
          </p:nvSpPr>
          <p:spPr bwMode="auto">
            <a:xfrm rot="5400000">
              <a:off x="120" y="144"/>
              <a:ext cx="240" cy="208"/>
            </a:xfrm>
            <a:prstGeom prst="triangle">
              <a:avLst>
                <a:gd name="adj" fmla="val 50000"/>
              </a:avLst>
            </a:prstGeom>
            <a:solidFill>
              <a:srgbClr val="62646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6419" name="AutoShape 16"/>
            <p:cNvSpPr>
              <a:spLocks noChangeArrowheads="1"/>
            </p:cNvSpPr>
            <p:nvPr/>
          </p:nvSpPr>
          <p:spPr bwMode="auto">
            <a:xfrm rot="5400000">
              <a:off x="201" y="183"/>
              <a:ext cx="152" cy="132"/>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6420" name="Rectangle 17"/>
            <p:cNvSpPr>
              <a:spLocks noChangeArrowheads="1"/>
            </p:cNvSpPr>
            <p:nvPr/>
          </p:nvSpPr>
          <p:spPr bwMode="auto">
            <a:xfrm>
              <a:off x="0" y="0"/>
              <a:ext cx="95" cy="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16417"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１０／６０</a:t>
            </a:r>
            <a:endParaRPr lang="en-US" altLang="ja-JP" sz="1400" b="1">
              <a:latin typeface="ＭＳ Ｐゴシック" pitchFamily="50" charset="-128"/>
            </a:endParaRP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542925" y="415925"/>
            <a:ext cx="2424113" cy="6461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3600">
                <a:solidFill>
                  <a:srgbClr val="0000FF"/>
                </a:solidFill>
                <a:latin typeface="HGP創英角ﾎﾟｯﾌﾟ体" pitchFamily="50" charset="-128"/>
                <a:ea typeface="HGP創英角ﾎﾟｯﾌﾟ体" pitchFamily="50" charset="-128"/>
              </a:rPr>
              <a:t>①　グラフ</a:t>
            </a:r>
          </a:p>
        </p:txBody>
      </p:sp>
      <p:sp>
        <p:nvSpPr>
          <p:cNvPr id="17411" name="Text Box 5"/>
          <p:cNvSpPr txBox="1">
            <a:spLocks noChangeArrowheads="1"/>
          </p:cNvSpPr>
          <p:nvPr/>
        </p:nvSpPr>
        <p:spPr bwMode="auto">
          <a:xfrm>
            <a:off x="501650" y="2122488"/>
            <a:ext cx="7980363" cy="1570037"/>
          </a:xfrm>
          <a:prstGeom prst="rect">
            <a:avLst/>
          </a:prstGeom>
          <a:solidFill>
            <a:srgbClr val="FFFF00"/>
          </a:solidFill>
          <a:ln>
            <a:noFill/>
          </a:ln>
          <a:effectLst/>
          <a:extLst>
            <a:ext uri="{91240B29-F687-4F45-9708-019B960494DF}">
              <a14:hiddenLine xmlns:a14="http://schemas.microsoft.com/office/drawing/2010/main" w="9525">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グラフとは</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「データを目でながめられるようにしたもの」</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使い方：　数量の大きさを比較したり、数量の変化する</a:t>
            </a:r>
            <a:endParaRPr kumimoji="0" lang="en-US" altLang="ja-JP" sz="2400">
              <a:solidFill>
                <a:srgbClr val="0000FF"/>
              </a:solidFill>
              <a:latin typeface="HGP創英角ﾎﾟｯﾌﾟ体" pitchFamily="50" charset="-128"/>
              <a:ea typeface="HGP創英角ﾎﾟｯﾌﾟ体" pitchFamily="50" charset="-128"/>
            </a:endParaRP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状態を把握する</a:t>
            </a:r>
          </a:p>
        </p:txBody>
      </p:sp>
      <p:sp>
        <p:nvSpPr>
          <p:cNvPr id="17412" name="Text Box 6"/>
          <p:cNvSpPr txBox="1">
            <a:spLocks noChangeArrowheads="1"/>
          </p:cNvSpPr>
          <p:nvPr/>
        </p:nvSpPr>
        <p:spPr bwMode="auto">
          <a:xfrm>
            <a:off x="501650" y="3881438"/>
            <a:ext cx="7980363" cy="2678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2400">
                <a:solidFill>
                  <a:srgbClr val="0000FF"/>
                </a:solidFill>
                <a:latin typeface="HGP創英角ﾎﾟｯﾌﾟ体" pitchFamily="50" charset="-128"/>
                <a:ea typeface="HGP創英角ﾎﾟｯﾌﾟ体" pitchFamily="50" charset="-128"/>
              </a:rPr>
              <a:t>【</a:t>
            </a:r>
            <a:r>
              <a:rPr kumimoji="0" lang="ja-JP" altLang="en-US" sz="2400">
                <a:solidFill>
                  <a:srgbClr val="0000FF"/>
                </a:solidFill>
                <a:latin typeface="HGP創英角ﾎﾟｯﾌﾟ体" pitchFamily="50" charset="-128"/>
                <a:ea typeface="HGP創英角ﾎﾟｯﾌﾟ体" pitchFamily="50" charset="-128"/>
              </a:rPr>
              <a:t>特徴</a:t>
            </a:r>
            <a:r>
              <a:rPr kumimoji="0" lang="en-US" altLang="ja-JP" sz="2400">
                <a:solidFill>
                  <a:srgbClr val="0000FF"/>
                </a:solidFill>
                <a:latin typeface="HGP創英角ﾎﾟｯﾌﾟ体" pitchFamily="50" charset="-128"/>
                <a:ea typeface="HGP創英角ﾎﾟｯﾌﾟ体" pitchFamily="50" charset="-128"/>
              </a:rPr>
              <a:t>】</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① データ全体の姿を一目でつかむことができる</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② それぞれのデータを対比して理解することができる</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③ 見る人にわかりやすく、具体的に判断することができる</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④ データの推移の状況や、データの相互関係なども</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素早くつかむことができる</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⑤ 誰でも簡単に書くことができる</a:t>
            </a:r>
          </a:p>
        </p:txBody>
      </p:sp>
      <p:pic>
        <p:nvPicPr>
          <p:cNvPr id="17413" name="Picture 9" descr="\\asmo.local\fs\ASD25C\品質企画室\70_QCｻｰｸﾙ\QCｻｰｸﾙｲﾗｽﾄ集\QC4 (D)\イラスト\05_グラフ・管理図\004.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2675" y="65088"/>
            <a:ext cx="3849688" cy="23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テキスト ボックス 1"/>
          <p:cNvSpPr txBox="1">
            <a:spLocks noChangeArrowheads="1"/>
          </p:cNvSpPr>
          <p:nvPr/>
        </p:nvSpPr>
        <p:spPr bwMode="auto">
          <a:xfrm>
            <a:off x="4921250" y="1630363"/>
            <a:ext cx="8699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ts val="300"/>
              </a:spcBef>
              <a:buFontTx/>
              <a:buNone/>
            </a:pPr>
            <a:r>
              <a:rPr lang="ja-JP" altLang="en-US" sz="1200">
                <a:latin typeface="HGP創英角ﾎﾟｯﾌﾟ体" pitchFamily="50" charset="-128"/>
                <a:ea typeface="HGP創英角ﾎﾟｯﾌﾟ体" pitchFamily="50" charset="-128"/>
              </a:rPr>
              <a:t>見える化</a:t>
            </a:r>
            <a:endParaRPr lang="en-US" altLang="ja-JP" sz="1200">
              <a:latin typeface="HGP創英角ﾎﾟｯﾌﾟ体" pitchFamily="50" charset="-128"/>
              <a:ea typeface="HGP創英角ﾎﾟｯﾌﾟ体" pitchFamily="50" charset="-128"/>
            </a:endParaRPr>
          </a:p>
          <a:p>
            <a:pPr>
              <a:lnSpc>
                <a:spcPct val="80000"/>
              </a:lnSpc>
              <a:spcBef>
                <a:spcPts val="300"/>
              </a:spcBef>
              <a:buFontTx/>
              <a:buNone/>
            </a:pPr>
            <a:r>
              <a:rPr lang="ja-JP" altLang="en-US" sz="1200">
                <a:latin typeface="HGP創英角ﾎﾟｯﾌﾟ体" pitchFamily="50" charset="-128"/>
                <a:ea typeface="HGP創英角ﾎﾟｯﾌﾟ体" pitchFamily="50" charset="-128"/>
              </a:rPr>
              <a:t>すると</a:t>
            </a:r>
          </a:p>
        </p:txBody>
      </p:sp>
      <p:sp>
        <p:nvSpPr>
          <p:cNvPr id="17415" name="テキスト ボックス 6"/>
          <p:cNvSpPr txBox="1">
            <a:spLocks noChangeArrowheads="1"/>
          </p:cNvSpPr>
          <p:nvPr/>
        </p:nvSpPr>
        <p:spPr bwMode="auto">
          <a:xfrm>
            <a:off x="6932613" y="1697038"/>
            <a:ext cx="1016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lang="ja-JP" altLang="en-US" sz="1200">
                <a:latin typeface="HGP創英角ﾎﾟｯﾌﾟ体" pitchFamily="50" charset="-128"/>
                <a:ea typeface="HGP創英角ﾎﾟｯﾌﾟ体" pitchFamily="50" charset="-128"/>
              </a:rPr>
              <a:t>良く解る</a:t>
            </a:r>
            <a:endParaRPr lang="en-US" altLang="ja-JP" sz="1200">
              <a:latin typeface="HGP創英角ﾎﾟｯﾌﾟ体" pitchFamily="50" charset="-128"/>
              <a:ea typeface="HGP創英角ﾎﾟｯﾌﾟ体" pitchFamily="50" charset="-128"/>
            </a:endParaRPr>
          </a:p>
        </p:txBody>
      </p:sp>
      <p:sp>
        <p:nvSpPr>
          <p:cNvPr id="17416"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１１／６０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8434" name="Object 2"/>
          <p:cNvGraphicFramePr>
            <a:graphicFrameLocks noChangeAspect="1"/>
          </p:cNvGraphicFramePr>
          <p:nvPr/>
        </p:nvGraphicFramePr>
        <p:xfrm>
          <a:off x="444500" y="1776413"/>
          <a:ext cx="2684463" cy="1830387"/>
        </p:xfrm>
        <a:graphic>
          <a:graphicData uri="http://schemas.openxmlformats.org/presentationml/2006/ole">
            <mc:AlternateContent xmlns:mc="http://schemas.openxmlformats.org/markup-compatibility/2006">
              <mc:Choice xmlns:v="urn:schemas-microsoft-com:vml" Requires="v">
                <p:oleObj spid="_x0000_s18473" name="グラフ" r:id="rId4" imgW="3072384" imgH="2093976" progId="Excel.Chart.8">
                  <p:embed/>
                </p:oleObj>
              </mc:Choice>
              <mc:Fallback>
                <p:oleObj name="グラフ" r:id="rId4" imgW="3072384" imgH="2093976" progId="Excel.Char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500" y="1776413"/>
                        <a:ext cx="2684463" cy="183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35" name="Object 3"/>
          <p:cNvGraphicFramePr>
            <a:graphicFrameLocks noChangeAspect="1"/>
          </p:cNvGraphicFramePr>
          <p:nvPr/>
        </p:nvGraphicFramePr>
        <p:xfrm>
          <a:off x="3271838" y="1751013"/>
          <a:ext cx="2757487" cy="1876425"/>
        </p:xfrm>
        <a:graphic>
          <a:graphicData uri="http://schemas.openxmlformats.org/presentationml/2006/ole">
            <mc:AlternateContent xmlns:mc="http://schemas.openxmlformats.org/markup-compatibility/2006">
              <mc:Choice xmlns:v="urn:schemas-microsoft-com:vml" Requires="v">
                <p:oleObj spid="_x0000_s18474" name="グラフ" r:id="rId6" imgW="3099816" imgH="2057400" progId="Excel.Chart.8">
                  <p:embed/>
                </p:oleObj>
              </mc:Choice>
              <mc:Fallback>
                <p:oleObj name="グラフ" r:id="rId6" imgW="3099816" imgH="2057400" progId="Excel.Chart.8">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1838" y="1751013"/>
                        <a:ext cx="2757487"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36" name="Object 4"/>
          <p:cNvGraphicFramePr>
            <a:graphicFrameLocks noChangeAspect="1"/>
          </p:cNvGraphicFramePr>
          <p:nvPr/>
        </p:nvGraphicFramePr>
        <p:xfrm>
          <a:off x="479425" y="4829175"/>
          <a:ext cx="2609850" cy="1774825"/>
        </p:xfrm>
        <a:graphic>
          <a:graphicData uri="http://schemas.openxmlformats.org/presentationml/2006/ole">
            <mc:AlternateContent xmlns:mc="http://schemas.openxmlformats.org/markup-compatibility/2006">
              <mc:Choice xmlns:v="urn:schemas-microsoft-com:vml" Requires="v">
                <p:oleObj spid="_x0000_s18475" name="グラフ" r:id="rId8" imgW="5955792" imgH="4050792" progId="Excel.Chart.8">
                  <p:embed/>
                </p:oleObj>
              </mc:Choice>
              <mc:Fallback>
                <p:oleObj name="グラフ" r:id="rId8" imgW="5955792" imgH="4050792" progId="Excel.Chart.8">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9425" y="4829175"/>
                        <a:ext cx="260985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37" name="Object 5"/>
          <p:cNvGraphicFramePr>
            <a:graphicFrameLocks noChangeAspect="1"/>
          </p:cNvGraphicFramePr>
          <p:nvPr/>
        </p:nvGraphicFramePr>
        <p:xfrm>
          <a:off x="3292475" y="4792663"/>
          <a:ext cx="2676525" cy="1847850"/>
        </p:xfrm>
        <a:graphic>
          <a:graphicData uri="http://schemas.openxmlformats.org/presentationml/2006/ole">
            <mc:AlternateContent xmlns:mc="http://schemas.openxmlformats.org/markup-compatibility/2006">
              <mc:Choice xmlns:v="urn:schemas-microsoft-com:vml" Requires="v">
                <p:oleObj spid="_x0000_s18476" name="グラフ" r:id="rId10" imgW="3072384" imgH="2121408" progId="Excel.Chart.8">
                  <p:embed/>
                </p:oleObj>
              </mc:Choice>
              <mc:Fallback>
                <p:oleObj name="グラフ" r:id="rId10" imgW="3072384" imgH="2121408" progId="Excel.Chart.8">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92475" y="4792663"/>
                        <a:ext cx="267652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8" name="Text Box 7"/>
          <p:cNvSpPr txBox="1">
            <a:spLocks noChangeArrowheads="1"/>
          </p:cNvSpPr>
          <p:nvPr/>
        </p:nvSpPr>
        <p:spPr bwMode="auto">
          <a:xfrm>
            <a:off x="1135063" y="776288"/>
            <a:ext cx="152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000" b="1">
                <a:latin typeface="Times New Roman" pitchFamily="18" charset="0"/>
              </a:rPr>
              <a:t>棒グラフ</a:t>
            </a:r>
          </a:p>
        </p:txBody>
      </p:sp>
      <p:sp>
        <p:nvSpPr>
          <p:cNvPr id="18439" name="Text Box 8"/>
          <p:cNvSpPr txBox="1">
            <a:spLocks noChangeArrowheads="1"/>
          </p:cNvSpPr>
          <p:nvPr/>
        </p:nvSpPr>
        <p:spPr bwMode="auto">
          <a:xfrm>
            <a:off x="3784600" y="782638"/>
            <a:ext cx="175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000" b="1">
                <a:latin typeface="Times New Roman" pitchFamily="18" charset="0"/>
              </a:rPr>
              <a:t>折れ線グラフ</a:t>
            </a:r>
          </a:p>
        </p:txBody>
      </p:sp>
      <p:sp>
        <p:nvSpPr>
          <p:cNvPr id="18440" name="Text Box 9"/>
          <p:cNvSpPr txBox="1">
            <a:spLocks noChangeArrowheads="1"/>
          </p:cNvSpPr>
          <p:nvPr/>
        </p:nvSpPr>
        <p:spPr bwMode="auto">
          <a:xfrm>
            <a:off x="995363" y="3779838"/>
            <a:ext cx="152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2000" b="1">
                <a:latin typeface="Times New Roman" pitchFamily="18" charset="0"/>
              </a:rPr>
              <a:t>円グラフ</a:t>
            </a:r>
          </a:p>
        </p:txBody>
      </p:sp>
      <p:sp>
        <p:nvSpPr>
          <p:cNvPr id="18441" name="Text Box 10"/>
          <p:cNvSpPr txBox="1">
            <a:spLocks noChangeArrowheads="1"/>
          </p:cNvSpPr>
          <p:nvPr/>
        </p:nvSpPr>
        <p:spPr bwMode="auto">
          <a:xfrm>
            <a:off x="3629025" y="3784600"/>
            <a:ext cx="2057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000" b="1">
                <a:latin typeface="Times New Roman" pitchFamily="18" charset="0"/>
              </a:rPr>
              <a:t>レーダーチャート</a:t>
            </a:r>
          </a:p>
        </p:txBody>
      </p:sp>
      <p:sp>
        <p:nvSpPr>
          <p:cNvPr id="18442" name="Text Box 8"/>
          <p:cNvSpPr txBox="1">
            <a:spLocks noChangeArrowheads="1"/>
          </p:cNvSpPr>
          <p:nvPr/>
        </p:nvSpPr>
        <p:spPr bwMode="auto">
          <a:xfrm>
            <a:off x="6237288" y="776288"/>
            <a:ext cx="2582862"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en-US" altLang="ja-JP" sz="2000" b="1">
                <a:latin typeface="Times New Roman" pitchFamily="18" charset="0"/>
              </a:rPr>
              <a:t>100</a:t>
            </a:r>
            <a:r>
              <a:rPr lang="ja-JP" altLang="en-US" sz="2000" b="1">
                <a:latin typeface="Times New Roman" pitchFamily="18" charset="0"/>
              </a:rPr>
              <a:t>％積上横棒グラフ</a:t>
            </a:r>
          </a:p>
        </p:txBody>
      </p:sp>
      <p:pic>
        <p:nvPicPr>
          <p:cNvPr id="18443" name="Picture 3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37288" y="1822450"/>
            <a:ext cx="2620962" cy="176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44" name="Text Box 236"/>
          <p:cNvSpPr txBox="1">
            <a:spLocks noChangeArrowheads="1"/>
          </p:cNvSpPr>
          <p:nvPr/>
        </p:nvSpPr>
        <p:spPr bwMode="auto">
          <a:xfrm>
            <a:off x="498475" y="1246188"/>
            <a:ext cx="2584450" cy="369887"/>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kumimoji="0" lang="ja-JP" altLang="en-US" sz="1800">
                <a:solidFill>
                  <a:srgbClr val="0000FF"/>
                </a:solidFill>
                <a:latin typeface="HGP創英角ﾎﾟｯﾌﾟ体" pitchFamily="50" charset="-128"/>
                <a:ea typeface="HGP創英角ﾎﾟｯﾌﾟ体" pitchFamily="50" charset="-128"/>
              </a:rPr>
              <a:t>数量の大きさを比較</a:t>
            </a:r>
          </a:p>
        </p:txBody>
      </p:sp>
      <p:sp>
        <p:nvSpPr>
          <p:cNvPr id="18445" name="Text Box 235"/>
          <p:cNvSpPr txBox="1">
            <a:spLocks noChangeArrowheads="1"/>
          </p:cNvSpPr>
          <p:nvPr/>
        </p:nvSpPr>
        <p:spPr bwMode="auto">
          <a:xfrm>
            <a:off x="3160713" y="1241425"/>
            <a:ext cx="2997200" cy="36988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kumimoji="0" lang="ja-JP" altLang="en-US" sz="1800">
                <a:solidFill>
                  <a:srgbClr val="0000FF"/>
                </a:solidFill>
                <a:latin typeface="HGP創英角ﾎﾟｯﾌﾟ体" pitchFamily="50" charset="-128"/>
                <a:ea typeface="HGP創英角ﾎﾟｯﾌﾟ体" pitchFamily="50" charset="-128"/>
              </a:rPr>
              <a:t>数量の変化を時系列で見る</a:t>
            </a:r>
          </a:p>
        </p:txBody>
      </p:sp>
      <p:sp>
        <p:nvSpPr>
          <p:cNvPr id="18446" name="Text Box 239"/>
          <p:cNvSpPr txBox="1">
            <a:spLocks noChangeArrowheads="1"/>
          </p:cNvSpPr>
          <p:nvPr/>
        </p:nvSpPr>
        <p:spPr bwMode="auto">
          <a:xfrm>
            <a:off x="6237288" y="1241425"/>
            <a:ext cx="2582862" cy="36988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kumimoji="0" lang="ja-JP" altLang="en-US" sz="1800">
                <a:solidFill>
                  <a:srgbClr val="0000FF"/>
                </a:solidFill>
                <a:latin typeface="HGP創英角ﾎﾟｯﾌﾟ体" pitchFamily="50" charset="-128"/>
                <a:ea typeface="HGP創英角ﾎﾟｯﾌﾟ体" pitchFamily="50" charset="-128"/>
              </a:rPr>
              <a:t>内訳の割合を比較</a:t>
            </a:r>
          </a:p>
        </p:txBody>
      </p:sp>
      <p:sp>
        <p:nvSpPr>
          <p:cNvPr id="18447" name="Text Box 233"/>
          <p:cNvSpPr txBox="1">
            <a:spLocks noChangeArrowheads="1"/>
          </p:cNvSpPr>
          <p:nvPr/>
        </p:nvSpPr>
        <p:spPr bwMode="auto">
          <a:xfrm>
            <a:off x="517525" y="4244975"/>
            <a:ext cx="2508250" cy="36988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kumimoji="0" lang="ja-JP" altLang="en-US" sz="1800">
                <a:solidFill>
                  <a:srgbClr val="0000FF"/>
                </a:solidFill>
                <a:latin typeface="HGP創英角ﾎﾟｯﾌﾟ体" pitchFamily="50" charset="-128"/>
                <a:ea typeface="HGP創英角ﾎﾟｯﾌﾟ体" pitchFamily="50" charset="-128"/>
              </a:rPr>
              <a:t>内訳の割合を見る</a:t>
            </a:r>
          </a:p>
        </p:txBody>
      </p:sp>
      <p:sp>
        <p:nvSpPr>
          <p:cNvPr id="18448" name="Text Box 233"/>
          <p:cNvSpPr txBox="1">
            <a:spLocks noChangeArrowheads="1"/>
          </p:cNvSpPr>
          <p:nvPr/>
        </p:nvSpPr>
        <p:spPr bwMode="auto">
          <a:xfrm>
            <a:off x="3363913" y="4251325"/>
            <a:ext cx="2508250" cy="36988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kumimoji="0" lang="ja-JP" altLang="en-US" sz="1800">
                <a:solidFill>
                  <a:srgbClr val="0000FF"/>
                </a:solidFill>
                <a:latin typeface="HGP創英角ﾎﾟｯﾌﾟ体" pitchFamily="50" charset="-128"/>
                <a:ea typeface="HGP創英角ﾎﾟｯﾌﾟ体" pitchFamily="50" charset="-128"/>
              </a:rPr>
              <a:t>複数の項目を比較</a:t>
            </a:r>
          </a:p>
        </p:txBody>
      </p:sp>
      <p:pic>
        <p:nvPicPr>
          <p:cNvPr id="18449" name="Picture 45" descr="\\asmo.local\fs\ASD25C\品質企画室\70_QCｻｰｸﾙ\QCｻｰｸﾙｲﾗｽﾄ集\QC4 (D)\イラスト\05_グラフ・管理図\017.em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37288" y="3700463"/>
            <a:ext cx="2536825"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0" name="Rectangle 2"/>
          <p:cNvSpPr>
            <a:spLocks noChangeArrowheads="1"/>
          </p:cNvSpPr>
          <p:nvPr/>
        </p:nvSpPr>
        <p:spPr bwMode="auto">
          <a:xfrm>
            <a:off x="1135063" y="100013"/>
            <a:ext cx="7216775" cy="6096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a:latin typeface="HGP創英角ﾎﾟｯﾌﾟ体" pitchFamily="50" charset="-128"/>
                <a:ea typeface="HGP創英角ﾎﾟｯﾌﾟ体" pitchFamily="50" charset="-128"/>
              </a:rPr>
              <a:t>グラフの種類</a:t>
            </a:r>
            <a:endParaRPr lang="ja-JP" altLang="en-US" sz="4400">
              <a:latin typeface="HGP創英角ﾎﾟｯﾌﾟ体" pitchFamily="50" charset="-128"/>
              <a:ea typeface="HGP創英角ﾎﾟｯﾌﾟ体" pitchFamily="50" charset="-128"/>
            </a:endParaRPr>
          </a:p>
        </p:txBody>
      </p:sp>
      <p:sp>
        <p:nvSpPr>
          <p:cNvPr id="18451" name="テキスト ボックス 5"/>
          <p:cNvSpPr txBox="1">
            <a:spLocks noChangeArrowheads="1"/>
          </p:cNvSpPr>
          <p:nvPr/>
        </p:nvSpPr>
        <p:spPr bwMode="auto">
          <a:xfrm>
            <a:off x="7537450" y="4064000"/>
            <a:ext cx="1309688"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lang="ja-JP" altLang="en-US" sz="1200">
                <a:latin typeface="HGP創英角ﾎﾟｯﾌﾟ体" pitchFamily="50" charset="-128"/>
                <a:ea typeface="HGP創英角ﾎﾟｯﾌﾟ体" pitchFamily="50" charset="-128"/>
              </a:rPr>
              <a:t>目的・用途で</a:t>
            </a:r>
            <a:endParaRPr lang="en-US" altLang="ja-JP" sz="1200">
              <a:latin typeface="HGP創英角ﾎﾟｯﾌﾟ体" pitchFamily="50" charset="-128"/>
              <a:ea typeface="HGP創英角ﾎﾟｯﾌﾟ体" pitchFamily="50" charset="-128"/>
            </a:endParaRPr>
          </a:p>
          <a:p>
            <a:pPr>
              <a:lnSpc>
                <a:spcPct val="80000"/>
              </a:lnSpc>
              <a:spcBef>
                <a:spcPct val="50000"/>
              </a:spcBef>
              <a:buFontTx/>
              <a:buNone/>
            </a:pPr>
            <a:r>
              <a:rPr lang="ja-JP" altLang="en-US" sz="1200">
                <a:latin typeface="HGP創英角ﾎﾟｯﾌﾟ体" pitchFamily="50" charset="-128"/>
                <a:ea typeface="HGP創英角ﾎﾟｯﾌﾟ体" pitchFamily="50" charset="-128"/>
              </a:rPr>
              <a:t>適切に使おう！</a:t>
            </a:r>
          </a:p>
        </p:txBody>
      </p:sp>
      <p:sp>
        <p:nvSpPr>
          <p:cNvPr id="1845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１２／６０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81000"/>
            <a:ext cx="7772400" cy="533400"/>
          </a:xfrm>
          <a:ln w="28575">
            <a:solidFill>
              <a:schemeClr val="tx1"/>
            </a:solidFill>
            <a:miter lim="800000"/>
            <a:headEnd/>
            <a:tailEnd/>
          </a:ln>
        </p:spPr>
        <p:txBody>
          <a:bodyPr/>
          <a:lstStyle/>
          <a:p>
            <a:pPr eaLnBrk="1" hangingPunct="1"/>
            <a:r>
              <a:rPr lang="ja-JP" altLang="en-US" sz="2800" smtClean="0">
                <a:latin typeface="HGP創英角ﾎﾟｯﾌﾟ体" pitchFamily="50" charset="-128"/>
                <a:ea typeface="HGP創英角ﾎﾟｯﾌﾟ体" pitchFamily="50" charset="-128"/>
              </a:rPr>
              <a:t>棒グラフの書き方</a:t>
            </a:r>
            <a:endParaRPr lang="ja-JP" altLang="en-US" smtClean="0">
              <a:latin typeface="HGP創英角ﾎﾟｯﾌﾟ体" pitchFamily="50" charset="-128"/>
              <a:ea typeface="HGP創英角ﾎﾟｯﾌﾟ体" pitchFamily="50" charset="-128"/>
            </a:endParaRPr>
          </a:p>
        </p:txBody>
      </p:sp>
      <p:graphicFrame>
        <p:nvGraphicFramePr>
          <p:cNvPr id="19459" name="Object 3"/>
          <p:cNvGraphicFramePr>
            <a:graphicFrameLocks noGrp="1" noChangeAspect="1"/>
          </p:cNvGraphicFramePr>
          <p:nvPr>
            <p:ph idx="1"/>
          </p:nvPr>
        </p:nvGraphicFramePr>
        <p:xfrm>
          <a:off x="709613" y="1104900"/>
          <a:ext cx="7956550" cy="5033963"/>
        </p:xfrm>
        <a:graphic>
          <a:graphicData uri="http://schemas.openxmlformats.org/presentationml/2006/ole">
            <mc:AlternateContent xmlns:mc="http://schemas.openxmlformats.org/markup-compatibility/2006">
              <mc:Choice xmlns:v="urn:schemas-microsoft-com:vml" Requires="v">
                <p:oleObj spid="_x0000_s19466" name="ワークシート" r:id="rId4" imgW="5972192" imgH="4124341" progId="Excel.Sheet.8">
                  <p:embed/>
                </p:oleObj>
              </mc:Choice>
              <mc:Fallback>
                <p:oleObj name="ワークシート" r:id="rId4" imgW="5972192" imgH="4124341"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613" y="1104900"/>
                        <a:ext cx="7956550" cy="5033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9460"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１３／６０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2113" y="406400"/>
            <a:ext cx="8359775"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右矢印 4"/>
          <p:cNvSpPr>
            <a:spLocks noChangeArrowheads="1"/>
          </p:cNvSpPr>
          <p:nvPr/>
        </p:nvSpPr>
        <p:spPr bwMode="auto">
          <a:xfrm>
            <a:off x="6256338" y="6088063"/>
            <a:ext cx="2422525" cy="654050"/>
          </a:xfrm>
          <a:prstGeom prst="rightArrow">
            <a:avLst>
              <a:gd name="adj1" fmla="val 59991"/>
              <a:gd name="adj2" fmla="val 499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000" dirty="0">
                <a:hlinkClick r:id="rId3" action="ppaction://hlinkfile"/>
              </a:rPr>
              <a:t>配布資料の説明</a:t>
            </a:r>
            <a:endParaRPr kumimoji="0" lang="ja-JP" altLang="en-US" sz="2000" dirty="0"/>
          </a:p>
        </p:txBody>
      </p:sp>
      <p:sp>
        <p:nvSpPr>
          <p:cNvPr id="20484"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１４／６０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図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2113" y="522288"/>
            <a:ext cx="8359775" cy="531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右矢印 4"/>
          <p:cNvSpPr>
            <a:spLocks noChangeArrowheads="1"/>
          </p:cNvSpPr>
          <p:nvPr/>
        </p:nvSpPr>
        <p:spPr bwMode="auto">
          <a:xfrm>
            <a:off x="6402388" y="6088063"/>
            <a:ext cx="2422525" cy="654050"/>
          </a:xfrm>
          <a:prstGeom prst="rightArrow">
            <a:avLst>
              <a:gd name="adj1" fmla="val 59991"/>
              <a:gd name="adj2" fmla="val 499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000" dirty="0">
                <a:hlinkClick r:id="rId4" action="ppaction://hlinkfile"/>
              </a:rPr>
              <a:t>配布資料の説明</a:t>
            </a:r>
            <a:endParaRPr kumimoji="0" lang="ja-JP" altLang="en-US" sz="2000" dirty="0"/>
          </a:p>
        </p:txBody>
      </p:sp>
      <p:sp>
        <p:nvSpPr>
          <p:cNvPr id="21508"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１５／６０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図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3838" y="376238"/>
            <a:ext cx="8585200" cy="541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右矢印 5"/>
          <p:cNvSpPr>
            <a:spLocks noChangeArrowheads="1"/>
          </p:cNvSpPr>
          <p:nvPr/>
        </p:nvSpPr>
        <p:spPr bwMode="auto">
          <a:xfrm>
            <a:off x="6402388" y="6088063"/>
            <a:ext cx="2422525" cy="654050"/>
          </a:xfrm>
          <a:prstGeom prst="rightArrow">
            <a:avLst>
              <a:gd name="adj1" fmla="val 59991"/>
              <a:gd name="adj2" fmla="val 499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000" dirty="0">
                <a:hlinkClick r:id="rId3" action="ppaction://hlinkfile"/>
              </a:rPr>
              <a:t>配布資料の説明</a:t>
            </a:r>
            <a:endParaRPr kumimoji="0" lang="ja-JP" altLang="en-US" sz="2000" dirty="0"/>
          </a:p>
        </p:txBody>
      </p:sp>
      <p:sp>
        <p:nvSpPr>
          <p:cNvPr id="2253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１６／６０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4"/>
          <p:cNvSpPr txBox="1">
            <a:spLocks noChangeArrowheads="1"/>
          </p:cNvSpPr>
          <p:nvPr/>
        </p:nvSpPr>
        <p:spPr bwMode="auto">
          <a:xfrm>
            <a:off x="576263" y="3490913"/>
            <a:ext cx="8240712" cy="30464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チェックシートの種類</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① 記録用チェックシート</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記録用はデーターを簡単な記号でマーキングして</a:t>
            </a:r>
            <a:endParaRPr kumimoji="0" lang="en-US" altLang="ja-JP" sz="2400">
              <a:solidFill>
                <a:srgbClr val="0000FF"/>
              </a:solidFill>
              <a:latin typeface="HGP創英角ﾎﾟｯﾌﾟ体" pitchFamily="50" charset="-128"/>
              <a:ea typeface="HGP創英角ﾎﾟｯﾌﾟ体" pitchFamily="50" charset="-128"/>
            </a:endParaRP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まとめることによって現状を正しくつかむためのもの。</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② 点検確認用チェックシート</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点検したり確認したりする項目をあらかじめ</a:t>
            </a:r>
            <a:endParaRPr kumimoji="0" lang="en-US" altLang="ja-JP" sz="2400">
              <a:solidFill>
                <a:srgbClr val="0000FF"/>
              </a:solidFill>
              <a:latin typeface="HGP創英角ﾎﾟｯﾌﾟ体" pitchFamily="50" charset="-128"/>
              <a:ea typeface="HGP創英角ﾎﾟｯﾌﾟ体" pitchFamily="50" charset="-128"/>
            </a:endParaRP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書き出しておき、それをチェックすることによって、</a:t>
            </a:r>
            <a:endParaRPr kumimoji="0" lang="en-US" altLang="ja-JP" sz="2400">
              <a:solidFill>
                <a:srgbClr val="0000FF"/>
              </a:solidFill>
              <a:latin typeface="HGP創英角ﾎﾟｯﾌﾟ体" pitchFamily="50" charset="-128"/>
              <a:ea typeface="HGP創英角ﾎﾟｯﾌﾟ体" pitchFamily="50" charset="-128"/>
            </a:endParaRP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　　　点検漏れや確認の間違いを予防するためのもの。</a:t>
            </a:r>
          </a:p>
        </p:txBody>
      </p:sp>
      <p:sp>
        <p:nvSpPr>
          <p:cNvPr id="23555" name="Text Box 21"/>
          <p:cNvSpPr txBox="1">
            <a:spLocks noChangeArrowheads="1"/>
          </p:cNvSpPr>
          <p:nvPr/>
        </p:nvSpPr>
        <p:spPr bwMode="auto">
          <a:xfrm>
            <a:off x="576263" y="236538"/>
            <a:ext cx="3970337" cy="6461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3600">
                <a:solidFill>
                  <a:srgbClr val="0000FF"/>
                </a:solidFill>
                <a:latin typeface="HGP創英角ﾎﾟｯﾌﾟ体" pitchFamily="50" charset="-128"/>
                <a:ea typeface="HGP創英角ﾎﾟｯﾌﾟ体" pitchFamily="50" charset="-128"/>
              </a:rPr>
              <a:t>②　チェックシート</a:t>
            </a:r>
          </a:p>
        </p:txBody>
      </p:sp>
      <p:sp>
        <p:nvSpPr>
          <p:cNvPr id="23556" name="Text Box 22"/>
          <p:cNvSpPr txBox="1">
            <a:spLocks noChangeArrowheads="1"/>
          </p:cNvSpPr>
          <p:nvPr/>
        </p:nvSpPr>
        <p:spPr bwMode="auto">
          <a:xfrm>
            <a:off x="576263" y="1987550"/>
            <a:ext cx="8229600" cy="12001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チェックシートとは</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簡単にデーターをとったり、点検漏れを防ぐために</a:t>
            </a: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チェックするだけで結果がわかるように作られた表や図のこと</a:t>
            </a:r>
          </a:p>
        </p:txBody>
      </p:sp>
      <p:pic>
        <p:nvPicPr>
          <p:cNvPr id="23557" name="Picture 11" descr="\\asmo.local\fs\ASD25C\品質企画室\70_QCｻｰｸﾙ\QCｻｰｸﾙｲﾗｽﾄ集\QC4 (D)\イラスト\04_チェックシート\015.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75" y="87313"/>
            <a:ext cx="3868738"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テキスト ボックス 5"/>
          <p:cNvSpPr txBox="1">
            <a:spLocks noChangeArrowheads="1"/>
          </p:cNvSpPr>
          <p:nvPr/>
        </p:nvSpPr>
        <p:spPr bwMode="auto">
          <a:xfrm>
            <a:off x="7478713" y="296863"/>
            <a:ext cx="955675"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lang="ja-JP" altLang="en-US" sz="1200">
                <a:latin typeface="HGP創英角ﾎﾟｯﾌﾟ体" pitchFamily="50" charset="-128"/>
                <a:ea typeface="HGP創英角ﾎﾟｯﾌﾟ体" pitchFamily="50" charset="-128"/>
              </a:rPr>
              <a:t>チェックで</a:t>
            </a:r>
            <a:endParaRPr lang="en-US" altLang="ja-JP" sz="1200">
              <a:latin typeface="HGP創英角ﾎﾟｯﾌﾟ体" pitchFamily="50" charset="-128"/>
              <a:ea typeface="HGP創英角ﾎﾟｯﾌﾟ体" pitchFamily="50" charset="-128"/>
            </a:endParaRPr>
          </a:p>
          <a:p>
            <a:pPr>
              <a:lnSpc>
                <a:spcPct val="80000"/>
              </a:lnSpc>
              <a:spcBef>
                <a:spcPct val="50000"/>
              </a:spcBef>
              <a:buFontTx/>
              <a:buNone/>
            </a:pPr>
            <a:r>
              <a:rPr lang="ja-JP" altLang="en-US" sz="1200">
                <a:latin typeface="HGP創英角ﾎﾟｯﾌﾟ体" pitchFamily="50" charset="-128"/>
                <a:ea typeface="HGP創英角ﾎﾟｯﾌﾟ体" pitchFamily="50" charset="-128"/>
              </a:rPr>
              <a:t>洩れ防止！</a:t>
            </a:r>
          </a:p>
        </p:txBody>
      </p:sp>
      <p:sp>
        <p:nvSpPr>
          <p:cNvPr id="23559"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１７／６０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713" y="1608138"/>
            <a:ext cx="5688012" cy="316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79" name="Text Box 19"/>
          <p:cNvSpPr txBox="1">
            <a:spLocks noChangeArrowheads="1"/>
          </p:cNvSpPr>
          <p:nvPr/>
        </p:nvSpPr>
        <p:spPr bwMode="auto">
          <a:xfrm>
            <a:off x="574675" y="1025525"/>
            <a:ext cx="287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000">
                <a:solidFill>
                  <a:srgbClr val="0000FF"/>
                </a:solidFill>
                <a:latin typeface="HGP創英角ﾎﾟｯﾌﾟ体" pitchFamily="50" charset="-128"/>
                <a:ea typeface="HGP創英角ﾎﾟｯﾌﾟ体" pitchFamily="50" charset="-128"/>
              </a:rPr>
              <a:t>チェックシートの作成例</a:t>
            </a:r>
          </a:p>
        </p:txBody>
      </p:sp>
      <p:sp>
        <p:nvSpPr>
          <p:cNvPr id="24580" name="AutoShape 21"/>
          <p:cNvSpPr>
            <a:spLocks noChangeArrowheads="1"/>
          </p:cNvSpPr>
          <p:nvPr/>
        </p:nvSpPr>
        <p:spPr bwMode="auto">
          <a:xfrm>
            <a:off x="7669213" y="1968500"/>
            <a:ext cx="1223962" cy="2808288"/>
          </a:xfrm>
          <a:prstGeom prst="roundRect">
            <a:avLst>
              <a:gd name="adj" fmla="val 16667"/>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120000"/>
              </a:lnSpc>
              <a:spcBef>
                <a:spcPct val="0"/>
              </a:spcBef>
              <a:buFontTx/>
              <a:buNone/>
            </a:pPr>
            <a:r>
              <a:rPr lang="ja-JP" altLang="en-US" sz="1600" b="1"/>
              <a:t>Ａ，Ｂ欄は</a:t>
            </a:r>
          </a:p>
          <a:p>
            <a:pPr eaLnBrk="1" hangingPunct="1">
              <a:lnSpc>
                <a:spcPct val="120000"/>
              </a:lnSpc>
              <a:spcBef>
                <a:spcPct val="0"/>
              </a:spcBef>
              <a:buFontTx/>
              <a:buNone/>
            </a:pPr>
            <a:r>
              <a:rPr lang="ja-JP" altLang="en-US" sz="1600" b="1"/>
              <a:t>必要な層</a:t>
            </a:r>
          </a:p>
          <a:p>
            <a:pPr eaLnBrk="1" hangingPunct="1">
              <a:lnSpc>
                <a:spcPct val="120000"/>
              </a:lnSpc>
              <a:spcBef>
                <a:spcPct val="0"/>
              </a:spcBef>
              <a:buFontTx/>
              <a:buNone/>
            </a:pPr>
            <a:r>
              <a:rPr lang="ja-JP" altLang="en-US" sz="1600" b="1"/>
              <a:t>別を入れ</a:t>
            </a:r>
          </a:p>
          <a:p>
            <a:pPr eaLnBrk="1" hangingPunct="1">
              <a:lnSpc>
                <a:spcPct val="120000"/>
              </a:lnSpc>
              <a:spcBef>
                <a:spcPct val="0"/>
              </a:spcBef>
              <a:buFontTx/>
              <a:buNone/>
            </a:pPr>
            <a:r>
              <a:rPr lang="ja-JP" altLang="en-US" sz="1600" b="1"/>
              <a:t>る。</a:t>
            </a:r>
          </a:p>
          <a:p>
            <a:pPr eaLnBrk="1" hangingPunct="1">
              <a:lnSpc>
                <a:spcPct val="120000"/>
              </a:lnSpc>
              <a:spcBef>
                <a:spcPct val="0"/>
              </a:spcBef>
              <a:buFontTx/>
              <a:buNone/>
            </a:pPr>
            <a:r>
              <a:rPr lang="ja-JP" altLang="en-US" sz="1600" b="1"/>
              <a:t>種類別や</a:t>
            </a:r>
          </a:p>
          <a:p>
            <a:pPr eaLnBrk="1" hangingPunct="1">
              <a:lnSpc>
                <a:spcPct val="120000"/>
              </a:lnSpc>
              <a:spcBef>
                <a:spcPct val="0"/>
              </a:spcBef>
              <a:buFontTx/>
              <a:buNone/>
            </a:pPr>
            <a:r>
              <a:rPr lang="ja-JP" altLang="en-US" sz="1600" b="1"/>
              <a:t>人別など，</a:t>
            </a:r>
          </a:p>
          <a:p>
            <a:pPr eaLnBrk="1" hangingPunct="1">
              <a:lnSpc>
                <a:spcPct val="120000"/>
              </a:lnSpc>
              <a:spcBef>
                <a:spcPct val="0"/>
              </a:spcBef>
              <a:buFontTx/>
              <a:buNone/>
            </a:pPr>
            <a:r>
              <a:rPr lang="ja-JP" altLang="en-US" sz="1600" b="1"/>
              <a:t>目的に応じ</a:t>
            </a:r>
          </a:p>
          <a:p>
            <a:pPr eaLnBrk="1" hangingPunct="1">
              <a:lnSpc>
                <a:spcPct val="120000"/>
              </a:lnSpc>
              <a:spcBef>
                <a:spcPct val="0"/>
              </a:spcBef>
              <a:buFontTx/>
              <a:buNone/>
            </a:pPr>
            <a:r>
              <a:rPr lang="ja-JP" altLang="en-US" sz="1600" b="1"/>
              <a:t>て織り込む。</a:t>
            </a:r>
          </a:p>
        </p:txBody>
      </p:sp>
      <p:sp>
        <p:nvSpPr>
          <p:cNvPr id="24581" name="AutoShape 22"/>
          <p:cNvSpPr>
            <a:spLocks noChangeArrowheads="1"/>
          </p:cNvSpPr>
          <p:nvPr/>
        </p:nvSpPr>
        <p:spPr bwMode="auto">
          <a:xfrm>
            <a:off x="323850" y="1968500"/>
            <a:ext cx="1223963" cy="2808288"/>
          </a:xfrm>
          <a:prstGeom prst="roundRect">
            <a:avLst>
              <a:gd name="adj" fmla="val 16667"/>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120000"/>
              </a:lnSpc>
              <a:spcBef>
                <a:spcPct val="0"/>
              </a:spcBef>
              <a:buFontTx/>
              <a:buNone/>
            </a:pPr>
            <a:r>
              <a:rPr lang="ja-JP" altLang="en-US" sz="1600" b="1"/>
              <a:t>チェック項</a:t>
            </a:r>
          </a:p>
          <a:p>
            <a:pPr eaLnBrk="1" hangingPunct="1">
              <a:lnSpc>
                <a:spcPct val="120000"/>
              </a:lnSpc>
              <a:spcBef>
                <a:spcPct val="0"/>
              </a:spcBef>
              <a:buFontTx/>
              <a:buNone/>
            </a:pPr>
            <a:r>
              <a:rPr lang="ja-JP" altLang="en-US" sz="1600" b="1"/>
              <a:t>目は，チェ</a:t>
            </a:r>
          </a:p>
          <a:p>
            <a:pPr eaLnBrk="1" hangingPunct="1">
              <a:lnSpc>
                <a:spcPct val="120000"/>
              </a:lnSpc>
              <a:spcBef>
                <a:spcPct val="0"/>
              </a:spcBef>
              <a:buFontTx/>
              <a:buNone/>
            </a:pPr>
            <a:r>
              <a:rPr lang="ja-JP" altLang="en-US" sz="1600" b="1"/>
              <a:t>ックしやす</a:t>
            </a:r>
          </a:p>
          <a:p>
            <a:pPr eaLnBrk="1" hangingPunct="1">
              <a:lnSpc>
                <a:spcPct val="120000"/>
              </a:lnSpc>
              <a:spcBef>
                <a:spcPct val="0"/>
              </a:spcBef>
              <a:buFontTx/>
              <a:buNone/>
            </a:pPr>
            <a:r>
              <a:rPr lang="ja-JP" altLang="en-US" sz="1600" b="1"/>
              <a:t>い順序に</a:t>
            </a:r>
          </a:p>
          <a:p>
            <a:pPr eaLnBrk="1" hangingPunct="1">
              <a:lnSpc>
                <a:spcPct val="120000"/>
              </a:lnSpc>
              <a:spcBef>
                <a:spcPct val="0"/>
              </a:spcBef>
              <a:buFontTx/>
              <a:buNone/>
            </a:pPr>
            <a:r>
              <a:rPr lang="ja-JP" altLang="en-US" sz="1600" b="1"/>
              <a:t>する。</a:t>
            </a:r>
          </a:p>
          <a:p>
            <a:pPr eaLnBrk="1" hangingPunct="1">
              <a:lnSpc>
                <a:spcPct val="120000"/>
              </a:lnSpc>
              <a:spcBef>
                <a:spcPct val="0"/>
              </a:spcBef>
              <a:buFontTx/>
              <a:buNone/>
            </a:pPr>
            <a:r>
              <a:rPr lang="ja-JP" altLang="en-US" sz="1600" b="1"/>
              <a:t>工程順や作</a:t>
            </a:r>
          </a:p>
          <a:p>
            <a:pPr eaLnBrk="1" hangingPunct="1">
              <a:lnSpc>
                <a:spcPct val="120000"/>
              </a:lnSpc>
              <a:spcBef>
                <a:spcPct val="0"/>
              </a:spcBef>
              <a:buFontTx/>
              <a:buNone/>
            </a:pPr>
            <a:r>
              <a:rPr lang="ja-JP" altLang="en-US" sz="1600" b="1"/>
              <a:t>業順，時間</a:t>
            </a:r>
          </a:p>
          <a:p>
            <a:pPr eaLnBrk="1" hangingPunct="1">
              <a:lnSpc>
                <a:spcPct val="120000"/>
              </a:lnSpc>
              <a:spcBef>
                <a:spcPct val="0"/>
              </a:spcBef>
              <a:buFontTx/>
              <a:buNone/>
            </a:pPr>
            <a:r>
              <a:rPr lang="ja-JP" altLang="en-US" sz="1600" b="1"/>
              <a:t>別など</a:t>
            </a:r>
          </a:p>
        </p:txBody>
      </p:sp>
      <p:sp>
        <p:nvSpPr>
          <p:cNvPr id="24582" name="Line 23"/>
          <p:cNvSpPr>
            <a:spLocks noChangeShapeType="1"/>
          </p:cNvSpPr>
          <p:nvPr/>
        </p:nvSpPr>
        <p:spPr bwMode="auto">
          <a:xfrm>
            <a:off x="1547813" y="2544763"/>
            <a:ext cx="215900" cy="714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83" name="Line 24"/>
          <p:cNvSpPr>
            <a:spLocks noChangeShapeType="1"/>
          </p:cNvSpPr>
          <p:nvPr/>
        </p:nvSpPr>
        <p:spPr bwMode="auto">
          <a:xfrm flipH="1" flipV="1">
            <a:off x="5795963" y="2400300"/>
            <a:ext cx="1871662" cy="3603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84" name="Text Box 25"/>
          <p:cNvSpPr txBox="1">
            <a:spLocks noChangeArrowheads="1"/>
          </p:cNvSpPr>
          <p:nvPr/>
        </p:nvSpPr>
        <p:spPr bwMode="auto">
          <a:xfrm>
            <a:off x="1547813" y="4935538"/>
            <a:ext cx="6264275" cy="10350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80000"/>
              </a:lnSpc>
              <a:spcBef>
                <a:spcPct val="50000"/>
              </a:spcBef>
              <a:buFontTx/>
              <a:buNone/>
            </a:pPr>
            <a:r>
              <a:rPr lang="en-US" altLang="ja-JP" sz="1800">
                <a:latin typeface="ＭＳ Ｐゴシック" pitchFamily="50" charset="-128"/>
              </a:rPr>
              <a:t> </a:t>
            </a:r>
            <a:r>
              <a:rPr lang="ja-JP" altLang="en-US" sz="1800">
                <a:latin typeface="ＭＳ Ｐゴシック" pitchFamily="50" charset="-128"/>
              </a:rPr>
              <a:t>チェックするときの記号は，</a:t>
            </a:r>
          </a:p>
          <a:p>
            <a:pPr eaLnBrk="1" hangingPunct="1">
              <a:lnSpc>
                <a:spcPct val="80000"/>
              </a:lnSpc>
              <a:spcBef>
                <a:spcPct val="50000"/>
              </a:spcBef>
              <a:buFontTx/>
              <a:buNone/>
            </a:pPr>
            <a:r>
              <a:rPr lang="ja-JP" altLang="en-US" sz="1800">
                <a:latin typeface="ＭＳ Ｐゴシック" pitchFamily="50" charset="-128"/>
              </a:rPr>
              <a:t>         ， 正 ， ○ ， </a:t>
            </a:r>
            <a:r>
              <a:rPr lang="en-US" altLang="ja-JP" sz="1800">
                <a:latin typeface="ＭＳ Ｐゴシック" pitchFamily="50" charset="-128"/>
              </a:rPr>
              <a:t>× </a:t>
            </a:r>
            <a:r>
              <a:rPr lang="ja-JP" altLang="en-US" sz="1800">
                <a:latin typeface="ＭＳ Ｐゴシック" pitchFamily="50" charset="-128"/>
              </a:rPr>
              <a:t>，    </a:t>
            </a:r>
          </a:p>
          <a:p>
            <a:pPr eaLnBrk="1" hangingPunct="1">
              <a:lnSpc>
                <a:spcPct val="80000"/>
              </a:lnSpc>
              <a:spcBef>
                <a:spcPct val="50000"/>
              </a:spcBef>
              <a:buFontTx/>
              <a:buNone/>
            </a:pPr>
            <a:r>
              <a:rPr lang="ja-JP" altLang="en-US" sz="1800">
                <a:latin typeface="ＭＳ Ｐゴシック" pitchFamily="50" charset="-128"/>
              </a:rPr>
              <a:t> など，データ採取後に数えやすく，間違えにくい 記号を用いる。</a:t>
            </a:r>
          </a:p>
        </p:txBody>
      </p:sp>
      <p:sp>
        <p:nvSpPr>
          <p:cNvPr id="24585" name="Line 26"/>
          <p:cNvSpPr>
            <a:spLocks noChangeShapeType="1"/>
          </p:cNvSpPr>
          <p:nvPr/>
        </p:nvSpPr>
        <p:spPr bwMode="auto">
          <a:xfrm flipH="1">
            <a:off x="1763713" y="5318125"/>
            <a:ext cx="71437"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86" name="Line 27"/>
          <p:cNvSpPr>
            <a:spLocks noChangeShapeType="1"/>
          </p:cNvSpPr>
          <p:nvPr/>
        </p:nvSpPr>
        <p:spPr bwMode="auto">
          <a:xfrm flipH="1">
            <a:off x="1835150" y="5318125"/>
            <a:ext cx="71438"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87" name="Line 28"/>
          <p:cNvSpPr>
            <a:spLocks noChangeShapeType="1"/>
          </p:cNvSpPr>
          <p:nvPr/>
        </p:nvSpPr>
        <p:spPr bwMode="auto">
          <a:xfrm flipH="1">
            <a:off x="1908175" y="5318125"/>
            <a:ext cx="71438"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88" name="Line 29"/>
          <p:cNvSpPr>
            <a:spLocks noChangeShapeType="1"/>
          </p:cNvSpPr>
          <p:nvPr/>
        </p:nvSpPr>
        <p:spPr bwMode="auto">
          <a:xfrm flipH="1">
            <a:off x="1979613" y="5318125"/>
            <a:ext cx="71437"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89" name="Freeform 30"/>
          <p:cNvSpPr>
            <a:spLocks/>
          </p:cNvSpPr>
          <p:nvPr/>
        </p:nvSpPr>
        <p:spPr bwMode="auto">
          <a:xfrm>
            <a:off x="4025900" y="5313363"/>
            <a:ext cx="144463" cy="215900"/>
          </a:xfrm>
          <a:custGeom>
            <a:avLst/>
            <a:gdLst>
              <a:gd name="T0" fmla="*/ 0 w 91"/>
              <a:gd name="T1" fmla="*/ 2147483647 h 136"/>
              <a:gd name="T2" fmla="*/ 2147483647 w 91"/>
              <a:gd name="T3" fmla="*/ 2147483647 h 136"/>
              <a:gd name="T4" fmla="*/ 2147483647 w 91"/>
              <a:gd name="T5" fmla="*/ 0 h 136"/>
              <a:gd name="T6" fmla="*/ 0 60000 65536"/>
              <a:gd name="T7" fmla="*/ 0 60000 65536"/>
              <a:gd name="T8" fmla="*/ 0 60000 65536"/>
            </a:gdLst>
            <a:ahLst/>
            <a:cxnLst>
              <a:cxn ang="T6">
                <a:pos x="T0" y="T1"/>
              </a:cxn>
              <a:cxn ang="T7">
                <a:pos x="T2" y="T3"/>
              </a:cxn>
              <a:cxn ang="T8">
                <a:pos x="T4" y="T5"/>
              </a:cxn>
            </a:cxnLst>
            <a:rect l="0" t="0" r="r" b="b"/>
            <a:pathLst>
              <a:path w="91" h="136">
                <a:moveTo>
                  <a:pt x="0" y="45"/>
                </a:moveTo>
                <a:lnTo>
                  <a:pt x="46" y="136"/>
                </a:lnTo>
                <a:lnTo>
                  <a:pt x="91" y="0"/>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0" name="Text Box 35"/>
          <p:cNvSpPr txBox="1">
            <a:spLocks noChangeArrowheads="1"/>
          </p:cNvSpPr>
          <p:nvPr/>
        </p:nvSpPr>
        <p:spPr bwMode="auto">
          <a:xfrm>
            <a:off x="1763713" y="1531938"/>
            <a:ext cx="3930650" cy="2555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0" rIns="18000" bIns="108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a:t>表○　プリンターの印刷ミス調査チェックシート</a:t>
            </a:r>
          </a:p>
        </p:txBody>
      </p:sp>
      <p:sp>
        <p:nvSpPr>
          <p:cNvPr id="24591" name="Rectangle 2"/>
          <p:cNvSpPr>
            <a:spLocks noGrp="1" noChangeArrowheads="1"/>
          </p:cNvSpPr>
          <p:nvPr>
            <p:ph type="title"/>
          </p:nvPr>
        </p:nvSpPr>
        <p:spPr>
          <a:xfrm>
            <a:off x="685800" y="381000"/>
            <a:ext cx="7772400" cy="533400"/>
          </a:xfrm>
          <a:ln w="28575">
            <a:solidFill>
              <a:schemeClr val="tx1"/>
            </a:solidFill>
            <a:miter lim="800000"/>
            <a:headEnd/>
            <a:tailEnd/>
          </a:ln>
        </p:spPr>
        <p:txBody>
          <a:bodyPr/>
          <a:lstStyle/>
          <a:p>
            <a:pPr eaLnBrk="1" hangingPunct="1"/>
            <a:r>
              <a:rPr lang="ja-JP" altLang="en-US" sz="2800" smtClean="0">
                <a:latin typeface="HGP創英角ﾎﾟｯﾌﾟ体" pitchFamily="50" charset="-128"/>
                <a:ea typeface="HGP創英角ﾎﾟｯﾌﾟ体" pitchFamily="50" charset="-128"/>
              </a:rPr>
              <a:t>チェックシートの書き方</a:t>
            </a:r>
            <a:endParaRPr lang="ja-JP" altLang="en-US" smtClean="0">
              <a:latin typeface="HGP創英角ﾎﾟｯﾌﾟ体" pitchFamily="50" charset="-128"/>
              <a:ea typeface="HGP創英角ﾎﾟｯﾌﾟ体" pitchFamily="50" charset="-128"/>
            </a:endParaRPr>
          </a:p>
        </p:txBody>
      </p:sp>
      <p:sp>
        <p:nvSpPr>
          <p:cNvPr id="24592" name="Line 29"/>
          <p:cNvSpPr>
            <a:spLocks noChangeShapeType="1"/>
          </p:cNvSpPr>
          <p:nvPr/>
        </p:nvSpPr>
        <p:spPr bwMode="auto">
          <a:xfrm flipH="1" flipV="1">
            <a:off x="1744663" y="5314950"/>
            <a:ext cx="346075" cy="2000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3" name="Text Box 19"/>
          <p:cNvSpPr txBox="1">
            <a:spLocks noChangeArrowheads="1"/>
          </p:cNvSpPr>
          <p:nvPr/>
        </p:nvSpPr>
        <p:spPr bwMode="auto">
          <a:xfrm>
            <a:off x="671513" y="6024563"/>
            <a:ext cx="8221662"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000">
                <a:solidFill>
                  <a:srgbClr val="0000FF"/>
                </a:solidFill>
                <a:latin typeface="HGP創英角ﾎﾟｯﾌﾟ体" pitchFamily="50" charset="-128"/>
                <a:ea typeface="HGP創英角ﾎﾟｯﾌﾟ体" pitchFamily="50" charset="-128"/>
              </a:rPr>
              <a:t>チェックシートの例</a:t>
            </a:r>
            <a:endParaRPr lang="en-US" altLang="ja-JP" sz="2000">
              <a:solidFill>
                <a:srgbClr val="0000FF"/>
              </a:solidFill>
              <a:latin typeface="HGP創英角ﾎﾟｯﾌﾟ体" pitchFamily="50" charset="-128"/>
              <a:ea typeface="HGP創英角ﾎﾟｯﾌﾟ体" pitchFamily="50" charset="-128"/>
            </a:endParaRPr>
          </a:p>
          <a:p>
            <a:pPr eaLnBrk="1" hangingPunct="1">
              <a:spcBef>
                <a:spcPts val="600"/>
              </a:spcBef>
              <a:buFontTx/>
              <a:buNone/>
            </a:pPr>
            <a:r>
              <a:rPr lang="ja-JP" altLang="en-US" sz="2000">
                <a:solidFill>
                  <a:srgbClr val="0000FF"/>
                </a:solidFill>
                <a:latin typeface="HGP創英角ﾎﾟｯﾌﾟ体" pitchFamily="50" charset="-128"/>
                <a:ea typeface="HGP創英角ﾎﾟｯﾌﾟ体" pitchFamily="50" charset="-128"/>
              </a:rPr>
              <a:t>不適合項目調査表、度数分布調査表、点検・確認表（日常点検表）など</a:t>
            </a:r>
          </a:p>
        </p:txBody>
      </p:sp>
      <p:sp>
        <p:nvSpPr>
          <p:cNvPr id="24594"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１８／６０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333375" y="1219200"/>
            <a:ext cx="2457450" cy="2547938"/>
            <a:chOff x="192" y="2352"/>
            <a:chExt cx="1776" cy="1842"/>
          </a:xfrm>
        </p:grpSpPr>
        <p:pic>
          <p:nvPicPr>
            <p:cNvPr id="7180" name="Picture 14" descr="24_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92" y="2352"/>
              <a:ext cx="1700" cy="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1" name="Rectangle 15"/>
            <p:cNvSpPr>
              <a:spLocks noChangeArrowheads="1"/>
            </p:cNvSpPr>
            <p:nvPr/>
          </p:nvSpPr>
          <p:spPr bwMode="auto">
            <a:xfrm>
              <a:off x="912" y="3168"/>
              <a:ext cx="1056" cy="5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7171" name="AutoShape 7"/>
          <p:cNvSpPr>
            <a:spLocks noChangeArrowheads="1"/>
          </p:cNvSpPr>
          <p:nvPr/>
        </p:nvSpPr>
        <p:spPr bwMode="auto">
          <a:xfrm>
            <a:off x="1430338" y="1143000"/>
            <a:ext cx="2509837" cy="2376488"/>
          </a:xfrm>
          <a:prstGeom prst="wedgeRoundRectCallout">
            <a:avLst>
              <a:gd name="adj1" fmla="val -66144"/>
              <a:gd name="adj2" fmla="val -27111"/>
              <a:gd name="adj3" fmla="val 16667"/>
            </a:avLst>
          </a:prstGeom>
          <a:solidFill>
            <a:srgbClr val="E0BED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110000"/>
              </a:lnSpc>
              <a:spcBef>
                <a:spcPct val="0"/>
              </a:spcBef>
              <a:buFontTx/>
              <a:buNone/>
            </a:pPr>
            <a:r>
              <a:rPr lang="ja-JP" altLang="en-US" sz="1800" b="1"/>
              <a:t>博士，ＱＣ的センスの大切さはよくわかりました。実際の業務や改善で活用するＱＣの道具類があるって聞きましたが？</a:t>
            </a:r>
          </a:p>
        </p:txBody>
      </p:sp>
      <p:sp>
        <p:nvSpPr>
          <p:cNvPr id="7172" name="AutoShape 9"/>
          <p:cNvSpPr>
            <a:spLocks noChangeArrowheads="1"/>
          </p:cNvSpPr>
          <p:nvPr/>
        </p:nvSpPr>
        <p:spPr bwMode="auto">
          <a:xfrm>
            <a:off x="4022725" y="1158875"/>
            <a:ext cx="2530475" cy="2376488"/>
          </a:xfrm>
          <a:prstGeom prst="wedgeRoundRectCallout">
            <a:avLst>
              <a:gd name="adj1" fmla="val 68269"/>
              <a:gd name="adj2" fmla="val -28847"/>
              <a:gd name="adj3" fmla="val 16667"/>
            </a:avLst>
          </a:prstGeom>
          <a:solidFill>
            <a:srgbClr val="A9CDD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110000"/>
              </a:lnSpc>
              <a:spcBef>
                <a:spcPct val="0"/>
              </a:spcBef>
              <a:buFontTx/>
              <a:buNone/>
            </a:pPr>
            <a:r>
              <a:rPr lang="ja-JP" altLang="en-US" sz="1800" b="1"/>
              <a:t>そうなんだ。今までのＱＣの実践から生まれた便利な道具があるから，ＱＣ的センスとともに身につけるといいね。その一つに ＱＣ手法があるよ。</a:t>
            </a:r>
          </a:p>
        </p:txBody>
      </p:sp>
      <p:sp>
        <p:nvSpPr>
          <p:cNvPr id="7173" name="Rectangle 11"/>
          <p:cNvSpPr>
            <a:spLocks noChangeArrowheads="1"/>
          </p:cNvSpPr>
          <p:nvPr/>
        </p:nvSpPr>
        <p:spPr bwMode="auto">
          <a:xfrm>
            <a:off x="395288" y="4114800"/>
            <a:ext cx="8353425" cy="2514600"/>
          </a:xfrm>
          <a:prstGeom prst="rect">
            <a:avLst/>
          </a:prstGeom>
          <a:solidFill>
            <a:srgbClr val="E6EA9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2800">
                <a:latin typeface="HGP創英角ﾎﾟｯﾌﾟ体" pitchFamily="50" charset="-128"/>
                <a:ea typeface="HGP創英角ﾎﾟｯﾌﾟ体" pitchFamily="50" charset="-128"/>
              </a:rPr>
              <a:t>   </a:t>
            </a:r>
            <a:r>
              <a:rPr lang="ja-JP" altLang="en-US" sz="2800">
                <a:latin typeface="HGP創英角ﾎﾟｯﾌﾟ体" pitchFamily="50" charset="-128"/>
                <a:ea typeface="HGP創英角ﾎﾟｯﾌﾟ体" pitchFamily="50" charset="-128"/>
              </a:rPr>
              <a:t>便利な道具</a:t>
            </a:r>
          </a:p>
          <a:p>
            <a:pPr eaLnBrk="1" hangingPunct="1">
              <a:spcBef>
                <a:spcPct val="0"/>
              </a:spcBef>
              <a:buFontTx/>
              <a:buNone/>
            </a:pPr>
            <a:endParaRPr lang="ja-JP" altLang="en-US" sz="1200">
              <a:latin typeface="HGP創英角ﾎﾟｯﾌﾟ体" pitchFamily="50" charset="-128"/>
              <a:ea typeface="HGP創英角ﾎﾟｯﾌﾟ体" pitchFamily="50" charset="-128"/>
            </a:endParaRPr>
          </a:p>
          <a:p>
            <a:pPr eaLnBrk="1" hangingPunct="1">
              <a:spcBef>
                <a:spcPct val="0"/>
              </a:spcBef>
              <a:buFontTx/>
              <a:buNone/>
            </a:pPr>
            <a:r>
              <a:rPr lang="ja-JP" altLang="en-US" sz="2400">
                <a:latin typeface="HGP創英角ﾎﾟｯﾌﾟ体" pitchFamily="50" charset="-128"/>
                <a:ea typeface="HGP創英角ﾎﾟｯﾌﾟ体" pitchFamily="50" charset="-128"/>
              </a:rPr>
              <a:t>○ ＱＣ手法 ･･･ ＱＣ七つ道具，新ＱＣ七つ道具，統計解析各種</a:t>
            </a:r>
          </a:p>
          <a:p>
            <a:pPr eaLnBrk="1" hangingPunct="1">
              <a:spcBef>
                <a:spcPct val="0"/>
              </a:spcBef>
              <a:buFontTx/>
              <a:buNone/>
            </a:pPr>
            <a:r>
              <a:rPr lang="ja-JP" altLang="en-US" sz="2400">
                <a:latin typeface="HGP創英角ﾎﾟｯﾌﾟ体" pitchFamily="50" charset="-128"/>
                <a:ea typeface="HGP創英角ﾎﾟｯﾌﾟ体" pitchFamily="50" charset="-128"/>
              </a:rPr>
              <a:t>                          手法など</a:t>
            </a:r>
          </a:p>
          <a:p>
            <a:pPr eaLnBrk="1" hangingPunct="1">
              <a:spcBef>
                <a:spcPct val="0"/>
              </a:spcBef>
              <a:buFontTx/>
              <a:buNone/>
            </a:pPr>
            <a:r>
              <a:rPr lang="ja-JP" altLang="en-US" sz="2400">
                <a:latin typeface="HGP創英角ﾎﾟｯﾌﾟ体" pitchFamily="50" charset="-128"/>
                <a:ea typeface="HGP創英角ﾎﾟｯﾌﾟ体" pitchFamily="50" charset="-128"/>
              </a:rPr>
              <a:t>○ 問題解決の手順 ･･･ ＱＣストーリー（問題解決・課題達成型）</a:t>
            </a:r>
          </a:p>
          <a:p>
            <a:pPr eaLnBrk="1" hangingPunct="1">
              <a:spcBef>
                <a:spcPct val="0"/>
              </a:spcBef>
              <a:buFontTx/>
              <a:buNone/>
            </a:pPr>
            <a:r>
              <a:rPr lang="ja-JP" altLang="en-US" sz="2400">
                <a:latin typeface="HGP創英角ﾎﾟｯﾌﾟ体" pitchFamily="50" charset="-128"/>
                <a:ea typeface="HGP創英角ﾎﾟｯﾌﾟ体" pitchFamily="50" charset="-128"/>
              </a:rPr>
              <a:t>○ その他 ･･･ 信頼性手法，ＩＥ手法，ＶＥ手法など                          </a:t>
            </a:r>
          </a:p>
        </p:txBody>
      </p:sp>
      <p:pic>
        <p:nvPicPr>
          <p:cNvPr id="7174" name="Picture 16" descr="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231900"/>
            <a:ext cx="2590800"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Rectangle 17"/>
          <p:cNvSpPr>
            <a:spLocks noChangeArrowheads="1"/>
          </p:cNvSpPr>
          <p:nvPr/>
        </p:nvSpPr>
        <p:spPr bwMode="auto">
          <a:xfrm>
            <a:off x="0" y="0"/>
            <a:ext cx="9144000" cy="704850"/>
          </a:xfrm>
          <a:prstGeom prst="rect">
            <a:avLst/>
          </a:prstGeom>
          <a:solidFill>
            <a:schemeClr val="accent2"/>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latin typeface="HGP創英角ﾎﾟｯﾌﾟ体" pitchFamily="50" charset="-128"/>
              <a:ea typeface="HGP創英角ﾎﾟｯﾌﾟ体" pitchFamily="50" charset="-128"/>
            </a:endParaRPr>
          </a:p>
        </p:txBody>
      </p:sp>
      <p:sp>
        <p:nvSpPr>
          <p:cNvPr id="7176" name="Rectangle 19"/>
          <p:cNvSpPr>
            <a:spLocks noChangeArrowheads="1"/>
          </p:cNvSpPr>
          <p:nvPr/>
        </p:nvSpPr>
        <p:spPr bwMode="auto">
          <a:xfrm>
            <a:off x="0" y="0"/>
            <a:ext cx="762000" cy="704850"/>
          </a:xfrm>
          <a:prstGeom prst="rect">
            <a:avLst/>
          </a:prstGeom>
          <a:solidFill>
            <a:schemeClr val="bg1"/>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7177" name="Rectangle 20"/>
          <p:cNvSpPr>
            <a:spLocks noChangeArrowheads="1"/>
          </p:cNvSpPr>
          <p:nvPr/>
        </p:nvSpPr>
        <p:spPr bwMode="auto">
          <a:xfrm>
            <a:off x="0" y="0"/>
            <a:ext cx="762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ja-JP" sz="4400">
                <a:solidFill>
                  <a:schemeClr val="accent2"/>
                </a:solidFill>
                <a:latin typeface="HGP創英角ﾎﾟｯﾌﾟ体" pitchFamily="50" charset="-128"/>
                <a:ea typeface="HGP創英角ﾎﾟｯﾌﾟ体" pitchFamily="50" charset="-128"/>
              </a:rPr>
              <a:t>１</a:t>
            </a:r>
          </a:p>
        </p:txBody>
      </p:sp>
      <p:sp>
        <p:nvSpPr>
          <p:cNvPr id="7178" name="Rectangle 2"/>
          <p:cNvSpPr>
            <a:spLocks noGrp="1" noChangeArrowheads="1"/>
          </p:cNvSpPr>
          <p:nvPr>
            <p:ph type="title"/>
          </p:nvPr>
        </p:nvSpPr>
        <p:spPr>
          <a:xfrm>
            <a:off x="838200" y="0"/>
            <a:ext cx="8305800" cy="685800"/>
          </a:xfrm>
        </p:spPr>
        <p:txBody>
          <a:bodyPr/>
          <a:lstStyle/>
          <a:p>
            <a:pPr algn="l" eaLnBrk="1" hangingPunct="1"/>
            <a:r>
              <a:rPr lang="ja-JP" altLang="en-US" sz="4000" smtClean="0">
                <a:solidFill>
                  <a:schemeClr val="bg1"/>
                </a:solidFill>
                <a:latin typeface="HGP創英角ﾎﾟｯﾌﾟ体" pitchFamily="50" charset="-128"/>
                <a:ea typeface="HGP創英角ﾎﾟｯﾌﾟ体" pitchFamily="50" charset="-128"/>
              </a:rPr>
              <a:t>ＱＣ手法とは？</a:t>
            </a:r>
            <a:r>
              <a:rPr lang="ja-JP" altLang="en-US" sz="2800" smtClean="0">
                <a:solidFill>
                  <a:schemeClr val="bg1"/>
                </a:solidFill>
                <a:latin typeface="HGP創英角ﾎﾟｯﾌﾟ体" pitchFamily="50" charset="-128"/>
                <a:ea typeface="HGP創英角ﾎﾟｯﾌﾟ体" pitchFamily="50" charset="-128"/>
              </a:rPr>
              <a:t> </a:t>
            </a:r>
            <a:r>
              <a:rPr lang="ja-JP" altLang="en-US" sz="2700" smtClean="0">
                <a:solidFill>
                  <a:schemeClr val="bg1"/>
                </a:solidFill>
                <a:latin typeface="HGP創英角ﾎﾟｯﾌﾟ体" pitchFamily="50" charset="-128"/>
                <a:ea typeface="HGP創英角ﾎﾟｯﾌﾟ体" pitchFamily="50" charset="-128"/>
              </a:rPr>
              <a:t>－問題解決などに不可欠な道具</a:t>
            </a:r>
            <a:endParaRPr lang="ja-JP" altLang="en-US" sz="2400" smtClean="0">
              <a:solidFill>
                <a:schemeClr val="tx1"/>
              </a:solidFill>
              <a:latin typeface="HGP創英角ﾎﾟｯﾌﾟ体" pitchFamily="50" charset="-128"/>
              <a:ea typeface="HGP創英角ﾎﾟｯﾌﾟ体" pitchFamily="50" charset="-128"/>
            </a:endParaRPr>
          </a:p>
        </p:txBody>
      </p:sp>
      <p:sp>
        <p:nvSpPr>
          <p:cNvPr id="7179"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solidFill>
                  <a:schemeClr val="bg1"/>
                </a:solidFill>
                <a:latin typeface="ＭＳ Ｐゴシック" pitchFamily="50" charset="-128"/>
              </a:rPr>
              <a:t>１／６０</a:t>
            </a:r>
            <a:endParaRPr lang="en-US" altLang="ja-JP" sz="1400" b="1">
              <a:solidFill>
                <a:schemeClr val="bg1"/>
              </a:solidFill>
              <a:latin typeface="ＭＳ Ｐゴシック" pitchFamily="50"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Text Box 3"/>
          <p:cNvSpPr txBox="1">
            <a:spLocks noChangeArrowheads="1"/>
          </p:cNvSpPr>
          <p:nvPr/>
        </p:nvSpPr>
        <p:spPr bwMode="auto">
          <a:xfrm>
            <a:off x="593725" y="2490788"/>
            <a:ext cx="8016875" cy="94615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0000FF"/>
                </a:solidFill>
                <a:latin typeface="HGP創英角ﾎﾟｯﾌﾟ体" pitchFamily="50" charset="-128"/>
                <a:ea typeface="HGP創英角ﾎﾟｯﾌﾟ体" pitchFamily="50" charset="-128"/>
              </a:rPr>
              <a:t>パレート図とは，現象や原因を層別し，比率の大きい順に並べるとともに，累積和を加えた図</a:t>
            </a:r>
          </a:p>
        </p:txBody>
      </p:sp>
      <p:sp>
        <p:nvSpPr>
          <p:cNvPr id="176132" name="Text Box 4"/>
          <p:cNvSpPr txBox="1">
            <a:spLocks noChangeArrowheads="1"/>
          </p:cNvSpPr>
          <p:nvPr/>
        </p:nvSpPr>
        <p:spPr bwMode="auto">
          <a:xfrm>
            <a:off x="593725" y="3989388"/>
            <a:ext cx="8016875" cy="2555875"/>
          </a:xfrm>
          <a:prstGeom prst="rect">
            <a:avLst/>
          </a:prstGeom>
          <a:solidFill>
            <a:srgbClr val="FFFF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ts val="600"/>
              </a:spcBef>
              <a:buFontTx/>
              <a:buNone/>
            </a:pPr>
            <a:r>
              <a:rPr lang="en-US" altLang="ja-JP" sz="2800">
                <a:solidFill>
                  <a:srgbClr val="0000FF"/>
                </a:solidFill>
                <a:latin typeface="HGP創英角ﾎﾟｯﾌﾟ体" pitchFamily="50" charset="-128"/>
                <a:ea typeface="HGP創英角ﾎﾟｯﾌﾟ体" pitchFamily="50" charset="-128"/>
              </a:rPr>
              <a:t>① </a:t>
            </a:r>
            <a:r>
              <a:rPr lang="ja-JP" altLang="en-US" sz="2800">
                <a:solidFill>
                  <a:srgbClr val="0000FF"/>
                </a:solidFill>
                <a:latin typeface="HGP創英角ﾎﾟｯﾌﾟ体" pitchFamily="50" charset="-128"/>
                <a:ea typeface="HGP創英角ﾎﾟｯﾌﾟ体" pitchFamily="50" charset="-128"/>
              </a:rPr>
              <a:t>どの項目がもっとも重要か</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② 問題の重要さの順位</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③ 全体に対してどの程度の割合を占めているか</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④ どの項目を取り上げれば，その効果はどれ位か</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⑤ 対策前後の比較で，どれ位，どう変わったか</a:t>
            </a:r>
          </a:p>
        </p:txBody>
      </p:sp>
      <p:sp>
        <p:nvSpPr>
          <p:cNvPr id="176133" name="AutoShape 5"/>
          <p:cNvSpPr>
            <a:spLocks noChangeArrowheads="1"/>
          </p:cNvSpPr>
          <p:nvPr/>
        </p:nvSpPr>
        <p:spPr bwMode="auto">
          <a:xfrm>
            <a:off x="4191000" y="3482975"/>
            <a:ext cx="838200" cy="442913"/>
          </a:xfrm>
          <a:prstGeom prst="downArrow">
            <a:avLst>
              <a:gd name="adj1" fmla="val 50000"/>
              <a:gd name="adj2" fmla="val 47037"/>
            </a:avLst>
          </a:prstGeom>
          <a:solidFill>
            <a:srgbClr val="CD73C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76134" name="Text Box 6"/>
          <p:cNvSpPr txBox="1">
            <a:spLocks noChangeArrowheads="1"/>
          </p:cNvSpPr>
          <p:nvPr/>
        </p:nvSpPr>
        <p:spPr bwMode="auto">
          <a:xfrm>
            <a:off x="5854700" y="4283075"/>
            <a:ext cx="2209800" cy="554038"/>
          </a:xfrm>
          <a:prstGeom prst="rect">
            <a:avLst/>
          </a:prstGeom>
          <a:solidFill>
            <a:srgbClr val="FF99CC"/>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3000">
                <a:latin typeface="HGP創英角ﾎﾟｯﾌﾟ体" pitchFamily="50" charset="-128"/>
                <a:ea typeface="HGP創英角ﾎﾟｯﾌﾟ体" pitchFamily="50" charset="-128"/>
              </a:rPr>
              <a:t>　重点指向</a:t>
            </a:r>
            <a:endParaRPr lang="ja-JP" altLang="en-US" sz="2400">
              <a:latin typeface="HGP創英角ﾎﾟｯﾌﾟ体" pitchFamily="50" charset="-128"/>
              <a:ea typeface="HGP創英角ﾎﾟｯﾌﾟ体" pitchFamily="50" charset="-128"/>
            </a:endParaRPr>
          </a:p>
        </p:txBody>
      </p:sp>
      <p:sp>
        <p:nvSpPr>
          <p:cNvPr id="25606" name="Rectangle 8"/>
          <p:cNvSpPr>
            <a:spLocks noGrp="1" noChangeArrowheads="1"/>
          </p:cNvSpPr>
          <p:nvPr>
            <p:ph type="title"/>
          </p:nvPr>
        </p:nvSpPr>
        <p:spPr>
          <a:xfrm>
            <a:off x="593725" y="273050"/>
            <a:ext cx="3005138" cy="704850"/>
          </a:xfrm>
          <a:solidFill>
            <a:srgbClr val="FFFF00"/>
          </a:solidFill>
        </p:spPr>
        <p:txBody>
          <a:bodyPr/>
          <a:lstStyle/>
          <a:p>
            <a:pPr algn="l" eaLnBrk="1" hangingPunct="1"/>
            <a:r>
              <a:rPr lang="ja-JP" altLang="en-US" sz="3200" smtClean="0">
                <a:solidFill>
                  <a:srgbClr val="0000FF"/>
                </a:solidFill>
                <a:latin typeface="HGP創英角ﾎﾟｯﾌﾟ体" pitchFamily="50" charset="-128"/>
                <a:ea typeface="HGP創英角ﾎﾟｯﾌﾟ体" pitchFamily="50" charset="-128"/>
              </a:rPr>
              <a:t>③　パレート図</a:t>
            </a:r>
            <a:endParaRPr lang="ja-JP" altLang="en-US" sz="3600" smtClean="0">
              <a:solidFill>
                <a:srgbClr val="0000FF"/>
              </a:solidFill>
              <a:latin typeface="HGP創英角ﾎﾟｯﾌﾟ体" pitchFamily="50" charset="-128"/>
              <a:ea typeface="HGP創英角ﾎﾟｯﾌﾟ体" pitchFamily="50" charset="-128"/>
            </a:endParaRPr>
          </a:p>
        </p:txBody>
      </p:sp>
      <p:pic>
        <p:nvPicPr>
          <p:cNvPr id="25607" name="Picture 11" descr="\\asmo.local\fs\ASD25C\品質企画室\70_QCｻｰｸﾙ\QCｻｰｸﾙｲﾗｽﾄ集\QC4 (D)\イラスト\02_パレート図\008.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250" y="73025"/>
            <a:ext cx="3167063" cy="233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8" name="円形吹き出し 2"/>
          <p:cNvSpPr>
            <a:spLocks noChangeArrowheads="1"/>
          </p:cNvSpPr>
          <p:nvPr/>
        </p:nvSpPr>
        <p:spPr bwMode="auto">
          <a:xfrm>
            <a:off x="7534275" y="900113"/>
            <a:ext cx="1317625" cy="677862"/>
          </a:xfrm>
          <a:prstGeom prst="wedgeEllipseCallout">
            <a:avLst>
              <a:gd name="adj1" fmla="val -66097"/>
              <a:gd name="adj2" fmla="val 59625"/>
            </a:avLst>
          </a:prstGeom>
          <a:solidFill>
            <a:schemeClr val="bg1"/>
          </a:solidFill>
          <a:ln w="9525" algn="ctr">
            <a:solidFill>
              <a:schemeClr val="tx1"/>
            </a:solidFill>
            <a:round/>
            <a:headEnd/>
            <a:tailEnd/>
          </a:ln>
        </p:spPr>
        <p:txBody>
          <a:bodyPr lIns="0" rIns="0"/>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200">
                <a:latin typeface="HGP創英角ﾎﾟｯﾌﾟ体" pitchFamily="50" charset="-128"/>
                <a:ea typeface="HGP創英角ﾎﾟｯﾌﾟ体" pitchFamily="50" charset="-128"/>
              </a:rPr>
              <a:t>累積和で</a:t>
            </a:r>
            <a:endParaRPr kumimoji="0" lang="en-US" altLang="ja-JP" sz="1200">
              <a:latin typeface="HGP創英角ﾎﾟｯﾌﾟ体" pitchFamily="50" charset="-128"/>
              <a:ea typeface="HGP創英角ﾎﾟｯﾌﾟ体" pitchFamily="50" charset="-128"/>
            </a:endParaRPr>
          </a:p>
          <a:p>
            <a:pPr eaLnBrk="1" hangingPunct="1">
              <a:spcBef>
                <a:spcPct val="0"/>
              </a:spcBef>
              <a:buFontTx/>
              <a:buNone/>
            </a:pPr>
            <a:r>
              <a:rPr kumimoji="0" lang="ja-JP" altLang="en-US" sz="1200">
                <a:latin typeface="HGP創英角ﾎﾟｯﾌﾟ体" pitchFamily="50" charset="-128"/>
                <a:ea typeface="HGP創英角ﾎﾟｯﾌﾟ体" pitchFamily="50" charset="-128"/>
              </a:rPr>
              <a:t>効果も解る！</a:t>
            </a:r>
          </a:p>
        </p:txBody>
      </p:sp>
      <p:sp>
        <p:nvSpPr>
          <p:cNvPr id="25609"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１９／６０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6133"/>
                                        </p:tgtEl>
                                        <p:attrNameLst>
                                          <p:attrName>style.visibility</p:attrName>
                                        </p:attrNameLst>
                                      </p:cBhvr>
                                      <p:to>
                                        <p:strVal val="visible"/>
                                      </p:to>
                                    </p:set>
                                    <p:animEffect transition="in" filter="wipe(up)">
                                      <p:cBhvr>
                                        <p:cTn id="7" dur="500"/>
                                        <p:tgtEl>
                                          <p:spTgt spid="1761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6132"/>
                                        </p:tgtEl>
                                        <p:attrNameLst>
                                          <p:attrName>style.visibility</p:attrName>
                                        </p:attrNameLst>
                                      </p:cBhvr>
                                      <p:to>
                                        <p:strVal val="visible"/>
                                      </p:to>
                                    </p:set>
                                    <p:anim calcmode="lin" valueType="num">
                                      <p:cBhvr additive="base">
                                        <p:cTn id="12" dur="500" fill="hold"/>
                                        <p:tgtEl>
                                          <p:spTgt spid="176132"/>
                                        </p:tgtEl>
                                        <p:attrNameLst>
                                          <p:attrName>ppt_x</p:attrName>
                                        </p:attrNameLst>
                                      </p:cBhvr>
                                      <p:tavLst>
                                        <p:tav tm="0">
                                          <p:val>
                                            <p:strVal val="#ppt_x"/>
                                          </p:val>
                                        </p:tav>
                                        <p:tav tm="100000">
                                          <p:val>
                                            <p:strVal val="#ppt_x"/>
                                          </p:val>
                                        </p:tav>
                                      </p:tavLst>
                                    </p:anim>
                                    <p:anim calcmode="lin" valueType="num">
                                      <p:cBhvr additive="base">
                                        <p:cTn id="13" dur="500" fill="hold"/>
                                        <p:tgtEl>
                                          <p:spTgt spid="17613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3" presetClass="entr" presetSubtype="528" fill="hold" grpId="0" nodeType="clickEffect">
                                  <p:stCondLst>
                                    <p:cond delay="0"/>
                                  </p:stCondLst>
                                  <p:childTnLst>
                                    <p:set>
                                      <p:cBhvr>
                                        <p:cTn id="17" dur="1" fill="hold">
                                          <p:stCondLst>
                                            <p:cond delay="0"/>
                                          </p:stCondLst>
                                        </p:cTn>
                                        <p:tgtEl>
                                          <p:spTgt spid="176134"/>
                                        </p:tgtEl>
                                        <p:attrNameLst>
                                          <p:attrName>style.visibility</p:attrName>
                                        </p:attrNameLst>
                                      </p:cBhvr>
                                      <p:to>
                                        <p:strVal val="visible"/>
                                      </p:to>
                                    </p:set>
                                    <p:anim calcmode="lin" valueType="num">
                                      <p:cBhvr>
                                        <p:cTn id="18" dur="500" fill="hold"/>
                                        <p:tgtEl>
                                          <p:spTgt spid="176134"/>
                                        </p:tgtEl>
                                        <p:attrNameLst>
                                          <p:attrName>ppt_w</p:attrName>
                                        </p:attrNameLst>
                                      </p:cBhvr>
                                      <p:tavLst>
                                        <p:tav tm="0">
                                          <p:val>
                                            <p:fltVal val="0"/>
                                          </p:val>
                                        </p:tav>
                                        <p:tav tm="100000">
                                          <p:val>
                                            <p:strVal val="#ppt_w"/>
                                          </p:val>
                                        </p:tav>
                                      </p:tavLst>
                                    </p:anim>
                                    <p:anim calcmode="lin" valueType="num">
                                      <p:cBhvr>
                                        <p:cTn id="19" dur="500" fill="hold"/>
                                        <p:tgtEl>
                                          <p:spTgt spid="176134"/>
                                        </p:tgtEl>
                                        <p:attrNameLst>
                                          <p:attrName>ppt_h</p:attrName>
                                        </p:attrNameLst>
                                      </p:cBhvr>
                                      <p:tavLst>
                                        <p:tav tm="0">
                                          <p:val>
                                            <p:fltVal val="0"/>
                                          </p:val>
                                        </p:tav>
                                        <p:tav tm="100000">
                                          <p:val>
                                            <p:strVal val="#ppt_h"/>
                                          </p:val>
                                        </p:tav>
                                      </p:tavLst>
                                    </p:anim>
                                    <p:anim calcmode="lin" valueType="num">
                                      <p:cBhvr>
                                        <p:cTn id="20" dur="500" fill="hold"/>
                                        <p:tgtEl>
                                          <p:spTgt spid="176134"/>
                                        </p:tgtEl>
                                        <p:attrNameLst>
                                          <p:attrName>ppt_x</p:attrName>
                                        </p:attrNameLst>
                                      </p:cBhvr>
                                      <p:tavLst>
                                        <p:tav tm="0">
                                          <p:val>
                                            <p:fltVal val="0.5"/>
                                          </p:val>
                                        </p:tav>
                                        <p:tav tm="100000">
                                          <p:val>
                                            <p:strVal val="#ppt_x"/>
                                          </p:val>
                                        </p:tav>
                                      </p:tavLst>
                                    </p:anim>
                                    <p:anim calcmode="lin" valueType="num">
                                      <p:cBhvr>
                                        <p:cTn id="21" dur="500" fill="hold"/>
                                        <p:tgtEl>
                                          <p:spTgt spid="17613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2" grpId="0" animBg="1"/>
      <p:bldP spid="176133" grpId="0" animBg="1"/>
      <p:bldP spid="176134"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152525" y="100013"/>
            <a:ext cx="7118350" cy="6096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a:latin typeface="HGP創英角ﾎﾟｯﾌﾟ体" pitchFamily="50" charset="-128"/>
                <a:ea typeface="HGP創英角ﾎﾟｯﾌﾟ体" pitchFamily="50" charset="-128"/>
              </a:rPr>
              <a:t>「パレート図」の書き方</a:t>
            </a:r>
            <a:endParaRPr lang="ja-JP" altLang="en-US" sz="4400">
              <a:latin typeface="HGP創英角ﾎﾟｯﾌﾟ体" pitchFamily="50" charset="-128"/>
              <a:ea typeface="HGP創英角ﾎﾟｯﾌﾟ体" pitchFamily="50" charset="-128"/>
            </a:endParaRPr>
          </a:p>
        </p:txBody>
      </p:sp>
      <p:sp>
        <p:nvSpPr>
          <p:cNvPr id="26627" name="Rectangle 3"/>
          <p:cNvSpPr>
            <a:spLocks noChangeArrowheads="1"/>
          </p:cNvSpPr>
          <p:nvPr/>
        </p:nvSpPr>
        <p:spPr bwMode="auto">
          <a:xfrm>
            <a:off x="5148263" y="2840038"/>
            <a:ext cx="25400" cy="12700"/>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28" name="Rectangle 4"/>
          <p:cNvSpPr>
            <a:spLocks noChangeArrowheads="1"/>
          </p:cNvSpPr>
          <p:nvPr/>
        </p:nvSpPr>
        <p:spPr bwMode="auto">
          <a:xfrm>
            <a:off x="5148263" y="2852738"/>
            <a:ext cx="12700" cy="12700"/>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29" name="Rectangle 5"/>
          <p:cNvSpPr>
            <a:spLocks noChangeArrowheads="1"/>
          </p:cNvSpPr>
          <p:nvPr/>
        </p:nvSpPr>
        <p:spPr bwMode="auto">
          <a:xfrm>
            <a:off x="1749425" y="2105025"/>
            <a:ext cx="4635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600" b="1">
                <a:latin typeface="ＭＳ Ｐゴシック" pitchFamily="50" charset="-128"/>
              </a:rPr>
              <a:t>    </a:t>
            </a:r>
            <a:r>
              <a:rPr kumimoji="0" lang="ja-JP" altLang="en-US" sz="1600" b="1">
                <a:latin typeface="ＭＳ Ｐゴシック" pitchFamily="50" charset="-128"/>
              </a:rPr>
              <a:t>不</a:t>
            </a:r>
            <a:endParaRPr kumimoji="0" lang="ja-JP" altLang="en-US" sz="2000" b="1"/>
          </a:p>
        </p:txBody>
      </p:sp>
      <p:sp>
        <p:nvSpPr>
          <p:cNvPr id="26630" name="Rectangle 6"/>
          <p:cNvSpPr>
            <a:spLocks noChangeArrowheads="1"/>
          </p:cNvSpPr>
          <p:nvPr/>
        </p:nvSpPr>
        <p:spPr bwMode="auto">
          <a:xfrm>
            <a:off x="6886575" y="2105025"/>
            <a:ext cx="2063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latin typeface="ＭＳ Ｐゴシック" pitchFamily="50" charset="-128"/>
              </a:rPr>
              <a:t>累</a:t>
            </a:r>
            <a:endParaRPr kumimoji="0" lang="ja-JP" altLang="en-US" sz="2000" b="1"/>
          </a:p>
        </p:txBody>
      </p:sp>
      <p:sp>
        <p:nvSpPr>
          <p:cNvPr id="26631" name="Rectangle 7"/>
          <p:cNvSpPr>
            <a:spLocks noChangeArrowheads="1"/>
          </p:cNvSpPr>
          <p:nvPr/>
        </p:nvSpPr>
        <p:spPr bwMode="auto">
          <a:xfrm>
            <a:off x="1749425" y="2587625"/>
            <a:ext cx="4635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600" b="1">
                <a:latin typeface="ＭＳ Ｐゴシック" pitchFamily="50" charset="-128"/>
              </a:rPr>
              <a:t>    </a:t>
            </a:r>
            <a:r>
              <a:rPr kumimoji="0" lang="ja-JP" altLang="en-US" sz="1600" b="1">
                <a:latin typeface="ＭＳ Ｐゴシック" pitchFamily="50" charset="-128"/>
              </a:rPr>
              <a:t>良</a:t>
            </a:r>
            <a:endParaRPr kumimoji="0" lang="ja-JP" altLang="en-US" sz="2000" b="1"/>
          </a:p>
        </p:txBody>
      </p:sp>
      <p:sp>
        <p:nvSpPr>
          <p:cNvPr id="26632" name="Rectangle 8"/>
          <p:cNvSpPr>
            <a:spLocks noChangeArrowheads="1"/>
          </p:cNvSpPr>
          <p:nvPr/>
        </p:nvSpPr>
        <p:spPr bwMode="auto">
          <a:xfrm>
            <a:off x="6886575" y="2587625"/>
            <a:ext cx="2063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latin typeface="ＭＳ Ｐゴシック" pitchFamily="50" charset="-128"/>
              </a:rPr>
              <a:t>積</a:t>
            </a:r>
            <a:endParaRPr kumimoji="0" lang="ja-JP" altLang="en-US" sz="2000" b="1"/>
          </a:p>
        </p:txBody>
      </p:sp>
      <p:sp>
        <p:nvSpPr>
          <p:cNvPr id="26633" name="Rectangle 9"/>
          <p:cNvSpPr>
            <a:spLocks noChangeArrowheads="1"/>
          </p:cNvSpPr>
          <p:nvPr/>
        </p:nvSpPr>
        <p:spPr bwMode="auto">
          <a:xfrm>
            <a:off x="1749425" y="3068638"/>
            <a:ext cx="4635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600" b="1">
                <a:latin typeface="ＭＳ Ｐゴシック" pitchFamily="50" charset="-128"/>
              </a:rPr>
              <a:t>    </a:t>
            </a:r>
            <a:r>
              <a:rPr kumimoji="0" lang="ja-JP" altLang="en-US" sz="1600" b="1">
                <a:latin typeface="ＭＳ Ｐゴシック" pitchFamily="50" charset="-128"/>
              </a:rPr>
              <a:t>件</a:t>
            </a:r>
            <a:endParaRPr kumimoji="0" lang="ja-JP" altLang="en-US" sz="2000" b="1"/>
          </a:p>
        </p:txBody>
      </p:sp>
      <p:sp>
        <p:nvSpPr>
          <p:cNvPr id="26634" name="Rectangle 10"/>
          <p:cNvSpPr>
            <a:spLocks noChangeArrowheads="1"/>
          </p:cNvSpPr>
          <p:nvPr/>
        </p:nvSpPr>
        <p:spPr bwMode="auto">
          <a:xfrm>
            <a:off x="6886575" y="3068638"/>
            <a:ext cx="2063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latin typeface="ＭＳ Ｐゴシック" pitchFamily="50" charset="-128"/>
              </a:rPr>
              <a:t>比</a:t>
            </a:r>
            <a:endParaRPr kumimoji="0" lang="ja-JP" altLang="en-US" sz="2000" b="1"/>
          </a:p>
        </p:txBody>
      </p:sp>
      <p:sp>
        <p:nvSpPr>
          <p:cNvPr id="26635" name="Rectangle 11"/>
          <p:cNvSpPr>
            <a:spLocks noChangeArrowheads="1"/>
          </p:cNvSpPr>
          <p:nvPr/>
        </p:nvSpPr>
        <p:spPr bwMode="auto">
          <a:xfrm>
            <a:off x="1749425" y="3549650"/>
            <a:ext cx="4635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600" b="1">
                <a:latin typeface="ＭＳ Ｐゴシック" pitchFamily="50" charset="-128"/>
              </a:rPr>
              <a:t>    </a:t>
            </a:r>
            <a:r>
              <a:rPr kumimoji="0" lang="ja-JP" altLang="en-US" sz="1600" b="1">
                <a:latin typeface="ＭＳ Ｐゴシック" pitchFamily="50" charset="-128"/>
              </a:rPr>
              <a:t>数</a:t>
            </a:r>
            <a:endParaRPr kumimoji="0" lang="ja-JP" altLang="en-US" sz="2000" b="1"/>
          </a:p>
        </p:txBody>
      </p:sp>
      <p:sp>
        <p:nvSpPr>
          <p:cNvPr id="26636" name="Rectangle 12"/>
          <p:cNvSpPr>
            <a:spLocks noChangeArrowheads="1"/>
          </p:cNvSpPr>
          <p:nvPr/>
        </p:nvSpPr>
        <p:spPr bwMode="auto">
          <a:xfrm>
            <a:off x="6886575" y="3549650"/>
            <a:ext cx="2063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latin typeface="ＭＳ Ｐゴシック" pitchFamily="50" charset="-128"/>
              </a:rPr>
              <a:t>率</a:t>
            </a:r>
            <a:endParaRPr kumimoji="0" lang="ja-JP" altLang="en-US" sz="2000" b="1"/>
          </a:p>
        </p:txBody>
      </p:sp>
      <p:sp>
        <p:nvSpPr>
          <p:cNvPr id="26637" name="Rectangle 13"/>
          <p:cNvSpPr>
            <a:spLocks noChangeArrowheads="1"/>
          </p:cNvSpPr>
          <p:nvPr/>
        </p:nvSpPr>
        <p:spPr bwMode="auto">
          <a:xfrm>
            <a:off x="3030538" y="5095875"/>
            <a:ext cx="2428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寸</a:t>
            </a:r>
            <a:endParaRPr kumimoji="0" lang="ja-JP" altLang="en-US" sz="2000"/>
          </a:p>
        </p:txBody>
      </p:sp>
      <p:sp>
        <p:nvSpPr>
          <p:cNvPr id="26638" name="Rectangle 14"/>
          <p:cNvSpPr>
            <a:spLocks noChangeArrowheads="1"/>
          </p:cNvSpPr>
          <p:nvPr/>
        </p:nvSpPr>
        <p:spPr bwMode="auto">
          <a:xfrm>
            <a:off x="3602038" y="5095875"/>
            <a:ext cx="2428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面</a:t>
            </a:r>
            <a:endParaRPr kumimoji="0" lang="ja-JP" altLang="en-US" sz="2000"/>
          </a:p>
        </p:txBody>
      </p:sp>
      <p:sp>
        <p:nvSpPr>
          <p:cNvPr id="26639" name="Rectangle 15"/>
          <p:cNvSpPr>
            <a:spLocks noChangeArrowheads="1"/>
          </p:cNvSpPr>
          <p:nvPr/>
        </p:nvSpPr>
        <p:spPr bwMode="auto">
          <a:xfrm>
            <a:off x="4171950" y="5095875"/>
            <a:ext cx="242888"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偏</a:t>
            </a:r>
            <a:endParaRPr kumimoji="0" lang="ja-JP" altLang="en-US" sz="2000"/>
          </a:p>
        </p:txBody>
      </p:sp>
      <p:sp>
        <p:nvSpPr>
          <p:cNvPr id="26640" name="Rectangle 16"/>
          <p:cNvSpPr>
            <a:spLocks noChangeArrowheads="1"/>
          </p:cNvSpPr>
          <p:nvPr/>
        </p:nvSpPr>
        <p:spPr bwMode="auto">
          <a:xfrm>
            <a:off x="4743450" y="5095875"/>
            <a:ext cx="242888"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平</a:t>
            </a:r>
            <a:endParaRPr kumimoji="0" lang="ja-JP" altLang="en-US" sz="2000"/>
          </a:p>
        </p:txBody>
      </p:sp>
      <p:sp>
        <p:nvSpPr>
          <p:cNvPr id="26641" name="Rectangle 17"/>
          <p:cNvSpPr>
            <a:spLocks noChangeArrowheads="1"/>
          </p:cNvSpPr>
          <p:nvPr/>
        </p:nvSpPr>
        <p:spPr bwMode="auto">
          <a:xfrm>
            <a:off x="5313363" y="5095875"/>
            <a:ext cx="23336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キ</a:t>
            </a:r>
            <a:endParaRPr kumimoji="0" lang="ja-JP" altLang="en-US" sz="2000"/>
          </a:p>
        </p:txBody>
      </p:sp>
      <p:sp>
        <p:nvSpPr>
          <p:cNvPr id="26642" name="Rectangle 18"/>
          <p:cNvSpPr>
            <a:spLocks noChangeArrowheads="1"/>
          </p:cNvSpPr>
          <p:nvPr/>
        </p:nvSpPr>
        <p:spPr bwMode="auto">
          <a:xfrm>
            <a:off x="5884863" y="5095875"/>
            <a:ext cx="22383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そ</a:t>
            </a:r>
            <a:endParaRPr kumimoji="0" lang="ja-JP" altLang="en-US" sz="2000"/>
          </a:p>
        </p:txBody>
      </p:sp>
      <p:sp>
        <p:nvSpPr>
          <p:cNvPr id="26643" name="Rectangle 19"/>
          <p:cNvSpPr>
            <a:spLocks noChangeArrowheads="1"/>
          </p:cNvSpPr>
          <p:nvPr/>
        </p:nvSpPr>
        <p:spPr bwMode="auto">
          <a:xfrm>
            <a:off x="3602038" y="5387975"/>
            <a:ext cx="2428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粗</a:t>
            </a:r>
            <a:endParaRPr kumimoji="0" lang="ja-JP" altLang="en-US" sz="2000"/>
          </a:p>
        </p:txBody>
      </p:sp>
      <p:sp>
        <p:nvSpPr>
          <p:cNvPr id="26644" name="Rectangle 20"/>
          <p:cNvSpPr>
            <a:spLocks noChangeArrowheads="1"/>
          </p:cNvSpPr>
          <p:nvPr/>
        </p:nvSpPr>
        <p:spPr bwMode="auto">
          <a:xfrm>
            <a:off x="4743450" y="5387975"/>
            <a:ext cx="242888"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面</a:t>
            </a:r>
            <a:endParaRPr kumimoji="0" lang="ja-JP" altLang="en-US" sz="2000"/>
          </a:p>
        </p:txBody>
      </p:sp>
      <p:sp>
        <p:nvSpPr>
          <p:cNvPr id="26645" name="Rectangle 21"/>
          <p:cNvSpPr>
            <a:spLocks noChangeArrowheads="1"/>
          </p:cNvSpPr>
          <p:nvPr/>
        </p:nvSpPr>
        <p:spPr bwMode="auto">
          <a:xfrm>
            <a:off x="5884863" y="5387975"/>
            <a:ext cx="2428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の</a:t>
            </a:r>
            <a:endParaRPr kumimoji="0" lang="ja-JP" altLang="en-US" sz="2000"/>
          </a:p>
        </p:txBody>
      </p:sp>
      <p:sp>
        <p:nvSpPr>
          <p:cNvPr id="26646" name="Rectangle 22"/>
          <p:cNvSpPr>
            <a:spLocks noChangeArrowheads="1"/>
          </p:cNvSpPr>
          <p:nvPr/>
        </p:nvSpPr>
        <p:spPr bwMode="auto">
          <a:xfrm>
            <a:off x="3030538" y="5678488"/>
            <a:ext cx="2428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法</a:t>
            </a:r>
            <a:endParaRPr kumimoji="0" lang="ja-JP" altLang="en-US" sz="2000"/>
          </a:p>
        </p:txBody>
      </p:sp>
      <p:sp>
        <p:nvSpPr>
          <p:cNvPr id="26647" name="Rectangle 23"/>
          <p:cNvSpPr>
            <a:spLocks noChangeArrowheads="1"/>
          </p:cNvSpPr>
          <p:nvPr/>
        </p:nvSpPr>
        <p:spPr bwMode="auto">
          <a:xfrm>
            <a:off x="3627438" y="5678488"/>
            <a:ext cx="18573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さ</a:t>
            </a:r>
            <a:endParaRPr kumimoji="0" lang="ja-JP" altLang="en-US" sz="2000"/>
          </a:p>
        </p:txBody>
      </p:sp>
      <p:sp>
        <p:nvSpPr>
          <p:cNvPr id="26648" name="Rectangle 24"/>
          <p:cNvSpPr>
            <a:spLocks noChangeArrowheads="1"/>
          </p:cNvSpPr>
          <p:nvPr/>
        </p:nvSpPr>
        <p:spPr bwMode="auto">
          <a:xfrm>
            <a:off x="4171950" y="5678488"/>
            <a:ext cx="242888"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芯</a:t>
            </a:r>
            <a:endParaRPr kumimoji="0" lang="ja-JP" altLang="en-US" sz="2000"/>
          </a:p>
        </p:txBody>
      </p:sp>
      <p:sp>
        <p:nvSpPr>
          <p:cNvPr id="26649" name="Rectangle 25"/>
          <p:cNvSpPr>
            <a:spLocks noChangeArrowheads="1"/>
          </p:cNvSpPr>
          <p:nvPr/>
        </p:nvSpPr>
        <p:spPr bwMode="auto">
          <a:xfrm>
            <a:off x="4743450" y="5678488"/>
            <a:ext cx="242888"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度</a:t>
            </a:r>
            <a:endParaRPr kumimoji="0" lang="ja-JP" altLang="en-US" sz="2000"/>
          </a:p>
        </p:txBody>
      </p:sp>
      <p:sp>
        <p:nvSpPr>
          <p:cNvPr id="26650" name="Rectangle 26"/>
          <p:cNvSpPr>
            <a:spLocks noChangeArrowheads="1"/>
          </p:cNvSpPr>
          <p:nvPr/>
        </p:nvSpPr>
        <p:spPr bwMode="auto">
          <a:xfrm>
            <a:off x="5313363" y="5678488"/>
            <a:ext cx="2349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ズ</a:t>
            </a:r>
            <a:endParaRPr kumimoji="0" lang="ja-JP" altLang="en-US" sz="2000"/>
          </a:p>
        </p:txBody>
      </p:sp>
      <p:sp>
        <p:nvSpPr>
          <p:cNvPr id="26651" name="Rectangle 27"/>
          <p:cNvSpPr>
            <a:spLocks noChangeArrowheads="1"/>
          </p:cNvSpPr>
          <p:nvPr/>
        </p:nvSpPr>
        <p:spPr bwMode="auto">
          <a:xfrm>
            <a:off x="5884863" y="5678488"/>
            <a:ext cx="2428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900">
                <a:latin typeface="ＭＳ Ｐゴシック" pitchFamily="50" charset="-128"/>
              </a:rPr>
              <a:t>他</a:t>
            </a:r>
            <a:endParaRPr kumimoji="0" lang="ja-JP" altLang="en-US" sz="2000"/>
          </a:p>
        </p:txBody>
      </p:sp>
      <p:sp>
        <p:nvSpPr>
          <p:cNvPr id="26652" name="Rectangle 28"/>
          <p:cNvSpPr>
            <a:spLocks noChangeArrowheads="1"/>
          </p:cNvSpPr>
          <p:nvPr/>
        </p:nvSpPr>
        <p:spPr bwMode="auto">
          <a:xfrm>
            <a:off x="2903538" y="6135688"/>
            <a:ext cx="320833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900">
                <a:latin typeface="ＭＳ Ｐゴシック" pitchFamily="50" charset="-128"/>
              </a:rPr>
              <a:t>   </a:t>
            </a:r>
            <a:r>
              <a:rPr kumimoji="0" lang="ja-JP" altLang="en-US" sz="1900">
                <a:latin typeface="ＭＳ Ｐゴシック" pitchFamily="50" charset="-128"/>
              </a:rPr>
              <a:t>図○○  Ｘ部品加工不良件数</a:t>
            </a:r>
            <a:endParaRPr kumimoji="0" lang="ja-JP" altLang="en-US" sz="2000"/>
          </a:p>
        </p:txBody>
      </p:sp>
      <p:sp>
        <p:nvSpPr>
          <p:cNvPr id="26653" name="Rectangle 29"/>
          <p:cNvSpPr>
            <a:spLocks noChangeArrowheads="1"/>
          </p:cNvSpPr>
          <p:nvPr/>
        </p:nvSpPr>
        <p:spPr bwMode="auto">
          <a:xfrm>
            <a:off x="2505075" y="4784725"/>
            <a:ext cx="241300" cy="254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54" name="Rectangle 30"/>
          <p:cNvSpPr>
            <a:spLocks noChangeArrowheads="1"/>
          </p:cNvSpPr>
          <p:nvPr/>
        </p:nvSpPr>
        <p:spPr bwMode="auto">
          <a:xfrm>
            <a:off x="2549525" y="4829175"/>
            <a:ext cx="130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０</a:t>
            </a:r>
            <a:endParaRPr kumimoji="0" lang="ja-JP" altLang="en-US" sz="2000"/>
          </a:p>
        </p:txBody>
      </p:sp>
      <p:sp>
        <p:nvSpPr>
          <p:cNvPr id="26655" name="Rectangle 31"/>
          <p:cNvSpPr>
            <a:spLocks noChangeArrowheads="1"/>
          </p:cNvSpPr>
          <p:nvPr/>
        </p:nvSpPr>
        <p:spPr bwMode="auto">
          <a:xfrm>
            <a:off x="2492375" y="4316413"/>
            <a:ext cx="254000" cy="254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56" name="Rectangle 32"/>
          <p:cNvSpPr>
            <a:spLocks noChangeArrowheads="1"/>
          </p:cNvSpPr>
          <p:nvPr/>
        </p:nvSpPr>
        <p:spPr bwMode="auto">
          <a:xfrm>
            <a:off x="2536825" y="4360863"/>
            <a:ext cx="130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５</a:t>
            </a:r>
            <a:endParaRPr kumimoji="0" lang="ja-JP" altLang="en-US" sz="2000"/>
          </a:p>
        </p:txBody>
      </p:sp>
      <p:sp>
        <p:nvSpPr>
          <p:cNvPr id="26657" name="Rectangle 33"/>
          <p:cNvSpPr>
            <a:spLocks noChangeArrowheads="1"/>
          </p:cNvSpPr>
          <p:nvPr/>
        </p:nvSpPr>
        <p:spPr bwMode="auto">
          <a:xfrm>
            <a:off x="2428875" y="3873500"/>
            <a:ext cx="368300" cy="277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58" name="Rectangle 34"/>
          <p:cNvSpPr>
            <a:spLocks noChangeArrowheads="1"/>
          </p:cNvSpPr>
          <p:nvPr/>
        </p:nvSpPr>
        <p:spPr bwMode="auto">
          <a:xfrm>
            <a:off x="2473325" y="3917950"/>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１０</a:t>
            </a:r>
            <a:endParaRPr kumimoji="0" lang="ja-JP" altLang="en-US" sz="2000"/>
          </a:p>
        </p:txBody>
      </p:sp>
      <p:sp>
        <p:nvSpPr>
          <p:cNvPr id="26659" name="Rectangle 35"/>
          <p:cNvSpPr>
            <a:spLocks noChangeArrowheads="1"/>
          </p:cNvSpPr>
          <p:nvPr/>
        </p:nvSpPr>
        <p:spPr bwMode="auto">
          <a:xfrm>
            <a:off x="2403475" y="3367088"/>
            <a:ext cx="368300" cy="2905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60" name="Rectangle 36"/>
          <p:cNvSpPr>
            <a:spLocks noChangeArrowheads="1"/>
          </p:cNvSpPr>
          <p:nvPr/>
        </p:nvSpPr>
        <p:spPr bwMode="auto">
          <a:xfrm>
            <a:off x="2447925" y="3409950"/>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１５</a:t>
            </a:r>
            <a:endParaRPr kumimoji="0" lang="ja-JP" altLang="en-US" sz="2000"/>
          </a:p>
        </p:txBody>
      </p:sp>
      <p:sp>
        <p:nvSpPr>
          <p:cNvPr id="26661" name="Rectangle 37"/>
          <p:cNvSpPr>
            <a:spLocks noChangeArrowheads="1"/>
          </p:cNvSpPr>
          <p:nvPr/>
        </p:nvSpPr>
        <p:spPr bwMode="auto">
          <a:xfrm>
            <a:off x="2416175" y="2897188"/>
            <a:ext cx="41910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62" name="Rectangle 38"/>
          <p:cNvSpPr>
            <a:spLocks noChangeArrowheads="1"/>
          </p:cNvSpPr>
          <p:nvPr/>
        </p:nvSpPr>
        <p:spPr bwMode="auto">
          <a:xfrm>
            <a:off x="2460625" y="2941638"/>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２０</a:t>
            </a:r>
            <a:endParaRPr kumimoji="0" lang="ja-JP" altLang="en-US" sz="2000"/>
          </a:p>
        </p:txBody>
      </p:sp>
      <p:sp>
        <p:nvSpPr>
          <p:cNvPr id="26663" name="Rectangle 39"/>
          <p:cNvSpPr>
            <a:spLocks noChangeArrowheads="1"/>
          </p:cNvSpPr>
          <p:nvPr/>
        </p:nvSpPr>
        <p:spPr bwMode="auto">
          <a:xfrm>
            <a:off x="2403475" y="2416175"/>
            <a:ext cx="393700" cy="277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64" name="Rectangle 40"/>
          <p:cNvSpPr>
            <a:spLocks noChangeArrowheads="1"/>
          </p:cNvSpPr>
          <p:nvPr/>
        </p:nvSpPr>
        <p:spPr bwMode="auto">
          <a:xfrm>
            <a:off x="2447925" y="2460625"/>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２５</a:t>
            </a:r>
            <a:endParaRPr kumimoji="0" lang="ja-JP" altLang="en-US" sz="2000"/>
          </a:p>
        </p:txBody>
      </p:sp>
      <p:sp>
        <p:nvSpPr>
          <p:cNvPr id="26665" name="Rectangle 41"/>
          <p:cNvSpPr>
            <a:spLocks noChangeArrowheads="1"/>
          </p:cNvSpPr>
          <p:nvPr/>
        </p:nvSpPr>
        <p:spPr bwMode="auto">
          <a:xfrm>
            <a:off x="2416175" y="1922463"/>
            <a:ext cx="368300" cy="3159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66" name="Rectangle 42"/>
          <p:cNvSpPr>
            <a:spLocks noChangeArrowheads="1"/>
          </p:cNvSpPr>
          <p:nvPr/>
        </p:nvSpPr>
        <p:spPr bwMode="auto">
          <a:xfrm>
            <a:off x="2460625" y="1965325"/>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３０</a:t>
            </a:r>
            <a:endParaRPr kumimoji="0" lang="ja-JP" altLang="en-US" sz="2000"/>
          </a:p>
        </p:txBody>
      </p:sp>
      <p:sp>
        <p:nvSpPr>
          <p:cNvPr id="26667" name="Rectangle 43"/>
          <p:cNvSpPr>
            <a:spLocks noChangeArrowheads="1"/>
          </p:cNvSpPr>
          <p:nvPr/>
        </p:nvSpPr>
        <p:spPr bwMode="auto">
          <a:xfrm>
            <a:off x="2403475" y="1452563"/>
            <a:ext cx="368300" cy="266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68" name="Rectangle 44"/>
          <p:cNvSpPr>
            <a:spLocks noChangeArrowheads="1"/>
          </p:cNvSpPr>
          <p:nvPr/>
        </p:nvSpPr>
        <p:spPr bwMode="auto">
          <a:xfrm>
            <a:off x="2447925" y="1497013"/>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３５</a:t>
            </a:r>
            <a:endParaRPr kumimoji="0" lang="ja-JP" altLang="en-US" sz="2000"/>
          </a:p>
        </p:txBody>
      </p:sp>
      <p:grpSp>
        <p:nvGrpSpPr>
          <p:cNvPr id="37933" name="Group 45"/>
          <p:cNvGrpSpPr>
            <a:grpSpLocks/>
          </p:cNvGrpSpPr>
          <p:nvPr/>
        </p:nvGrpSpPr>
        <p:grpSpPr bwMode="auto">
          <a:xfrm>
            <a:off x="2847975" y="3695700"/>
            <a:ext cx="569913" cy="1254125"/>
            <a:chOff x="1794" y="2328"/>
            <a:chExt cx="359" cy="790"/>
          </a:xfrm>
          <a:solidFill>
            <a:srgbClr val="FF99FF"/>
          </a:solidFill>
        </p:grpSpPr>
        <p:sp>
          <p:nvSpPr>
            <p:cNvPr id="38043" name="Rectangle 46"/>
            <p:cNvSpPr>
              <a:spLocks noChangeArrowheads="1"/>
            </p:cNvSpPr>
            <p:nvPr/>
          </p:nvSpPr>
          <p:spPr bwMode="auto">
            <a:xfrm>
              <a:off x="1794" y="2328"/>
              <a:ext cx="359" cy="79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ja-JP" altLang="en-US"/>
            </a:p>
          </p:txBody>
        </p:sp>
        <p:sp>
          <p:nvSpPr>
            <p:cNvPr id="38044" name="Rectangle 47"/>
            <p:cNvSpPr>
              <a:spLocks noChangeArrowheads="1"/>
            </p:cNvSpPr>
            <p:nvPr/>
          </p:nvSpPr>
          <p:spPr bwMode="auto">
            <a:xfrm>
              <a:off x="1794" y="2328"/>
              <a:ext cx="359" cy="790"/>
            </a:xfrm>
            <a:prstGeom prst="rect">
              <a:avLst/>
            </a:prstGeom>
            <a:grpFill/>
            <a:ln w="33338" cap="rnd">
              <a:solidFill>
                <a:srgbClr val="000000"/>
              </a:solidFill>
              <a:miter lim="800000"/>
              <a:headEnd/>
              <a:tailEnd/>
            </a:ln>
            <a:extLst/>
          </p:spPr>
          <p:txBody>
            <a:bodyPr/>
            <a:lstStyle/>
            <a:p>
              <a:pPr eaLnBrk="1" hangingPunct="1">
                <a:defRPr/>
              </a:pPr>
              <a:endParaRPr lang="ja-JP" altLang="en-US"/>
            </a:p>
          </p:txBody>
        </p:sp>
      </p:grpSp>
      <p:grpSp>
        <p:nvGrpSpPr>
          <p:cNvPr id="37934" name="Group 48"/>
          <p:cNvGrpSpPr>
            <a:grpSpLocks/>
          </p:cNvGrpSpPr>
          <p:nvPr/>
        </p:nvGrpSpPr>
        <p:grpSpPr bwMode="auto">
          <a:xfrm>
            <a:off x="3414916" y="4278313"/>
            <a:ext cx="584200" cy="671512"/>
            <a:chOff x="2145" y="2695"/>
            <a:chExt cx="368" cy="423"/>
          </a:xfrm>
          <a:solidFill>
            <a:srgbClr val="FFD5FF"/>
          </a:solidFill>
        </p:grpSpPr>
        <p:sp>
          <p:nvSpPr>
            <p:cNvPr id="38041" name="Rectangle 49"/>
            <p:cNvSpPr>
              <a:spLocks noChangeArrowheads="1"/>
            </p:cNvSpPr>
            <p:nvPr/>
          </p:nvSpPr>
          <p:spPr bwMode="auto">
            <a:xfrm>
              <a:off x="2145" y="2695"/>
              <a:ext cx="368" cy="4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ja-JP" altLang="en-US"/>
            </a:p>
          </p:txBody>
        </p:sp>
        <p:sp>
          <p:nvSpPr>
            <p:cNvPr id="38042" name="Rectangle 50"/>
            <p:cNvSpPr>
              <a:spLocks noChangeArrowheads="1"/>
            </p:cNvSpPr>
            <p:nvPr/>
          </p:nvSpPr>
          <p:spPr bwMode="auto">
            <a:xfrm>
              <a:off x="2145" y="2695"/>
              <a:ext cx="368" cy="423"/>
            </a:xfrm>
            <a:prstGeom prst="rect">
              <a:avLst/>
            </a:prstGeom>
            <a:solidFill>
              <a:srgbClr val="FF99FF"/>
            </a:solidFill>
            <a:ln w="33338" cap="rnd">
              <a:solidFill>
                <a:srgbClr val="000000"/>
              </a:solidFill>
              <a:miter lim="800000"/>
              <a:headEnd/>
              <a:tailEnd/>
            </a:ln>
          </p:spPr>
          <p:txBody>
            <a:bodyPr/>
            <a:lstStyle/>
            <a:p>
              <a:pPr eaLnBrk="1" hangingPunct="1">
                <a:defRPr/>
              </a:pPr>
              <a:endParaRPr lang="ja-JP" altLang="en-US"/>
            </a:p>
          </p:txBody>
        </p:sp>
      </p:grpSp>
      <p:grpSp>
        <p:nvGrpSpPr>
          <p:cNvPr id="26671" name="Group 51"/>
          <p:cNvGrpSpPr>
            <a:grpSpLocks/>
          </p:cNvGrpSpPr>
          <p:nvPr/>
        </p:nvGrpSpPr>
        <p:grpSpPr bwMode="auto">
          <a:xfrm>
            <a:off x="3995738" y="4468813"/>
            <a:ext cx="582612" cy="481012"/>
            <a:chOff x="2505" y="2815"/>
            <a:chExt cx="367" cy="303"/>
          </a:xfrm>
        </p:grpSpPr>
        <p:sp>
          <p:nvSpPr>
            <p:cNvPr id="26770" name="Rectangle 52"/>
            <p:cNvSpPr>
              <a:spLocks noChangeArrowheads="1"/>
            </p:cNvSpPr>
            <p:nvPr/>
          </p:nvSpPr>
          <p:spPr bwMode="auto">
            <a:xfrm>
              <a:off x="2505" y="2815"/>
              <a:ext cx="367" cy="303"/>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71" name="Rectangle 53"/>
            <p:cNvSpPr>
              <a:spLocks noChangeArrowheads="1"/>
            </p:cNvSpPr>
            <p:nvPr/>
          </p:nvSpPr>
          <p:spPr bwMode="auto">
            <a:xfrm>
              <a:off x="2505" y="2815"/>
              <a:ext cx="367" cy="303"/>
            </a:xfrm>
            <a:prstGeom prst="rect">
              <a:avLst/>
            </a:prstGeom>
            <a:solidFill>
              <a:schemeClr val="bg1"/>
            </a:solidFill>
            <a:ln w="33338" cap="rnd">
              <a:solidFill>
                <a:srgbClr val="000000"/>
              </a:solidFill>
              <a:miter lim="800000"/>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26672" name="Group 54"/>
          <p:cNvGrpSpPr>
            <a:grpSpLocks/>
          </p:cNvGrpSpPr>
          <p:nvPr/>
        </p:nvGrpSpPr>
        <p:grpSpPr bwMode="auto">
          <a:xfrm>
            <a:off x="4578350" y="4633913"/>
            <a:ext cx="571500" cy="315912"/>
            <a:chOff x="2872" y="2919"/>
            <a:chExt cx="360" cy="199"/>
          </a:xfrm>
        </p:grpSpPr>
        <p:sp>
          <p:nvSpPr>
            <p:cNvPr id="26768" name="Rectangle 55"/>
            <p:cNvSpPr>
              <a:spLocks noChangeArrowheads="1"/>
            </p:cNvSpPr>
            <p:nvPr/>
          </p:nvSpPr>
          <p:spPr bwMode="auto">
            <a:xfrm>
              <a:off x="2872" y="2919"/>
              <a:ext cx="360" cy="199"/>
            </a:xfrm>
            <a:prstGeom prst="rect">
              <a:avLst/>
            </a:prstGeom>
            <a:solidFill>
              <a:srgbClr val="FFD5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69" name="Rectangle 56"/>
            <p:cNvSpPr>
              <a:spLocks noChangeArrowheads="1"/>
            </p:cNvSpPr>
            <p:nvPr/>
          </p:nvSpPr>
          <p:spPr bwMode="auto">
            <a:xfrm>
              <a:off x="2872" y="2919"/>
              <a:ext cx="360" cy="199"/>
            </a:xfrm>
            <a:prstGeom prst="rect">
              <a:avLst/>
            </a:prstGeom>
            <a:solidFill>
              <a:schemeClr val="bg1"/>
            </a:solidFill>
            <a:ln w="33338" cap="rnd">
              <a:solidFill>
                <a:srgbClr val="000000"/>
              </a:solidFill>
              <a:miter lim="800000"/>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26673" name="Group 57"/>
          <p:cNvGrpSpPr>
            <a:grpSpLocks/>
          </p:cNvGrpSpPr>
          <p:nvPr/>
        </p:nvGrpSpPr>
        <p:grpSpPr bwMode="auto">
          <a:xfrm>
            <a:off x="5149850" y="4748213"/>
            <a:ext cx="569913" cy="201612"/>
            <a:chOff x="3232" y="2991"/>
            <a:chExt cx="359" cy="127"/>
          </a:xfrm>
        </p:grpSpPr>
        <p:sp>
          <p:nvSpPr>
            <p:cNvPr id="26766" name="Rectangle 58"/>
            <p:cNvSpPr>
              <a:spLocks noChangeArrowheads="1"/>
            </p:cNvSpPr>
            <p:nvPr/>
          </p:nvSpPr>
          <p:spPr bwMode="auto">
            <a:xfrm>
              <a:off x="3232" y="2991"/>
              <a:ext cx="359" cy="127"/>
            </a:xfrm>
            <a:prstGeom prst="rect">
              <a:avLst/>
            </a:prstGeom>
            <a:solidFill>
              <a:srgbClr val="C1DB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67" name="Rectangle 59"/>
            <p:cNvSpPr>
              <a:spLocks noChangeArrowheads="1"/>
            </p:cNvSpPr>
            <p:nvPr/>
          </p:nvSpPr>
          <p:spPr bwMode="auto">
            <a:xfrm>
              <a:off x="3232" y="2991"/>
              <a:ext cx="359" cy="127"/>
            </a:xfrm>
            <a:prstGeom prst="rect">
              <a:avLst/>
            </a:prstGeom>
            <a:solidFill>
              <a:schemeClr val="bg1"/>
            </a:solidFill>
            <a:ln w="33338" cap="rnd">
              <a:solidFill>
                <a:srgbClr val="000000"/>
              </a:solidFill>
              <a:miter lim="800000"/>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26674" name="Group 60"/>
          <p:cNvGrpSpPr>
            <a:grpSpLocks/>
          </p:cNvGrpSpPr>
          <p:nvPr/>
        </p:nvGrpSpPr>
        <p:grpSpPr bwMode="auto">
          <a:xfrm>
            <a:off x="5688013" y="4278313"/>
            <a:ext cx="596900" cy="671512"/>
            <a:chOff x="3583" y="2695"/>
            <a:chExt cx="376" cy="423"/>
          </a:xfrm>
        </p:grpSpPr>
        <p:sp>
          <p:nvSpPr>
            <p:cNvPr id="26764" name="Rectangle 61"/>
            <p:cNvSpPr>
              <a:spLocks noChangeArrowheads="1"/>
            </p:cNvSpPr>
            <p:nvPr/>
          </p:nvSpPr>
          <p:spPr bwMode="auto">
            <a:xfrm>
              <a:off x="3583" y="2695"/>
              <a:ext cx="376" cy="4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65" name="Rectangle 62"/>
            <p:cNvSpPr>
              <a:spLocks noChangeArrowheads="1"/>
            </p:cNvSpPr>
            <p:nvPr/>
          </p:nvSpPr>
          <p:spPr bwMode="auto">
            <a:xfrm>
              <a:off x="3583" y="2695"/>
              <a:ext cx="376" cy="423"/>
            </a:xfrm>
            <a:prstGeom prst="rect">
              <a:avLst/>
            </a:prstGeom>
            <a:noFill/>
            <a:ln w="3333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26675" name="Rectangle 63"/>
          <p:cNvSpPr>
            <a:spLocks noChangeArrowheads="1"/>
          </p:cNvSpPr>
          <p:nvPr/>
        </p:nvSpPr>
        <p:spPr bwMode="auto">
          <a:xfrm>
            <a:off x="6384925" y="4822825"/>
            <a:ext cx="292100" cy="279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76" name="Rectangle 64"/>
          <p:cNvSpPr>
            <a:spLocks noChangeArrowheads="1"/>
          </p:cNvSpPr>
          <p:nvPr/>
        </p:nvSpPr>
        <p:spPr bwMode="auto">
          <a:xfrm>
            <a:off x="6429375" y="4867275"/>
            <a:ext cx="130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０</a:t>
            </a:r>
            <a:endParaRPr kumimoji="0" lang="ja-JP" altLang="en-US" sz="2000"/>
          </a:p>
        </p:txBody>
      </p:sp>
      <p:sp>
        <p:nvSpPr>
          <p:cNvPr id="26677" name="Rectangle 65"/>
          <p:cNvSpPr>
            <a:spLocks noChangeArrowheads="1"/>
          </p:cNvSpPr>
          <p:nvPr/>
        </p:nvSpPr>
        <p:spPr bwMode="auto">
          <a:xfrm>
            <a:off x="6284913" y="1427163"/>
            <a:ext cx="506412" cy="279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78" name="Rectangle 66"/>
          <p:cNvSpPr>
            <a:spLocks noChangeArrowheads="1"/>
          </p:cNvSpPr>
          <p:nvPr/>
        </p:nvSpPr>
        <p:spPr bwMode="auto">
          <a:xfrm>
            <a:off x="6327775" y="1471613"/>
            <a:ext cx="3905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１００</a:t>
            </a:r>
            <a:endParaRPr kumimoji="0" lang="ja-JP" altLang="en-US" sz="2000"/>
          </a:p>
        </p:txBody>
      </p:sp>
      <p:sp>
        <p:nvSpPr>
          <p:cNvPr id="26679" name="Line 67"/>
          <p:cNvSpPr>
            <a:spLocks noChangeShapeType="1"/>
          </p:cNvSpPr>
          <p:nvPr/>
        </p:nvSpPr>
        <p:spPr bwMode="auto">
          <a:xfrm>
            <a:off x="2847975" y="4481513"/>
            <a:ext cx="100013"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0" name="Line 68"/>
          <p:cNvSpPr>
            <a:spLocks noChangeShapeType="1"/>
          </p:cNvSpPr>
          <p:nvPr/>
        </p:nvSpPr>
        <p:spPr bwMode="auto">
          <a:xfrm>
            <a:off x="2847975" y="3987800"/>
            <a:ext cx="100013"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1" name="Line 69"/>
          <p:cNvSpPr>
            <a:spLocks noChangeShapeType="1"/>
          </p:cNvSpPr>
          <p:nvPr/>
        </p:nvSpPr>
        <p:spPr bwMode="auto">
          <a:xfrm>
            <a:off x="2847975" y="3505200"/>
            <a:ext cx="100013"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2" name="Line 70"/>
          <p:cNvSpPr>
            <a:spLocks noChangeShapeType="1"/>
          </p:cNvSpPr>
          <p:nvPr/>
        </p:nvSpPr>
        <p:spPr bwMode="auto">
          <a:xfrm>
            <a:off x="2847975" y="3024188"/>
            <a:ext cx="100013"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3" name="Line 71"/>
          <p:cNvSpPr>
            <a:spLocks noChangeShapeType="1"/>
          </p:cNvSpPr>
          <p:nvPr/>
        </p:nvSpPr>
        <p:spPr bwMode="auto">
          <a:xfrm>
            <a:off x="2847975" y="2543175"/>
            <a:ext cx="112713"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4" name="Line 72"/>
          <p:cNvSpPr>
            <a:spLocks noChangeShapeType="1"/>
          </p:cNvSpPr>
          <p:nvPr/>
        </p:nvSpPr>
        <p:spPr bwMode="auto">
          <a:xfrm>
            <a:off x="2847975" y="2060575"/>
            <a:ext cx="125413"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5" name="Line 73"/>
          <p:cNvSpPr>
            <a:spLocks noChangeShapeType="1"/>
          </p:cNvSpPr>
          <p:nvPr/>
        </p:nvSpPr>
        <p:spPr bwMode="auto">
          <a:xfrm>
            <a:off x="2847975" y="1579563"/>
            <a:ext cx="100013"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6" name="Line 74"/>
          <p:cNvSpPr>
            <a:spLocks noChangeShapeType="1"/>
          </p:cNvSpPr>
          <p:nvPr/>
        </p:nvSpPr>
        <p:spPr bwMode="auto">
          <a:xfrm flipH="1">
            <a:off x="6145213" y="1579563"/>
            <a:ext cx="12700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87" name="Rectangle 75"/>
          <p:cNvSpPr>
            <a:spLocks noChangeArrowheads="1"/>
          </p:cNvSpPr>
          <p:nvPr/>
        </p:nvSpPr>
        <p:spPr bwMode="auto">
          <a:xfrm>
            <a:off x="6372225" y="4125913"/>
            <a:ext cx="406400" cy="3175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88" name="Rectangle 76"/>
          <p:cNvSpPr>
            <a:spLocks noChangeArrowheads="1"/>
          </p:cNvSpPr>
          <p:nvPr/>
        </p:nvSpPr>
        <p:spPr bwMode="auto">
          <a:xfrm>
            <a:off x="6416675" y="4170363"/>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２０</a:t>
            </a:r>
            <a:endParaRPr kumimoji="0" lang="ja-JP" altLang="en-US" sz="2000"/>
          </a:p>
        </p:txBody>
      </p:sp>
      <p:sp>
        <p:nvSpPr>
          <p:cNvPr id="26689" name="Line 77"/>
          <p:cNvSpPr>
            <a:spLocks noChangeShapeType="1"/>
          </p:cNvSpPr>
          <p:nvPr/>
        </p:nvSpPr>
        <p:spPr bwMode="auto">
          <a:xfrm flipH="1">
            <a:off x="6157913" y="2225675"/>
            <a:ext cx="11430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0" name="Line 78"/>
          <p:cNvSpPr>
            <a:spLocks noChangeShapeType="1"/>
          </p:cNvSpPr>
          <p:nvPr/>
        </p:nvSpPr>
        <p:spPr bwMode="auto">
          <a:xfrm flipH="1">
            <a:off x="6170613" y="2909888"/>
            <a:ext cx="10160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1" name="Line 79"/>
          <p:cNvSpPr>
            <a:spLocks noChangeShapeType="1"/>
          </p:cNvSpPr>
          <p:nvPr/>
        </p:nvSpPr>
        <p:spPr bwMode="auto">
          <a:xfrm flipH="1">
            <a:off x="6170613" y="3606800"/>
            <a:ext cx="10160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92" name="Rectangle 80"/>
          <p:cNvSpPr>
            <a:spLocks noChangeArrowheads="1"/>
          </p:cNvSpPr>
          <p:nvPr/>
        </p:nvSpPr>
        <p:spPr bwMode="auto">
          <a:xfrm>
            <a:off x="6359525" y="3505200"/>
            <a:ext cx="368300" cy="292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93" name="Rectangle 81"/>
          <p:cNvSpPr>
            <a:spLocks noChangeArrowheads="1"/>
          </p:cNvSpPr>
          <p:nvPr/>
        </p:nvSpPr>
        <p:spPr bwMode="auto">
          <a:xfrm>
            <a:off x="6403975" y="3549650"/>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４０</a:t>
            </a:r>
            <a:endParaRPr kumimoji="0" lang="ja-JP" altLang="en-US" sz="2000"/>
          </a:p>
        </p:txBody>
      </p:sp>
      <p:sp>
        <p:nvSpPr>
          <p:cNvPr id="26694" name="Rectangle 82"/>
          <p:cNvSpPr>
            <a:spLocks noChangeArrowheads="1"/>
          </p:cNvSpPr>
          <p:nvPr/>
        </p:nvSpPr>
        <p:spPr bwMode="auto">
          <a:xfrm>
            <a:off x="6372225" y="2795588"/>
            <a:ext cx="368300" cy="266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95" name="Rectangle 83"/>
          <p:cNvSpPr>
            <a:spLocks noChangeArrowheads="1"/>
          </p:cNvSpPr>
          <p:nvPr/>
        </p:nvSpPr>
        <p:spPr bwMode="auto">
          <a:xfrm>
            <a:off x="6416675" y="2840038"/>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６０</a:t>
            </a:r>
            <a:endParaRPr kumimoji="0" lang="ja-JP" altLang="en-US" sz="2000"/>
          </a:p>
        </p:txBody>
      </p:sp>
      <p:sp>
        <p:nvSpPr>
          <p:cNvPr id="26696" name="Rectangle 84"/>
          <p:cNvSpPr>
            <a:spLocks noChangeArrowheads="1"/>
          </p:cNvSpPr>
          <p:nvPr/>
        </p:nvSpPr>
        <p:spPr bwMode="auto">
          <a:xfrm>
            <a:off x="6372225" y="2085975"/>
            <a:ext cx="381000" cy="279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97" name="Rectangle 85"/>
          <p:cNvSpPr>
            <a:spLocks noChangeArrowheads="1"/>
          </p:cNvSpPr>
          <p:nvPr/>
        </p:nvSpPr>
        <p:spPr bwMode="auto">
          <a:xfrm>
            <a:off x="6416675" y="2130425"/>
            <a:ext cx="2603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８０</a:t>
            </a:r>
            <a:endParaRPr kumimoji="0" lang="ja-JP" altLang="en-US" sz="2000"/>
          </a:p>
        </p:txBody>
      </p:sp>
      <p:sp>
        <p:nvSpPr>
          <p:cNvPr id="26698" name="Rectangle 86"/>
          <p:cNvSpPr>
            <a:spLocks noChangeArrowheads="1"/>
          </p:cNvSpPr>
          <p:nvPr/>
        </p:nvSpPr>
        <p:spPr bwMode="auto">
          <a:xfrm>
            <a:off x="2378075" y="1085850"/>
            <a:ext cx="557213" cy="3159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699" name="Rectangle 87"/>
          <p:cNvSpPr>
            <a:spLocks noChangeArrowheads="1"/>
          </p:cNvSpPr>
          <p:nvPr/>
        </p:nvSpPr>
        <p:spPr bwMode="auto">
          <a:xfrm>
            <a:off x="2422525" y="1130300"/>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（件）</a:t>
            </a:r>
            <a:endParaRPr kumimoji="0" lang="ja-JP" altLang="en-US" sz="2000"/>
          </a:p>
        </p:txBody>
      </p:sp>
      <p:sp>
        <p:nvSpPr>
          <p:cNvPr id="26700" name="Rectangle 88"/>
          <p:cNvSpPr>
            <a:spLocks noChangeArrowheads="1"/>
          </p:cNvSpPr>
          <p:nvPr/>
        </p:nvSpPr>
        <p:spPr bwMode="auto">
          <a:xfrm>
            <a:off x="6272213" y="1111250"/>
            <a:ext cx="544512" cy="277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01" name="Rectangle 89"/>
          <p:cNvSpPr>
            <a:spLocks noChangeArrowheads="1"/>
          </p:cNvSpPr>
          <p:nvPr/>
        </p:nvSpPr>
        <p:spPr bwMode="auto">
          <a:xfrm>
            <a:off x="6315075" y="1155700"/>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latin typeface="ＭＳ Ｐゴシック" pitchFamily="50" charset="-128"/>
              </a:rPr>
              <a:t>（％）</a:t>
            </a:r>
            <a:endParaRPr kumimoji="0" lang="ja-JP" altLang="en-US" sz="2000"/>
          </a:p>
        </p:txBody>
      </p:sp>
      <p:grpSp>
        <p:nvGrpSpPr>
          <p:cNvPr id="26702" name="Group 90"/>
          <p:cNvGrpSpPr>
            <a:grpSpLocks/>
          </p:cNvGrpSpPr>
          <p:nvPr/>
        </p:nvGrpSpPr>
        <p:grpSpPr bwMode="auto">
          <a:xfrm>
            <a:off x="3367088" y="3657600"/>
            <a:ext cx="101600" cy="101600"/>
            <a:chOff x="2121" y="2304"/>
            <a:chExt cx="64" cy="64"/>
          </a:xfrm>
        </p:grpSpPr>
        <p:sp>
          <p:nvSpPr>
            <p:cNvPr id="26762" name="Oval 91"/>
            <p:cNvSpPr>
              <a:spLocks noChangeArrowheads="1"/>
            </p:cNvSpPr>
            <p:nvPr/>
          </p:nvSpPr>
          <p:spPr bwMode="auto">
            <a:xfrm>
              <a:off x="2121" y="2304"/>
              <a:ext cx="64" cy="64"/>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63" name="Oval 92"/>
            <p:cNvSpPr>
              <a:spLocks noChangeArrowheads="1"/>
            </p:cNvSpPr>
            <p:nvPr/>
          </p:nvSpPr>
          <p:spPr bwMode="auto">
            <a:xfrm>
              <a:off x="2121" y="2304"/>
              <a:ext cx="64" cy="64"/>
            </a:xfrm>
            <a:prstGeom prst="ellipse">
              <a:avLst/>
            </a:pr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26703" name="Group 93"/>
          <p:cNvGrpSpPr>
            <a:grpSpLocks/>
          </p:cNvGrpSpPr>
          <p:nvPr/>
        </p:nvGrpSpPr>
        <p:grpSpPr bwMode="auto">
          <a:xfrm>
            <a:off x="3951288" y="2960688"/>
            <a:ext cx="100012" cy="101600"/>
            <a:chOff x="2489" y="1865"/>
            <a:chExt cx="63" cy="64"/>
          </a:xfrm>
        </p:grpSpPr>
        <p:sp>
          <p:nvSpPr>
            <p:cNvPr id="26760" name="Oval 94"/>
            <p:cNvSpPr>
              <a:spLocks noChangeArrowheads="1"/>
            </p:cNvSpPr>
            <p:nvPr/>
          </p:nvSpPr>
          <p:spPr bwMode="auto">
            <a:xfrm>
              <a:off x="2489" y="1865"/>
              <a:ext cx="63" cy="64"/>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61" name="Oval 95"/>
            <p:cNvSpPr>
              <a:spLocks noChangeArrowheads="1"/>
            </p:cNvSpPr>
            <p:nvPr/>
          </p:nvSpPr>
          <p:spPr bwMode="auto">
            <a:xfrm>
              <a:off x="2489" y="1865"/>
              <a:ext cx="63" cy="64"/>
            </a:xfrm>
            <a:prstGeom prst="ellipse">
              <a:avLst/>
            </a:pr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26704" name="Group 96"/>
          <p:cNvGrpSpPr>
            <a:grpSpLocks/>
          </p:cNvGrpSpPr>
          <p:nvPr/>
        </p:nvGrpSpPr>
        <p:grpSpPr bwMode="auto">
          <a:xfrm>
            <a:off x="4508500" y="2479675"/>
            <a:ext cx="88900" cy="114300"/>
            <a:chOff x="2840" y="1562"/>
            <a:chExt cx="56" cy="72"/>
          </a:xfrm>
        </p:grpSpPr>
        <p:sp>
          <p:nvSpPr>
            <p:cNvPr id="26758" name="Oval 97"/>
            <p:cNvSpPr>
              <a:spLocks noChangeArrowheads="1"/>
            </p:cNvSpPr>
            <p:nvPr/>
          </p:nvSpPr>
          <p:spPr bwMode="auto">
            <a:xfrm>
              <a:off x="2840" y="1562"/>
              <a:ext cx="56" cy="7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59" name="Oval 98"/>
            <p:cNvSpPr>
              <a:spLocks noChangeArrowheads="1"/>
            </p:cNvSpPr>
            <p:nvPr/>
          </p:nvSpPr>
          <p:spPr bwMode="auto">
            <a:xfrm>
              <a:off x="2840" y="1562"/>
              <a:ext cx="56" cy="72"/>
            </a:xfrm>
            <a:prstGeom prst="ellipse">
              <a:avLst/>
            </a:pr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26705" name="Group 99"/>
          <p:cNvGrpSpPr>
            <a:grpSpLocks/>
          </p:cNvGrpSpPr>
          <p:nvPr/>
        </p:nvGrpSpPr>
        <p:grpSpPr bwMode="auto">
          <a:xfrm>
            <a:off x="5080000" y="2187575"/>
            <a:ext cx="87313" cy="114300"/>
            <a:chOff x="3200" y="1378"/>
            <a:chExt cx="55" cy="72"/>
          </a:xfrm>
        </p:grpSpPr>
        <p:sp>
          <p:nvSpPr>
            <p:cNvPr id="26756" name="Oval 100"/>
            <p:cNvSpPr>
              <a:spLocks noChangeArrowheads="1"/>
            </p:cNvSpPr>
            <p:nvPr/>
          </p:nvSpPr>
          <p:spPr bwMode="auto">
            <a:xfrm>
              <a:off x="3200" y="1378"/>
              <a:ext cx="55" cy="7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57" name="Oval 101"/>
            <p:cNvSpPr>
              <a:spLocks noChangeArrowheads="1"/>
            </p:cNvSpPr>
            <p:nvPr/>
          </p:nvSpPr>
          <p:spPr bwMode="auto">
            <a:xfrm>
              <a:off x="3200" y="1378"/>
              <a:ext cx="55" cy="72"/>
            </a:xfrm>
            <a:prstGeom prst="ellipse">
              <a:avLst/>
            </a:pr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26706" name="Group 102"/>
          <p:cNvGrpSpPr>
            <a:grpSpLocks/>
          </p:cNvGrpSpPr>
          <p:nvPr/>
        </p:nvGrpSpPr>
        <p:grpSpPr bwMode="auto">
          <a:xfrm>
            <a:off x="5649913" y="2009775"/>
            <a:ext cx="101600" cy="101600"/>
            <a:chOff x="3559" y="1266"/>
            <a:chExt cx="64" cy="64"/>
          </a:xfrm>
        </p:grpSpPr>
        <p:sp>
          <p:nvSpPr>
            <p:cNvPr id="26754" name="Oval 103"/>
            <p:cNvSpPr>
              <a:spLocks noChangeArrowheads="1"/>
            </p:cNvSpPr>
            <p:nvPr/>
          </p:nvSpPr>
          <p:spPr bwMode="auto">
            <a:xfrm>
              <a:off x="3559" y="1266"/>
              <a:ext cx="64" cy="64"/>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55" name="Oval 104"/>
            <p:cNvSpPr>
              <a:spLocks noChangeArrowheads="1"/>
            </p:cNvSpPr>
            <p:nvPr/>
          </p:nvSpPr>
          <p:spPr bwMode="auto">
            <a:xfrm>
              <a:off x="3559" y="1266"/>
              <a:ext cx="64" cy="64"/>
            </a:xfrm>
            <a:prstGeom prst="ellipse">
              <a:avLst/>
            </a:pr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26707" name="Group 105"/>
          <p:cNvGrpSpPr>
            <a:grpSpLocks/>
          </p:cNvGrpSpPr>
          <p:nvPr/>
        </p:nvGrpSpPr>
        <p:grpSpPr bwMode="auto">
          <a:xfrm>
            <a:off x="6221413" y="1516063"/>
            <a:ext cx="100012" cy="101600"/>
            <a:chOff x="3919" y="955"/>
            <a:chExt cx="63" cy="64"/>
          </a:xfrm>
        </p:grpSpPr>
        <p:sp>
          <p:nvSpPr>
            <p:cNvPr id="26752" name="Oval 106"/>
            <p:cNvSpPr>
              <a:spLocks noChangeArrowheads="1"/>
            </p:cNvSpPr>
            <p:nvPr/>
          </p:nvSpPr>
          <p:spPr bwMode="auto">
            <a:xfrm>
              <a:off x="3919" y="955"/>
              <a:ext cx="63" cy="64"/>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53" name="Oval 107"/>
            <p:cNvSpPr>
              <a:spLocks noChangeArrowheads="1"/>
            </p:cNvSpPr>
            <p:nvPr/>
          </p:nvSpPr>
          <p:spPr bwMode="auto">
            <a:xfrm>
              <a:off x="3919" y="955"/>
              <a:ext cx="63" cy="64"/>
            </a:xfrm>
            <a:prstGeom prst="ellipse">
              <a:avLst/>
            </a:pr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26708" name="Line 108"/>
          <p:cNvSpPr>
            <a:spLocks noChangeShapeType="1"/>
          </p:cNvSpPr>
          <p:nvPr/>
        </p:nvSpPr>
        <p:spPr bwMode="auto">
          <a:xfrm flipV="1">
            <a:off x="2835275" y="3695700"/>
            <a:ext cx="582613" cy="1228725"/>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09" name="Line 109"/>
          <p:cNvSpPr>
            <a:spLocks noChangeShapeType="1"/>
          </p:cNvSpPr>
          <p:nvPr/>
        </p:nvSpPr>
        <p:spPr bwMode="auto">
          <a:xfrm flipV="1">
            <a:off x="3405188" y="2998788"/>
            <a:ext cx="595312" cy="709612"/>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0" name="Line 110"/>
          <p:cNvSpPr>
            <a:spLocks noChangeShapeType="1"/>
          </p:cNvSpPr>
          <p:nvPr/>
        </p:nvSpPr>
        <p:spPr bwMode="auto">
          <a:xfrm flipV="1">
            <a:off x="4000500" y="2543175"/>
            <a:ext cx="546100" cy="455613"/>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1" name="Line 111"/>
          <p:cNvSpPr>
            <a:spLocks noChangeShapeType="1"/>
          </p:cNvSpPr>
          <p:nvPr/>
        </p:nvSpPr>
        <p:spPr bwMode="auto">
          <a:xfrm flipV="1">
            <a:off x="4546600" y="2238375"/>
            <a:ext cx="558800" cy="279400"/>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2" name="Line 112"/>
          <p:cNvSpPr>
            <a:spLocks noChangeShapeType="1"/>
          </p:cNvSpPr>
          <p:nvPr/>
        </p:nvSpPr>
        <p:spPr bwMode="auto">
          <a:xfrm flipV="1">
            <a:off x="5105400" y="2060575"/>
            <a:ext cx="595313" cy="177800"/>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3" name="Line 113"/>
          <p:cNvSpPr>
            <a:spLocks noChangeShapeType="1"/>
          </p:cNvSpPr>
          <p:nvPr/>
        </p:nvSpPr>
        <p:spPr bwMode="auto">
          <a:xfrm flipV="1">
            <a:off x="5700713" y="1554163"/>
            <a:ext cx="571500" cy="519112"/>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14" name="Rectangle 114"/>
          <p:cNvSpPr>
            <a:spLocks noChangeArrowheads="1"/>
          </p:cNvSpPr>
          <p:nvPr/>
        </p:nvSpPr>
        <p:spPr bwMode="auto">
          <a:xfrm>
            <a:off x="3201988" y="1401763"/>
            <a:ext cx="2079625" cy="7858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26715" name="Rectangle 115"/>
          <p:cNvSpPr>
            <a:spLocks noChangeArrowheads="1"/>
          </p:cNvSpPr>
          <p:nvPr/>
        </p:nvSpPr>
        <p:spPr bwMode="auto">
          <a:xfrm>
            <a:off x="3130550" y="1346200"/>
            <a:ext cx="18335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latin typeface="ＭＳ Ｐゴシック" pitchFamily="50" charset="-128"/>
              </a:rPr>
              <a:t>作成日：○年７月４日</a:t>
            </a:r>
            <a:endParaRPr kumimoji="0" lang="ja-JP" altLang="en-US" sz="2000" b="1"/>
          </a:p>
        </p:txBody>
      </p:sp>
      <p:sp>
        <p:nvSpPr>
          <p:cNvPr id="26716" name="Rectangle 116"/>
          <p:cNvSpPr>
            <a:spLocks noChangeArrowheads="1"/>
          </p:cNvSpPr>
          <p:nvPr/>
        </p:nvSpPr>
        <p:spPr bwMode="auto">
          <a:xfrm>
            <a:off x="3246438" y="1687513"/>
            <a:ext cx="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2000"/>
          </a:p>
        </p:txBody>
      </p:sp>
      <p:sp>
        <p:nvSpPr>
          <p:cNvPr id="26717" name="Rectangle 117"/>
          <p:cNvSpPr>
            <a:spLocks noChangeArrowheads="1"/>
          </p:cNvSpPr>
          <p:nvPr/>
        </p:nvSpPr>
        <p:spPr bwMode="auto">
          <a:xfrm>
            <a:off x="3246438" y="1687513"/>
            <a:ext cx="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2000"/>
          </a:p>
        </p:txBody>
      </p:sp>
      <p:sp>
        <p:nvSpPr>
          <p:cNvPr id="26718" name="Rectangle 118"/>
          <p:cNvSpPr>
            <a:spLocks noChangeArrowheads="1"/>
          </p:cNvSpPr>
          <p:nvPr/>
        </p:nvSpPr>
        <p:spPr bwMode="auto">
          <a:xfrm>
            <a:off x="3130550" y="1625600"/>
            <a:ext cx="11382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latin typeface="ＭＳ Ｐゴシック" pitchFamily="50" charset="-128"/>
              </a:rPr>
              <a:t>作成者：森山</a:t>
            </a:r>
            <a:endParaRPr kumimoji="0" lang="ja-JP" altLang="en-US" sz="2000" b="1"/>
          </a:p>
        </p:txBody>
      </p:sp>
      <p:sp>
        <p:nvSpPr>
          <p:cNvPr id="26719" name="Rectangle 119"/>
          <p:cNvSpPr>
            <a:spLocks noChangeArrowheads="1"/>
          </p:cNvSpPr>
          <p:nvPr/>
        </p:nvSpPr>
        <p:spPr bwMode="auto">
          <a:xfrm>
            <a:off x="3222625" y="2128838"/>
            <a:ext cx="638175"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500" b="1">
                <a:latin typeface="ＭＳ Ｐゴシック" pitchFamily="50" charset="-128"/>
              </a:rPr>
              <a:t> </a:t>
            </a:r>
            <a:r>
              <a:rPr kumimoji="0" lang="ja-JP" altLang="en-US" sz="1500" b="1">
                <a:latin typeface="ＭＳ Ｐゴシック" pitchFamily="50" charset="-128"/>
              </a:rPr>
              <a:t>ｎ＝３５</a:t>
            </a:r>
            <a:endParaRPr kumimoji="0" lang="ja-JP" altLang="en-US" sz="2000" b="1"/>
          </a:p>
        </p:txBody>
      </p:sp>
      <p:sp>
        <p:nvSpPr>
          <p:cNvPr id="26720" name="Rectangle 120"/>
          <p:cNvSpPr>
            <a:spLocks noChangeArrowheads="1"/>
          </p:cNvSpPr>
          <p:nvPr/>
        </p:nvSpPr>
        <p:spPr bwMode="auto">
          <a:xfrm>
            <a:off x="3148013" y="1905000"/>
            <a:ext cx="190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500" b="1">
                <a:latin typeface="ＭＳ Ｐゴシック" pitchFamily="50" charset="-128"/>
              </a:rPr>
              <a:t>○</a:t>
            </a:r>
            <a:r>
              <a:rPr kumimoji="0" lang="ja-JP" altLang="en-US" sz="1500" b="1">
                <a:latin typeface="ＭＳ Ｐゴシック" pitchFamily="50" charset="-128"/>
              </a:rPr>
              <a:t>年</a:t>
            </a:r>
            <a:r>
              <a:rPr kumimoji="0" lang="en-US" altLang="ja-JP" sz="1500" b="1">
                <a:latin typeface="ＭＳ Ｐゴシック" pitchFamily="50" charset="-128"/>
              </a:rPr>
              <a:t>5</a:t>
            </a:r>
            <a:r>
              <a:rPr kumimoji="0" lang="ja-JP" altLang="en-US" sz="1500" b="1">
                <a:latin typeface="ＭＳ Ｐゴシック" pitchFamily="50" charset="-128"/>
              </a:rPr>
              <a:t>月</a:t>
            </a:r>
            <a:r>
              <a:rPr kumimoji="0" lang="en-US" altLang="ja-JP" sz="1500" b="1">
                <a:latin typeface="ＭＳ Ｐゴシック" pitchFamily="50" charset="-128"/>
              </a:rPr>
              <a:t>12</a:t>
            </a:r>
            <a:r>
              <a:rPr kumimoji="0" lang="ja-JP" altLang="en-US" sz="1500" b="1">
                <a:latin typeface="ＭＳ Ｐゴシック" pitchFamily="50" charset="-128"/>
              </a:rPr>
              <a:t>日～</a:t>
            </a:r>
            <a:r>
              <a:rPr kumimoji="0" lang="en-US" altLang="ja-JP" sz="1500" b="1">
                <a:latin typeface="ＭＳ Ｐゴシック" pitchFamily="50" charset="-128"/>
              </a:rPr>
              <a:t>6</a:t>
            </a:r>
            <a:r>
              <a:rPr kumimoji="0" lang="ja-JP" altLang="en-US" sz="1500" b="1">
                <a:latin typeface="ＭＳ Ｐゴシック" pitchFamily="50" charset="-128"/>
              </a:rPr>
              <a:t>月</a:t>
            </a:r>
            <a:r>
              <a:rPr kumimoji="0" lang="en-US" altLang="ja-JP" sz="1500" b="1">
                <a:latin typeface="ＭＳ Ｐゴシック" pitchFamily="50" charset="-128"/>
              </a:rPr>
              <a:t>11</a:t>
            </a:r>
            <a:r>
              <a:rPr kumimoji="0" lang="ja-JP" altLang="en-US" sz="1500" b="1">
                <a:latin typeface="ＭＳ Ｐゴシック" pitchFamily="50" charset="-128"/>
              </a:rPr>
              <a:t>日</a:t>
            </a:r>
            <a:endParaRPr kumimoji="0" lang="ja-JP" altLang="en-US" sz="2000" b="1"/>
          </a:p>
        </p:txBody>
      </p:sp>
      <p:sp>
        <p:nvSpPr>
          <p:cNvPr id="26721" name="Line 121"/>
          <p:cNvSpPr>
            <a:spLocks noChangeShapeType="1"/>
          </p:cNvSpPr>
          <p:nvPr/>
        </p:nvSpPr>
        <p:spPr bwMode="auto">
          <a:xfrm>
            <a:off x="2847975" y="1579563"/>
            <a:ext cx="0" cy="2103437"/>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2" name="Line 122"/>
          <p:cNvSpPr>
            <a:spLocks noChangeShapeType="1"/>
          </p:cNvSpPr>
          <p:nvPr/>
        </p:nvSpPr>
        <p:spPr bwMode="auto">
          <a:xfrm>
            <a:off x="6272213" y="1566863"/>
            <a:ext cx="0" cy="271145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723" name="Line 123"/>
          <p:cNvSpPr>
            <a:spLocks noChangeShapeType="1"/>
          </p:cNvSpPr>
          <p:nvPr/>
        </p:nvSpPr>
        <p:spPr bwMode="auto">
          <a:xfrm>
            <a:off x="2019300" y="1697038"/>
            <a:ext cx="1023938" cy="147637"/>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24" name="Text Box 124"/>
          <p:cNvSpPr txBox="1">
            <a:spLocks noChangeArrowheads="1"/>
          </p:cNvSpPr>
          <p:nvPr/>
        </p:nvSpPr>
        <p:spPr bwMode="auto">
          <a:xfrm>
            <a:off x="374650" y="1538288"/>
            <a:ext cx="1555750"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t>②データの記録</a:t>
            </a:r>
          </a:p>
        </p:txBody>
      </p:sp>
      <p:sp>
        <p:nvSpPr>
          <p:cNvPr id="26725" name="Text Box 131"/>
          <p:cNvSpPr txBox="1">
            <a:spLocks noChangeArrowheads="1"/>
          </p:cNvSpPr>
          <p:nvPr/>
        </p:nvSpPr>
        <p:spPr bwMode="auto">
          <a:xfrm>
            <a:off x="382588" y="919163"/>
            <a:ext cx="800100"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t>①単位</a:t>
            </a:r>
          </a:p>
        </p:txBody>
      </p:sp>
      <p:sp>
        <p:nvSpPr>
          <p:cNvPr id="26726" name="Line 132"/>
          <p:cNvSpPr>
            <a:spLocks noChangeShapeType="1"/>
          </p:cNvSpPr>
          <p:nvPr/>
        </p:nvSpPr>
        <p:spPr bwMode="auto">
          <a:xfrm>
            <a:off x="1295400" y="1085850"/>
            <a:ext cx="1006475" cy="153988"/>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27" name="Text Box 133"/>
          <p:cNvSpPr txBox="1">
            <a:spLocks noChangeArrowheads="1"/>
          </p:cNvSpPr>
          <p:nvPr/>
        </p:nvSpPr>
        <p:spPr bwMode="auto">
          <a:xfrm>
            <a:off x="423863" y="2454275"/>
            <a:ext cx="1004887"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t>③特性値</a:t>
            </a:r>
          </a:p>
        </p:txBody>
      </p:sp>
      <p:sp>
        <p:nvSpPr>
          <p:cNvPr id="26728" name="Line 134"/>
          <p:cNvSpPr>
            <a:spLocks noChangeShapeType="1"/>
          </p:cNvSpPr>
          <p:nvPr/>
        </p:nvSpPr>
        <p:spPr bwMode="auto">
          <a:xfrm>
            <a:off x="1420813" y="2630488"/>
            <a:ext cx="434975" cy="141287"/>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29" name="Text Box 136"/>
          <p:cNvSpPr txBox="1">
            <a:spLocks noChangeArrowheads="1"/>
          </p:cNvSpPr>
          <p:nvPr/>
        </p:nvSpPr>
        <p:spPr bwMode="auto">
          <a:xfrm>
            <a:off x="434975" y="4011613"/>
            <a:ext cx="1668463"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t>④第１項目の</a:t>
            </a:r>
            <a:endParaRPr kumimoji="0" lang="en-US" altLang="ja-JP" sz="1600" b="1"/>
          </a:p>
          <a:p>
            <a:pPr eaLnBrk="1" hangingPunct="1">
              <a:spcBef>
                <a:spcPct val="0"/>
              </a:spcBef>
              <a:buFontTx/>
              <a:buNone/>
            </a:pPr>
            <a:r>
              <a:rPr kumimoji="0" lang="ja-JP" altLang="en-US" sz="1600" b="1"/>
              <a:t>　累積線を引く</a:t>
            </a:r>
          </a:p>
        </p:txBody>
      </p:sp>
      <p:sp>
        <p:nvSpPr>
          <p:cNvPr id="26730" name="Line 137"/>
          <p:cNvSpPr>
            <a:spLocks noChangeShapeType="1"/>
          </p:cNvSpPr>
          <p:nvPr/>
        </p:nvSpPr>
        <p:spPr bwMode="auto">
          <a:xfrm>
            <a:off x="1855788" y="4278313"/>
            <a:ext cx="1201737" cy="6985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1" name="Text Box 138"/>
          <p:cNvSpPr txBox="1">
            <a:spLocks noChangeArrowheads="1"/>
          </p:cNvSpPr>
          <p:nvPr/>
        </p:nvSpPr>
        <p:spPr bwMode="auto">
          <a:xfrm>
            <a:off x="423863" y="5132388"/>
            <a:ext cx="1501775"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t>⑤０も忘れずに</a:t>
            </a:r>
          </a:p>
        </p:txBody>
      </p:sp>
      <p:sp>
        <p:nvSpPr>
          <p:cNvPr id="26732" name="Line 139"/>
          <p:cNvSpPr>
            <a:spLocks noChangeShapeType="1"/>
          </p:cNvSpPr>
          <p:nvPr/>
        </p:nvSpPr>
        <p:spPr bwMode="auto">
          <a:xfrm flipV="1">
            <a:off x="1925638" y="4986338"/>
            <a:ext cx="550862" cy="31432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045" name="Text Box 140"/>
          <p:cNvSpPr txBox="1">
            <a:spLocks noChangeArrowheads="1"/>
          </p:cNvSpPr>
          <p:nvPr/>
        </p:nvSpPr>
        <p:spPr bwMode="auto">
          <a:xfrm>
            <a:off x="6845300" y="863600"/>
            <a:ext cx="2044700"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sz="3200">
                <a:solidFill>
                  <a:schemeClr val="tx1"/>
                </a:solidFill>
                <a:latin typeface="Arial" charset="0"/>
                <a:ea typeface="ＭＳ Ｐゴシック" pitchFamily="50" charset="-128"/>
              </a:defRPr>
            </a:lvl1pPr>
            <a:lvl2pPr>
              <a:defRPr kumimoji="1" sz="2800">
                <a:solidFill>
                  <a:schemeClr val="tx1"/>
                </a:solidFill>
                <a:latin typeface="Arial" charset="0"/>
                <a:ea typeface="ＭＳ Ｐゴシック" pitchFamily="50" charset="-128"/>
              </a:defRPr>
            </a:lvl2pPr>
            <a:lvl3pPr>
              <a:defRPr kumimoji="1" sz="2400">
                <a:solidFill>
                  <a:schemeClr val="tx1"/>
                </a:solidFill>
                <a:latin typeface="Arial" charset="0"/>
                <a:ea typeface="ＭＳ Ｐゴシック" pitchFamily="50" charset="-128"/>
              </a:defRPr>
            </a:lvl3pPr>
            <a:lvl4pPr>
              <a:defRPr kumimoji="1" sz="2000">
                <a:solidFill>
                  <a:schemeClr val="tx1"/>
                </a:solidFill>
                <a:latin typeface="Arial" charset="0"/>
                <a:ea typeface="ＭＳ Ｐゴシック" pitchFamily="50" charset="-128"/>
              </a:defRPr>
            </a:lvl4pPr>
            <a:lvl5pPr>
              <a:defRPr kumimoji="1" sz="2000">
                <a:solidFill>
                  <a:schemeClr val="tx1"/>
                </a:solidFill>
                <a:latin typeface="Arial" charset="0"/>
                <a:ea typeface="ＭＳ Ｐゴシック" pitchFamily="50" charset="-128"/>
              </a:defRPr>
            </a:lvl5pPr>
            <a:lvl6pPr eaLnBrk="0" hangingPunct="0">
              <a:defRPr kumimoji="1" sz="2000">
                <a:solidFill>
                  <a:schemeClr val="tx1"/>
                </a:solidFill>
                <a:latin typeface="Arial" charset="0"/>
                <a:ea typeface="ＭＳ Ｐゴシック" pitchFamily="50" charset="-128"/>
              </a:defRPr>
            </a:lvl6pPr>
            <a:lvl7pPr eaLnBrk="0" hangingPunct="0">
              <a:defRPr kumimoji="1" sz="2000">
                <a:solidFill>
                  <a:schemeClr val="tx1"/>
                </a:solidFill>
                <a:latin typeface="Arial" charset="0"/>
                <a:ea typeface="ＭＳ Ｐゴシック" pitchFamily="50" charset="-128"/>
              </a:defRPr>
            </a:lvl7pPr>
            <a:lvl8pPr eaLnBrk="0" hangingPunct="0">
              <a:defRPr kumimoji="1" sz="2000">
                <a:solidFill>
                  <a:schemeClr val="tx1"/>
                </a:solidFill>
                <a:latin typeface="Arial" charset="0"/>
                <a:ea typeface="ＭＳ Ｐゴシック" pitchFamily="50" charset="-128"/>
              </a:defRPr>
            </a:lvl8pPr>
            <a:lvl9pPr eaLnBrk="0" hangingPunct="0">
              <a:defRPr kumimoji="1" sz="2000">
                <a:solidFill>
                  <a:schemeClr val="tx1"/>
                </a:solidFill>
                <a:latin typeface="Arial" charset="0"/>
                <a:ea typeface="ＭＳ Ｐゴシック" pitchFamily="50" charset="-128"/>
              </a:defRPr>
            </a:lvl9pPr>
          </a:lstStyle>
          <a:p>
            <a:pPr eaLnBrk="1" hangingPunct="1">
              <a:defRPr/>
            </a:pPr>
            <a:r>
              <a:rPr kumimoji="0" lang="ja-JP" altLang="en-US" sz="1600" b="1" smtClean="0">
                <a:latin typeface="+mn-ea"/>
                <a:ea typeface="+mn-ea"/>
              </a:rPr>
              <a:t>⑩１００％以上の線は</a:t>
            </a:r>
          </a:p>
          <a:p>
            <a:pPr eaLnBrk="1" hangingPunct="1">
              <a:defRPr/>
            </a:pPr>
            <a:r>
              <a:rPr kumimoji="0" lang="ja-JP" altLang="en-US" sz="1600" b="1" smtClean="0">
                <a:latin typeface="+mn-ea"/>
                <a:ea typeface="+mn-ea"/>
              </a:rPr>
              <a:t>　　伸ばさない</a:t>
            </a:r>
          </a:p>
        </p:txBody>
      </p:sp>
      <p:sp>
        <p:nvSpPr>
          <p:cNvPr id="26734" name="Line 141"/>
          <p:cNvSpPr>
            <a:spLocks noChangeShapeType="1"/>
          </p:cNvSpPr>
          <p:nvPr/>
        </p:nvSpPr>
        <p:spPr bwMode="auto">
          <a:xfrm>
            <a:off x="6908800" y="1089025"/>
            <a:ext cx="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5" name="Line 142"/>
          <p:cNvSpPr>
            <a:spLocks noChangeShapeType="1"/>
          </p:cNvSpPr>
          <p:nvPr/>
        </p:nvSpPr>
        <p:spPr bwMode="auto">
          <a:xfrm flipH="1">
            <a:off x="6386513" y="1089025"/>
            <a:ext cx="508000" cy="46355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048" name="Text Box 143"/>
          <p:cNvSpPr txBox="1">
            <a:spLocks noChangeArrowheads="1"/>
          </p:cNvSpPr>
          <p:nvPr/>
        </p:nvSpPr>
        <p:spPr bwMode="auto">
          <a:xfrm>
            <a:off x="7224713" y="1641475"/>
            <a:ext cx="166687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sz="3200">
                <a:solidFill>
                  <a:schemeClr val="tx1"/>
                </a:solidFill>
                <a:latin typeface="Arial" charset="0"/>
                <a:ea typeface="ＭＳ Ｐゴシック" pitchFamily="50" charset="-128"/>
              </a:defRPr>
            </a:lvl1pPr>
            <a:lvl2pPr>
              <a:defRPr kumimoji="1" sz="2800">
                <a:solidFill>
                  <a:schemeClr val="tx1"/>
                </a:solidFill>
                <a:latin typeface="Arial" charset="0"/>
                <a:ea typeface="ＭＳ Ｐゴシック" pitchFamily="50" charset="-128"/>
              </a:defRPr>
            </a:lvl2pPr>
            <a:lvl3pPr>
              <a:defRPr kumimoji="1" sz="2400">
                <a:solidFill>
                  <a:schemeClr val="tx1"/>
                </a:solidFill>
                <a:latin typeface="Arial" charset="0"/>
                <a:ea typeface="ＭＳ Ｐゴシック" pitchFamily="50" charset="-128"/>
              </a:defRPr>
            </a:lvl3pPr>
            <a:lvl4pPr>
              <a:defRPr kumimoji="1" sz="2000">
                <a:solidFill>
                  <a:schemeClr val="tx1"/>
                </a:solidFill>
                <a:latin typeface="Arial" charset="0"/>
                <a:ea typeface="ＭＳ Ｐゴシック" pitchFamily="50" charset="-128"/>
              </a:defRPr>
            </a:lvl4pPr>
            <a:lvl5pPr>
              <a:defRPr kumimoji="1" sz="2000">
                <a:solidFill>
                  <a:schemeClr val="tx1"/>
                </a:solidFill>
                <a:latin typeface="Arial" charset="0"/>
                <a:ea typeface="ＭＳ Ｐゴシック" pitchFamily="50" charset="-128"/>
              </a:defRPr>
            </a:lvl5pPr>
            <a:lvl6pPr eaLnBrk="0" hangingPunct="0">
              <a:defRPr kumimoji="1" sz="2000">
                <a:solidFill>
                  <a:schemeClr val="tx1"/>
                </a:solidFill>
                <a:latin typeface="Arial" charset="0"/>
                <a:ea typeface="ＭＳ Ｐゴシック" pitchFamily="50" charset="-128"/>
              </a:defRPr>
            </a:lvl6pPr>
            <a:lvl7pPr eaLnBrk="0" hangingPunct="0">
              <a:defRPr kumimoji="1" sz="2000">
                <a:solidFill>
                  <a:schemeClr val="tx1"/>
                </a:solidFill>
                <a:latin typeface="Arial" charset="0"/>
                <a:ea typeface="ＭＳ Ｐゴシック" pitchFamily="50" charset="-128"/>
              </a:defRPr>
            </a:lvl7pPr>
            <a:lvl8pPr eaLnBrk="0" hangingPunct="0">
              <a:defRPr kumimoji="1" sz="2000">
                <a:solidFill>
                  <a:schemeClr val="tx1"/>
                </a:solidFill>
                <a:latin typeface="Arial" charset="0"/>
                <a:ea typeface="ＭＳ Ｐゴシック" pitchFamily="50" charset="-128"/>
              </a:defRPr>
            </a:lvl8pPr>
            <a:lvl9pPr eaLnBrk="0" hangingPunct="0">
              <a:defRPr kumimoji="1" sz="2000">
                <a:solidFill>
                  <a:schemeClr val="tx1"/>
                </a:solidFill>
                <a:latin typeface="Arial" charset="0"/>
                <a:ea typeface="ＭＳ Ｐゴシック" pitchFamily="50" charset="-128"/>
              </a:defRPr>
            </a:lvl9pPr>
          </a:lstStyle>
          <a:p>
            <a:pPr eaLnBrk="1" hangingPunct="1">
              <a:defRPr/>
            </a:pPr>
            <a:r>
              <a:rPr kumimoji="0" lang="ja-JP" altLang="en-US" sz="1600" b="1" smtClean="0">
                <a:latin typeface="+mn-ea"/>
                <a:ea typeface="+mn-ea"/>
              </a:rPr>
              <a:t>⑨総数</a:t>
            </a:r>
            <a:r>
              <a:rPr kumimoji="0" lang="en-US" altLang="ja-JP" sz="1600" b="1" smtClean="0">
                <a:latin typeface="+mn-ea"/>
                <a:ea typeface="+mn-ea"/>
              </a:rPr>
              <a:t>(n)</a:t>
            </a:r>
            <a:r>
              <a:rPr kumimoji="0" lang="ja-JP" altLang="en-US" sz="1600" b="1" smtClean="0">
                <a:latin typeface="+mn-ea"/>
                <a:ea typeface="+mn-ea"/>
              </a:rPr>
              <a:t>を１００</a:t>
            </a:r>
          </a:p>
          <a:p>
            <a:pPr eaLnBrk="1" hangingPunct="1">
              <a:defRPr/>
            </a:pPr>
            <a:r>
              <a:rPr kumimoji="0" lang="ja-JP" altLang="en-US" sz="1600" b="1" smtClean="0">
                <a:latin typeface="+mn-ea"/>
                <a:ea typeface="+mn-ea"/>
              </a:rPr>
              <a:t>　とした時の比率</a:t>
            </a:r>
          </a:p>
        </p:txBody>
      </p:sp>
      <p:sp>
        <p:nvSpPr>
          <p:cNvPr id="26737" name="Line 144"/>
          <p:cNvSpPr>
            <a:spLocks noChangeShapeType="1"/>
          </p:cNvSpPr>
          <p:nvPr/>
        </p:nvSpPr>
        <p:spPr bwMode="auto">
          <a:xfrm flipH="1">
            <a:off x="7092950" y="1989138"/>
            <a:ext cx="207963" cy="236537"/>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38" name="Text Box 145"/>
          <p:cNvSpPr txBox="1">
            <a:spLocks noChangeArrowheads="1"/>
          </p:cNvSpPr>
          <p:nvPr/>
        </p:nvSpPr>
        <p:spPr bwMode="auto">
          <a:xfrm>
            <a:off x="895350" y="6075363"/>
            <a:ext cx="800100"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t>⑥図名</a:t>
            </a:r>
          </a:p>
        </p:txBody>
      </p:sp>
      <p:sp>
        <p:nvSpPr>
          <p:cNvPr id="26739" name="Line 146"/>
          <p:cNvSpPr>
            <a:spLocks noChangeShapeType="1"/>
          </p:cNvSpPr>
          <p:nvPr/>
        </p:nvSpPr>
        <p:spPr bwMode="auto">
          <a:xfrm flipV="1">
            <a:off x="1749425" y="6251575"/>
            <a:ext cx="1265238" cy="952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052" name="Text Box 151"/>
          <p:cNvSpPr txBox="1">
            <a:spLocks noChangeArrowheads="1"/>
          </p:cNvSpPr>
          <p:nvPr/>
        </p:nvSpPr>
        <p:spPr bwMode="auto">
          <a:xfrm>
            <a:off x="4443413" y="3109913"/>
            <a:ext cx="1004887"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sz="3200">
                <a:solidFill>
                  <a:schemeClr val="tx1"/>
                </a:solidFill>
                <a:latin typeface="Arial" charset="0"/>
                <a:ea typeface="ＭＳ Ｐゴシック" pitchFamily="50" charset="-128"/>
              </a:defRPr>
            </a:lvl1pPr>
            <a:lvl2pPr>
              <a:defRPr kumimoji="1" sz="2800">
                <a:solidFill>
                  <a:schemeClr val="tx1"/>
                </a:solidFill>
                <a:latin typeface="Arial" charset="0"/>
                <a:ea typeface="ＭＳ Ｐゴシック" pitchFamily="50" charset="-128"/>
              </a:defRPr>
            </a:lvl2pPr>
            <a:lvl3pPr>
              <a:defRPr kumimoji="1" sz="2400">
                <a:solidFill>
                  <a:schemeClr val="tx1"/>
                </a:solidFill>
                <a:latin typeface="Arial" charset="0"/>
                <a:ea typeface="ＭＳ Ｐゴシック" pitchFamily="50" charset="-128"/>
              </a:defRPr>
            </a:lvl3pPr>
            <a:lvl4pPr>
              <a:defRPr kumimoji="1" sz="2000">
                <a:solidFill>
                  <a:schemeClr val="tx1"/>
                </a:solidFill>
                <a:latin typeface="Arial" charset="0"/>
                <a:ea typeface="ＭＳ Ｐゴシック" pitchFamily="50" charset="-128"/>
              </a:defRPr>
            </a:lvl4pPr>
            <a:lvl5pPr>
              <a:defRPr kumimoji="1" sz="2000">
                <a:solidFill>
                  <a:schemeClr val="tx1"/>
                </a:solidFill>
                <a:latin typeface="Arial" charset="0"/>
                <a:ea typeface="ＭＳ Ｐゴシック" pitchFamily="50" charset="-128"/>
              </a:defRPr>
            </a:lvl5pPr>
            <a:lvl6pPr eaLnBrk="0" hangingPunct="0">
              <a:defRPr kumimoji="1" sz="2000">
                <a:solidFill>
                  <a:schemeClr val="tx1"/>
                </a:solidFill>
                <a:latin typeface="Arial" charset="0"/>
                <a:ea typeface="ＭＳ Ｐゴシック" pitchFamily="50" charset="-128"/>
              </a:defRPr>
            </a:lvl6pPr>
            <a:lvl7pPr eaLnBrk="0" hangingPunct="0">
              <a:defRPr kumimoji="1" sz="2000">
                <a:solidFill>
                  <a:schemeClr val="tx1"/>
                </a:solidFill>
                <a:latin typeface="Arial" charset="0"/>
                <a:ea typeface="ＭＳ Ｐゴシック" pitchFamily="50" charset="-128"/>
              </a:defRPr>
            </a:lvl7pPr>
            <a:lvl8pPr eaLnBrk="0" hangingPunct="0">
              <a:defRPr kumimoji="1" sz="2000">
                <a:solidFill>
                  <a:schemeClr val="tx1"/>
                </a:solidFill>
                <a:latin typeface="Arial" charset="0"/>
                <a:ea typeface="ＭＳ Ｐゴシック" pitchFamily="50" charset="-128"/>
              </a:defRPr>
            </a:lvl8pPr>
            <a:lvl9pPr eaLnBrk="0" hangingPunct="0">
              <a:defRPr kumimoji="1" sz="2000">
                <a:solidFill>
                  <a:schemeClr val="tx1"/>
                </a:solidFill>
                <a:latin typeface="Arial" charset="0"/>
                <a:ea typeface="ＭＳ Ｐゴシック" pitchFamily="50" charset="-128"/>
              </a:defRPr>
            </a:lvl9pPr>
          </a:lstStyle>
          <a:p>
            <a:pPr eaLnBrk="1" hangingPunct="1">
              <a:defRPr/>
            </a:pPr>
            <a:r>
              <a:rPr kumimoji="0" lang="ja-JP" altLang="en-US" sz="1600" b="1" smtClean="0">
                <a:latin typeface="+mn-ea"/>
                <a:ea typeface="+mn-ea"/>
              </a:rPr>
              <a:t>⑪累積線</a:t>
            </a:r>
          </a:p>
        </p:txBody>
      </p:sp>
      <p:sp>
        <p:nvSpPr>
          <p:cNvPr id="26741" name="Line 152"/>
          <p:cNvSpPr>
            <a:spLocks noChangeShapeType="1"/>
          </p:cNvSpPr>
          <p:nvPr/>
        </p:nvSpPr>
        <p:spPr bwMode="auto">
          <a:xfrm flipH="1">
            <a:off x="3686175" y="3278188"/>
            <a:ext cx="757238" cy="13176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054" name="Text Box 153"/>
          <p:cNvSpPr txBox="1">
            <a:spLocks noChangeArrowheads="1"/>
          </p:cNvSpPr>
          <p:nvPr/>
        </p:nvSpPr>
        <p:spPr bwMode="auto">
          <a:xfrm>
            <a:off x="7300913" y="5095875"/>
            <a:ext cx="1504950"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sz="3200">
                <a:solidFill>
                  <a:schemeClr val="tx1"/>
                </a:solidFill>
                <a:latin typeface="Arial" charset="0"/>
                <a:ea typeface="ＭＳ Ｐゴシック" pitchFamily="50" charset="-128"/>
              </a:defRPr>
            </a:lvl1pPr>
            <a:lvl2pPr>
              <a:defRPr kumimoji="1" sz="2800">
                <a:solidFill>
                  <a:schemeClr val="tx1"/>
                </a:solidFill>
                <a:latin typeface="Arial" charset="0"/>
                <a:ea typeface="ＭＳ Ｐゴシック" pitchFamily="50" charset="-128"/>
              </a:defRPr>
            </a:lvl2pPr>
            <a:lvl3pPr>
              <a:defRPr kumimoji="1" sz="2400">
                <a:solidFill>
                  <a:schemeClr val="tx1"/>
                </a:solidFill>
                <a:latin typeface="Arial" charset="0"/>
                <a:ea typeface="ＭＳ Ｐゴシック" pitchFamily="50" charset="-128"/>
              </a:defRPr>
            </a:lvl3pPr>
            <a:lvl4pPr>
              <a:defRPr kumimoji="1" sz="2000">
                <a:solidFill>
                  <a:schemeClr val="tx1"/>
                </a:solidFill>
                <a:latin typeface="Arial" charset="0"/>
                <a:ea typeface="ＭＳ Ｐゴシック" pitchFamily="50" charset="-128"/>
              </a:defRPr>
            </a:lvl4pPr>
            <a:lvl5pPr>
              <a:defRPr kumimoji="1" sz="2000">
                <a:solidFill>
                  <a:schemeClr val="tx1"/>
                </a:solidFill>
                <a:latin typeface="Arial" charset="0"/>
                <a:ea typeface="ＭＳ Ｐゴシック" pitchFamily="50" charset="-128"/>
              </a:defRPr>
            </a:lvl5pPr>
            <a:lvl6pPr eaLnBrk="0" hangingPunct="0">
              <a:defRPr kumimoji="1" sz="2000">
                <a:solidFill>
                  <a:schemeClr val="tx1"/>
                </a:solidFill>
                <a:latin typeface="Arial" charset="0"/>
                <a:ea typeface="ＭＳ Ｐゴシック" pitchFamily="50" charset="-128"/>
              </a:defRPr>
            </a:lvl6pPr>
            <a:lvl7pPr eaLnBrk="0" hangingPunct="0">
              <a:defRPr kumimoji="1" sz="2000">
                <a:solidFill>
                  <a:schemeClr val="tx1"/>
                </a:solidFill>
                <a:latin typeface="Arial" charset="0"/>
                <a:ea typeface="ＭＳ Ｐゴシック" pitchFamily="50" charset="-128"/>
              </a:defRPr>
            </a:lvl7pPr>
            <a:lvl8pPr eaLnBrk="0" hangingPunct="0">
              <a:defRPr kumimoji="1" sz="2000">
                <a:solidFill>
                  <a:schemeClr val="tx1"/>
                </a:solidFill>
                <a:latin typeface="Arial" charset="0"/>
                <a:ea typeface="ＭＳ Ｐゴシック" pitchFamily="50" charset="-128"/>
              </a:defRPr>
            </a:lvl8pPr>
            <a:lvl9pPr eaLnBrk="0" hangingPunct="0">
              <a:defRPr kumimoji="1" sz="2000">
                <a:solidFill>
                  <a:schemeClr val="tx1"/>
                </a:solidFill>
                <a:latin typeface="Arial" charset="0"/>
                <a:ea typeface="ＭＳ Ｐゴシック" pitchFamily="50" charset="-128"/>
              </a:defRPr>
            </a:lvl9pPr>
          </a:lstStyle>
          <a:p>
            <a:pPr eaLnBrk="1" hangingPunct="1">
              <a:defRPr/>
            </a:pPr>
            <a:r>
              <a:rPr kumimoji="0" lang="ja-JP" altLang="en-US" sz="1600" b="1" dirty="0" smtClean="0">
                <a:latin typeface="+mn-ea"/>
                <a:ea typeface="+mn-ea"/>
              </a:rPr>
              <a:t>⑦数値が大きく</a:t>
            </a:r>
          </a:p>
          <a:p>
            <a:pPr eaLnBrk="1" hangingPunct="1">
              <a:defRPr/>
            </a:pPr>
            <a:r>
              <a:rPr kumimoji="0" lang="ja-JP" altLang="en-US" sz="1600" b="1" dirty="0" smtClean="0">
                <a:latin typeface="+mn-ea"/>
                <a:ea typeface="+mn-ea"/>
              </a:rPr>
              <a:t>　なっても右端</a:t>
            </a:r>
          </a:p>
        </p:txBody>
      </p:sp>
      <p:sp>
        <p:nvSpPr>
          <p:cNvPr id="26743" name="Line 154"/>
          <p:cNvSpPr>
            <a:spLocks noChangeShapeType="1"/>
          </p:cNvSpPr>
          <p:nvPr/>
        </p:nvSpPr>
        <p:spPr bwMode="auto">
          <a:xfrm flipH="1">
            <a:off x="6234113" y="5281613"/>
            <a:ext cx="1089025" cy="1587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26744" name="直線コネクタ 2"/>
          <p:cNvCxnSpPr>
            <a:cxnSpLocks noChangeShapeType="1"/>
            <a:stCxn id="26709" idx="1"/>
          </p:cNvCxnSpPr>
          <p:nvPr/>
        </p:nvCxnSpPr>
        <p:spPr bwMode="auto">
          <a:xfrm flipH="1">
            <a:off x="3995738" y="2998788"/>
            <a:ext cx="4762" cy="1279525"/>
          </a:xfrm>
          <a:prstGeom prst="line">
            <a:avLst/>
          </a:prstGeom>
          <a:noFill/>
          <a:ln w="22225" algn="ctr">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745" name="直線コネクタ 4"/>
          <p:cNvCxnSpPr>
            <a:cxnSpLocks noChangeShapeType="1"/>
            <a:stCxn id="26710" idx="0"/>
          </p:cNvCxnSpPr>
          <p:nvPr/>
        </p:nvCxnSpPr>
        <p:spPr bwMode="auto">
          <a:xfrm>
            <a:off x="4000500" y="2998788"/>
            <a:ext cx="2271713" cy="0"/>
          </a:xfrm>
          <a:prstGeom prst="line">
            <a:avLst/>
          </a:prstGeom>
          <a:noFill/>
          <a:ln w="22225" algn="ctr">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746" name="Line 154"/>
          <p:cNvSpPr>
            <a:spLocks noChangeShapeType="1"/>
          </p:cNvSpPr>
          <p:nvPr/>
        </p:nvSpPr>
        <p:spPr bwMode="auto">
          <a:xfrm flipH="1" flipV="1">
            <a:off x="5173663" y="2859088"/>
            <a:ext cx="2127250" cy="598487"/>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059" name="Text Box 153"/>
          <p:cNvSpPr txBox="1">
            <a:spLocks noChangeArrowheads="1"/>
          </p:cNvSpPr>
          <p:nvPr/>
        </p:nvSpPr>
        <p:spPr bwMode="auto">
          <a:xfrm>
            <a:off x="7289800" y="3165475"/>
            <a:ext cx="1687513"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sz="3200">
                <a:solidFill>
                  <a:schemeClr val="tx1"/>
                </a:solidFill>
                <a:latin typeface="Arial" charset="0"/>
                <a:ea typeface="ＭＳ Ｐゴシック" pitchFamily="50" charset="-128"/>
              </a:defRPr>
            </a:lvl1pPr>
            <a:lvl2pPr>
              <a:defRPr kumimoji="1" sz="2800">
                <a:solidFill>
                  <a:schemeClr val="tx1"/>
                </a:solidFill>
                <a:latin typeface="Arial" charset="0"/>
                <a:ea typeface="ＭＳ Ｐゴシック" pitchFamily="50" charset="-128"/>
              </a:defRPr>
            </a:lvl2pPr>
            <a:lvl3pPr>
              <a:defRPr kumimoji="1" sz="2400">
                <a:solidFill>
                  <a:schemeClr val="tx1"/>
                </a:solidFill>
                <a:latin typeface="Arial" charset="0"/>
                <a:ea typeface="ＭＳ Ｐゴシック" pitchFamily="50" charset="-128"/>
              </a:defRPr>
            </a:lvl3pPr>
            <a:lvl4pPr>
              <a:defRPr kumimoji="1" sz="2000">
                <a:solidFill>
                  <a:schemeClr val="tx1"/>
                </a:solidFill>
                <a:latin typeface="Arial" charset="0"/>
                <a:ea typeface="ＭＳ Ｐゴシック" pitchFamily="50" charset="-128"/>
              </a:defRPr>
            </a:lvl4pPr>
            <a:lvl5pPr>
              <a:defRPr kumimoji="1" sz="2000">
                <a:solidFill>
                  <a:schemeClr val="tx1"/>
                </a:solidFill>
                <a:latin typeface="Arial" charset="0"/>
                <a:ea typeface="ＭＳ Ｐゴシック" pitchFamily="50" charset="-128"/>
              </a:defRPr>
            </a:lvl5pPr>
            <a:lvl6pPr eaLnBrk="0" hangingPunct="0">
              <a:defRPr kumimoji="1" sz="2000">
                <a:solidFill>
                  <a:schemeClr val="tx1"/>
                </a:solidFill>
                <a:latin typeface="Arial" charset="0"/>
                <a:ea typeface="ＭＳ Ｐゴシック" pitchFamily="50" charset="-128"/>
              </a:defRPr>
            </a:lvl6pPr>
            <a:lvl7pPr eaLnBrk="0" hangingPunct="0">
              <a:defRPr kumimoji="1" sz="2000">
                <a:solidFill>
                  <a:schemeClr val="tx1"/>
                </a:solidFill>
                <a:latin typeface="Arial" charset="0"/>
                <a:ea typeface="ＭＳ Ｐゴシック" pitchFamily="50" charset="-128"/>
              </a:defRPr>
            </a:lvl7pPr>
            <a:lvl8pPr eaLnBrk="0" hangingPunct="0">
              <a:defRPr kumimoji="1" sz="2000">
                <a:solidFill>
                  <a:schemeClr val="tx1"/>
                </a:solidFill>
                <a:latin typeface="Arial" charset="0"/>
                <a:ea typeface="ＭＳ Ｐゴシック" pitchFamily="50" charset="-128"/>
              </a:defRPr>
            </a:lvl8pPr>
            <a:lvl9pPr eaLnBrk="0" hangingPunct="0">
              <a:defRPr kumimoji="1" sz="2000">
                <a:solidFill>
                  <a:schemeClr val="tx1"/>
                </a:solidFill>
                <a:latin typeface="Arial" charset="0"/>
                <a:ea typeface="ＭＳ Ｐゴシック" pitchFamily="50" charset="-128"/>
              </a:defRPr>
            </a:lvl9pPr>
          </a:lstStyle>
          <a:p>
            <a:pPr eaLnBrk="1" hangingPunct="1">
              <a:defRPr/>
            </a:pPr>
            <a:r>
              <a:rPr kumimoji="0" lang="ja-JP" altLang="en-US" sz="1600" b="1" smtClean="0">
                <a:latin typeface="+mn-ea"/>
                <a:ea typeface="+mn-ea"/>
              </a:rPr>
              <a:t>⑧寄与度の値を</a:t>
            </a:r>
            <a:endParaRPr kumimoji="0" lang="en-US" altLang="ja-JP" sz="1600" b="1" smtClean="0">
              <a:latin typeface="+mn-ea"/>
              <a:ea typeface="+mn-ea"/>
            </a:endParaRPr>
          </a:p>
          <a:p>
            <a:pPr eaLnBrk="1" hangingPunct="1">
              <a:defRPr/>
            </a:pPr>
            <a:r>
              <a:rPr kumimoji="0" lang="ja-JP" altLang="en-US" sz="1600" b="1" smtClean="0">
                <a:latin typeface="+mn-ea"/>
                <a:ea typeface="+mn-ea"/>
              </a:rPr>
              <a:t>入れると解り易い</a:t>
            </a:r>
            <a:endParaRPr kumimoji="0" lang="en-US" altLang="ja-JP" sz="1600" b="1" smtClean="0">
              <a:latin typeface="+mn-ea"/>
              <a:ea typeface="+mn-ea"/>
            </a:endParaRPr>
          </a:p>
        </p:txBody>
      </p:sp>
      <p:sp>
        <p:nvSpPr>
          <p:cNvPr id="26748" name="テキスト ボックス 5"/>
          <p:cNvSpPr txBox="1">
            <a:spLocks noChangeArrowheads="1"/>
          </p:cNvSpPr>
          <p:nvPr/>
        </p:nvSpPr>
        <p:spPr bwMode="auto">
          <a:xfrm>
            <a:off x="4535488" y="2719388"/>
            <a:ext cx="100330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lang="ja-JP" altLang="en-US" sz="1600" b="1">
                <a:latin typeface="Times New Roman" pitchFamily="18" charset="0"/>
              </a:rPr>
              <a:t>５７％</a:t>
            </a:r>
          </a:p>
        </p:txBody>
      </p:sp>
      <p:sp>
        <p:nvSpPr>
          <p:cNvPr id="40061" name="Text Box 153"/>
          <p:cNvSpPr txBox="1">
            <a:spLocks noChangeArrowheads="1"/>
          </p:cNvSpPr>
          <p:nvPr/>
        </p:nvSpPr>
        <p:spPr bwMode="auto">
          <a:xfrm>
            <a:off x="4457700" y="3638550"/>
            <a:ext cx="1416050"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sz="3200">
                <a:solidFill>
                  <a:schemeClr val="tx1"/>
                </a:solidFill>
                <a:latin typeface="Arial" charset="0"/>
                <a:ea typeface="ＭＳ Ｐゴシック" pitchFamily="50" charset="-128"/>
              </a:defRPr>
            </a:lvl1pPr>
            <a:lvl2pPr>
              <a:defRPr kumimoji="1" sz="2800">
                <a:solidFill>
                  <a:schemeClr val="tx1"/>
                </a:solidFill>
                <a:latin typeface="Arial" charset="0"/>
                <a:ea typeface="ＭＳ Ｐゴシック" pitchFamily="50" charset="-128"/>
              </a:defRPr>
            </a:lvl2pPr>
            <a:lvl3pPr>
              <a:defRPr kumimoji="1" sz="2400">
                <a:solidFill>
                  <a:schemeClr val="tx1"/>
                </a:solidFill>
                <a:latin typeface="Arial" charset="0"/>
                <a:ea typeface="ＭＳ Ｐゴシック" pitchFamily="50" charset="-128"/>
              </a:defRPr>
            </a:lvl3pPr>
            <a:lvl4pPr>
              <a:defRPr kumimoji="1" sz="2000">
                <a:solidFill>
                  <a:schemeClr val="tx1"/>
                </a:solidFill>
                <a:latin typeface="Arial" charset="0"/>
                <a:ea typeface="ＭＳ Ｐゴシック" pitchFamily="50" charset="-128"/>
              </a:defRPr>
            </a:lvl4pPr>
            <a:lvl5pPr>
              <a:defRPr kumimoji="1" sz="2000">
                <a:solidFill>
                  <a:schemeClr val="tx1"/>
                </a:solidFill>
                <a:latin typeface="Arial" charset="0"/>
                <a:ea typeface="ＭＳ Ｐゴシック" pitchFamily="50" charset="-128"/>
              </a:defRPr>
            </a:lvl5pPr>
            <a:lvl6pPr eaLnBrk="0" hangingPunct="0">
              <a:defRPr kumimoji="1" sz="2000">
                <a:solidFill>
                  <a:schemeClr val="tx1"/>
                </a:solidFill>
                <a:latin typeface="Arial" charset="0"/>
                <a:ea typeface="ＭＳ Ｐゴシック" pitchFamily="50" charset="-128"/>
              </a:defRPr>
            </a:lvl6pPr>
            <a:lvl7pPr eaLnBrk="0" hangingPunct="0">
              <a:defRPr kumimoji="1" sz="2000">
                <a:solidFill>
                  <a:schemeClr val="tx1"/>
                </a:solidFill>
                <a:latin typeface="Arial" charset="0"/>
                <a:ea typeface="ＭＳ Ｐゴシック" pitchFamily="50" charset="-128"/>
              </a:defRPr>
            </a:lvl7pPr>
            <a:lvl8pPr eaLnBrk="0" hangingPunct="0">
              <a:defRPr kumimoji="1" sz="2000">
                <a:solidFill>
                  <a:schemeClr val="tx1"/>
                </a:solidFill>
                <a:latin typeface="Arial" charset="0"/>
                <a:ea typeface="ＭＳ Ｐゴシック" pitchFamily="50" charset="-128"/>
              </a:defRPr>
            </a:lvl8pPr>
            <a:lvl9pPr eaLnBrk="0" hangingPunct="0">
              <a:defRPr kumimoji="1" sz="2000">
                <a:solidFill>
                  <a:schemeClr val="tx1"/>
                </a:solidFill>
                <a:latin typeface="Arial" charset="0"/>
                <a:ea typeface="ＭＳ Ｐゴシック" pitchFamily="50" charset="-128"/>
              </a:defRPr>
            </a:lvl9pPr>
          </a:lstStyle>
          <a:p>
            <a:pPr eaLnBrk="1" hangingPunct="1">
              <a:defRPr/>
            </a:pPr>
            <a:r>
              <a:rPr kumimoji="0" lang="ja-JP" altLang="en-US" sz="1600" b="1" smtClean="0">
                <a:latin typeface="+mn-ea"/>
                <a:ea typeface="+mn-ea"/>
              </a:rPr>
              <a:t>⑫重要項目は</a:t>
            </a:r>
            <a:endParaRPr kumimoji="0" lang="en-US" altLang="ja-JP" sz="1600" b="1" smtClean="0">
              <a:latin typeface="+mn-ea"/>
              <a:ea typeface="+mn-ea"/>
            </a:endParaRPr>
          </a:p>
          <a:p>
            <a:pPr eaLnBrk="1" hangingPunct="1">
              <a:defRPr/>
            </a:pPr>
            <a:r>
              <a:rPr kumimoji="0" lang="ja-JP" altLang="en-US" sz="1600" b="1" smtClean="0">
                <a:latin typeface="+mn-ea"/>
                <a:ea typeface="+mn-ea"/>
              </a:rPr>
              <a:t>　カラーリング</a:t>
            </a:r>
            <a:endParaRPr kumimoji="0" lang="en-US" altLang="ja-JP" sz="1600" b="1" smtClean="0">
              <a:latin typeface="+mn-ea"/>
              <a:ea typeface="+mn-ea"/>
            </a:endParaRPr>
          </a:p>
        </p:txBody>
      </p:sp>
      <p:sp>
        <p:nvSpPr>
          <p:cNvPr id="26750" name="Line 152"/>
          <p:cNvSpPr>
            <a:spLocks noChangeShapeType="1"/>
          </p:cNvSpPr>
          <p:nvPr/>
        </p:nvSpPr>
        <p:spPr bwMode="auto">
          <a:xfrm flipH="1">
            <a:off x="3271838" y="3873500"/>
            <a:ext cx="1185862" cy="595313"/>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51"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２０／６０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685800" y="457200"/>
            <a:ext cx="7772400" cy="609600"/>
          </a:xfrm>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「パレート図」の演習</a:t>
            </a:r>
          </a:p>
        </p:txBody>
      </p:sp>
      <p:sp>
        <p:nvSpPr>
          <p:cNvPr id="27651" name="Text Box 3"/>
          <p:cNvSpPr txBox="1">
            <a:spLocks noChangeArrowheads="1"/>
          </p:cNvSpPr>
          <p:nvPr/>
        </p:nvSpPr>
        <p:spPr bwMode="auto">
          <a:xfrm>
            <a:off x="685800" y="1219200"/>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b="1">
                <a:latin typeface="Times New Roman" pitchFamily="18" charset="0"/>
              </a:rPr>
              <a:t>次の釣り竿の不良をパレート図に表わしてください。</a:t>
            </a:r>
          </a:p>
        </p:txBody>
      </p:sp>
      <p:graphicFrame>
        <p:nvGraphicFramePr>
          <p:cNvPr id="27652" name="Object 4"/>
          <p:cNvGraphicFramePr>
            <a:graphicFrameLocks noChangeAspect="1"/>
          </p:cNvGraphicFramePr>
          <p:nvPr/>
        </p:nvGraphicFramePr>
        <p:xfrm>
          <a:off x="368300" y="1766888"/>
          <a:ext cx="3357563" cy="4687887"/>
        </p:xfrm>
        <a:graphic>
          <a:graphicData uri="http://schemas.openxmlformats.org/presentationml/2006/ole">
            <mc:AlternateContent xmlns:mc="http://schemas.openxmlformats.org/markup-compatibility/2006">
              <mc:Choice xmlns:v="urn:schemas-microsoft-com:vml" Requires="v">
                <p:oleObj spid="_x0000_s27667" name="Document" r:id="rId4" imgW="4070125" imgH="5531566" progId="Word.Document.8">
                  <p:embed/>
                </p:oleObj>
              </mc:Choice>
              <mc:Fallback>
                <p:oleObj name="Document" r:id="rId4" imgW="4070125" imgH="5531566"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300" y="1766888"/>
                        <a:ext cx="3357563" cy="4687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3" name="Object 5"/>
          <p:cNvGraphicFramePr>
            <a:graphicFrameLocks noChangeAspect="1"/>
          </p:cNvGraphicFramePr>
          <p:nvPr/>
        </p:nvGraphicFramePr>
        <p:xfrm>
          <a:off x="3814763" y="1765300"/>
          <a:ext cx="5561012" cy="4838700"/>
        </p:xfrm>
        <a:graphic>
          <a:graphicData uri="http://schemas.openxmlformats.org/presentationml/2006/ole">
            <mc:AlternateContent xmlns:mc="http://schemas.openxmlformats.org/markup-compatibility/2006">
              <mc:Choice xmlns:v="urn:schemas-microsoft-com:vml" Requires="v">
                <p:oleObj spid="_x0000_s27668" name="Document" r:id="rId6" imgW="6714566" imgH="5941272" progId="Word.Document.8">
                  <p:embed/>
                </p:oleObj>
              </mc:Choice>
              <mc:Fallback>
                <p:oleObj name="Document" r:id="rId6" imgW="6714566" imgH="5941272" progId="Word.Document.8">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4763" y="1765300"/>
                        <a:ext cx="5561012"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4" name="右矢印 4"/>
          <p:cNvSpPr>
            <a:spLocks noChangeArrowheads="1"/>
          </p:cNvSpPr>
          <p:nvPr/>
        </p:nvSpPr>
        <p:spPr bwMode="auto">
          <a:xfrm>
            <a:off x="4906963" y="6130925"/>
            <a:ext cx="2422525" cy="654050"/>
          </a:xfrm>
          <a:prstGeom prst="rightArrow">
            <a:avLst>
              <a:gd name="adj1" fmla="val 59991"/>
              <a:gd name="adj2" fmla="val 499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000" dirty="0">
                <a:hlinkClick r:id="rId8" action="ppaction://hlinkfile"/>
              </a:rPr>
              <a:t>配布資料の説明</a:t>
            </a:r>
            <a:endParaRPr kumimoji="0" lang="ja-JP" altLang="en-US" sz="2000" dirty="0"/>
          </a:p>
        </p:txBody>
      </p:sp>
      <p:sp>
        <p:nvSpPr>
          <p:cNvPr id="3" name="フレーム 2">
            <a:hlinkClick r:id="rId9" action="ppaction://hlinkfile"/>
          </p:cNvPr>
          <p:cNvSpPr/>
          <p:nvPr/>
        </p:nvSpPr>
        <p:spPr bwMode="auto">
          <a:xfrm>
            <a:off x="7775575" y="6130925"/>
            <a:ext cx="682625" cy="403225"/>
          </a:xfrm>
          <a:prstGeom prst="frame">
            <a:avLst/>
          </a:prstGeom>
          <a:solidFill>
            <a:srgbClr val="FF0000"/>
          </a:solidFill>
          <a:ln w="9525" cap="rnd" cmpd="sng" algn="ctr">
            <a:solidFill>
              <a:schemeClr val="tx1"/>
            </a:solidFill>
            <a:prstDash val="solid"/>
            <a:round/>
            <a:headEnd type="none" w="med" len="med"/>
            <a:tailEnd type="none" w="med" len="med"/>
          </a:ln>
          <a:effectLst/>
          <a:extLst/>
        </p:spPr>
        <p:txBody>
          <a:bodyPr/>
          <a:lstStyle/>
          <a:p>
            <a:pPr eaLnBrk="1" hangingPunct="1">
              <a:defRPr/>
            </a:pPr>
            <a:r>
              <a:rPr lang="ja-JP" altLang="en-US" sz="1400" b="1" dirty="0"/>
              <a:t>宿題</a:t>
            </a:r>
          </a:p>
        </p:txBody>
      </p:sp>
      <p:sp>
        <p:nvSpPr>
          <p:cNvPr id="27656"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２１／６０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685800" y="304800"/>
            <a:ext cx="7772400" cy="533400"/>
          </a:xfrm>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「パレート図」演習 作成例</a:t>
            </a:r>
          </a:p>
        </p:txBody>
      </p:sp>
      <p:graphicFrame>
        <p:nvGraphicFramePr>
          <p:cNvPr id="28675" name="Object 3"/>
          <p:cNvGraphicFramePr>
            <a:graphicFrameLocks noChangeAspect="1"/>
          </p:cNvGraphicFramePr>
          <p:nvPr/>
        </p:nvGraphicFramePr>
        <p:xfrm>
          <a:off x="1930400" y="939800"/>
          <a:ext cx="5537200" cy="5930900"/>
        </p:xfrm>
        <a:graphic>
          <a:graphicData uri="http://schemas.openxmlformats.org/presentationml/2006/ole">
            <mc:AlternateContent xmlns:mc="http://schemas.openxmlformats.org/markup-compatibility/2006">
              <mc:Choice xmlns:v="urn:schemas-microsoft-com:vml" Requires="v">
                <p:oleObj spid="_x0000_s28685" name="ワークシート" r:id="rId4" imgW="4333824" imgH="4657682" progId="Excel.Sheet.8">
                  <p:embed/>
                </p:oleObj>
              </mc:Choice>
              <mc:Fallback>
                <p:oleObj name="ワークシート" r:id="rId4" imgW="4333824" imgH="4657682"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0400" y="939800"/>
                        <a:ext cx="5537200" cy="593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676" name="Rectangle 115"/>
          <p:cNvSpPr>
            <a:spLocks noChangeArrowheads="1"/>
          </p:cNvSpPr>
          <p:nvPr/>
        </p:nvSpPr>
        <p:spPr bwMode="auto">
          <a:xfrm>
            <a:off x="3130550" y="1055688"/>
            <a:ext cx="18335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latin typeface="ＭＳ Ｐゴシック" pitchFamily="50" charset="-128"/>
              </a:rPr>
              <a:t>作成日：○年７月４日</a:t>
            </a:r>
            <a:endParaRPr kumimoji="0" lang="ja-JP" altLang="en-US" sz="2000" b="1"/>
          </a:p>
        </p:txBody>
      </p:sp>
      <p:sp>
        <p:nvSpPr>
          <p:cNvPr id="28677" name="Rectangle 120"/>
          <p:cNvSpPr>
            <a:spLocks noChangeArrowheads="1"/>
          </p:cNvSpPr>
          <p:nvPr/>
        </p:nvSpPr>
        <p:spPr bwMode="auto">
          <a:xfrm>
            <a:off x="3148013" y="1614488"/>
            <a:ext cx="190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500" b="1">
                <a:latin typeface="ＭＳ Ｐゴシック" pitchFamily="50" charset="-128"/>
              </a:rPr>
              <a:t>○</a:t>
            </a:r>
            <a:r>
              <a:rPr kumimoji="0" lang="ja-JP" altLang="en-US" sz="1500" b="1">
                <a:latin typeface="ＭＳ Ｐゴシック" pitchFamily="50" charset="-128"/>
              </a:rPr>
              <a:t>年</a:t>
            </a:r>
            <a:r>
              <a:rPr kumimoji="0" lang="en-US" altLang="ja-JP" sz="1500" b="1">
                <a:latin typeface="ＭＳ Ｐゴシック" pitchFamily="50" charset="-128"/>
              </a:rPr>
              <a:t>5</a:t>
            </a:r>
            <a:r>
              <a:rPr kumimoji="0" lang="ja-JP" altLang="en-US" sz="1500" b="1">
                <a:latin typeface="ＭＳ Ｐゴシック" pitchFamily="50" charset="-128"/>
              </a:rPr>
              <a:t>月</a:t>
            </a:r>
            <a:r>
              <a:rPr kumimoji="0" lang="en-US" altLang="ja-JP" sz="1500" b="1">
                <a:latin typeface="ＭＳ Ｐゴシック" pitchFamily="50" charset="-128"/>
              </a:rPr>
              <a:t>12</a:t>
            </a:r>
            <a:r>
              <a:rPr kumimoji="0" lang="ja-JP" altLang="en-US" sz="1500" b="1">
                <a:latin typeface="ＭＳ Ｐゴシック" pitchFamily="50" charset="-128"/>
              </a:rPr>
              <a:t>日～</a:t>
            </a:r>
            <a:r>
              <a:rPr kumimoji="0" lang="en-US" altLang="ja-JP" sz="1500" b="1">
                <a:latin typeface="ＭＳ Ｐゴシック" pitchFamily="50" charset="-128"/>
              </a:rPr>
              <a:t>6</a:t>
            </a:r>
            <a:r>
              <a:rPr kumimoji="0" lang="ja-JP" altLang="en-US" sz="1500" b="1">
                <a:latin typeface="ＭＳ Ｐゴシック" pitchFamily="50" charset="-128"/>
              </a:rPr>
              <a:t>月</a:t>
            </a:r>
            <a:r>
              <a:rPr kumimoji="0" lang="en-US" altLang="ja-JP" sz="1500" b="1">
                <a:latin typeface="ＭＳ Ｐゴシック" pitchFamily="50" charset="-128"/>
              </a:rPr>
              <a:t>11</a:t>
            </a:r>
            <a:r>
              <a:rPr kumimoji="0" lang="ja-JP" altLang="en-US" sz="1500" b="1">
                <a:latin typeface="ＭＳ Ｐゴシック" pitchFamily="50" charset="-128"/>
              </a:rPr>
              <a:t>日</a:t>
            </a:r>
            <a:endParaRPr kumimoji="0" lang="ja-JP" altLang="en-US" sz="2000" b="1"/>
          </a:p>
        </p:txBody>
      </p:sp>
      <p:sp>
        <p:nvSpPr>
          <p:cNvPr id="28678" name="Rectangle 118"/>
          <p:cNvSpPr>
            <a:spLocks noChangeArrowheads="1"/>
          </p:cNvSpPr>
          <p:nvPr/>
        </p:nvSpPr>
        <p:spPr bwMode="auto">
          <a:xfrm>
            <a:off x="3130550" y="1335088"/>
            <a:ext cx="11382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b="1">
                <a:latin typeface="ＭＳ Ｐゴシック" pitchFamily="50" charset="-128"/>
              </a:rPr>
              <a:t>作成者：森山</a:t>
            </a:r>
            <a:endParaRPr kumimoji="0" lang="ja-JP" altLang="en-US" sz="2000" b="1"/>
          </a:p>
        </p:txBody>
      </p:sp>
      <p:sp>
        <p:nvSpPr>
          <p:cNvPr id="28679"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２２／６０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9698" name="Object 6"/>
          <p:cNvGraphicFramePr>
            <a:graphicFrameLocks noChangeAspect="1"/>
          </p:cNvGraphicFramePr>
          <p:nvPr/>
        </p:nvGraphicFramePr>
        <p:xfrm>
          <a:off x="0" y="320675"/>
          <a:ext cx="9067800" cy="6159500"/>
        </p:xfrm>
        <a:graphic>
          <a:graphicData uri="http://schemas.openxmlformats.org/presentationml/2006/ole">
            <mc:AlternateContent xmlns:mc="http://schemas.openxmlformats.org/markup-compatibility/2006">
              <mc:Choice xmlns:v="urn:schemas-microsoft-com:vml" Requires="v">
                <p:oleObj spid="_x0000_s29708" name="ワークシート" r:id="rId4" imgW="8753475" imgH="5876950" progId="Excel.Sheet.8">
                  <p:embed/>
                </p:oleObj>
              </mc:Choice>
              <mc:Fallback>
                <p:oleObj name="ワークシート" r:id="rId4" imgW="8753475" imgH="5876950" progId="Excel.Shee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20675"/>
                        <a:ext cx="9067800" cy="615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9699" name="AutoShape 8"/>
          <p:cNvSpPr>
            <a:spLocks noChangeArrowheads="1"/>
          </p:cNvSpPr>
          <p:nvPr/>
        </p:nvSpPr>
        <p:spPr bwMode="auto">
          <a:xfrm>
            <a:off x="4572000" y="1171575"/>
            <a:ext cx="4103688" cy="1081088"/>
          </a:xfrm>
          <a:prstGeom prst="roundRect">
            <a:avLst>
              <a:gd name="adj" fmla="val 16667"/>
            </a:avLst>
          </a:prstGeom>
          <a:solidFill>
            <a:srgbClr val="C1DBE5"/>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200" b="1">
                <a:latin typeface="Times New Roman" pitchFamily="18" charset="0"/>
              </a:rPr>
              <a:t>ある自動車の不具合の現象を</a:t>
            </a:r>
          </a:p>
          <a:p>
            <a:pPr eaLnBrk="1" hangingPunct="1">
              <a:spcBef>
                <a:spcPct val="0"/>
              </a:spcBef>
              <a:buFontTx/>
              <a:buNone/>
            </a:pPr>
            <a:r>
              <a:rPr lang="ja-JP" altLang="en-US" sz="2200" b="1">
                <a:latin typeface="Times New Roman" pitchFamily="18" charset="0"/>
              </a:rPr>
              <a:t>項目のもっとも多いものを次々と</a:t>
            </a:r>
          </a:p>
          <a:p>
            <a:pPr eaLnBrk="1" hangingPunct="1">
              <a:spcBef>
                <a:spcPct val="0"/>
              </a:spcBef>
              <a:buFontTx/>
              <a:buNone/>
            </a:pPr>
            <a:r>
              <a:rPr lang="ja-JP" altLang="en-US" sz="2200" b="1">
                <a:latin typeface="Times New Roman" pitchFamily="18" charset="0"/>
              </a:rPr>
              <a:t>調査し，展開したパレート図</a:t>
            </a:r>
          </a:p>
        </p:txBody>
      </p:sp>
      <p:sp>
        <p:nvSpPr>
          <p:cNvPr id="29700" name="Rectangle 9"/>
          <p:cNvSpPr>
            <a:spLocks noGrp="1" noChangeArrowheads="1"/>
          </p:cNvSpPr>
          <p:nvPr>
            <p:ph type="title"/>
          </p:nvPr>
        </p:nvSpPr>
        <p:spPr>
          <a:xfrm>
            <a:off x="831850" y="228600"/>
            <a:ext cx="7451725" cy="608013"/>
          </a:xfrm>
          <a:noFill/>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パレート図の活用例 － </a:t>
            </a:r>
            <a:r>
              <a:rPr lang="ja-JP" altLang="en-US" sz="3200" smtClean="0">
                <a:solidFill>
                  <a:schemeClr val="tx1"/>
                </a:solidFill>
                <a:latin typeface="HGP創英角ﾎﾟｯﾌﾟ体" pitchFamily="50" charset="-128"/>
                <a:ea typeface="HGP創英角ﾎﾟｯﾌﾟ体" pitchFamily="50" charset="-128"/>
              </a:rPr>
              <a:t>パレート展開</a:t>
            </a:r>
          </a:p>
        </p:txBody>
      </p:sp>
      <p:sp>
        <p:nvSpPr>
          <p:cNvPr id="29701" name="Text Box 10"/>
          <p:cNvSpPr txBox="1">
            <a:spLocks noChangeArrowheads="1"/>
          </p:cNvSpPr>
          <p:nvPr/>
        </p:nvSpPr>
        <p:spPr bwMode="auto">
          <a:xfrm>
            <a:off x="0" y="6537325"/>
            <a:ext cx="894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0"/>
              </a:spcBef>
              <a:buFontTx/>
              <a:buNone/>
            </a:pPr>
            <a:r>
              <a:rPr lang="en-US" altLang="ja-JP" sz="1500">
                <a:latin typeface="ＭＳ Ｐゴシック" pitchFamily="50" charset="-128"/>
              </a:rPr>
              <a:t>(</a:t>
            </a:r>
            <a:r>
              <a:rPr lang="ja-JP" altLang="ja-JP" sz="1500">
                <a:latin typeface="ＭＳ Ｐゴシック" pitchFamily="50" charset="-128"/>
              </a:rPr>
              <a:t>出典：角田克彦，他 『問題解決に使う基礎シリーズ</a:t>
            </a:r>
            <a:r>
              <a:rPr lang="ja-JP" altLang="en-US" sz="1500">
                <a:latin typeface="ＭＳ Ｐゴシック" pitchFamily="50" charset="-128"/>
              </a:rPr>
              <a:t> </a:t>
            </a:r>
            <a:r>
              <a:rPr lang="en-US" altLang="ja-JP" sz="1500"/>
              <a:t>QC</a:t>
            </a:r>
            <a:r>
              <a:rPr lang="ja-JP" altLang="ja-JP" sz="1500">
                <a:latin typeface="ＭＳ Ｐゴシック" pitchFamily="50" charset="-128"/>
              </a:rPr>
              <a:t>手法Ⅰ』， 日科技連出版社</a:t>
            </a:r>
            <a:r>
              <a:rPr lang="en-US" altLang="ja-JP" sz="1500">
                <a:latin typeface="ＭＳ Ｐゴシック" pitchFamily="50" charset="-128"/>
              </a:rPr>
              <a:t>)</a:t>
            </a:r>
            <a:endParaRPr lang="ja-JP" altLang="ja-JP" sz="1500">
              <a:latin typeface="ＭＳ Ｐゴシック" pitchFamily="50" charset="-128"/>
            </a:endParaRPr>
          </a:p>
        </p:txBody>
      </p:sp>
      <p:sp>
        <p:nvSpPr>
          <p:cNvPr id="2970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２３／６０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3"/>
          <p:cNvSpPr txBox="1">
            <a:spLocks noChangeArrowheads="1"/>
          </p:cNvSpPr>
          <p:nvPr/>
        </p:nvSpPr>
        <p:spPr bwMode="auto">
          <a:xfrm>
            <a:off x="696913" y="2087563"/>
            <a:ext cx="7924800" cy="13858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0000FF"/>
                </a:solidFill>
                <a:latin typeface="HGP創英角ﾎﾟｯﾌﾟ体" pitchFamily="50" charset="-128"/>
                <a:ea typeface="HGP創英角ﾎﾟｯﾌﾟ体" pitchFamily="50" charset="-128"/>
              </a:rPr>
              <a:t>特性要因図とは，特性と，それに影響を及ぼすと　思われるもの，すなわち，要因との関係を整理し，魚の骨のように体系的にまとめたもの</a:t>
            </a:r>
          </a:p>
        </p:txBody>
      </p:sp>
      <p:sp>
        <p:nvSpPr>
          <p:cNvPr id="180228" name="Text Box 4"/>
          <p:cNvSpPr txBox="1">
            <a:spLocks noChangeArrowheads="1"/>
          </p:cNvSpPr>
          <p:nvPr/>
        </p:nvSpPr>
        <p:spPr bwMode="auto">
          <a:xfrm>
            <a:off x="687388" y="4006850"/>
            <a:ext cx="7924800" cy="2462213"/>
          </a:xfrm>
          <a:prstGeom prst="rect">
            <a:avLst/>
          </a:prstGeom>
          <a:solidFill>
            <a:srgbClr val="FFFF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en-US" altLang="ja-JP" sz="2800">
                <a:solidFill>
                  <a:srgbClr val="0000FF"/>
                </a:solidFill>
                <a:latin typeface="HGP創英角ﾎﾟｯﾌﾟ体" pitchFamily="50" charset="-128"/>
                <a:ea typeface="HGP創英角ﾎﾟｯﾌﾟ体" pitchFamily="50" charset="-128"/>
              </a:rPr>
              <a:t>① </a:t>
            </a:r>
            <a:r>
              <a:rPr lang="ja-JP" altLang="en-US" sz="2800">
                <a:solidFill>
                  <a:srgbClr val="0000FF"/>
                </a:solidFill>
                <a:latin typeface="HGP創英角ﾎﾟｯﾌﾟ体" pitchFamily="50" charset="-128"/>
                <a:ea typeface="HGP創英角ﾎﾟｯﾌﾟ体" pitchFamily="50" charset="-128"/>
              </a:rPr>
              <a:t>特性と要因が体系的に整理できる</a:t>
            </a:r>
          </a:p>
          <a:p>
            <a:pPr eaLnBrk="1" hangingPunct="1">
              <a:spcBef>
                <a:spcPct val="50000"/>
              </a:spcBef>
              <a:buFontTx/>
              <a:buNone/>
            </a:pPr>
            <a:r>
              <a:rPr lang="ja-JP" altLang="en-US" sz="2800">
                <a:solidFill>
                  <a:srgbClr val="0000FF"/>
                </a:solidFill>
                <a:latin typeface="HGP創英角ﾎﾟｯﾌﾟ体" pitchFamily="50" charset="-128"/>
                <a:ea typeface="HGP創英角ﾎﾟｯﾌﾟ体" pitchFamily="50" charset="-128"/>
              </a:rPr>
              <a:t>② 要因追究が手順を追ってできる</a:t>
            </a:r>
          </a:p>
          <a:p>
            <a:pPr eaLnBrk="1" hangingPunct="1">
              <a:spcBef>
                <a:spcPct val="50000"/>
              </a:spcBef>
              <a:buFontTx/>
              <a:buNone/>
            </a:pPr>
            <a:r>
              <a:rPr lang="ja-JP" altLang="en-US" sz="2800">
                <a:solidFill>
                  <a:srgbClr val="0000FF"/>
                </a:solidFill>
                <a:latin typeface="HGP創英角ﾎﾟｯﾌﾟ体" pitchFamily="50" charset="-128"/>
                <a:ea typeface="HGP創英角ﾎﾟｯﾌﾟ体" pitchFamily="50" charset="-128"/>
              </a:rPr>
              <a:t>③ 完成された特性要因図は，仕事のノウハウ</a:t>
            </a:r>
          </a:p>
          <a:p>
            <a:pPr eaLnBrk="1" hangingPunct="1">
              <a:spcBef>
                <a:spcPct val="50000"/>
              </a:spcBef>
              <a:buFontTx/>
              <a:buNone/>
            </a:pPr>
            <a:r>
              <a:rPr lang="ja-JP" altLang="en-US" sz="2800">
                <a:solidFill>
                  <a:srgbClr val="0000FF"/>
                </a:solidFill>
                <a:latin typeface="HGP創英角ﾎﾟｯﾌﾟ体" pitchFamily="50" charset="-128"/>
                <a:ea typeface="HGP創英角ﾎﾟｯﾌﾟ体" pitchFamily="50" charset="-128"/>
              </a:rPr>
              <a:t>④ 対策を検討する場合にも効果的</a:t>
            </a:r>
            <a:endParaRPr lang="ja-JP" altLang="en-US" sz="2400">
              <a:solidFill>
                <a:srgbClr val="0000FF"/>
              </a:solidFill>
              <a:latin typeface="HGP創英角ﾎﾟｯﾌﾟ体" pitchFamily="50" charset="-128"/>
              <a:ea typeface="HGP創英角ﾎﾟｯﾌﾟ体" pitchFamily="50" charset="-128"/>
            </a:endParaRPr>
          </a:p>
        </p:txBody>
      </p:sp>
      <p:sp>
        <p:nvSpPr>
          <p:cNvPr id="180229" name="AutoShape 5"/>
          <p:cNvSpPr>
            <a:spLocks noChangeArrowheads="1"/>
          </p:cNvSpPr>
          <p:nvPr/>
        </p:nvSpPr>
        <p:spPr bwMode="auto">
          <a:xfrm>
            <a:off x="4038600" y="3551238"/>
            <a:ext cx="838200" cy="374650"/>
          </a:xfrm>
          <a:prstGeom prst="downArrow">
            <a:avLst>
              <a:gd name="adj1" fmla="val 50000"/>
              <a:gd name="adj2" fmla="val 47398"/>
            </a:avLst>
          </a:prstGeom>
          <a:solidFill>
            <a:srgbClr val="CD73C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0725" name="Rectangle 2"/>
          <p:cNvSpPr>
            <a:spLocks noGrp="1" noChangeArrowheads="1"/>
          </p:cNvSpPr>
          <p:nvPr>
            <p:ph type="title"/>
          </p:nvPr>
        </p:nvSpPr>
        <p:spPr>
          <a:xfrm>
            <a:off x="703263" y="231775"/>
            <a:ext cx="3754437" cy="704850"/>
          </a:xfrm>
          <a:solidFill>
            <a:srgbClr val="FFFF00"/>
          </a:solidFill>
        </p:spPr>
        <p:txBody>
          <a:bodyPr/>
          <a:lstStyle/>
          <a:p>
            <a:pPr algn="l" eaLnBrk="1" hangingPunct="1"/>
            <a:r>
              <a:rPr lang="ja-JP" altLang="en-US" sz="3200" smtClean="0">
                <a:solidFill>
                  <a:srgbClr val="0000FF"/>
                </a:solidFill>
                <a:latin typeface="HGP創英角ﾎﾟｯﾌﾟ体" pitchFamily="50" charset="-128"/>
                <a:ea typeface="HGP創英角ﾎﾟｯﾌﾟ体" pitchFamily="50" charset="-128"/>
              </a:rPr>
              <a:t>④　特性要因図</a:t>
            </a:r>
            <a:endParaRPr lang="ja-JP" altLang="en-US" sz="3600" smtClean="0">
              <a:solidFill>
                <a:srgbClr val="0000FF"/>
              </a:solidFill>
              <a:latin typeface="HGP創英角ﾎﾟｯﾌﾟ体" pitchFamily="50" charset="-128"/>
              <a:ea typeface="HGP創英角ﾎﾟｯﾌﾟ体" pitchFamily="50" charset="-128"/>
            </a:endParaRPr>
          </a:p>
        </p:txBody>
      </p:sp>
      <p:sp>
        <p:nvSpPr>
          <p:cNvPr id="381959" name="Text Box 7"/>
          <p:cNvSpPr txBox="1">
            <a:spLocks noChangeArrowheads="1"/>
          </p:cNvSpPr>
          <p:nvPr/>
        </p:nvSpPr>
        <p:spPr bwMode="auto">
          <a:xfrm>
            <a:off x="58368" y="6511925"/>
            <a:ext cx="89408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defRPr/>
            </a:pPr>
            <a:r>
              <a:rPr kumimoji="1" lang="en-US" altLang="ja-JP" sz="1500" dirty="0">
                <a:latin typeface="ＭＳ Ｐゴシック" pitchFamily="50" charset="-128"/>
              </a:rPr>
              <a:t>(</a:t>
            </a:r>
            <a:r>
              <a:rPr kumimoji="1" lang="ja-JP" altLang="en-US" sz="1500" dirty="0">
                <a:latin typeface="ＭＳ Ｐゴシック" pitchFamily="50" charset="-128"/>
              </a:rPr>
              <a:t>注）</a:t>
            </a:r>
            <a:r>
              <a:rPr kumimoji="1" lang="ja-JP" sz="1500" dirty="0">
                <a:latin typeface="ＭＳ Ｐゴシック" pitchFamily="50" charset="-128"/>
              </a:rPr>
              <a:t>要因：</a:t>
            </a:r>
            <a:r>
              <a:rPr kumimoji="1" lang="ja-JP" altLang="en-US" sz="1500" dirty="0">
                <a:solidFill>
                  <a:srgbClr val="FF0000"/>
                </a:solidFill>
                <a:latin typeface="ＭＳ Ｐゴシック" pitchFamily="50" charset="-128"/>
              </a:rPr>
              <a:t>特性に</a:t>
            </a:r>
            <a:r>
              <a:rPr kumimoji="1" lang="ja-JP" sz="1500" dirty="0">
                <a:latin typeface="ＭＳ Ｐゴシック" pitchFamily="50" charset="-128"/>
              </a:rPr>
              <a:t>影響を及ぼす</a:t>
            </a:r>
            <a:r>
              <a:rPr kumimoji="1" lang="ja-JP" altLang="en-US" sz="1500" dirty="0">
                <a:solidFill>
                  <a:srgbClr val="FF0000"/>
                </a:solidFill>
                <a:latin typeface="ＭＳ Ｐゴシック" pitchFamily="50" charset="-128"/>
              </a:rPr>
              <a:t>と思われるもの</a:t>
            </a:r>
            <a:endParaRPr kumimoji="1" lang="ja-JP" altLang="ja-JP" sz="1500" strike="sngStrike" dirty="0">
              <a:solidFill>
                <a:srgbClr val="FF0000"/>
              </a:solidFill>
              <a:latin typeface="ＭＳ Ｐゴシック" pitchFamily="50" charset="-128"/>
            </a:endParaRPr>
          </a:p>
        </p:txBody>
      </p:sp>
      <p:pic>
        <p:nvPicPr>
          <p:cNvPr id="30727" name="Picture 19" descr="\\asmo.local\fs\ASD25C\品質企画室\70_QCｻｰｸﾙ\QCｻｰｸﾙｲﾗｽﾄ集\QC4 (D)\イラスト\01_特性要因図\009.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7475" y="17463"/>
            <a:ext cx="3292475" cy="260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２４／６０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0229"/>
                                        </p:tgtEl>
                                        <p:attrNameLst>
                                          <p:attrName>style.visibility</p:attrName>
                                        </p:attrNameLst>
                                      </p:cBhvr>
                                      <p:to>
                                        <p:strVal val="visible"/>
                                      </p:to>
                                    </p:set>
                                    <p:animEffect transition="in" filter="wipe(up)">
                                      <p:cBhvr>
                                        <p:cTn id="7" dur="500"/>
                                        <p:tgtEl>
                                          <p:spTgt spid="1802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180228"/>
                                        </p:tgtEl>
                                        <p:attrNameLst>
                                          <p:attrName>style.visibility</p:attrName>
                                        </p:attrNameLst>
                                      </p:cBhvr>
                                      <p:to>
                                        <p:strVal val="visible"/>
                                      </p:to>
                                    </p:set>
                                    <p:anim calcmode="lin" valueType="num">
                                      <p:cBhvr additive="base">
                                        <p:cTn id="12" dur="500" fill="hold"/>
                                        <p:tgtEl>
                                          <p:spTgt spid="180228"/>
                                        </p:tgtEl>
                                        <p:attrNameLst>
                                          <p:attrName>ppt_x</p:attrName>
                                        </p:attrNameLst>
                                      </p:cBhvr>
                                      <p:tavLst>
                                        <p:tav tm="0">
                                          <p:val>
                                            <p:strVal val="#ppt_x"/>
                                          </p:val>
                                        </p:tav>
                                        <p:tav tm="100000">
                                          <p:val>
                                            <p:strVal val="#ppt_x"/>
                                          </p:val>
                                        </p:tav>
                                      </p:tavLst>
                                    </p:anim>
                                    <p:anim calcmode="lin" valueType="num">
                                      <p:cBhvr additive="base">
                                        <p:cTn id="13" dur="500" fill="hold"/>
                                        <p:tgtEl>
                                          <p:spTgt spid="18022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81959"/>
                                        </p:tgtEl>
                                        <p:attrNameLst>
                                          <p:attrName>style.visibility</p:attrName>
                                        </p:attrNameLst>
                                      </p:cBhvr>
                                      <p:to>
                                        <p:strVal val="visible"/>
                                      </p:to>
                                    </p:set>
                                    <p:anim calcmode="lin" valueType="num">
                                      <p:cBhvr additive="base">
                                        <p:cTn id="16" dur="500" fill="hold"/>
                                        <p:tgtEl>
                                          <p:spTgt spid="381959"/>
                                        </p:tgtEl>
                                        <p:attrNameLst>
                                          <p:attrName>ppt_x</p:attrName>
                                        </p:attrNameLst>
                                      </p:cBhvr>
                                      <p:tavLst>
                                        <p:tav tm="0">
                                          <p:val>
                                            <p:strVal val="#ppt_x"/>
                                          </p:val>
                                        </p:tav>
                                        <p:tav tm="100000">
                                          <p:val>
                                            <p:strVal val="#ppt_x"/>
                                          </p:val>
                                        </p:tav>
                                      </p:tavLst>
                                    </p:anim>
                                    <p:anim calcmode="lin" valueType="num">
                                      <p:cBhvr additive="base">
                                        <p:cTn id="17" dur="500" fill="hold"/>
                                        <p:tgtEl>
                                          <p:spTgt spid="3819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457200"/>
            <a:ext cx="7772400" cy="609600"/>
          </a:xfrm>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「特性要因図」作成の基本</a:t>
            </a:r>
            <a:endParaRPr lang="ja-JP" altLang="en-US" smtClean="0">
              <a:latin typeface="HGP創英角ﾎﾟｯﾌﾟ体" pitchFamily="50" charset="-128"/>
              <a:ea typeface="HGP創英角ﾎﾟｯﾌﾟ体" pitchFamily="50" charset="-128"/>
            </a:endParaRPr>
          </a:p>
        </p:txBody>
      </p:sp>
      <p:sp>
        <p:nvSpPr>
          <p:cNvPr id="31747" name="Text Box 3"/>
          <p:cNvSpPr txBox="1">
            <a:spLocks noChangeArrowheads="1"/>
          </p:cNvSpPr>
          <p:nvPr/>
        </p:nvSpPr>
        <p:spPr bwMode="auto">
          <a:xfrm>
            <a:off x="3352800" y="2209800"/>
            <a:ext cx="649288" cy="1447800"/>
          </a:xfrm>
          <a:prstGeom prst="rect">
            <a:avLst/>
          </a:prstGeom>
          <a:solidFill>
            <a:srgbClr val="FFCC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　</a:t>
            </a:r>
            <a:r>
              <a:rPr lang="ja-JP" altLang="en-US" sz="2800" b="1">
                <a:latin typeface="Times New Roman" pitchFamily="18" charset="0"/>
              </a:rPr>
              <a:t>特　性</a:t>
            </a:r>
            <a:endParaRPr lang="ja-JP" altLang="en-US" sz="2800">
              <a:latin typeface="Times New Roman" pitchFamily="18" charset="0"/>
            </a:endParaRPr>
          </a:p>
        </p:txBody>
      </p:sp>
      <p:sp>
        <p:nvSpPr>
          <p:cNvPr id="31748" name="Line 4"/>
          <p:cNvSpPr>
            <a:spLocks noChangeShapeType="1"/>
          </p:cNvSpPr>
          <p:nvPr/>
        </p:nvSpPr>
        <p:spPr bwMode="auto">
          <a:xfrm>
            <a:off x="1066800" y="2895600"/>
            <a:ext cx="2286000" cy="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49" name="Line 5"/>
          <p:cNvSpPr>
            <a:spLocks noChangeShapeType="1"/>
          </p:cNvSpPr>
          <p:nvPr/>
        </p:nvSpPr>
        <p:spPr bwMode="auto">
          <a:xfrm flipV="1">
            <a:off x="1371600" y="2895600"/>
            <a:ext cx="1295400" cy="20574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50" name="Text Box 6"/>
          <p:cNvSpPr txBox="1">
            <a:spLocks noChangeArrowheads="1"/>
          </p:cNvSpPr>
          <p:nvPr/>
        </p:nvSpPr>
        <p:spPr bwMode="auto">
          <a:xfrm>
            <a:off x="3124200" y="3886200"/>
            <a:ext cx="533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4000">
                <a:latin typeface="Times New Roman" pitchFamily="18" charset="0"/>
              </a:rPr>
              <a:t>Ｂ</a:t>
            </a:r>
            <a:endParaRPr lang="ja-JP" altLang="en-US" sz="2400">
              <a:latin typeface="Times New Roman" pitchFamily="18" charset="0"/>
            </a:endParaRPr>
          </a:p>
        </p:txBody>
      </p:sp>
      <p:sp>
        <p:nvSpPr>
          <p:cNvPr id="31751" name="Line 7"/>
          <p:cNvSpPr>
            <a:spLocks noChangeShapeType="1"/>
          </p:cNvSpPr>
          <p:nvPr/>
        </p:nvSpPr>
        <p:spPr bwMode="auto">
          <a:xfrm flipH="1">
            <a:off x="1828800" y="4267200"/>
            <a:ext cx="1219200" cy="0"/>
          </a:xfrm>
          <a:prstGeom prst="line">
            <a:avLst/>
          </a:prstGeom>
          <a:noFill/>
          <a:ln w="317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52" name="Oval 8"/>
          <p:cNvSpPr>
            <a:spLocks noChangeArrowheads="1"/>
          </p:cNvSpPr>
          <p:nvPr/>
        </p:nvSpPr>
        <p:spPr bwMode="auto">
          <a:xfrm>
            <a:off x="3048000" y="3962400"/>
            <a:ext cx="685800" cy="68580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1753" name="Text Box 9"/>
          <p:cNvSpPr txBox="1">
            <a:spLocks noChangeArrowheads="1"/>
          </p:cNvSpPr>
          <p:nvPr/>
        </p:nvSpPr>
        <p:spPr bwMode="auto">
          <a:xfrm>
            <a:off x="2438400" y="4724400"/>
            <a:ext cx="60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4000">
                <a:latin typeface="Times New Roman" pitchFamily="18" charset="0"/>
              </a:rPr>
              <a:t>Ｃ</a:t>
            </a:r>
            <a:endParaRPr lang="ja-JP" altLang="en-US" sz="2400">
              <a:latin typeface="Times New Roman" pitchFamily="18" charset="0"/>
            </a:endParaRPr>
          </a:p>
        </p:txBody>
      </p:sp>
      <p:sp>
        <p:nvSpPr>
          <p:cNvPr id="31754" name="Oval 10"/>
          <p:cNvSpPr>
            <a:spLocks noChangeArrowheads="1"/>
          </p:cNvSpPr>
          <p:nvPr/>
        </p:nvSpPr>
        <p:spPr bwMode="auto">
          <a:xfrm>
            <a:off x="2362200" y="4800600"/>
            <a:ext cx="685800" cy="685800"/>
          </a:xfrm>
          <a:prstGeom prst="ellipse">
            <a:avLst/>
          </a:prstGeom>
          <a:noFill/>
          <a:ln w="317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1755" name="Line 11"/>
          <p:cNvSpPr>
            <a:spLocks noChangeShapeType="1"/>
          </p:cNvSpPr>
          <p:nvPr/>
        </p:nvSpPr>
        <p:spPr bwMode="auto">
          <a:xfrm flipH="1" flipV="1">
            <a:off x="2286000" y="4267200"/>
            <a:ext cx="228600" cy="533400"/>
          </a:xfrm>
          <a:prstGeom prst="line">
            <a:avLst/>
          </a:prstGeom>
          <a:noFill/>
          <a:ln w="317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56" name="Text Box 12"/>
          <p:cNvSpPr txBox="1">
            <a:spLocks noChangeArrowheads="1"/>
          </p:cNvSpPr>
          <p:nvPr/>
        </p:nvSpPr>
        <p:spPr bwMode="auto">
          <a:xfrm>
            <a:off x="4648200" y="1295400"/>
            <a:ext cx="30480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3000">
                <a:latin typeface="Times New Roman" pitchFamily="18" charset="0"/>
              </a:rPr>
              <a:t>特性  － 結果</a:t>
            </a:r>
            <a:endParaRPr lang="ja-JP" altLang="en-US" sz="2400">
              <a:latin typeface="Times New Roman" pitchFamily="18" charset="0"/>
            </a:endParaRPr>
          </a:p>
        </p:txBody>
      </p:sp>
      <p:sp>
        <p:nvSpPr>
          <p:cNvPr id="31757" name="Text Box 13"/>
          <p:cNvSpPr txBox="1">
            <a:spLocks noChangeArrowheads="1"/>
          </p:cNvSpPr>
          <p:nvPr/>
        </p:nvSpPr>
        <p:spPr bwMode="auto">
          <a:xfrm>
            <a:off x="4800600" y="2286000"/>
            <a:ext cx="733425"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3600">
                <a:latin typeface="Times New Roman" pitchFamily="18" charset="0"/>
              </a:rPr>
              <a:t>Ａ　　Ｂ　　Ｃ</a:t>
            </a:r>
            <a:endParaRPr lang="ja-JP" altLang="en-US" sz="2400">
              <a:latin typeface="Times New Roman" pitchFamily="18" charset="0"/>
            </a:endParaRPr>
          </a:p>
        </p:txBody>
      </p:sp>
      <p:sp>
        <p:nvSpPr>
          <p:cNvPr id="31758" name="Text Box 14"/>
          <p:cNvSpPr txBox="1">
            <a:spLocks noChangeArrowheads="1"/>
          </p:cNvSpPr>
          <p:nvPr/>
        </p:nvSpPr>
        <p:spPr bwMode="auto">
          <a:xfrm>
            <a:off x="6096000" y="2209800"/>
            <a:ext cx="2286000" cy="55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3000">
                <a:solidFill>
                  <a:srgbClr val="FF0000"/>
                </a:solidFill>
                <a:latin typeface="Times New Roman" pitchFamily="18" charset="0"/>
              </a:rPr>
              <a:t>要因</a:t>
            </a:r>
            <a:r>
              <a:rPr lang="ja-JP" altLang="en-US" sz="3000">
                <a:latin typeface="Times New Roman" pitchFamily="18" charset="0"/>
              </a:rPr>
              <a:t>－なぜ</a:t>
            </a:r>
            <a:endParaRPr lang="ja-JP" altLang="en-US" sz="2400">
              <a:latin typeface="Times New Roman" pitchFamily="18" charset="0"/>
            </a:endParaRPr>
          </a:p>
        </p:txBody>
      </p:sp>
      <p:sp>
        <p:nvSpPr>
          <p:cNvPr id="31759" name="Text Box 15"/>
          <p:cNvSpPr txBox="1">
            <a:spLocks noChangeArrowheads="1"/>
          </p:cNvSpPr>
          <p:nvPr/>
        </p:nvSpPr>
        <p:spPr bwMode="auto">
          <a:xfrm>
            <a:off x="6096000" y="3200400"/>
            <a:ext cx="2209800" cy="55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3000">
                <a:solidFill>
                  <a:srgbClr val="FF0000"/>
                </a:solidFill>
                <a:latin typeface="Times New Roman" pitchFamily="18" charset="0"/>
              </a:rPr>
              <a:t>要因</a:t>
            </a:r>
            <a:r>
              <a:rPr lang="ja-JP" altLang="en-US" sz="3000">
                <a:latin typeface="Times New Roman" pitchFamily="18" charset="0"/>
              </a:rPr>
              <a:t>－なぜ</a:t>
            </a:r>
            <a:endParaRPr lang="ja-JP" altLang="en-US" sz="2400">
              <a:latin typeface="Times New Roman" pitchFamily="18" charset="0"/>
            </a:endParaRPr>
          </a:p>
        </p:txBody>
      </p:sp>
      <p:sp>
        <p:nvSpPr>
          <p:cNvPr id="31760" name="Text Box 16"/>
          <p:cNvSpPr txBox="1">
            <a:spLocks noChangeArrowheads="1"/>
          </p:cNvSpPr>
          <p:nvPr/>
        </p:nvSpPr>
        <p:spPr bwMode="auto">
          <a:xfrm>
            <a:off x="6096000" y="4191000"/>
            <a:ext cx="2133600" cy="55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3000">
                <a:solidFill>
                  <a:srgbClr val="FF0000"/>
                </a:solidFill>
                <a:latin typeface="Times New Roman" pitchFamily="18" charset="0"/>
              </a:rPr>
              <a:t>要因</a:t>
            </a:r>
            <a:r>
              <a:rPr lang="ja-JP" altLang="en-US" sz="3000">
                <a:latin typeface="Times New Roman" pitchFamily="18" charset="0"/>
              </a:rPr>
              <a:t>－なぜ</a:t>
            </a:r>
            <a:endParaRPr lang="ja-JP" altLang="en-US" sz="2400">
              <a:latin typeface="Times New Roman" pitchFamily="18" charset="0"/>
            </a:endParaRPr>
          </a:p>
        </p:txBody>
      </p:sp>
      <p:sp>
        <p:nvSpPr>
          <p:cNvPr id="31761" name="Text Box 17"/>
          <p:cNvSpPr txBox="1">
            <a:spLocks noChangeArrowheads="1"/>
          </p:cNvSpPr>
          <p:nvPr/>
        </p:nvSpPr>
        <p:spPr bwMode="auto">
          <a:xfrm>
            <a:off x="6248400" y="4800600"/>
            <a:ext cx="549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a:t>
            </a:r>
          </a:p>
        </p:txBody>
      </p:sp>
      <p:sp>
        <p:nvSpPr>
          <p:cNvPr id="31762" name="Text Box 18"/>
          <p:cNvSpPr txBox="1">
            <a:spLocks noChangeArrowheads="1"/>
          </p:cNvSpPr>
          <p:nvPr/>
        </p:nvSpPr>
        <p:spPr bwMode="auto">
          <a:xfrm>
            <a:off x="5486400" y="5181600"/>
            <a:ext cx="2614613"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　 </a:t>
            </a:r>
            <a:r>
              <a:rPr lang="ja-JP" altLang="en-US" sz="2800">
                <a:latin typeface="Times New Roman" pitchFamily="18" charset="0"/>
              </a:rPr>
              <a:t>真の原因</a:t>
            </a:r>
            <a:endParaRPr lang="ja-JP" altLang="en-US" sz="2400">
              <a:latin typeface="Times New Roman" pitchFamily="18" charset="0"/>
            </a:endParaRPr>
          </a:p>
          <a:p>
            <a:pPr eaLnBrk="1" hangingPunct="1">
              <a:spcBef>
                <a:spcPct val="50000"/>
              </a:spcBef>
              <a:buFontTx/>
              <a:buNone/>
            </a:pPr>
            <a:r>
              <a:rPr lang="ja-JP" altLang="en-US" sz="2800" b="1">
                <a:solidFill>
                  <a:srgbClr val="FF0000"/>
                </a:solidFill>
                <a:latin typeface="Times New Roman" pitchFamily="18" charset="0"/>
              </a:rPr>
              <a:t>（なぜなぜ５回）</a:t>
            </a:r>
            <a:endParaRPr lang="ja-JP" altLang="en-US" sz="2400">
              <a:solidFill>
                <a:srgbClr val="FF0000"/>
              </a:solidFill>
              <a:latin typeface="Times New Roman" pitchFamily="18" charset="0"/>
            </a:endParaRPr>
          </a:p>
        </p:txBody>
      </p:sp>
      <p:sp>
        <p:nvSpPr>
          <p:cNvPr id="31763" name="Oval 19"/>
          <p:cNvSpPr>
            <a:spLocks noChangeArrowheads="1"/>
          </p:cNvSpPr>
          <p:nvPr/>
        </p:nvSpPr>
        <p:spPr bwMode="auto">
          <a:xfrm>
            <a:off x="4800600" y="2209800"/>
            <a:ext cx="609600" cy="609600"/>
          </a:xfrm>
          <a:prstGeom prst="ellipse">
            <a:avLst/>
          </a:prstGeom>
          <a:noFill/>
          <a:ln w="317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1764" name="Oval 20"/>
          <p:cNvSpPr>
            <a:spLocks noChangeArrowheads="1"/>
          </p:cNvSpPr>
          <p:nvPr/>
        </p:nvSpPr>
        <p:spPr bwMode="auto">
          <a:xfrm>
            <a:off x="4800600" y="3200400"/>
            <a:ext cx="609600" cy="609600"/>
          </a:xfrm>
          <a:prstGeom prst="ellipse">
            <a:avLst/>
          </a:prstGeom>
          <a:noFill/>
          <a:ln w="317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1765" name="Oval 21"/>
          <p:cNvSpPr>
            <a:spLocks noChangeArrowheads="1"/>
          </p:cNvSpPr>
          <p:nvPr/>
        </p:nvSpPr>
        <p:spPr bwMode="auto">
          <a:xfrm>
            <a:off x="4800600" y="4191000"/>
            <a:ext cx="609600" cy="609600"/>
          </a:xfrm>
          <a:prstGeom prst="ellipse">
            <a:avLst/>
          </a:prstGeom>
          <a:noFill/>
          <a:ln w="317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1766" name="Oval 22"/>
          <p:cNvSpPr>
            <a:spLocks noChangeArrowheads="1"/>
          </p:cNvSpPr>
          <p:nvPr/>
        </p:nvSpPr>
        <p:spPr bwMode="auto">
          <a:xfrm>
            <a:off x="971550" y="4953000"/>
            <a:ext cx="685800" cy="68580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1767" name="Text Box 23"/>
          <p:cNvSpPr txBox="1">
            <a:spLocks noChangeArrowheads="1"/>
          </p:cNvSpPr>
          <p:nvPr/>
        </p:nvSpPr>
        <p:spPr bwMode="auto">
          <a:xfrm>
            <a:off x="1042988" y="4876800"/>
            <a:ext cx="457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4000">
                <a:latin typeface="Times New Roman" pitchFamily="18" charset="0"/>
              </a:rPr>
              <a:t>Ａ</a:t>
            </a:r>
            <a:endParaRPr lang="ja-JP" altLang="en-US" sz="2400">
              <a:latin typeface="Times New Roman" pitchFamily="18" charset="0"/>
            </a:endParaRPr>
          </a:p>
        </p:txBody>
      </p:sp>
      <p:sp>
        <p:nvSpPr>
          <p:cNvPr id="31768" name="Line 24"/>
          <p:cNvSpPr>
            <a:spLocks noChangeShapeType="1"/>
          </p:cNvSpPr>
          <p:nvPr/>
        </p:nvSpPr>
        <p:spPr bwMode="auto">
          <a:xfrm>
            <a:off x="6629400" y="1828800"/>
            <a:ext cx="0" cy="4572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69" name="Line 25"/>
          <p:cNvSpPr>
            <a:spLocks noChangeShapeType="1"/>
          </p:cNvSpPr>
          <p:nvPr/>
        </p:nvSpPr>
        <p:spPr bwMode="auto">
          <a:xfrm>
            <a:off x="6629400" y="2743200"/>
            <a:ext cx="0" cy="5334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70" name="Line 26"/>
          <p:cNvSpPr>
            <a:spLocks noChangeShapeType="1"/>
          </p:cNvSpPr>
          <p:nvPr/>
        </p:nvSpPr>
        <p:spPr bwMode="auto">
          <a:xfrm>
            <a:off x="6629400" y="3733800"/>
            <a:ext cx="0" cy="5334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71" name="Line 27"/>
          <p:cNvSpPr>
            <a:spLocks noChangeShapeType="1"/>
          </p:cNvSpPr>
          <p:nvPr/>
        </p:nvSpPr>
        <p:spPr bwMode="auto">
          <a:xfrm flipH="1">
            <a:off x="6858000" y="2743200"/>
            <a:ext cx="838200" cy="5334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72" name="Line 28"/>
          <p:cNvSpPr>
            <a:spLocks noChangeShapeType="1"/>
          </p:cNvSpPr>
          <p:nvPr/>
        </p:nvSpPr>
        <p:spPr bwMode="auto">
          <a:xfrm flipH="1">
            <a:off x="6781800" y="3733800"/>
            <a:ext cx="990600" cy="5334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73" name="Text Box 2"/>
          <p:cNvSpPr txBox="1">
            <a:spLocks noChangeArrowheads="1"/>
          </p:cNvSpPr>
          <p:nvPr/>
        </p:nvSpPr>
        <p:spPr bwMode="auto">
          <a:xfrm>
            <a:off x="1187450" y="2486025"/>
            <a:ext cx="7921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1800" b="1"/>
              <a:t>背骨</a:t>
            </a:r>
          </a:p>
        </p:txBody>
      </p:sp>
      <p:sp>
        <p:nvSpPr>
          <p:cNvPr id="31774" name="Text Box 3"/>
          <p:cNvSpPr txBox="1">
            <a:spLocks noChangeArrowheads="1"/>
          </p:cNvSpPr>
          <p:nvPr/>
        </p:nvSpPr>
        <p:spPr bwMode="auto">
          <a:xfrm>
            <a:off x="1403350" y="3500438"/>
            <a:ext cx="7921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1800" b="1"/>
              <a:t>大骨</a:t>
            </a:r>
          </a:p>
        </p:txBody>
      </p:sp>
      <p:sp>
        <p:nvSpPr>
          <p:cNvPr id="31775" name="Text Box 4"/>
          <p:cNvSpPr txBox="1">
            <a:spLocks noChangeArrowheads="1"/>
          </p:cNvSpPr>
          <p:nvPr/>
        </p:nvSpPr>
        <p:spPr bwMode="auto">
          <a:xfrm>
            <a:off x="2266950" y="3860800"/>
            <a:ext cx="7921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1800" b="1"/>
              <a:t>中骨</a:t>
            </a:r>
          </a:p>
        </p:txBody>
      </p:sp>
      <p:sp>
        <p:nvSpPr>
          <p:cNvPr id="31776" name="Text Box 5"/>
          <p:cNvSpPr txBox="1">
            <a:spLocks noChangeArrowheads="1"/>
          </p:cNvSpPr>
          <p:nvPr/>
        </p:nvSpPr>
        <p:spPr bwMode="auto">
          <a:xfrm>
            <a:off x="1763713" y="4437063"/>
            <a:ext cx="7921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1800" b="1"/>
              <a:t>小骨</a:t>
            </a:r>
          </a:p>
        </p:txBody>
      </p:sp>
      <p:sp>
        <p:nvSpPr>
          <p:cNvPr id="31777"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２５／６０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381000"/>
            <a:ext cx="7772400" cy="609600"/>
          </a:xfrm>
          <a:ln w="25400">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「特性要因図」の書き方</a:t>
            </a:r>
            <a:endParaRPr lang="ja-JP" altLang="en-US" smtClean="0">
              <a:latin typeface="HGP創英角ﾎﾟｯﾌﾟ体" pitchFamily="50" charset="-128"/>
              <a:ea typeface="HGP創英角ﾎﾟｯﾌﾟ体" pitchFamily="50" charset="-128"/>
            </a:endParaRPr>
          </a:p>
        </p:txBody>
      </p:sp>
      <p:graphicFrame>
        <p:nvGraphicFramePr>
          <p:cNvPr id="32771" name="Object 11"/>
          <p:cNvGraphicFramePr>
            <a:graphicFrameLocks noChangeAspect="1"/>
          </p:cNvGraphicFramePr>
          <p:nvPr/>
        </p:nvGraphicFramePr>
        <p:xfrm>
          <a:off x="127000" y="1046163"/>
          <a:ext cx="10186988" cy="6370637"/>
        </p:xfrm>
        <a:graphic>
          <a:graphicData uri="http://schemas.openxmlformats.org/presentationml/2006/ole">
            <mc:AlternateContent xmlns:mc="http://schemas.openxmlformats.org/markup-compatibility/2006">
              <mc:Choice xmlns:v="urn:schemas-microsoft-com:vml" Requires="v">
                <p:oleObj spid="_x0000_s32778" name="Worksheet" r:id="rId4" imgW="6867507" imgH="4133763" progId="Excel.Sheet.8">
                  <p:embed/>
                </p:oleObj>
              </mc:Choice>
              <mc:Fallback>
                <p:oleObj name="Worksheet" r:id="rId4" imgW="6867507" imgH="4133763" progId="Excel.Sheet.8">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000" y="1046163"/>
                        <a:ext cx="10186988" cy="6370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277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２６／６０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3"/>
          <p:cNvSpPr txBox="1">
            <a:spLocks noChangeArrowheads="1"/>
          </p:cNvSpPr>
          <p:nvPr/>
        </p:nvSpPr>
        <p:spPr bwMode="auto">
          <a:xfrm>
            <a:off x="579438" y="1185863"/>
            <a:ext cx="7980362"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latin typeface="HGP創英角ﾎﾟｯﾌﾟ体" pitchFamily="50" charset="-128"/>
                <a:ea typeface="HGP創英角ﾎﾟｯﾌﾟ体" pitchFamily="50" charset="-128"/>
              </a:rPr>
              <a:t>次の問題点に対して，要因を洗い出し，特性要因図の形にまとめてください。</a:t>
            </a:r>
          </a:p>
        </p:txBody>
      </p:sp>
      <p:sp>
        <p:nvSpPr>
          <p:cNvPr id="33795" name="Text Box 4"/>
          <p:cNvSpPr txBox="1">
            <a:spLocks noChangeArrowheads="1"/>
          </p:cNvSpPr>
          <p:nvPr/>
        </p:nvSpPr>
        <p:spPr bwMode="auto">
          <a:xfrm>
            <a:off x="914400" y="4922838"/>
            <a:ext cx="7467600" cy="1158875"/>
          </a:xfrm>
          <a:prstGeom prst="rect">
            <a:avLst/>
          </a:prstGeom>
          <a:solidFill>
            <a:srgbClr val="FFE7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360000" bIns="360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en-US" altLang="ja-JP" sz="2800">
                <a:latin typeface="HGP創英角ﾎﾟｯﾌﾟ体" pitchFamily="50" charset="-128"/>
                <a:ea typeface="HGP創英角ﾎﾟｯﾌﾟ体" pitchFamily="50" charset="-128"/>
              </a:rPr>
              <a:t> </a:t>
            </a:r>
            <a:r>
              <a:rPr lang="ja-JP" altLang="en-US" sz="2800">
                <a:latin typeface="HGP創英角ﾎﾟｯﾌﾟ体" pitchFamily="50" charset="-128"/>
                <a:ea typeface="HGP創英角ﾎﾟｯﾌﾟ体" pitchFamily="50" charset="-128"/>
              </a:rPr>
              <a:t>　おいしいご飯が炊けない！・・・なぜ？</a:t>
            </a:r>
          </a:p>
        </p:txBody>
      </p:sp>
      <p:sp>
        <p:nvSpPr>
          <p:cNvPr id="33796" name="Text Box 5"/>
          <p:cNvSpPr txBox="1">
            <a:spLocks noChangeArrowheads="1"/>
          </p:cNvSpPr>
          <p:nvPr/>
        </p:nvSpPr>
        <p:spPr bwMode="auto">
          <a:xfrm>
            <a:off x="1371600" y="4316413"/>
            <a:ext cx="25146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en-US" altLang="ja-JP" sz="2800">
                <a:latin typeface="HGP創英角ﾎﾟｯﾌﾟ体" pitchFamily="50" charset="-128"/>
                <a:ea typeface="HGP創英角ﾎﾟｯﾌﾟ体" pitchFamily="50" charset="-128"/>
              </a:rPr>
              <a:t>《</a:t>
            </a:r>
            <a:r>
              <a:rPr lang="ja-JP" altLang="en-US" sz="2800">
                <a:latin typeface="HGP創英角ﾎﾟｯﾌﾟ体" pitchFamily="50" charset="-128"/>
                <a:ea typeface="HGP創英角ﾎﾟｯﾌﾟ体" pitchFamily="50" charset="-128"/>
              </a:rPr>
              <a:t>問題点</a:t>
            </a:r>
            <a:r>
              <a:rPr lang="en-US" altLang="ja-JP" sz="2800">
                <a:latin typeface="HGP創英角ﾎﾟｯﾌﾟ体" pitchFamily="50" charset="-128"/>
                <a:ea typeface="HGP創英角ﾎﾟｯﾌﾟ体" pitchFamily="50" charset="-128"/>
              </a:rPr>
              <a:t>》</a:t>
            </a:r>
          </a:p>
        </p:txBody>
      </p:sp>
      <p:sp>
        <p:nvSpPr>
          <p:cNvPr id="33797" name="Rectangle 6"/>
          <p:cNvSpPr>
            <a:spLocks noGrp="1" noChangeArrowheads="1"/>
          </p:cNvSpPr>
          <p:nvPr>
            <p:ph type="title"/>
          </p:nvPr>
        </p:nvSpPr>
        <p:spPr>
          <a:xfrm>
            <a:off x="685800" y="381000"/>
            <a:ext cx="7773988" cy="608013"/>
          </a:xfrm>
          <a:noFill/>
          <a:ln w="28575">
            <a:solidFill>
              <a:schemeClr val="tx1"/>
            </a:solidFill>
            <a:miter lim="800000"/>
            <a:headEnd/>
            <a:tailEnd/>
          </a:ln>
        </p:spPr>
        <p:txBody>
          <a:bodyPr/>
          <a:lstStyle/>
          <a:p>
            <a:r>
              <a:rPr lang="ja-JP" altLang="en-US" sz="3200" smtClean="0">
                <a:latin typeface="HGP創英角ﾎﾟｯﾌﾟ体" pitchFamily="50" charset="-128"/>
                <a:ea typeface="HGP創英角ﾎﾟｯﾌﾟ体" pitchFamily="50" charset="-128"/>
              </a:rPr>
              <a:t>「特性要因図」の演習</a:t>
            </a:r>
          </a:p>
        </p:txBody>
      </p:sp>
      <p:pic>
        <p:nvPicPr>
          <p:cNvPr id="33798" name="Picture 8" descr="\\asmo.local\fs\ASD25C\品質企画室\70_QCｻｰｸﾙ\QCｻｰｸﾙｲﾗｽﾄ集\QC4 (D)\イラスト\01_特性要因図\001.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2763" y="2262188"/>
            <a:ext cx="4019550"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テキスト ボックス 1"/>
          <p:cNvSpPr txBox="1">
            <a:spLocks noChangeArrowheads="1"/>
          </p:cNvSpPr>
          <p:nvPr/>
        </p:nvSpPr>
        <p:spPr bwMode="auto">
          <a:xfrm>
            <a:off x="7253288" y="4000500"/>
            <a:ext cx="10795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lang="ja-JP" altLang="en-US" sz="1200">
                <a:latin typeface="HGP創英角ﾎﾟｯﾌﾟ体" pitchFamily="50" charset="-128"/>
                <a:ea typeface="HGP創英角ﾎﾟｯﾌﾟ体" pitchFamily="50" charset="-128"/>
              </a:rPr>
              <a:t>特性に対し</a:t>
            </a:r>
          </a:p>
        </p:txBody>
      </p:sp>
      <p:sp>
        <p:nvSpPr>
          <p:cNvPr id="33800" name="テキスト ボックス 7"/>
          <p:cNvSpPr txBox="1">
            <a:spLocks noChangeArrowheads="1"/>
          </p:cNvSpPr>
          <p:nvPr/>
        </p:nvSpPr>
        <p:spPr bwMode="auto">
          <a:xfrm>
            <a:off x="4973638" y="3946525"/>
            <a:ext cx="852487"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0"/>
              </a:spcBef>
              <a:buFontTx/>
              <a:buNone/>
            </a:pPr>
            <a:r>
              <a:rPr lang="ja-JP" altLang="en-US" sz="1200">
                <a:latin typeface="HGP創英角ﾎﾟｯﾌﾟ体" pitchFamily="50" charset="-128"/>
                <a:ea typeface="HGP創英角ﾎﾟｯﾌﾟ体" pitchFamily="50" charset="-128"/>
              </a:rPr>
              <a:t>要因を</a:t>
            </a:r>
            <a:endParaRPr lang="en-US" altLang="ja-JP" sz="1200">
              <a:latin typeface="HGP創英角ﾎﾟｯﾌﾟ体" pitchFamily="50" charset="-128"/>
              <a:ea typeface="HGP創英角ﾎﾟｯﾌﾟ体" pitchFamily="50" charset="-128"/>
            </a:endParaRPr>
          </a:p>
          <a:p>
            <a:pPr>
              <a:lnSpc>
                <a:spcPct val="80000"/>
              </a:lnSpc>
              <a:spcBef>
                <a:spcPct val="0"/>
              </a:spcBef>
              <a:buFontTx/>
              <a:buNone/>
            </a:pPr>
            <a:r>
              <a:rPr lang="ja-JP" altLang="en-US" sz="1200">
                <a:latin typeface="HGP創英角ﾎﾟｯﾌﾟ体" pitchFamily="50" charset="-128"/>
                <a:ea typeface="HGP創英角ﾎﾟｯﾌﾟ体" pitchFamily="50" charset="-128"/>
              </a:rPr>
              <a:t>なぜ</a:t>
            </a:r>
            <a:endParaRPr lang="en-US" altLang="ja-JP" sz="1200">
              <a:latin typeface="HGP創英角ﾎﾟｯﾌﾟ体" pitchFamily="50" charset="-128"/>
              <a:ea typeface="HGP創英角ﾎﾟｯﾌﾟ体" pitchFamily="50" charset="-128"/>
            </a:endParaRPr>
          </a:p>
          <a:p>
            <a:pPr>
              <a:lnSpc>
                <a:spcPct val="80000"/>
              </a:lnSpc>
              <a:spcBef>
                <a:spcPct val="0"/>
              </a:spcBef>
              <a:buFontTx/>
              <a:buNone/>
            </a:pPr>
            <a:r>
              <a:rPr lang="ja-JP" altLang="en-US" sz="1200">
                <a:latin typeface="HGP創英角ﾎﾟｯﾌﾟ体" pitchFamily="50" charset="-128"/>
                <a:ea typeface="HGP創英角ﾎﾟｯﾌﾟ体" pitchFamily="50" charset="-128"/>
              </a:rPr>
              <a:t>なぜで！</a:t>
            </a:r>
          </a:p>
        </p:txBody>
      </p:sp>
      <p:sp>
        <p:nvSpPr>
          <p:cNvPr id="33801" name="右矢印 8"/>
          <p:cNvSpPr>
            <a:spLocks noChangeArrowheads="1"/>
          </p:cNvSpPr>
          <p:nvPr/>
        </p:nvSpPr>
        <p:spPr bwMode="auto">
          <a:xfrm>
            <a:off x="6416675" y="6313488"/>
            <a:ext cx="1566863" cy="479425"/>
          </a:xfrm>
          <a:prstGeom prst="rightArrow">
            <a:avLst>
              <a:gd name="adj1" fmla="val 59991"/>
              <a:gd name="adj2" fmla="val 49825"/>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200" dirty="0">
                <a:hlinkClick r:id="rId4" action="ppaction://hlinkfile"/>
              </a:rPr>
              <a:t>配布資料の説明</a:t>
            </a:r>
            <a:endParaRPr kumimoji="0" lang="ja-JP" altLang="en-US" sz="1200" dirty="0"/>
          </a:p>
        </p:txBody>
      </p:sp>
      <p:sp>
        <p:nvSpPr>
          <p:cNvPr id="3380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２７／６０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30"/>
          <p:cNvSpPr>
            <a:spLocks noGrp="1" noChangeArrowheads="1"/>
          </p:cNvSpPr>
          <p:nvPr>
            <p:ph type="title"/>
          </p:nvPr>
        </p:nvSpPr>
        <p:spPr>
          <a:xfrm>
            <a:off x="890588" y="169863"/>
            <a:ext cx="7340600" cy="608012"/>
          </a:xfrm>
          <a:noFill/>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「特性要因図」演習・作成例</a:t>
            </a:r>
          </a:p>
        </p:txBody>
      </p:sp>
      <p:grpSp>
        <p:nvGrpSpPr>
          <p:cNvPr id="34819" name="Group 632"/>
          <p:cNvGrpSpPr>
            <a:grpSpLocks noChangeAspect="1"/>
          </p:cNvGrpSpPr>
          <p:nvPr/>
        </p:nvGrpSpPr>
        <p:grpSpPr bwMode="auto">
          <a:xfrm>
            <a:off x="306388" y="865188"/>
            <a:ext cx="8432800" cy="5591175"/>
            <a:chOff x="232" y="734"/>
            <a:chExt cx="5312" cy="3522"/>
          </a:xfrm>
        </p:grpSpPr>
        <p:sp>
          <p:nvSpPr>
            <p:cNvPr id="34883" name="AutoShape 631"/>
            <p:cNvSpPr>
              <a:spLocks noChangeAspect="1" noChangeArrowheads="1" noTextEdit="1"/>
            </p:cNvSpPr>
            <p:nvPr/>
          </p:nvSpPr>
          <p:spPr bwMode="auto">
            <a:xfrm>
              <a:off x="612" y="734"/>
              <a:ext cx="4581" cy="3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34884" name="Group 635"/>
            <p:cNvGrpSpPr>
              <a:grpSpLocks/>
            </p:cNvGrpSpPr>
            <p:nvPr/>
          </p:nvGrpSpPr>
          <p:grpSpPr bwMode="auto">
            <a:xfrm>
              <a:off x="5299" y="1642"/>
              <a:ext cx="245" cy="1757"/>
              <a:chOff x="5299" y="1642"/>
              <a:chExt cx="245" cy="1757"/>
            </a:xfrm>
          </p:grpSpPr>
          <p:sp>
            <p:nvSpPr>
              <p:cNvPr id="34969" name="Rectangle 633"/>
              <p:cNvSpPr>
                <a:spLocks noChangeArrowheads="1"/>
              </p:cNvSpPr>
              <p:nvPr/>
            </p:nvSpPr>
            <p:spPr bwMode="auto">
              <a:xfrm>
                <a:off x="5299" y="1649"/>
                <a:ext cx="245" cy="1750"/>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kumimoji="0" lang="ja-JP" altLang="en-US" sz="1600"/>
                  <a:t>おいしいご飯が炊けない</a:t>
                </a:r>
              </a:p>
            </p:txBody>
          </p:sp>
          <p:sp>
            <p:nvSpPr>
              <p:cNvPr id="34970" name="Rectangle 634"/>
              <p:cNvSpPr>
                <a:spLocks noChangeArrowheads="1"/>
              </p:cNvSpPr>
              <p:nvPr/>
            </p:nvSpPr>
            <p:spPr bwMode="auto">
              <a:xfrm>
                <a:off x="5299" y="1642"/>
                <a:ext cx="245" cy="1757"/>
              </a:xfrm>
              <a:prstGeom prst="rect">
                <a:avLst/>
              </a:prstGeom>
              <a:noFill/>
              <a:ln w="238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34885" name="Rectangle 640"/>
            <p:cNvSpPr>
              <a:spLocks noChangeArrowheads="1"/>
            </p:cNvSpPr>
            <p:nvPr/>
          </p:nvSpPr>
          <p:spPr bwMode="auto">
            <a:xfrm>
              <a:off x="4921" y="230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1800"/>
            </a:p>
          </p:txBody>
        </p:sp>
        <p:sp>
          <p:nvSpPr>
            <p:cNvPr id="34886" name="Rectangle 642"/>
            <p:cNvSpPr>
              <a:spLocks noChangeArrowheads="1"/>
            </p:cNvSpPr>
            <p:nvPr/>
          </p:nvSpPr>
          <p:spPr bwMode="auto">
            <a:xfrm>
              <a:off x="4915" y="2555"/>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1800"/>
            </a:p>
          </p:txBody>
        </p:sp>
        <p:sp>
          <p:nvSpPr>
            <p:cNvPr id="34887" name="Rectangle 644"/>
            <p:cNvSpPr>
              <a:spLocks noChangeArrowheads="1"/>
            </p:cNvSpPr>
            <p:nvPr/>
          </p:nvSpPr>
          <p:spPr bwMode="auto">
            <a:xfrm>
              <a:off x="4919" y="2806"/>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1800"/>
            </a:p>
          </p:txBody>
        </p:sp>
        <p:sp>
          <p:nvSpPr>
            <p:cNvPr id="34888" name="Rectangle 645"/>
            <p:cNvSpPr>
              <a:spLocks noChangeArrowheads="1"/>
            </p:cNvSpPr>
            <p:nvPr/>
          </p:nvSpPr>
          <p:spPr bwMode="auto">
            <a:xfrm>
              <a:off x="4921" y="293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1800"/>
            </a:p>
          </p:txBody>
        </p:sp>
        <p:sp>
          <p:nvSpPr>
            <p:cNvPr id="34889" name="Rectangle 646"/>
            <p:cNvSpPr>
              <a:spLocks noChangeArrowheads="1"/>
            </p:cNvSpPr>
            <p:nvPr/>
          </p:nvSpPr>
          <p:spPr bwMode="auto">
            <a:xfrm>
              <a:off x="4919" y="3057"/>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1800"/>
            </a:p>
          </p:txBody>
        </p:sp>
        <p:sp>
          <p:nvSpPr>
            <p:cNvPr id="34890" name="Freeform 647"/>
            <p:cNvSpPr>
              <a:spLocks noEditPoints="1"/>
            </p:cNvSpPr>
            <p:nvPr/>
          </p:nvSpPr>
          <p:spPr bwMode="auto">
            <a:xfrm>
              <a:off x="712" y="2443"/>
              <a:ext cx="4587" cy="98"/>
            </a:xfrm>
            <a:custGeom>
              <a:avLst/>
              <a:gdLst>
                <a:gd name="T0" fmla="*/ 0 w 4137"/>
                <a:gd name="T1" fmla="*/ 72 h 93"/>
                <a:gd name="T2" fmla="*/ 21192 w 4137"/>
                <a:gd name="T3" fmla="*/ 72 h 93"/>
                <a:gd name="T4" fmla="*/ 21192 w 4137"/>
                <a:gd name="T5" fmla="*/ 143 h 93"/>
                <a:gd name="T6" fmla="*/ 0 w 4137"/>
                <a:gd name="T7" fmla="*/ 143 h 93"/>
                <a:gd name="T8" fmla="*/ 0 w 4137"/>
                <a:gd name="T9" fmla="*/ 72 h 93"/>
                <a:gd name="T10" fmla="*/ 21109 w 4137"/>
                <a:gd name="T11" fmla="*/ 0 h 93"/>
                <a:gd name="T12" fmla="*/ 21587 w 4137"/>
                <a:gd name="T13" fmla="*/ 110 h 93"/>
                <a:gd name="T14" fmla="*/ 21109 w 4137"/>
                <a:gd name="T15" fmla="*/ 215 h 93"/>
                <a:gd name="T16" fmla="*/ 21109 w 4137"/>
                <a:gd name="T17" fmla="*/ 0 h 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37" h="93">
                  <a:moveTo>
                    <a:pt x="0" y="31"/>
                  </a:moveTo>
                  <a:lnTo>
                    <a:pt x="4061" y="31"/>
                  </a:lnTo>
                  <a:lnTo>
                    <a:pt x="4061" y="62"/>
                  </a:lnTo>
                  <a:lnTo>
                    <a:pt x="0" y="62"/>
                  </a:lnTo>
                  <a:lnTo>
                    <a:pt x="0" y="31"/>
                  </a:lnTo>
                  <a:close/>
                  <a:moveTo>
                    <a:pt x="4045" y="0"/>
                  </a:moveTo>
                  <a:lnTo>
                    <a:pt x="4137" y="47"/>
                  </a:lnTo>
                  <a:lnTo>
                    <a:pt x="4045" y="93"/>
                  </a:lnTo>
                  <a:lnTo>
                    <a:pt x="4045" y="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91" name="Freeform 648"/>
            <p:cNvSpPr>
              <a:spLocks noEditPoints="1"/>
            </p:cNvSpPr>
            <p:nvPr/>
          </p:nvSpPr>
          <p:spPr bwMode="auto">
            <a:xfrm>
              <a:off x="3349" y="990"/>
              <a:ext cx="771" cy="1493"/>
            </a:xfrm>
            <a:custGeom>
              <a:avLst/>
              <a:gdLst>
                <a:gd name="T0" fmla="*/ 20 w 771"/>
                <a:gd name="T1" fmla="*/ 0 h 1493"/>
                <a:gd name="T2" fmla="*/ 755 w 771"/>
                <a:gd name="T3" fmla="*/ 1437 h 1493"/>
                <a:gd name="T4" fmla="*/ 735 w 771"/>
                <a:gd name="T5" fmla="*/ 1447 h 1493"/>
                <a:gd name="T6" fmla="*/ 0 w 771"/>
                <a:gd name="T7" fmla="*/ 11 h 1493"/>
                <a:gd name="T8" fmla="*/ 20 w 771"/>
                <a:gd name="T9" fmla="*/ 0 h 1493"/>
                <a:gd name="T10" fmla="*/ 770 w 771"/>
                <a:gd name="T11" fmla="*/ 1416 h 1493"/>
                <a:gd name="T12" fmla="*/ 771 w 771"/>
                <a:gd name="T13" fmla="*/ 1493 h 1493"/>
                <a:gd name="T14" fmla="*/ 709 w 771"/>
                <a:gd name="T15" fmla="*/ 1448 h 1493"/>
                <a:gd name="T16" fmla="*/ 770 w 771"/>
                <a:gd name="T17" fmla="*/ 1416 h 14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71" h="1493">
                  <a:moveTo>
                    <a:pt x="20" y="0"/>
                  </a:moveTo>
                  <a:lnTo>
                    <a:pt x="755" y="1437"/>
                  </a:lnTo>
                  <a:lnTo>
                    <a:pt x="735" y="1447"/>
                  </a:lnTo>
                  <a:lnTo>
                    <a:pt x="0" y="11"/>
                  </a:lnTo>
                  <a:lnTo>
                    <a:pt x="20" y="0"/>
                  </a:lnTo>
                  <a:close/>
                  <a:moveTo>
                    <a:pt x="770" y="1416"/>
                  </a:moveTo>
                  <a:lnTo>
                    <a:pt x="771" y="1493"/>
                  </a:lnTo>
                  <a:lnTo>
                    <a:pt x="709" y="1448"/>
                  </a:lnTo>
                  <a:lnTo>
                    <a:pt x="770" y="1416"/>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92" name="Freeform 649"/>
            <p:cNvSpPr>
              <a:spLocks noEditPoints="1"/>
            </p:cNvSpPr>
            <p:nvPr/>
          </p:nvSpPr>
          <p:spPr bwMode="auto">
            <a:xfrm>
              <a:off x="1349" y="990"/>
              <a:ext cx="777" cy="1488"/>
            </a:xfrm>
            <a:custGeom>
              <a:avLst/>
              <a:gdLst>
                <a:gd name="T0" fmla="*/ 20 w 777"/>
                <a:gd name="T1" fmla="*/ 0 h 1488"/>
                <a:gd name="T2" fmla="*/ 761 w 777"/>
                <a:gd name="T3" fmla="*/ 1432 h 1488"/>
                <a:gd name="T4" fmla="*/ 741 w 777"/>
                <a:gd name="T5" fmla="*/ 1443 h 1488"/>
                <a:gd name="T6" fmla="*/ 0 w 777"/>
                <a:gd name="T7" fmla="*/ 11 h 1488"/>
                <a:gd name="T8" fmla="*/ 20 w 777"/>
                <a:gd name="T9" fmla="*/ 0 h 1488"/>
                <a:gd name="T10" fmla="*/ 776 w 777"/>
                <a:gd name="T11" fmla="*/ 1411 h 1488"/>
                <a:gd name="T12" fmla="*/ 777 w 777"/>
                <a:gd name="T13" fmla="*/ 1488 h 1488"/>
                <a:gd name="T14" fmla="*/ 715 w 777"/>
                <a:gd name="T15" fmla="*/ 1443 h 1488"/>
                <a:gd name="T16" fmla="*/ 776 w 777"/>
                <a:gd name="T17" fmla="*/ 1411 h 14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77" h="1488">
                  <a:moveTo>
                    <a:pt x="20" y="0"/>
                  </a:moveTo>
                  <a:lnTo>
                    <a:pt x="761" y="1432"/>
                  </a:lnTo>
                  <a:lnTo>
                    <a:pt x="741" y="1443"/>
                  </a:lnTo>
                  <a:lnTo>
                    <a:pt x="0" y="11"/>
                  </a:lnTo>
                  <a:lnTo>
                    <a:pt x="20" y="0"/>
                  </a:lnTo>
                  <a:close/>
                  <a:moveTo>
                    <a:pt x="776" y="1411"/>
                  </a:moveTo>
                  <a:lnTo>
                    <a:pt x="777" y="1488"/>
                  </a:lnTo>
                  <a:lnTo>
                    <a:pt x="715" y="1443"/>
                  </a:lnTo>
                  <a:lnTo>
                    <a:pt x="776" y="1411"/>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93" name="Freeform 650"/>
            <p:cNvSpPr>
              <a:spLocks noEditPoints="1"/>
            </p:cNvSpPr>
            <p:nvPr/>
          </p:nvSpPr>
          <p:spPr bwMode="auto">
            <a:xfrm>
              <a:off x="1190" y="2490"/>
              <a:ext cx="790" cy="1510"/>
            </a:xfrm>
            <a:custGeom>
              <a:avLst/>
              <a:gdLst>
                <a:gd name="T0" fmla="*/ 0 w 790"/>
                <a:gd name="T1" fmla="*/ 1500 h 1510"/>
                <a:gd name="T2" fmla="*/ 753 w 790"/>
                <a:gd name="T3" fmla="*/ 45 h 1510"/>
                <a:gd name="T4" fmla="*/ 774 w 790"/>
                <a:gd name="T5" fmla="*/ 56 h 1510"/>
                <a:gd name="T6" fmla="*/ 21 w 790"/>
                <a:gd name="T7" fmla="*/ 1510 h 1510"/>
                <a:gd name="T8" fmla="*/ 0 w 790"/>
                <a:gd name="T9" fmla="*/ 1500 h 1510"/>
                <a:gd name="T10" fmla="*/ 728 w 790"/>
                <a:gd name="T11" fmla="*/ 45 h 1510"/>
                <a:gd name="T12" fmla="*/ 790 w 790"/>
                <a:gd name="T13" fmla="*/ 0 h 1510"/>
                <a:gd name="T14" fmla="*/ 789 w 790"/>
                <a:gd name="T15" fmla="*/ 77 h 1510"/>
                <a:gd name="T16" fmla="*/ 728 w 790"/>
                <a:gd name="T17" fmla="*/ 45 h 15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90" h="1510">
                  <a:moveTo>
                    <a:pt x="0" y="1500"/>
                  </a:moveTo>
                  <a:lnTo>
                    <a:pt x="753" y="45"/>
                  </a:lnTo>
                  <a:lnTo>
                    <a:pt x="774" y="56"/>
                  </a:lnTo>
                  <a:lnTo>
                    <a:pt x="21" y="1510"/>
                  </a:lnTo>
                  <a:lnTo>
                    <a:pt x="0" y="1500"/>
                  </a:lnTo>
                  <a:close/>
                  <a:moveTo>
                    <a:pt x="728" y="45"/>
                  </a:moveTo>
                  <a:lnTo>
                    <a:pt x="790" y="0"/>
                  </a:lnTo>
                  <a:lnTo>
                    <a:pt x="789" y="77"/>
                  </a:lnTo>
                  <a:lnTo>
                    <a:pt x="728" y="45"/>
                  </a:lnTo>
                  <a:close/>
                </a:path>
              </a:pathLst>
            </a:custGeom>
            <a:solidFill>
              <a:srgbClr val="000000"/>
            </a:solidFill>
            <a:ln w="1588" cap="flat">
              <a:solidFill>
                <a:srgbClr val="000000"/>
              </a:solidFill>
              <a:prstDash val="solid"/>
              <a:bevel/>
              <a:headEnd/>
              <a:tailEnd/>
            </a:ln>
          </p:spPr>
          <p:txBody>
            <a:bodyPr/>
            <a:lstStyle/>
            <a:p>
              <a:endParaRPr lang="ja-JP" altLang="en-US"/>
            </a:p>
          </p:txBody>
        </p:sp>
        <p:grpSp>
          <p:nvGrpSpPr>
            <p:cNvPr id="34894" name="Group 653"/>
            <p:cNvGrpSpPr>
              <a:grpSpLocks/>
            </p:cNvGrpSpPr>
            <p:nvPr/>
          </p:nvGrpSpPr>
          <p:grpSpPr bwMode="auto">
            <a:xfrm>
              <a:off x="2987" y="796"/>
              <a:ext cx="755" cy="194"/>
              <a:chOff x="2987" y="796"/>
              <a:chExt cx="755" cy="194"/>
            </a:xfrm>
          </p:grpSpPr>
          <p:sp>
            <p:nvSpPr>
              <p:cNvPr id="34967" name="Rectangle 651"/>
              <p:cNvSpPr>
                <a:spLocks noChangeArrowheads="1"/>
              </p:cNvSpPr>
              <p:nvPr/>
            </p:nvSpPr>
            <p:spPr bwMode="auto">
              <a:xfrm>
                <a:off x="2987" y="796"/>
                <a:ext cx="755" cy="1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68" name="Rectangle 652"/>
              <p:cNvSpPr>
                <a:spLocks noChangeArrowheads="1"/>
              </p:cNvSpPr>
              <p:nvPr/>
            </p:nvSpPr>
            <p:spPr bwMode="auto">
              <a:xfrm>
                <a:off x="2987" y="796"/>
                <a:ext cx="755" cy="194"/>
              </a:xfrm>
              <a:prstGeom prst="rect">
                <a:avLst/>
              </a:prstGeom>
              <a:noFill/>
              <a:ln w="238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34895" name="Rectangle 654"/>
            <p:cNvSpPr>
              <a:spLocks noChangeArrowheads="1"/>
            </p:cNvSpPr>
            <p:nvPr/>
          </p:nvSpPr>
          <p:spPr bwMode="auto">
            <a:xfrm>
              <a:off x="3215" y="834"/>
              <a:ext cx="29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00"/>
                  </a:solidFill>
                  <a:latin typeface="ＭＳ Ｐゴシック" pitchFamily="50" charset="-128"/>
                </a:rPr>
                <a:t>材  料</a:t>
              </a:r>
              <a:endParaRPr kumimoji="0" lang="ja-JP" altLang="en-US" sz="1800"/>
            </a:p>
          </p:txBody>
        </p:sp>
        <p:grpSp>
          <p:nvGrpSpPr>
            <p:cNvPr id="34896" name="Group 657"/>
            <p:cNvGrpSpPr>
              <a:grpSpLocks/>
            </p:cNvGrpSpPr>
            <p:nvPr/>
          </p:nvGrpSpPr>
          <p:grpSpPr bwMode="auto">
            <a:xfrm>
              <a:off x="995" y="796"/>
              <a:ext cx="754" cy="194"/>
              <a:chOff x="995" y="796"/>
              <a:chExt cx="754" cy="194"/>
            </a:xfrm>
          </p:grpSpPr>
          <p:sp>
            <p:nvSpPr>
              <p:cNvPr id="34965" name="Rectangle 655"/>
              <p:cNvSpPr>
                <a:spLocks noChangeArrowheads="1"/>
              </p:cNvSpPr>
              <p:nvPr/>
            </p:nvSpPr>
            <p:spPr bwMode="auto">
              <a:xfrm>
                <a:off x="995" y="796"/>
                <a:ext cx="754" cy="1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66" name="Rectangle 656"/>
              <p:cNvSpPr>
                <a:spLocks noChangeArrowheads="1"/>
              </p:cNvSpPr>
              <p:nvPr/>
            </p:nvSpPr>
            <p:spPr bwMode="auto">
              <a:xfrm>
                <a:off x="995" y="796"/>
                <a:ext cx="754" cy="194"/>
              </a:xfrm>
              <a:prstGeom prst="rect">
                <a:avLst/>
              </a:prstGeom>
              <a:noFill/>
              <a:ln w="238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34897" name="Rectangle 658"/>
            <p:cNvSpPr>
              <a:spLocks noChangeArrowheads="1"/>
            </p:cNvSpPr>
            <p:nvPr/>
          </p:nvSpPr>
          <p:spPr bwMode="auto">
            <a:xfrm>
              <a:off x="1315" y="834"/>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00"/>
                  </a:solidFill>
                  <a:latin typeface="ＭＳ Ｐゴシック" pitchFamily="50" charset="-128"/>
                </a:rPr>
                <a:t>釜</a:t>
              </a:r>
              <a:endParaRPr kumimoji="0" lang="ja-JP" altLang="en-US" sz="1800"/>
            </a:p>
          </p:txBody>
        </p:sp>
        <p:grpSp>
          <p:nvGrpSpPr>
            <p:cNvPr id="34898" name="Group 661"/>
            <p:cNvGrpSpPr>
              <a:grpSpLocks/>
            </p:cNvGrpSpPr>
            <p:nvPr/>
          </p:nvGrpSpPr>
          <p:grpSpPr bwMode="auto">
            <a:xfrm>
              <a:off x="835" y="3995"/>
              <a:ext cx="1889" cy="194"/>
              <a:chOff x="835" y="3995"/>
              <a:chExt cx="1889" cy="194"/>
            </a:xfrm>
          </p:grpSpPr>
          <p:sp>
            <p:nvSpPr>
              <p:cNvPr id="34963" name="Rectangle 659"/>
              <p:cNvSpPr>
                <a:spLocks noChangeArrowheads="1"/>
              </p:cNvSpPr>
              <p:nvPr/>
            </p:nvSpPr>
            <p:spPr bwMode="auto">
              <a:xfrm>
                <a:off x="1969" y="3995"/>
                <a:ext cx="755" cy="1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64" name="Rectangle 660"/>
              <p:cNvSpPr>
                <a:spLocks noChangeArrowheads="1"/>
              </p:cNvSpPr>
              <p:nvPr/>
            </p:nvSpPr>
            <p:spPr bwMode="auto">
              <a:xfrm>
                <a:off x="835" y="3995"/>
                <a:ext cx="755" cy="194"/>
              </a:xfrm>
              <a:prstGeom prst="rect">
                <a:avLst/>
              </a:prstGeom>
              <a:noFill/>
              <a:ln w="238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34899" name="Rectangle 662"/>
            <p:cNvSpPr>
              <a:spLocks noChangeArrowheads="1"/>
            </p:cNvSpPr>
            <p:nvPr/>
          </p:nvSpPr>
          <p:spPr bwMode="auto">
            <a:xfrm>
              <a:off x="1057" y="4032"/>
              <a:ext cx="31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00"/>
                  </a:solidFill>
                  <a:latin typeface="ＭＳ Ｐゴシック" pitchFamily="50" charset="-128"/>
                </a:rPr>
                <a:t>炊き方</a:t>
              </a:r>
              <a:endParaRPr kumimoji="0" lang="ja-JP" altLang="en-US" sz="1800"/>
            </a:p>
          </p:txBody>
        </p:sp>
        <p:sp>
          <p:nvSpPr>
            <p:cNvPr id="34900" name="Freeform 663"/>
            <p:cNvSpPr>
              <a:spLocks noEditPoints="1"/>
            </p:cNvSpPr>
            <p:nvPr/>
          </p:nvSpPr>
          <p:spPr bwMode="auto">
            <a:xfrm>
              <a:off x="3668" y="1497"/>
              <a:ext cx="830" cy="61"/>
            </a:xfrm>
            <a:custGeom>
              <a:avLst/>
              <a:gdLst>
                <a:gd name="T0" fmla="*/ 830 w 830"/>
                <a:gd name="T1" fmla="*/ 36 h 61"/>
                <a:gd name="T2" fmla="*/ 51 w 830"/>
                <a:gd name="T3" fmla="*/ 36 h 61"/>
                <a:gd name="T4" fmla="*/ 51 w 830"/>
                <a:gd name="T5" fmla="*/ 25 h 61"/>
                <a:gd name="T6" fmla="*/ 830 w 830"/>
                <a:gd name="T7" fmla="*/ 25 h 61"/>
                <a:gd name="T8" fmla="*/ 830 w 830"/>
                <a:gd name="T9" fmla="*/ 36 h 61"/>
                <a:gd name="T10" fmla="*/ 61 w 830"/>
                <a:gd name="T11" fmla="*/ 61 h 61"/>
                <a:gd name="T12" fmla="*/ 0 w 830"/>
                <a:gd name="T13" fmla="*/ 30 h 61"/>
                <a:gd name="T14" fmla="*/ 61 w 830"/>
                <a:gd name="T15" fmla="*/ 0 h 61"/>
                <a:gd name="T16" fmla="*/ 61 w 830"/>
                <a:gd name="T17" fmla="*/ 61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0" h="61">
                  <a:moveTo>
                    <a:pt x="830" y="36"/>
                  </a:moveTo>
                  <a:lnTo>
                    <a:pt x="51" y="36"/>
                  </a:lnTo>
                  <a:lnTo>
                    <a:pt x="51" y="25"/>
                  </a:lnTo>
                  <a:lnTo>
                    <a:pt x="830" y="25"/>
                  </a:lnTo>
                  <a:lnTo>
                    <a:pt x="830" y="36"/>
                  </a:lnTo>
                  <a:close/>
                  <a:moveTo>
                    <a:pt x="61" y="61"/>
                  </a:moveTo>
                  <a:lnTo>
                    <a:pt x="0" y="30"/>
                  </a:lnTo>
                  <a:lnTo>
                    <a:pt x="61" y="0"/>
                  </a:lnTo>
                  <a:lnTo>
                    <a:pt x="61" y="61"/>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01" name="Rectangle 664"/>
            <p:cNvSpPr>
              <a:spLocks noChangeArrowheads="1"/>
            </p:cNvSpPr>
            <p:nvPr/>
          </p:nvSpPr>
          <p:spPr bwMode="auto">
            <a:xfrm>
              <a:off x="4490" y="1543"/>
              <a:ext cx="214" cy="14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02" name="Rectangle 665"/>
            <p:cNvSpPr>
              <a:spLocks noChangeArrowheads="1"/>
            </p:cNvSpPr>
            <p:nvPr/>
          </p:nvSpPr>
          <p:spPr bwMode="auto">
            <a:xfrm>
              <a:off x="4521" y="1467"/>
              <a:ext cx="81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米の質が悪い</a:t>
              </a:r>
              <a:endParaRPr kumimoji="0" lang="ja-JP" altLang="en-US" sz="1800">
                <a:solidFill>
                  <a:srgbClr val="0000CC"/>
                </a:solidFill>
              </a:endParaRPr>
            </a:p>
          </p:txBody>
        </p:sp>
        <p:sp>
          <p:nvSpPr>
            <p:cNvPr id="34903" name="Freeform 666"/>
            <p:cNvSpPr>
              <a:spLocks noEditPoints="1"/>
            </p:cNvSpPr>
            <p:nvPr/>
          </p:nvSpPr>
          <p:spPr bwMode="auto">
            <a:xfrm>
              <a:off x="3100" y="1275"/>
              <a:ext cx="391" cy="52"/>
            </a:xfrm>
            <a:custGeom>
              <a:avLst/>
              <a:gdLst>
                <a:gd name="T0" fmla="*/ 0 w 629"/>
                <a:gd name="T1" fmla="*/ 1 h 61"/>
                <a:gd name="T2" fmla="*/ 1 w 629"/>
                <a:gd name="T3" fmla="*/ 1 h 61"/>
                <a:gd name="T4" fmla="*/ 1 w 629"/>
                <a:gd name="T5" fmla="*/ 1 h 61"/>
                <a:gd name="T6" fmla="*/ 0 w 629"/>
                <a:gd name="T7" fmla="*/ 1 h 61"/>
                <a:gd name="T8" fmla="*/ 0 w 629"/>
                <a:gd name="T9" fmla="*/ 1 h 61"/>
                <a:gd name="T10" fmla="*/ 1 w 629"/>
                <a:gd name="T11" fmla="*/ 0 h 61"/>
                <a:gd name="T12" fmla="*/ 1 w 629"/>
                <a:gd name="T13" fmla="*/ 1 h 61"/>
                <a:gd name="T14" fmla="*/ 1 w 629"/>
                <a:gd name="T15" fmla="*/ 1 h 61"/>
                <a:gd name="T16" fmla="*/ 1 w 629"/>
                <a:gd name="T17" fmla="*/ 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29" h="61">
                  <a:moveTo>
                    <a:pt x="0" y="25"/>
                  </a:moveTo>
                  <a:lnTo>
                    <a:pt x="578" y="25"/>
                  </a:lnTo>
                  <a:lnTo>
                    <a:pt x="578" y="36"/>
                  </a:lnTo>
                  <a:lnTo>
                    <a:pt x="0" y="36"/>
                  </a:lnTo>
                  <a:lnTo>
                    <a:pt x="0" y="25"/>
                  </a:lnTo>
                  <a:close/>
                  <a:moveTo>
                    <a:pt x="567" y="0"/>
                  </a:moveTo>
                  <a:lnTo>
                    <a:pt x="629" y="31"/>
                  </a:lnTo>
                  <a:lnTo>
                    <a:pt x="567" y="61"/>
                  </a:lnTo>
                  <a:lnTo>
                    <a:pt x="567" y="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04" name="Freeform 667"/>
            <p:cNvSpPr>
              <a:spLocks noEditPoints="1"/>
            </p:cNvSpPr>
            <p:nvPr/>
          </p:nvSpPr>
          <p:spPr bwMode="auto">
            <a:xfrm>
              <a:off x="3322" y="1993"/>
              <a:ext cx="534" cy="59"/>
            </a:xfrm>
            <a:custGeom>
              <a:avLst/>
              <a:gdLst>
                <a:gd name="T0" fmla="*/ 0 w 510"/>
                <a:gd name="T1" fmla="*/ 10 h 62"/>
                <a:gd name="T2" fmla="*/ 958 w 510"/>
                <a:gd name="T3" fmla="*/ 10 h 62"/>
                <a:gd name="T4" fmla="*/ 958 w 510"/>
                <a:gd name="T5" fmla="*/ 17 h 62"/>
                <a:gd name="T6" fmla="*/ 0 w 510"/>
                <a:gd name="T7" fmla="*/ 17 h 62"/>
                <a:gd name="T8" fmla="*/ 0 w 510"/>
                <a:gd name="T9" fmla="*/ 10 h 62"/>
                <a:gd name="T10" fmla="*/ 933 w 510"/>
                <a:gd name="T11" fmla="*/ 0 h 62"/>
                <a:gd name="T12" fmla="*/ 1066 w 510"/>
                <a:gd name="T13" fmla="*/ 15 h 62"/>
                <a:gd name="T14" fmla="*/ 933 w 510"/>
                <a:gd name="T15" fmla="*/ 28 h 62"/>
                <a:gd name="T16" fmla="*/ 933 w 510"/>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10" h="62">
                  <a:moveTo>
                    <a:pt x="0" y="26"/>
                  </a:moveTo>
                  <a:lnTo>
                    <a:pt x="458" y="26"/>
                  </a:lnTo>
                  <a:lnTo>
                    <a:pt x="458" y="36"/>
                  </a:lnTo>
                  <a:lnTo>
                    <a:pt x="0" y="36"/>
                  </a:lnTo>
                  <a:lnTo>
                    <a:pt x="0" y="26"/>
                  </a:lnTo>
                  <a:close/>
                  <a:moveTo>
                    <a:pt x="448" y="0"/>
                  </a:moveTo>
                  <a:lnTo>
                    <a:pt x="510" y="31"/>
                  </a:lnTo>
                  <a:lnTo>
                    <a:pt x="448" y="62"/>
                  </a:lnTo>
                  <a:lnTo>
                    <a:pt x="448" y="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05" name="Rectangle 668"/>
            <p:cNvSpPr>
              <a:spLocks noChangeArrowheads="1"/>
            </p:cNvSpPr>
            <p:nvPr/>
          </p:nvSpPr>
          <p:spPr bwMode="auto">
            <a:xfrm>
              <a:off x="2724" y="1372"/>
              <a:ext cx="214" cy="14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06" name="Rectangle 669"/>
            <p:cNvSpPr>
              <a:spLocks noChangeArrowheads="1"/>
            </p:cNvSpPr>
            <p:nvPr/>
          </p:nvSpPr>
          <p:spPr bwMode="auto">
            <a:xfrm>
              <a:off x="2341" y="1221"/>
              <a:ext cx="76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水が適量でない</a:t>
              </a:r>
              <a:endParaRPr kumimoji="0" lang="ja-JP" altLang="en-US" sz="1800">
                <a:solidFill>
                  <a:srgbClr val="0000CC"/>
                </a:solidFill>
              </a:endParaRPr>
            </a:p>
          </p:txBody>
        </p:sp>
        <p:sp>
          <p:nvSpPr>
            <p:cNvPr id="34907" name="Rectangle 670"/>
            <p:cNvSpPr>
              <a:spLocks noChangeArrowheads="1"/>
            </p:cNvSpPr>
            <p:nvPr/>
          </p:nvSpPr>
          <p:spPr bwMode="auto">
            <a:xfrm>
              <a:off x="2957" y="1919"/>
              <a:ext cx="408" cy="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08" name="Rectangle 671"/>
            <p:cNvSpPr>
              <a:spLocks noChangeArrowheads="1"/>
            </p:cNvSpPr>
            <p:nvPr/>
          </p:nvSpPr>
          <p:spPr bwMode="auto">
            <a:xfrm>
              <a:off x="2520" y="1941"/>
              <a:ext cx="832"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おいしい米でない</a:t>
              </a:r>
              <a:endParaRPr kumimoji="0" lang="ja-JP" altLang="en-US" sz="1800">
                <a:solidFill>
                  <a:srgbClr val="0000CC"/>
                </a:solidFill>
              </a:endParaRPr>
            </a:p>
          </p:txBody>
        </p:sp>
        <p:sp>
          <p:nvSpPr>
            <p:cNvPr id="34909" name="Freeform 672"/>
            <p:cNvSpPr>
              <a:spLocks noEditPoints="1"/>
            </p:cNvSpPr>
            <p:nvPr/>
          </p:nvSpPr>
          <p:spPr bwMode="auto">
            <a:xfrm>
              <a:off x="3792" y="925"/>
              <a:ext cx="309" cy="603"/>
            </a:xfrm>
            <a:custGeom>
              <a:avLst/>
              <a:gdLst>
                <a:gd name="T0" fmla="*/ 0 w 1294"/>
                <a:gd name="T1" fmla="*/ 0 h 3005"/>
                <a:gd name="T2" fmla="*/ 0 w 1294"/>
                <a:gd name="T3" fmla="*/ 0 h 3005"/>
                <a:gd name="T4" fmla="*/ 0 w 1294"/>
                <a:gd name="T5" fmla="*/ 0 h 3005"/>
                <a:gd name="T6" fmla="*/ 0 w 1294"/>
                <a:gd name="T7" fmla="*/ 0 h 3005"/>
                <a:gd name="T8" fmla="*/ 0 w 1294"/>
                <a:gd name="T9" fmla="*/ 0 h 3005"/>
                <a:gd name="T10" fmla="*/ 0 w 1294"/>
                <a:gd name="T11" fmla="*/ 0 h 3005"/>
                <a:gd name="T12" fmla="*/ 0 w 1294"/>
                <a:gd name="T13" fmla="*/ 0 h 3005"/>
                <a:gd name="T14" fmla="*/ 0 w 1294"/>
                <a:gd name="T15" fmla="*/ 0 h 3005"/>
                <a:gd name="T16" fmla="*/ 0 w 1294"/>
                <a:gd name="T17" fmla="*/ 0 h 3005"/>
                <a:gd name="T18" fmla="*/ 0 w 1294"/>
                <a:gd name="T19" fmla="*/ 0 h 3005"/>
                <a:gd name="T20" fmla="*/ 0 w 1294"/>
                <a:gd name="T21" fmla="*/ 0 h 30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94" h="3005">
                  <a:moveTo>
                    <a:pt x="1287" y="50"/>
                  </a:moveTo>
                  <a:lnTo>
                    <a:pt x="190" y="2710"/>
                  </a:lnTo>
                  <a:cubicBezTo>
                    <a:pt x="183" y="2727"/>
                    <a:pt x="164" y="2735"/>
                    <a:pt x="147" y="2728"/>
                  </a:cubicBezTo>
                  <a:cubicBezTo>
                    <a:pt x="130" y="2721"/>
                    <a:pt x="122" y="2702"/>
                    <a:pt x="129" y="2685"/>
                  </a:cubicBezTo>
                  <a:lnTo>
                    <a:pt x="1226" y="25"/>
                  </a:lnTo>
                  <a:cubicBezTo>
                    <a:pt x="1233" y="8"/>
                    <a:pt x="1252" y="0"/>
                    <a:pt x="1269" y="7"/>
                  </a:cubicBezTo>
                  <a:cubicBezTo>
                    <a:pt x="1286" y="14"/>
                    <a:pt x="1294" y="33"/>
                    <a:pt x="1287" y="50"/>
                  </a:cubicBezTo>
                  <a:close/>
                  <a:moveTo>
                    <a:pt x="370" y="2712"/>
                  </a:moveTo>
                  <a:lnTo>
                    <a:pt x="32" y="3005"/>
                  </a:lnTo>
                  <a:lnTo>
                    <a:pt x="0" y="2559"/>
                  </a:lnTo>
                  <a:lnTo>
                    <a:pt x="370" y="2712"/>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10" name="Rectangle 674"/>
            <p:cNvSpPr>
              <a:spLocks noChangeArrowheads="1"/>
            </p:cNvSpPr>
            <p:nvPr/>
          </p:nvSpPr>
          <p:spPr bwMode="auto">
            <a:xfrm>
              <a:off x="3994" y="789"/>
              <a:ext cx="55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鮮度が悪い</a:t>
              </a:r>
              <a:endParaRPr kumimoji="0" lang="ja-JP" altLang="en-US" sz="1800">
                <a:solidFill>
                  <a:srgbClr val="0000CC"/>
                </a:solidFill>
              </a:endParaRPr>
            </a:p>
          </p:txBody>
        </p:sp>
        <p:sp>
          <p:nvSpPr>
            <p:cNvPr id="34911" name="Freeform 675"/>
            <p:cNvSpPr>
              <a:spLocks noEditPoints="1"/>
            </p:cNvSpPr>
            <p:nvPr/>
          </p:nvSpPr>
          <p:spPr bwMode="auto">
            <a:xfrm>
              <a:off x="3958" y="1183"/>
              <a:ext cx="262" cy="62"/>
            </a:xfrm>
            <a:custGeom>
              <a:avLst/>
              <a:gdLst>
                <a:gd name="T0" fmla="*/ 0 w 1706"/>
                <a:gd name="T1" fmla="*/ 0 h 400"/>
                <a:gd name="T2" fmla="*/ 0 w 1706"/>
                <a:gd name="T3" fmla="*/ 0 h 400"/>
                <a:gd name="T4" fmla="*/ 0 w 1706"/>
                <a:gd name="T5" fmla="*/ 0 h 400"/>
                <a:gd name="T6" fmla="*/ 0 w 1706"/>
                <a:gd name="T7" fmla="*/ 0 h 400"/>
                <a:gd name="T8" fmla="*/ 0 w 1706"/>
                <a:gd name="T9" fmla="*/ 0 h 400"/>
                <a:gd name="T10" fmla="*/ 0 w 1706"/>
                <a:gd name="T11" fmla="*/ 0 h 400"/>
                <a:gd name="T12" fmla="*/ 0 w 1706"/>
                <a:gd name="T13" fmla="*/ 0 h 400"/>
                <a:gd name="T14" fmla="*/ 0 w 1706"/>
                <a:gd name="T15" fmla="*/ 0 h 400"/>
                <a:gd name="T16" fmla="*/ 0 w 1706"/>
                <a:gd name="T17" fmla="*/ 0 h 400"/>
                <a:gd name="T18" fmla="*/ 0 w 1706"/>
                <a:gd name="T19" fmla="*/ 0 h 400"/>
                <a:gd name="T20" fmla="*/ 0 w 1706"/>
                <a:gd name="T21" fmla="*/ 0 h 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06" h="400">
                  <a:moveTo>
                    <a:pt x="1672" y="234"/>
                  </a:moveTo>
                  <a:lnTo>
                    <a:pt x="334" y="234"/>
                  </a:lnTo>
                  <a:cubicBezTo>
                    <a:pt x="315" y="234"/>
                    <a:pt x="300" y="219"/>
                    <a:pt x="300" y="200"/>
                  </a:cubicBezTo>
                  <a:cubicBezTo>
                    <a:pt x="300" y="182"/>
                    <a:pt x="315" y="167"/>
                    <a:pt x="334" y="167"/>
                  </a:cubicBezTo>
                  <a:lnTo>
                    <a:pt x="1672" y="167"/>
                  </a:lnTo>
                  <a:cubicBezTo>
                    <a:pt x="1691" y="167"/>
                    <a:pt x="1706" y="182"/>
                    <a:pt x="1706" y="200"/>
                  </a:cubicBezTo>
                  <a:cubicBezTo>
                    <a:pt x="1706" y="219"/>
                    <a:pt x="1691" y="234"/>
                    <a:pt x="1672" y="234"/>
                  </a:cubicBezTo>
                  <a:close/>
                  <a:moveTo>
                    <a:pt x="400" y="400"/>
                  </a:moveTo>
                  <a:lnTo>
                    <a:pt x="0" y="200"/>
                  </a:lnTo>
                  <a:lnTo>
                    <a:pt x="400" y="0"/>
                  </a:lnTo>
                  <a:lnTo>
                    <a:pt x="400" y="40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12" name="Rectangle 676"/>
            <p:cNvSpPr>
              <a:spLocks noChangeArrowheads="1"/>
            </p:cNvSpPr>
            <p:nvPr/>
          </p:nvSpPr>
          <p:spPr bwMode="auto">
            <a:xfrm>
              <a:off x="4403" y="1144"/>
              <a:ext cx="307" cy="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13" name="Rectangle 677"/>
            <p:cNvSpPr>
              <a:spLocks noChangeArrowheads="1"/>
            </p:cNvSpPr>
            <p:nvPr/>
          </p:nvSpPr>
          <p:spPr bwMode="auto">
            <a:xfrm>
              <a:off x="4143" y="928"/>
              <a:ext cx="67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購入量が多い</a:t>
              </a:r>
              <a:endParaRPr kumimoji="0" lang="en-US" altLang="ja-JP" sz="1400">
                <a:solidFill>
                  <a:srgbClr val="0000CC"/>
                </a:solidFill>
                <a:latin typeface="ＭＳ Ｐゴシック" pitchFamily="50" charset="-128"/>
              </a:endParaRPr>
            </a:p>
          </p:txBody>
        </p:sp>
        <p:sp>
          <p:nvSpPr>
            <p:cNvPr id="34914" name="Freeform 681"/>
            <p:cNvSpPr>
              <a:spLocks noEditPoints="1"/>
            </p:cNvSpPr>
            <p:nvPr/>
          </p:nvSpPr>
          <p:spPr bwMode="auto">
            <a:xfrm>
              <a:off x="1662" y="1494"/>
              <a:ext cx="628" cy="62"/>
            </a:xfrm>
            <a:custGeom>
              <a:avLst/>
              <a:gdLst>
                <a:gd name="T0" fmla="*/ 628 w 628"/>
                <a:gd name="T1" fmla="*/ 39 h 62"/>
                <a:gd name="T2" fmla="*/ 51 w 628"/>
                <a:gd name="T3" fmla="*/ 39 h 62"/>
                <a:gd name="T4" fmla="*/ 51 w 628"/>
                <a:gd name="T5" fmla="*/ 23 h 62"/>
                <a:gd name="T6" fmla="*/ 628 w 628"/>
                <a:gd name="T7" fmla="*/ 23 h 62"/>
                <a:gd name="T8" fmla="*/ 628 w 628"/>
                <a:gd name="T9" fmla="*/ 39 h 62"/>
                <a:gd name="T10" fmla="*/ 61 w 628"/>
                <a:gd name="T11" fmla="*/ 62 h 62"/>
                <a:gd name="T12" fmla="*/ 0 w 628"/>
                <a:gd name="T13" fmla="*/ 31 h 62"/>
                <a:gd name="T14" fmla="*/ 61 w 628"/>
                <a:gd name="T15" fmla="*/ 0 h 62"/>
                <a:gd name="T16" fmla="*/ 61 w 628"/>
                <a:gd name="T17" fmla="*/ 62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28" h="62">
                  <a:moveTo>
                    <a:pt x="628" y="39"/>
                  </a:moveTo>
                  <a:lnTo>
                    <a:pt x="51" y="39"/>
                  </a:lnTo>
                  <a:lnTo>
                    <a:pt x="51" y="23"/>
                  </a:lnTo>
                  <a:lnTo>
                    <a:pt x="628" y="23"/>
                  </a:lnTo>
                  <a:lnTo>
                    <a:pt x="628" y="39"/>
                  </a:lnTo>
                  <a:close/>
                  <a:moveTo>
                    <a:pt x="61" y="62"/>
                  </a:moveTo>
                  <a:lnTo>
                    <a:pt x="0" y="31"/>
                  </a:lnTo>
                  <a:lnTo>
                    <a:pt x="61" y="0"/>
                  </a:lnTo>
                  <a:lnTo>
                    <a:pt x="61" y="62"/>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15" name="Rectangle 682"/>
            <p:cNvSpPr>
              <a:spLocks noChangeArrowheads="1"/>
            </p:cNvSpPr>
            <p:nvPr/>
          </p:nvSpPr>
          <p:spPr bwMode="auto">
            <a:xfrm>
              <a:off x="4076" y="1868"/>
              <a:ext cx="383" cy="26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16" name="Rectangle 683"/>
            <p:cNvSpPr>
              <a:spLocks noChangeArrowheads="1"/>
            </p:cNvSpPr>
            <p:nvPr/>
          </p:nvSpPr>
          <p:spPr bwMode="auto">
            <a:xfrm>
              <a:off x="3987" y="1673"/>
              <a:ext cx="532"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古米である</a:t>
              </a:r>
              <a:endParaRPr kumimoji="0" lang="en-US" altLang="ja-JP" sz="1400">
                <a:solidFill>
                  <a:srgbClr val="0000CC"/>
                </a:solidFill>
                <a:latin typeface="ＭＳ Ｐゴシック" pitchFamily="50" charset="-128"/>
              </a:endParaRPr>
            </a:p>
          </p:txBody>
        </p:sp>
        <p:sp>
          <p:nvSpPr>
            <p:cNvPr id="34917" name="Freeform 685"/>
            <p:cNvSpPr>
              <a:spLocks noEditPoints="1"/>
            </p:cNvSpPr>
            <p:nvPr/>
          </p:nvSpPr>
          <p:spPr bwMode="auto">
            <a:xfrm>
              <a:off x="3984" y="1535"/>
              <a:ext cx="92" cy="133"/>
            </a:xfrm>
            <a:custGeom>
              <a:avLst/>
              <a:gdLst>
                <a:gd name="T0" fmla="*/ 0 w 855"/>
                <a:gd name="T1" fmla="*/ 0 h 1447"/>
                <a:gd name="T2" fmla="*/ 0 w 855"/>
                <a:gd name="T3" fmla="*/ 0 h 1447"/>
                <a:gd name="T4" fmla="*/ 0 w 855"/>
                <a:gd name="T5" fmla="*/ 0 h 1447"/>
                <a:gd name="T6" fmla="*/ 0 w 855"/>
                <a:gd name="T7" fmla="*/ 0 h 1447"/>
                <a:gd name="T8" fmla="*/ 0 w 855"/>
                <a:gd name="T9" fmla="*/ 0 h 1447"/>
                <a:gd name="T10" fmla="*/ 0 w 855"/>
                <a:gd name="T11" fmla="*/ 0 h 1447"/>
                <a:gd name="T12" fmla="*/ 0 w 855"/>
                <a:gd name="T13" fmla="*/ 0 h 1447"/>
                <a:gd name="T14" fmla="*/ 0 w 855"/>
                <a:gd name="T15" fmla="*/ 0 h 1447"/>
                <a:gd name="T16" fmla="*/ 0 w 855"/>
                <a:gd name="T17" fmla="*/ 0 h 1447"/>
                <a:gd name="T18" fmla="*/ 0 w 855"/>
                <a:gd name="T19" fmla="*/ 0 h 1447"/>
                <a:gd name="T20" fmla="*/ 0 w 855"/>
                <a:gd name="T21" fmla="*/ 0 h 1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55" h="1447">
                  <a:moveTo>
                    <a:pt x="788" y="1425"/>
                  </a:moveTo>
                  <a:lnTo>
                    <a:pt x="139" y="306"/>
                  </a:lnTo>
                  <a:cubicBezTo>
                    <a:pt x="130" y="290"/>
                    <a:pt x="135" y="269"/>
                    <a:pt x="151" y="260"/>
                  </a:cubicBezTo>
                  <a:cubicBezTo>
                    <a:pt x="167" y="251"/>
                    <a:pt x="187" y="256"/>
                    <a:pt x="196" y="272"/>
                  </a:cubicBezTo>
                  <a:lnTo>
                    <a:pt x="845" y="1392"/>
                  </a:lnTo>
                  <a:cubicBezTo>
                    <a:pt x="855" y="1408"/>
                    <a:pt x="849" y="1428"/>
                    <a:pt x="833" y="1437"/>
                  </a:cubicBezTo>
                  <a:cubicBezTo>
                    <a:pt x="817" y="1447"/>
                    <a:pt x="797" y="1441"/>
                    <a:pt x="788" y="1425"/>
                  </a:cubicBezTo>
                  <a:close/>
                  <a:moveTo>
                    <a:pt x="28" y="447"/>
                  </a:moveTo>
                  <a:lnTo>
                    <a:pt x="0" y="0"/>
                  </a:lnTo>
                  <a:lnTo>
                    <a:pt x="374" y="246"/>
                  </a:lnTo>
                  <a:lnTo>
                    <a:pt x="28" y="447"/>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18" name="Freeform 686"/>
            <p:cNvSpPr>
              <a:spLocks noEditPoints="1"/>
            </p:cNvSpPr>
            <p:nvPr/>
          </p:nvSpPr>
          <p:spPr bwMode="auto">
            <a:xfrm>
              <a:off x="3550" y="2005"/>
              <a:ext cx="117" cy="270"/>
            </a:xfrm>
            <a:custGeom>
              <a:avLst/>
              <a:gdLst>
                <a:gd name="T0" fmla="*/ 0 w 499"/>
                <a:gd name="T1" fmla="*/ 0 h 1182"/>
                <a:gd name="T2" fmla="*/ 0 w 499"/>
                <a:gd name="T3" fmla="*/ 0 h 1182"/>
                <a:gd name="T4" fmla="*/ 0 w 499"/>
                <a:gd name="T5" fmla="*/ 0 h 1182"/>
                <a:gd name="T6" fmla="*/ 0 w 499"/>
                <a:gd name="T7" fmla="*/ 0 h 1182"/>
                <a:gd name="T8" fmla="*/ 0 w 499"/>
                <a:gd name="T9" fmla="*/ 0 h 1182"/>
                <a:gd name="T10" fmla="*/ 0 w 499"/>
                <a:gd name="T11" fmla="*/ 0 h 1182"/>
                <a:gd name="T12" fmla="*/ 0 w 499"/>
                <a:gd name="T13" fmla="*/ 0 h 1182"/>
                <a:gd name="T14" fmla="*/ 0 w 499"/>
                <a:gd name="T15" fmla="*/ 0 h 1182"/>
                <a:gd name="T16" fmla="*/ 0 w 499"/>
                <a:gd name="T17" fmla="*/ 0 h 1182"/>
                <a:gd name="T18" fmla="*/ 0 w 499"/>
                <a:gd name="T19" fmla="*/ 0 h 1182"/>
                <a:gd name="T20" fmla="*/ 0 w 499"/>
                <a:gd name="T21" fmla="*/ 0 h 118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9" h="1182">
                  <a:moveTo>
                    <a:pt x="6" y="1133"/>
                  </a:moveTo>
                  <a:lnTo>
                    <a:pt x="302" y="303"/>
                  </a:lnTo>
                  <a:cubicBezTo>
                    <a:pt x="308" y="286"/>
                    <a:pt x="327" y="277"/>
                    <a:pt x="345" y="283"/>
                  </a:cubicBezTo>
                  <a:cubicBezTo>
                    <a:pt x="362" y="289"/>
                    <a:pt x="371" y="308"/>
                    <a:pt x="365" y="326"/>
                  </a:cubicBezTo>
                  <a:lnTo>
                    <a:pt x="69" y="1156"/>
                  </a:lnTo>
                  <a:cubicBezTo>
                    <a:pt x="63" y="1173"/>
                    <a:pt x="44" y="1182"/>
                    <a:pt x="26" y="1176"/>
                  </a:cubicBezTo>
                  <a:cubicBezTo>
                    <a:pt x="9" y="1170"/>
                    <a:pt x="0" y="1151"/>
                    <a:pt x="6" y="1133"/>
                  </a:cubicBezTo>
                  <a:close/>
                  <a:moveTo>
                    <a:pt x="123" y="310"/>
                  </a:moveTo>
                  <a:lnTo>
                    <a:pt x="445" y="0"/>
                  </a:lnTo>
                  <a:lnTo>
                    <a:pt x="499" y="444"/>
                  </a:lnTo>
                  <a:lnTo>
                    <a:pt x="123" y="31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19" name="Rectangle 688"/>
            <p:cNvSpPr>
              <a:spLocks noChangeArrowheads="1"/>
            </p:cNvSpPr>
            <p:nvPr/>
          </p:nvSpPr>
          <p:spPr bwMode="auto">
            <a:xfrm>
              <a:off x="2606" y="2277"/>
              <a:ext cx="126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おいしい米が見つからない</a:t>
              </a:r>
              <a:endParaRPr kumimoji="0" lang="ja-JP" altLang="en-US" sz="1800">
                <a:solidFill>
                  <a:srgbClr val="0000CC"/>
                </a:solidFill>
              </a:endParaRPr>
            </a:p>
          </p:txBody>
        </p:sp>
        <p:sp>
          <p:nvSpPr>
            <p:cNvPr id="34920" name="Freeform 689"/>
            <p:cNvSpPr>
              <a:spLocks noEditPoints="1"/>
            </p:cNvSpPr>
            <p:nvPr/>
          </p:nvSpPr>
          <p:spPr bwMode="auto">
            <a:xfrm>
              <a:off x="3277" y="1314"/>
              <a:ext cx="89" cy="138"/>
            </a:xfrm>
            <a:custGeom>
              <a:avLst/>
              <a:gdLst>
                <a:gd name="T0" fmla="*/ 0 w 621"/>
                <a:gd name="T1" fmla="*/ 0 h 1230"/>
                <a:gd name="T2" fmla="*/ 0 w 621"/>
                <a:gd name="T3" fmla="*/ 0 h 1230"/>
                <a:gd name="T4" fmla="*/ 0 w 621"/>
                <a:gd name="T5" fmla="*/ 0 h 1230"/>
                <a:gd name="T6" fmla="*/ 0 w 621"/>
                <a:gd name="T7" fmla="*/ 0 h 1230"/>
                <a:gd name="T8" fmla="*/ 0 w 621"/>
                <a:gd name="T9" fmla="*/ 0 h 1230"/>
                <a:gd name="T10" fmla="*/ 0 w 621"/>
                <a:gd name="T11" fmla="*/ 0 h 1230"/>
                <a:gd name="T12" fmla="*/ 0 w 621"/>
                <a:gd name="T13" fmla="*/ 0 h 1230"/>
                <a:gd name="T14" fmla="*/ 0 w 621"/>
                <a:gd name="T15" fmla="*/ 0 h 1230"/>
                <a:gd name="T16" fmla="*/ 0 w 621"/>
                <a:gd name="T17" fmla="*/ 0 h 1230"/>
                <a:gd name="T18" fmla="*/ 0 w 621"/>
                <a:gd name="T19" fmla="*/ 0 h 1230"/>
                <a:gd name="T20" fmla="*/ 0 w 621"/>
                <a:gd name="T21" fmla="*/ 0 h 12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21" h="1230">
                  <a:moveTo>
                    <a:pt x="8" y="1178"/>
                  </a:moveTo>
                  <a:lnTo>
                    <a:pt x="439" y="286"/>
                  </a:lnTo>
                  <a:cubicBezTo>
                    <a:pt x="447" y="270"/>
                    <a:pt x="467" y="263"/>
                    <a:pt x="484" y="271"/>
                  </a:cubicBezTo>
                  <a:cubicBezTo>
                    <a:pt x="501" y="279"/>
                    <a:pt x="507" y="299"/>
                    <a:pt x="499" y="315"/>
                  </a:cubicBezTo>
                  <a:lnTo>
                    <a:pt x="68" y="1207"/>
                  </a:lnTo>
                  <a:cubicBezTo>
                    <a:pt x="60" y="1224"/>
                    <a:pt x="41" y="1230"/>
                    <a:pt x="24" y="1222"/>
                  </a:cubicBezTo>
                  <a:cubicBezTo>
                    <a:pt x="7" y="1214"/>
                    <a:pt x="0" y="1195"/>
                    <a:pt x="8" y="1178"/>
                  </a:cubicBezTo>
                  <a:close/>
                  <a:moveTo>
                    <a:pt x="260" y="274"/>
                  </a:moveTo>
                  <a:lnTo>
                    <a:pt x="614" y="0"/>
                  </a:lnTo>
                  <a:lnTo>
                    <a:pt x="621" y="448"/>
                  </a:lnTo>
                  <a:lnTo>
                    <a:pt x="260" y="274"/>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21" name="Rectangle 690"/>
            <p:cNvSpPr>
              <a:spLocks noChangeArrowheads="1"/>
            </p:cNvSpPr>
            <p:nvPr/>
          </p:nvSpPr>
          <p:spPr bwMode="auto">
            <a:xfrm>
              <a:off x="2950" y="1646"/>
              <a:ext cx="308" cy="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22" name="Rectangle 691"/>
            <p:cNvSpPr>
              <a:spLocks noChangeArrowheads="1"/>
            </p:cNvSpPr>
            <p:nvPr/>
          </p:nvSpPr>
          <p:spPr bwMode="auto">
            <a:xfrm>
              <a:off x="3045" y="1443"/>
              <a:ext cx="44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水が多い</a:t>
              </a:r>
              <a:endParaRPr kumimoji="0" lang="ja-JP" altLang="en-US" sz="1800">
                <a:solidFill>
                  <a:srgbClr val="0000CC"/>
                </a:solidFill>
              </a:endParaRPr>
            </a:p>
          </p:txBody>
        </p:sp>
        <p:sp>
          <p:nvSpPr>
            <p:cNvPr id="34923" name="Rectangle 694"/>
            <p:cNvSpPr>
              <a:spLocks noChangeArrowheads="1"/>
            </p:cNvSpPr>
            <p:nvPr/>
          </p:nvSpPr>
          <p:spPr bwMode="auto">
            <a:xfrm>
              <a:off x="4267" y="1151"/>
              <a:ext cx="106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購入後日がたっている</a:t>
              </a:r>
              <a:endParaRPr kumimoji="0" lang="ja-JP" altLang="en-US" sz="1800">
                <a:solidFill>
                  <a:srgbClr val="0000CC"/>
                </a:solidFill>
              </a:endParaRPr>
            </a:p>
          </p:txBody>
        </p:sp>
        <p:sp>
          <p:nvSpPr>
            <p:cNvPr id="34924" name="Rectangle 695"/>
            <p:cNvSpPr>
              <a:spLocks noChangeArrowheads="1"/>
            </p:cNvSpPr>
            <p:nvPr/>
          </p:nvSpPr>
          <p:spPr bwMode="auto">
            <a:xfrm>
              <a:off x="2718" y="1104"/>
              <a:ext cx="635" cy="14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25" name="Rectangle 696"/>
            <p:cNvSpPr>
              <a:spLocks noChangeArrowheads="1"/>
            </p:cNvSpPr>
            <p:nvPr/>
          </p:nvSpPr>
          <p:spPr bwMode="auto">
            <a:xfrm>
              <a:off x="2827" y="1035"/>
              <a:ext cx="54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水が少ない</a:t>
              </a:r>
              <a:endParaRPr kumimoji="0" lang="en-US" altLang="ja-JP" sz="1400">
                <a:solidFill>
                  <a:srgbClr val="0000CC"/>
                </a:solidFill>
                <a:latin typeface="ＭＳ Ｐゴシック" pitchFamily="50" charset="-128"/>
              </a:endParaRPr>
            </a:p>
          </p:txBody>
        </p:sp>
        <p:sp>
          <p:nvSpPr>
            <p:cNvPr id="34926" name="Freeform 697"/>
            <p:cNvSpPr>
              <a:spLocks noEditPoints="1"/>
            </p:cNvSpPr>
            <p:nvPr/>
          </p:nvSpPr>
          <p:spPr bwMode="auto">
            <a:xfrm>
              <a:off x="3186" y="1173"/>
              <a:ext cx="91" cy="115"/>
            </a:xfrm>
            <a:custGeom>
              <a:avLst/>
              <a:gdLst>
                <a:gd name="T0" fmla="*/ 0 w 646"/>
                <a:gd name="T1" fmla="*/ 0 h 1078"/>
                <a:gd name="T2" fmla="*/ 0 w 646"/>
                <a:gd name="T3" fmla="*/ 0 h 1078"/>
                <a:gd name="T4" fmla="*/ 0 w 646"/>
                <a:gd name="T5" fmla="*/ 0 h 1078"/>
                <a:gd name="T6" fmla="*/ 0 w 646"/>
                <a:gd name="T7" fmla="*/ 0 h 1078"/>
                <a:gd name="T8" fmla="*/ 0 w 646"/>
                <a:gd name="T9" fmla="*/ 0 h 1078"/>
                <a:gd name="T10" fmla="*/ 0 w 646"/>
                <a:gd name="T11" fmla="*/ 0 h 1078"/>
                <a:gd name="T12" fmla="*/ 0 w 646"/>
                <a:gd name="T13" fmla="*/ 0 h 1078"/>
                <a:gd name="T14" fmla="*/ 0 w 646"/>
                <a:gd name="T15" fmla="*/ 0 h 1078"/>
                <a:gd name="T16" fmla="*/ 0 w 646"/>
                <a:gd name="T17" fmla="*/ 0 h 1078"/>
                <a:gd name="T18" fmla="*/ 0 w 646"/>
                <a:gd name="T19" fmla="*/ 0 h 1078"/>
                <a:gd name="T20" fmla="*/ 0 w 646"/>
                <a:gd name="T21" fmla="*/ 0 h 10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46" h="1078">
                  <a:moveTo>
                    <a:pt x="67" y="22"/>
                  </a:moveTo>
                  <a:lnTo>
                    <a:pt x="507" y="774"/>
                  </a:lnTo>
                  <a:cubicBezTo>
                    <a:pt x="516" y="790"/>
                    <a:pt x="511" y="810"/>
                    <a:pt x="495" y="819"/>
                  </a:cubicBezTo>
                  <a:cubicBezTo>
                    <a:pt x="479" y="829"/>
                    <a:pt x="459" y="823"/>
                    <a:pt x="449" y="808"/>
                  </a:cubicBezTo>
                  <a:lnTo>
                    <a:pt x="10" y="55"/>
                  </a:lnTo>
                  <a:cubicBezTo>
                    <a:pt x="0" y="39"/>
                    <a:pt x="6" y="19"/>
                    <a:pt x="22" y="10"/>
                  </a:cubicBezTo>
                  <a:cubicBezTo>
                    <a:pt x="38" y="0"/>
                    <a:pt x="58" y="6"/>
                    <a:pt x="67" y="22"/>
                  </a:cubicBezTo>
                  <a:close/>
                  <a:moveTo>
                    <a:pt x="617" y="632"/>
                  </a:moveTo>
                  <a:lnTo>
                    <a:pt x="646" y="1078"/>
                  </a:lnTo>
                  <a:lnTo>
                    <a:pt x="272" y="834"/>
                  </a:lnTo>
                  <a:lnTo>
                    <a:pt x="617" y="632"/>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27" name="Freeform 698"/>
            <p:cNvSpPr>
              <a:spLocks noEditPoints="1"/>
            </p:cNvSpPr>
            <p:nvPr/>
          </p:nvSpPr>
          <p:spPr bwMode="auto">
            <a:xfrm>
              <a:off x="1067" y="1502"/>
              <a:ext cx="536" cy="43"/>
            </a:xfrm>
            <a:custGeom>
              <a:avLst/>
              <a:gdLst>
                <a:gd name="T0" fmla="*/ 0 w 622"/>
                <a:gd name="T1" fmla="*/ 1 h 61"/>
                <a:gd name="T2" fmla="*/ 53 w 622"/>
                <a:gd name="T3" fmla="*/ 1 h 61"/>
                <a:gd name="T4" fmla="*/ 53 w 622"/>
                <a:gd name="T5" fmla="*/ 1 h 61"/>
                <a:gd name="T6" fmla="*/ 0 w 622"/>
                <a:gd name="T7" fmla="*/ 1 h 61"/>
                <a:gd name="T8" fmla="*/ 0 w 622"/>
                <a:gd name="T9" fmla="*/ 1 h 61"/>
                <a:gd name="T10" fmla="*/ 52 w 622"/>
                <a:gd name="T11" fmla="*/ 0 h 61"/>
                <a:gd name="T12" fmla="*/ 58 w 622"/>
                <a:gd name="T13" fmla="*/ 1 h 61"/>
                <a:gd name="T14" fmla="*/ 52 w 622"/>
                <a:gd name="T15" fmla="*/ 1 h 61"/>
                <a:gd name="T16" fmla="*/ 52 w 622"/>
                <a:gd name="T17" fmla="*/ 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22" h="61">
                  <a:moveTo>
                    <a:pt x="0" y="23"/>
                  </a:moveTo>
                  <a:lnTo>
                    <a:pt x="571" y="23"/>
                  </a:lnTo>
                  <a:lnTo>
                    <a:pt x="571" y="38"/>
                  </a:lnTo>
                  <a:lnTo>
                    <a:pt x="0" y="38"/>
                  </a:lnTo>
                  <a:lnTo>
                    <a:pt x="0" y="23"/>
                  </a:lnTo>
                  <a:close/>
                  <a:moveTo>
                    <a:pt x="561" y="0"/>
                  </a:moveTo>
                  <a:lnTo>
                    <a:pt x="622" y="31"/>
                  </a:lnTo>
                  <a:lnTo>
                    <a:pt x="561" y="61"/>
                  </a:lnTo>
                  <a:lnTo>
                    <a:pt x="561" y="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28" name="Rectangle 701"/>
            <p:cNvSpPr>
              <a:spLocks noChangeArrowheads="1"/>
            </p:cNvSpPr>
            <p:nvPr/>
          </p:nvSpPr>
          <p:spPr bwMode="auto">
            <a:xfrm>
              <a:off x="232" y="1340"/>
              <a:ext cx="844"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炊飯器の性能が</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発揮されていない</a:t>
              </a:r>
              <a:endParaRPr kumimoji="0" lang="en-US" altLang="ja-JP" sz="1400">
                <a:solidFill>
                  <a:srgbClr val="0000CC"/>
                </a:solidFill>
                <a:latin typeface="ＭＳ Ｐゴシック" pitchFamily="50" charset="-128"/>
              </a:endParaRPr>
            </a:p>
          </p:txBody>
        </p:sp>
        <p:sp>
          <p:nvSpPr>
            <p:cNvPr id="34929" name="Freeform 702"/>
            <p:cNvSpPr>
              <a:spLocks noEditPoints="1"/>
            </p:cNvSpPr>
            <p:nvPr/>
          </p:nvSpPr>
          <p:spPr bwMode="auto">
            <a:xfrm>
              <a:off x="1116" y="1539"/>
              <a:ext cx="121" cy="182"/>
            </a:xfrm>
            <a:custGeom>
              <a:avLst/>
              <a:gdLst>
                <a:gd name="T0" fmla="*/ 0 w 2028"/>
                <a:gd name="T1" fmla="*/ 0 h 3565"/>
                <a:gd name="T2" fmla="*/ 0 w 2028"/>
                <a:gd name="T3" fmla="*/ 0 h 3565"/>
                <a:gd name="T4" fmla="*/ 0 w 2028"/>
                <a:gd name="T5" fmla="*/ 0 h 3565"/>
                <a:gd name="T6" fmla="*/ 0 w 2028"/>
                <a:gd name="T7" fmla="*/ 0 h 3565"/>
                <a:gd name="T8" fmla="*/ 0 w 2028"/>
                <a:gd name="T9" fmla="*/ 0 h 3565"/>
                <a:gd name="T10" fmla="*/ 0 w 2028"/>
                <a:gd name="T11" fmla="*/ 0 h 3565"/>
                <a:gd name="T12" fmla="*/ 0 w 2028"/>
                <a:gd name="T13" fmla="*/ 0 h 3565"/>
                <a:gd name="T14" fmla="*/ 0 w 2028"/>
                <a:gd name="T15" fmla="*/ 0 h 3565"/>
                <a:gd name="T16" fmla="*/ 0 w 2028"/>
                <a:gd name="T17" fmla="*/ 0 h 3565"/>
                <a:gd name="T18" fmla="*/ 0 w 2028"/>
                <a:gd name="T19" fmla="*/ 0 h 3565"/>
                <a:gd name="T20" fmla="*/ 0 w 2028"/>
                <a:gd name="T21" fmla="*/ 0 h 35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28" h="3565">
                  <a:moveTo>
                    <a:pt x="18" y="3456"/>
                  </a:moveTo>
                  <a:lnTo>
                    <a:pt x="1645" y="550"/>
                  </a:lnTo>
                  <a:cubicBezTo>
                    <a:pt x="1663" y="518"/>
                    <a:pt x="1703" y="506"/>
                    <a:pt x="1735" y="524"/>
                  </a:cubicBezTo>
                  <a:cubicBezTo>
                    <a:pt x="1768" y="542"/>
                    <a:pt x="1779" y="583"/>
                    <a:pt x="1761" y="615"/>
                  </a:cubicBezTo>
                  <a:lnTo>
                    <a:pt x="135" y="3521"/>
                  </a:lnTo>
                  <a:cubicBezTo>
                    <a:pt x="117" y="3553"/>
                    <a:pt x="76" y="3565"/>
                    <a:pt x="44" y="3547"/>
                  </a:cubicBezTo>
                  <a:cubicBezTo>
                    <a:pt x="12" y="3529"/>
                    <a:pt x="0" y="3488"/>
                    <a:pt x="18" y="3456"/>
                  </a:cubicBezTo>
                  <a:close/>
                  <a:moveTo>
                    <a:pt x="1289" y="503"/>
                  </a:moveTo>
                  <a:lnTo>
                    <a:pt x="2028" y="0"/>
                  </a:lnTo>
                  <a:lnTo>
                    <a:pt x="1987" y="894"/>
                  </a:lnTo>
                  <a:lnTo>
                    <a:pt x="1289" y="503"/>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30" name="Rectangle 703"/>
            <p:cNvSpPr>
              <a:spLocks noChangeArrowheads="1"/>
            </p:cNvSpPr>
            <p:nvPr/>
          </p:nvSpPr>
          <p:spPr bwMode="auto">
            <a:xfrm>
              <a:off x="1266" y="2016"/>
              <a:ext cx="307" cy="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31" name="Rectangle 704"/>
            <p:cNvSpPr>
              <a:spLocks noChangeArrowheads="1"/>
            </p:cNvSpPr>
            <p:nvPr/>
          </p:nvSpPr>
          <p:spPr bwMode="auto">
            <a:xfrm>
              <a:off x="326" y="1131"/>
              <a:ext cx="107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炊飯量が合っていない</a:t>
              </a:r>
              <a:endParaRPr kumimoji="0" lang="en-US" altLang="ja-JP" sz="1400">
                <a:solidFill>
                  <a:srgbClr val="0000CC"/>
                </a:solidFill>
                <a:latin typeface="ＭＳ Ｐゴシック" pitchFamily="50" charset="-128"/>
              </a:endParaRPr>
            </a:p>
          </p:txBody>
        </p:sp>
        <p:sp>
          <p:nvSpPr>
            <p:cNvPr id="34932" name="Rectangle 705"/>
            <p:cNvSpPr>
              <a:spLocks noChangeArrowheads="1"/>
            </p:cNvSpPr>
            <p:nvPr/>
          </p:nvSpPr>
          <p:spPr bwMode="auto">
            <a:xfrm>
              <a:off x="2278" y="1492"/>
              <a:ext cx="390" cy="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33" name="Rectangle 706"/>
            <p:cNvSpPr>
              <a:spLocks noChangeArrowheads="1"/>
            </p:cNvSpPr>
            <p:nvPr/>
          </p:nvSpPr>
          <p:spPr bwMode="auto">
            <a:xfrm>
              <a:off x="2292" y="1358"/>
              <a:ext cx="559"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炊飯器の</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性能が低い</a:t>
              </a:r>
              <a:endParaRPr kumimoji="0" lang="ja-JP" altLang="en-US" sz="1800">
                <a:solidFill>
                  <a:srgbClr val="0000CC"/>
                </a:solidFill>
              </a:endParaRPr>
            </a:p>
          </p:txBody>
        </p:sp>
        <p:sp>
          <p:nvSpPr>
            <p:cNvPr id="34934" name="Rectangle 709"/>
            <p:cNvSpPr>
              <a:spLocks noChangeArrowheads="1"/>
            </p:cNvSpPr>
            <p:nvPr/>
          </p:nvSpPr>
          <p:spPr bwMode="auto">
            <a:xfrm>
              <a:off x="1547" y="1040"/>
              <a:ext cx="339"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種類が</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多い</a:t>
              </a:r>
              <a:endParaRPr kumimoji="0" lang="ja-JP" altLang="en-US" sz="1800">
                <a:solidFill>
                  <a:srgbClr val="0000CC"/>
                </a:solidFill>
              </a:endParaRPr>
            </a:p>
          </p:txBody>
        </p:sp>
        <p:sp>
          <p:nvSpPr>
            <p:cNvPr id="34935" name="Rectangle 711"/>
            <p:cNvSpPr>
              <a:spLocks noChangeArrowheads="1"/>
            </p:cNvSpPr>
            <p:nvPr/>
          </p:nvSpPr>
          <p:spPr bwMode="auto">
            <a:xfrm>
              <a:off x="2290" y="1776"/>
              <a:ext cx="308" cy="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36" name="Rectangle 712"/>
            <p:cNvSpPr>
              <a:spLocks noChangeArrowheads="1"/>
            </p:cNvSpPr>
            <p:nvPr/>
          </p:nvSpPr>
          <p:spPr bwMode="auto">
            <a:xfrm>
              <a:off x="2627" y="1771"/>
              <a:ext cx="752"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rPr>
                <a:t>高価で買えない</a:t>
              </a:r>
            </a:p>
          </p:txBody>
        </p:sp>
        <p:sp>
          <p:nvSpPr>
            <p:cNvPr id="34937" name="Freeform 713"/>
            <p:cNvSpPr>
              <a:spLocks noEditPoints="1"/>
            </p:cNvSpPr>
            <p:nvPr/>
          </p:nvSpPr>
          <p:spPr bwMode="auto">
            <a:xfrm>
              <a:off x="1111" y="1273"/>
              <a:ext cx="169" cy="246"/>
            </a:xfrm>
            <a:custGeom>
              <a:avLst/>
              <a:gdLst>
                <a:gd name="T0" fmla="*/ 0 w 2203"/>
                <a:gd name="T1" fmla="*/ 0 h 3195"/>
                <a:gd name="T2" fmla="*/ 0 w 2203"/>
                <a:gd name="T3" fmla="*/ 0 h 3195"/>
                <a:gd name="T4" fmla="*/ 0 w 2203"/>
                <a:gd name="T5" fmla="*/ 0 h 3195"/>
                <a:gd name="T6" fmla="*/ 0 w 2203"/>
                <a:gd name="T7" fmla="*/ 0 h 3195"/>
                <a:gd name="T8" fmla="*/ 0 w 2203"/>
                <a:gd name="T9" fmla="*/ 0 h 3195"/>
                <a:gd name="T10" fmla="*/ 0 w 2203"/>
                <a:gd name="T11" fmla="*/ 0 h 3195"/>
                <a:gd name="T12" fmla="*/ 0 w 2203"/>
                <a:gd name="T13" fmla="*/ 0 h 3195"/>
                <a:gd name="T14" fmla="*/ 0 w 2203"/>
                <a:gd name="T15" fmla="*/ 0 h 3195"/>
                <a:gd name="T16" fmla="*/ 0 w 2203"/>
                <a:gd name="T17" fmla="*/ 0 h 3195"/>
                <a:gd name="T18" fmla="*/ 0 w 2203"/>
                <a:gd name="T19" fmla="*/ 0 h 3195"/>
                <a:gd name="T20" fmla="*/ 0 w 2203"/>
                <a:gd name="T21" fmla="*/ 0 h 31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03" h="3195">
                  <a:moveTo>
                    <a:pt x="131" y="38"/>
                  </a:moveTo>
                  <a:lnTo>
                    <a:pt x="1883" y="2607"/>
                  </a:lnTo>
                  <a:cubicBezTo>
                    <a:pt x="1904" y="2638"/>
                    <a:pt x="1896" y="2679"/>
                    <a:pt x="1865" y="2700"/>
                  </a:cubicBezTo>
                  <a:cubicBezTo>
                    <a:pt x="1835" y="2721"/>
                    <a:pt x="1793" y="2713"/>
                    <a:pt x="1773" y="2682"/>
                  </a:cubicBezTo>
                  <a:lnTo>
                    <a:pt x="20" y="113"/>
                  </a:lnTo>
                  <a:cubicBezTo>
                    <a:pt x="0" y="83"/>
                    <a:pt x="7" y="41"/>
                    <a:pt x="38" y="20"/>
                  </a:cubicBezTo>
                  <a:cubicBezTo>
                    <a:pt x="68" y="0"/>
                    <a:pt x="110" y="7"/>
                    <a:pt x="131" y="38"/>
                  </a:cubicBezTo>
                  <a:close/>
                  <a:moveTo>
                    <a:pt x="2083" y="2309"/>
                  </a:moveTo>
                  <a:lnTo>
                    <a:pt x="2203" y="3195"/>
                  </a:lnTo>
                  <a:lnTo>
                    <a:pt x="1422" y="2760"/>
                  </a:lnTo>
                  <a:lnTo>
                    <a:pt x="2083" y="2309"/>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38" name="Rectangle 715"/>
            <p:cNvSpPr>
              <a:spLocks noChangeArrowheads="1"/>
            </p:cNvSpPr>
            <p:nvPr/>
          </p:nvSpPr>
          <p:spPr bwMode="auto">
            <a:xfrm>
              <a:off x="492" y="1665"/>
              <a:ext cx="62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故障している</a:t>
              </a:r>
              <a:endParaRPr kumimoji="0" lang="ja-JP" altLang="en-US" sz="1800">
                <a:solidFill>
                  <a:srgbClr val="0000CC"/>
                </a:solidFill>
              </a:endParaRPr>
            </a:p>
          </p:txBody>
        </p:sp>
        <p:sp>
          <p:nvSpPr>
            <p:cNvPr id="34939" name="Rectangle 718"/>
            <p:cNvSpPr>
              <a:spLocks noChangeArrowheads="1"/>
            </p:cNvSpPr>
            <p:nvPr/>
          </p:nvSpPr>
          <p:spPr bwMode="auto">
            <a:xfrm>
              <a:off x="1972" y="815"/>
              <a:ext cx="63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選定を誤った</a:t>
              </a:r>
              <a:endParaRPr kumimoji="0" lang="ja-JP" altLang="en-US" sz="1800">
                <a:solidFill>
                  <a:srgbClr val="0000CC"/>
                </a:solidFill>
              </a:endParaRPr>
            </a:p>
          </p:txBody>
        </p:sp>
        <p:sp>
          <p:nvSpPr>
            <p:cNvPr id="34940" name="Freeform 719"/>
            <p:cNvSpPr>
              <a:spLocks noEditPoints="1"/>
            </p:cNvSpPr>
            <p:nvPr/>
          </p:nvSpPr>
          <p:spPr bwMode="auto">
            <a:xfrm>
              <a:off x="1584" y="3264"/>
              <a:ext cx="763" cy="66"/>
            </a:xfrm>
            <a:custGeom>
              <a:avLst/>
              <a:gdLst>
                <a:gd name="T0" fmla="*/ 548 w 780"/>
                <a:gd name="T1" fmla="*/ 106 h 62"/>
                <a:gd name="T2" fmla="*/ 35 w 780"/>
                <a:gd name="T3" fmla="*/ 106 h 62"/>
                <a:gd name="T4" fmla="*/ 35 w 780"/>
                <a:gd name="T5" fmla="*/ 63 h 62"/>
                <a:gd name="T6" fmla="*/ 548 w 780"/>
                <a:gd name="T7" fmla="*/ 63 h 62"/>
                <a:gd name="T8" fmla="*/ 548 w 780"/>
                <a:gd name="T9" fmla="*/ 106 h 62"/>
                <a:gd name="T10" fmla="*/ 46 w 780"/>
                <a:gd name="T11" fmla="*/ 168 h 62"/>
                <a:gd name="T12" fmla="*/ 0 w 780"/>
                <a:gd name="T13" fmla="*/ 83 h 62"/>
                <a:gd name="T14" fmla="*/ 46 w 780"/>
                <a:gd name="T15" fmla="*/ 0 h 62"/>
                <a:gd name="T16" fmla="*/ 46 w 780"/>
                <a:gd name="T17" fmla="*/ 168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80" h="62">
                  <a:moveTo>
                    <a:pt x="780" y="39"/>
                  </a:moveTo>
                  <a:lnTo>
                    <a:pt x="51" y="39"/>
                  </a:lnTo>
                  <a:lnTo>
                    <a:pt x="51" y="23"/>
                  </a:lnTo>
                  <a:lnTo>
                    <a:pt x="780" y="23"/>
                  </a:lnTo>
                  <a:lnTo>
                    <a:pt x="780" y="39"/>
                  </a:lnTo>
                  <a:close/>
                  <a:moveTo>
                    <a:pt x="62" y="62"/>
                  </a:moveTo>
                  <a:lnTo>
                    <a:pt x="0" y="31"/>
                  </a:lnTo>
                  <a:lnTo>
                    <a:pt x="62" y="0"/>
                  </a:lnTo>
                  <a:lnTo>
                    <a:pt x="62" y="62"/>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41" name="Rectangle 720"/>
            <p:cNvSpPr>
              <a:spLocks noChangeArrowheads="1"/>
            </p:cNvSpPr>
            <p:nvPr/>
          </p:nvSpPr>
          <p:spPr bwMode="auto">
            <a:xfrm>
              <a:off x="3686" y="2849"/>
              <a:ext cx="414" cy="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42" name="Rectangle 722"/>
            <p:cNvSpPr>
              <a:spLocks noChangeArrowheads="1"/>
            </p:cNvSpPr>
            <p:nvPr/>
          </p:nvSpPr>
          <p:spPr bwMode="auto">
            <a:xfrm>
              <a:off x="2383" y="3222"/>
              <a:ext cx="98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米の前処理が悪い</a:t>
              </a:r>
              <a:endParaRPr kumimoji="0" lang="ja-JP" altLang="en-US" sz="1800">
                <a:solidFill>
                  <a:srgbClr val="0000CC"/>
                </a:solidFill>
              </a:endParaRPr>
            </a:p>
          </p:txBody>
        </p:sp>
        <p:sp>
          <p:nvSpPr>
            <p:cNvPr id="34943" name="Rectangle 724"/>
            <p:cNvSpPr>
              <a:spLocks noChangeArrowheads="1"/>
            </p:cNvSpPr>
            <p:nvPr/>
          </p:nvSpPr>
          <p:spPr bwMode="auto">
            <a:xfrm>
              <a:off x="3264" y="2598"/>
              <a:ext cx="410" cy="14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44" name="Rectangle 725"/>
            <p:cNvSpPr>
              <a:spLocks noChangeArrowheads="1"/>
            </p:cNvSpPr>
            <p:nvPr/>
          </p:nvSpPr>
          <p:spPr bwMode="auto">
            <a:xfrm>
              <a:off x="2197" y="2611"/>
              <a:ext cx="66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研ぎ方が悪い</a:t>
              </a:r>
              <a:endParaRPr kumimoji="0" lang="ja-JP" altLang="en-US" sz="1800">
                <a:solidFill>
                  <a:srgbClr val="0000CC"/>
                </a:solidFill>
              </a:endParaRPr>
            </a:p>
          </p:txBody>
        </p:sp>
        <p:sp>
          <p:nvSpPr>
            <p:cNvPr id="34945" name="Rectangle 728"/>
            <p:cNvSpPr>
              <a:spLocks noChangeArrowheads="1"/>
            </p:cNvSpPr>
            <p:nvPr/>
          </p:nvSpPr>
          <p:spPr bwMode="auto">
            <a:xfrm>
              <a:off x="2603" y="2849"/>
              <a:ext cx="66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研ぐ回数が</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適切でない</a:t>
              </a:r>
              <a:endParaRPr kumimoji="0" lang="ja-JP" altLang="en-US" sz="1400">
                <a:solidFill>
                  <a:srgbClr val="0000CC"/>
                </a:solidFill>
              </a:endParaRPr>
            </a:p>
          </p:txBody>
        </p:sp>
        <p:sp>
          <p:nvSpPr>
            <p:cNvPr id="34946" name="Rectangle 729"/>
            <p:cNvSpPr>
              <a:spLocks noChangeArrowheads="1"/>
            </p:cNvSpPr>
            <p:nvPr/>
          </p:nvSpPr>
          <p:spPr bwMode="auto">
            <a:xfrm>
              <a:off x="3133" y="3312"/>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1800">
                <a:solidFill>
                  <a:srgbClr val="0000CC"/>
                </a:solidFill>
              </a:endParaRPr>
            </a:p>
          </p:txBody>
        </p:sp>
        <p:sp>
          <p:nvSpPr>
            <p:cNvPr id="34947" name="Freeform 730"/>
            <p:cNvSpPr>
              <a:spLocks noEditPoints="1"/>
            </p:cNvSpPr>
            <p:nvPr/>
          </p:nvSpPr>
          <p:spPr bwMode="auto">
            <a:xfrm>
              <a:off x="950" y="3473"/>
              <a:ext cx="490" cy="31"/>
            </a:xfrm>
            <a:custGeom>
              <a:avLst/>
              <a:gdLst>
                <a:gd name="T0" fmla="*/ 0 w 704"/>
                <a:gd name="T1" fmla="*/ 1 h 62"/>
                <a:gd name="T2" fmla="*/ 2 w 704"/>
                <a:gd name="T3" fmla="*/ 1 h 62"/>
                <a:gd name="T4" fmla="*/ 2 w 704"/>
                <a:gd name="T5" fmla="*/ 1 h 62"/>
                <a:gd name="T6" fmla="*/ 0 w 704"/>
                <a:gd name="T7" fmla="*/ 1 h 62"/>
                <a:gd name="T8" fmla="*/ 0 w 704"/>
                <a:gd name="T9" fmla="*/ 1 h 62"/>
                <a:gd name="T10" fmla="*/ 2 w 704"/>
                <a:gd name="T11" fmla="*/ 0 h 62"/>
                <a:gd name="T12" fmla="*/ 2 w 704"/>
                <a:gd name="T13" fmla="*/ 1 h 62"/>
                <a:gd name="T14" fmla="*/ 2 w 704"/>
                <a:gd name="T15" fmla="*/ 1 h 62"/>
                <a:gd name="T16" fmla="*/ 2 w 704"/>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4" h="62">
                  <a:moveTo>
                    <a:pt x="0" y="23"/>
                  </a:moveTo>
                  <a:lnTo>
                    <a:pt x="652" y="23"/>
                  </a:lnTo>
                  <a:lnTo>
                    <a:pt x="652" y="39"/>
                  </a:lnTo>
                  <a:lnTo>
                    <a:pt x="0" y="39"/>
                  </a:lnTo>
                  <a:lnTo>
                    <a:pt x="0" y="23"/>
                  </a:lnTo>
                  <a:close/>
                  <a:moveTo>
                    <a:pt x="642" y="0"/>
                  </a:moveTo>
                  <a:lnTo>
                    <a:pt x="704" y="31"/>
                  </a:lnTo>
                  <a:lnTo>
                    <a:pt x="642" y="62"/>
                  </a:lnTo>
                  <a:lnTo>
                    <a:pt x="642" y="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48" name="Rectangle 732"/>
            <p:cNvSpPr>
              <a:spLocks noChangeArrowheads="1"/>
            </p:cNvSpPr>
            <p:nvPr/>
          </p:nvSpPr>
          <p:spPr bwMode="auto">
            <a:xfrm>
              <a:off x="240" y="3371"/>
              <a:ext cx="719"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炊飯器が正しく</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セットされない</a:t>
              </a:r>
              <a:endParaRPr kumimoji="0" lang="en-US" altLang="ja-JP" sz="1400">
                <a:solidFill>
                  <a:srgbClr val="0000CC"/>
                </a:solidFill>
                <a:latin typeface="ＭＳ Ｐゴシック" pitchFamily="50" charset="-128"/>
              </a:endParaRPr>
            </a:p>
          </p:txBody>
        </p:sp>
        <p:sp>
          <p:nvSpPr>
            <p:cNvPr id="34949" name="Freeform 733"/>
            <p:cNvSpPr>
              <a:spLocks noEditPoints="1"/>
            </p:cNvSpPr>
            <p:nvPr/>
          </p:nvSpPr>
          <p:spPr bwMode="auto">
            <a:xfrm>
              <a:off x="1177" y="3290"/>
              <a:ext cx="104" cy="198"/>
            </a:xfrm>
            <a:custGeom>
              <a:avLst/>
              <a:gdLst>
                <a:gd name="T0" fmla="*/ 0 w 1498"/>
                <a:gd name="T1" fmla="*/ 0 h 3115"/>
                <a:gd name="T2" fmla="*/ 0 w 1498"/>
                <a:gd name="T3" fmla="*/ 0 h 3115"/>
                <a:gd name="T4" fmla="*/ 0 w 1498"/>
                <a:gd name="T5" fmla="*/ 0 h 3115"/>
                <a:gd name="T6" fmla="*/ 0 w 1498"/>
                <a:gd name="T7" fmla="*/ 0 h 3115"/>
                <a:gd name="T8" fmla="*/ 0 w 1498"/>
                <a:gd name="T9" fmla="*/ 0 h 3115"/>
                <a:gd name="T10" fmla="*/ 0 w 1498"/>
                <a:gd name="T11" fmla="*/ 0 h 3115"/>
                <a:gd name="T12" fmla="*/ 0 w 1498"/>
                <a:gd name="T13" fmla="*/ 0 h 3115"/>
                <a:gd name="T14" fmla="*/ 0 w 1498"/>
                <a:gd name="T15" fmla="*/ 0 h 3115"/>
                <a:gd name="T16" fmla="*/ 0 w 1498"/>
                <a:gd name="T17" fmla="*/ 0 h 3115"/>
                <a:gd name="T18" fmla="*/ 0 w 1498"/>
                <a:gd name="T19" fmla="*/ 0 h 3115"/>
                <a:gd name="T20" fmla="*/ 0 w 1498"/>
                <a:gd name="T21" fmla="*/ 0 h 31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98" h="3115">
                  <a:moveTo>
                    <a:pt x="136" y="48"/>
                  </a:moveTo>
                  <a:lnTo>
                    <a:pt x="1251" y="2482"/>
                  </a:lnTo>
                  <a:cubicBezTo>
                    <a:pt x="1266" y="2515"/>
                    <a:pt x="1251" y="2555"/>
                    <a:pt x="1218" y="2570"/>
                  </a:cubicBezTo>
                  <a:cubicBezTo>
                    <a:pt x="1184" y="2585"/>
                    <a:pt x="1145" y="2571"/>
                    <a:pt x="1129" y="2537"/>
                  </a:cubicBezTo>
                  <a:lnTo>
                    <a:pt x="15" y="103"/>
                  </a:lnTo>
                  <a:cubicBezTo>
                    <a:pt x="0" y="70"/>
                    <a:pt x="14" y="30"/>
                    <a:pt x="48" y="15"/>
                  </a:cubicBezTo>
                  <a:cubicBezTo>
                    <a:pt x="81" y="0"/>
                    <a:pt x="121" y="14"/>
                    <a:pt x="136" y="48"/>
                  </a:cubicBezTo>
                  <a:close/>
                  <a:moveTo>
                    <a:pt x="1498" y="2222"/>
                  </a:moveTo>
                  <a:lnTo>
                    <a:pt x="1467" y="3115"/>
                  </a:lnTo>
                  <a:lnTo>
                    <a:pt x="771" y="2555"/>
                  </a:lnTo>
                  <a:lnTo>
                    <a:pt x="1498" y="2222"/>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950" name="Rectangle 734"/>
            <p:cNvSpPr>
              <a:spLocks noChangeArrowheads="1"/>
            </p:cNvSpPr>
            <p:nvPr/>
          </p:nvSpPr>
          <p:spPr bwMode="auto">
            <a:xfrm>
              <a:off x="968" y="2558"/>
              <a:ext cx="616" cy="25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51" name="Rectangle 736"/>
            <p:cNvSpPr>
              <a:spLocks noChangeArrowheads="1"/>
            </p:cNvSpPr>
            <p:nvPr/>
          </p:nvSpPr>
          <p:spPr bwMode="auto">
            <a:xfrm>
              <a:off x="295" y="3196"/>
              <a:ext cx="871"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操作が複雑である</a:t>
              </a:r>
              <a:endParaRPr kumimoji="0" lang="ja-JP" altLang="en-US" sz="1800">
                <a:solidFill>
                  <a:srgbClr val="0000CC"/>
                </a:solidFill>
              </a:endParaRPr>
            </a:p>
          </p:txBody>
        </p:sp>
        <p:sp>
          <p:nvSpPr>
            <p:cNvPr id="34952" name="Rectangle 753"/>
            <p:cNvSpPr>
              <a:spLocks noChangeArrowheads="1"/>
            </p:cNvSpPr>
            <p:nvPr/>
          </p:nvSpPr>
          <p:spPr bwMode="auto">
            <a:xfrm>
              <a:off x="883" y="3640"/>
              <a:ext cx="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34953" name="Rectangle 754"/>
            <p:cNvSpPr>
              <a:spLocks noChangeArrowheads="1"/>
            </p:cNvSpPr>
            <p:nvPr/>
          </p:nvSpPr>
          <p:spPr bwMode="auto">
            <a:xfrm>
              <a:off x="883" y="3640"/>
              <a:ext cx="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34954" name="Rectangle 756"/>
            <p:cNvSpPr>
              <a:spLocks noChangeArrowheads="1"/>
            </p:cNvSpPr>
            <p:nvPr/>
          </p:nvSpPr>
          <p:spPr bwMode="auto">
            <a:xfrm>
              <a:off x="3094" y="3499"/>
              <a:ext cx="824" cy="1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55" name="Rectangle 759"/>
            <p:cNvSpPr>
              <a:spLocks noChangeArrowheads="1"/>
            </p:cNvSpPr>
            <p:nvPr/>
          </p:nvSpPr>
          <p:spPr bwMode="auto">
            <a:xfrm>
              <a:off x="2668" y="3755"/>
              <a:ext cx="691" cy="1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56" name="Rectangle 760"/>
            <p:cNvSpPr>
              <a:spLocks noChangeArrowheads="1"/>
            </p:cNvSpPr>
            <p:nvPr/>
          </p:nvSpPr>
          <p:spPr bwMode="auto">
            <a:xfrm>
              <a:off x="1678" y="3767"/>
              <a:ext cx="78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水浸時間が悪い</a:t>
              </a:r>
              <a:endParaRPr kumimoji="0" lang="en-US" altLang="ja-JP" sz="1400">
                <a:solidFill>
                  <a:srgbClr val="0000CC"/>
                </a:solidFill>
                <a:latin typeface="ＭＳ Ｐゴシック" pitchFamily="50" charset="-128"/>
              </a:endParaRPr>
            </a:p>
          </p:txBody>
        </p:sp>
        <p:sp>
          <p:nvSpPr>
            <p:cNvPr id="34957" name="Rectangle 770"/>
            <p:cNvSpPr>
              <a:spLocks noChangeArrowheads="1"/>
            </p:cNvSpPr>
            <p:nvPr/>
          </p:nvSpPr>
          <p:spPr bwMode="auto">
            <a:xfrm>
              <a:off x="1851" y="1680"/>
              <a:ext cx="752"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高機能品は</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高価で買えない</a:t>
              </a:r>
              <a:endParaRPr kumimoji="0" lang="ja-JP" altLang="en-US" sz="1800">
                <a:solidFill>
                  <a:srgbClr val="0000CC"/>
                </a:solidFill>
              </a:endParaRPr>
            </a:p>
          </p:txBody>
        </p:sp>
        <p:sp>
          <p:nvSpPr>
            <p:cNvPr id="34958" name="Oval 772"/>
            <p:cNvSpPr>
              <a:spLocks noChangeArrowheads="1"/>
            </p:cNvSpPr>
            <p:nvPr/>
          </p:nvSpPr>
          <p:spPr bwMode="auto">
            <a:xfrm>
              <a:off x="1882" y="769"/>
              <a:ext cx="779" cy="220"/>
            </a:xfrm>
            <a:prstGeom prst="ellipse">
              <a:avLst/>
            </a:prstGeom>
            <a:noFill/>
            <a:ln w="23813" cap="rnd">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59" name="Oval 773"/>
            <p:cNvSpPr>
              <a:spLocks noChangeArrowheads="1"/>
            </p:cNvSpPr>
            <p:nvPr/>
          </p:nvSpPr>
          <p:spPr bwMode="auto">
            <a:xfrm>
              <a:off x="311" y="1818"/>
              <a:ext cx="881" cy="314"/>
            </a:xfrm>
            <a:prstGeom prst="ellipse">
              <a:avLst/>
            </a:prstGeom>
            <a:noFill/>
            <a:ln w="23813" cap="rnd">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60" name="Oval 774"/>
            <p:cNvSpPr>
              <a:spLocks noChangeArrowheads="1"/>
            </p:cNvSpPr>
            <p:nvPr/>
          </p:nvSpPr>
          <p:spPr bwMode="auto">
            <a:xfrm>
              <a:off x="4210" y="1111"/>
              <a:ext cx="1212" cy="205"/>
            </a:xfrm>
            <a:prstGeom prst="ellipse">
              <a:avLst/>
            </a:prstGeom>
            <a:noFill/>
            <a:ln w="23813" cap="rnd">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61" name="Oval 775"/>
            <p:cNvSpPr>
              <a:spLocks noChangeArrowheads="1"/>
            </p:cNvSpPr>
            <p:nvPr/>
          </p:nvSpPr>
          <p:spPr bwMode="auto">
            <a:xfrm>
              <a:off x="4030" y="2211"/>
              <a:ext cx="897" cy="245"/>
            </a:xfrm>
            <a:prstGeom prst="ellipse">
              <a:avLst/>
            </a:prstGeom>
            <a:noFill/>
            <a:ln w="23813" cap="rnd">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962" name="Oval 777"/>
            <p:cNvSpPr>
              <a:spLocks noChangeArrowheads="1"/>
            </p:cNvSpPr>
            <p:nvPr/>
          </p:nvSpPr>
          <p:spPr bwMode="auto">
            <a:xfrm>
              <a:off x="2150" y="3412"/>
              <a:ext cx="589" cy="355"/>
            </a:xfrm>
            <a:prstGeom prst="ellipse">
              <a:avLst/>
            </a:prstGeom>
            <a:noFill/>
            <a:ln w="23813" cap="rnd">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34820" name="テキスト ボックス 1"/>
          <p:cNvSpPr txBox="1">
            <a:spLocks noChangeArrowheads="1"/>
          </p:cNvSpPr>
          <p:nvPr/>
        </p:nvSpPr>
        <p:spPr bwMode="auto">
          <a:xfrm>
            <a:off x="7600950" y="514350"/>
            <a:ext cx="1471613" cy="708025"/>
          </a:xfrm>
          <a:prstGeom prst="rect">
            <a:avLst/>
          </a:prstGeom>
          <a:solidFill>
            <a:srgbClr val="FF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2000" b="1">
                <a:solidFill>
                  <a:srgbClr val="0000CC"/>
                </a:solidFill>
                <a:latin typeface="HGP創英角ﾎﾟｯﾌﾟ体" pitchFamily="50" charset="-128"/>
                <a:ea typeface="HGP創英角ﾎﾟｯﾌﾟ体" pitchFamily="50" charset="-128"/>
              </a:rPr>
              <a:t>主語、述語</a:t>
            </a:r>
            <a:endParaRPr lang="en-US" altLang="ja-JP" sz="2000" b="1">
              <a:solidFill>
                <a:srgbClr val="0000CC"/>
              </a:solidFill>
              <a:latin typeface="HGP創英角ﾎﾟｯﾌﾟ体" pitchFamily="50" charset="-128"/>
              <a:ea typeface="HGP創英角ﾎﾟｯﾌﾟ体" pitchFamily="50" charset="-128"/>
            </a:endParaRPr>
          </a:p>
          <a:p>
            <a:pPr algn="ctr" eaLnBrk="1" hangingPunct="1">
              <a:spcBef>
                <a:spcPct val="0"/>
              </a:spcBef>
              <a:buFontTx/>
              <a:buNone/>
            </a:pPr>
            <a:r>
              <a:rPr lang="ja-JP" altLang="en-US" sz="2000" b="1">
                <a:solidFill>
                  <a:srgbClr val="0000CC"/>
                </a:solidFill>
                <a:latin typeface="HGP創英角ﾎﾟｯﾌﾟ体" pitchFamily="50" charset="-128"/>
                <a:ea typeface="HGP創英角ﾎﾟｯﾌﾟ体" pitchFamily="50" charset="-128"/>
              </a:rPr>
              <a:t>で書くこと</a:t>
            </a:r>
          </a:p>
        </p:txBody>
      </p:sp>
      <p:sp>
        <p:nvSpPr>
          <p:cNvPr id="34821" name="Rectangle 688"/>
          <p:cNvSpPr>
            <a:spLocks noChangeArrowheads="1"/>
          </p:cNvSpPr>
          <p:nvPr/>
        </p:nvSpPr>
        <p:spPr bwMode="auto">
          <a:xfrm>
            <a:off x="4116388" y="2265363"/>
            <a:ext cx="16795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おいしい米が使えない</a:t>
            </a:r>
            <a:endParaRPr kumimoji="0" lang="ja-JP" altLang="en-US" sz="1800">
              <a:solidFill>
                <a:srgbClr val="0000CC"/>
              </a:solidFill>
            </a:endParaRPr>
          </a:p>
        </p:txBody>
      </p:sp>
      <p:sp>
        <p:nvSpPr>
          <p:cNvPr id="34822" name="Freeform 697"/>
          <p:cNvSpPr>
            <a:spLocks noEditPoints="1"/>
          </p:cNvSpPr>
          <p:nvPr/>
        </p:nvSpPr>
        <p:spPr bwMode="auto">
          <a:xfrm>
            <a:off x="5468938" y="2492375"/>
            <a:ext cx="277812" cy="431800"/>
          </a:xfrm>
          <a:custGeom>
            <a:avLst/>
            <a:gdLst>
              <a:gd name="T0" fmla="*/ 0 w 646"/>
              <a:gd name="T1" fmla="*/ 0 h 1078"/>
              <a:gd name="T2" fmla="*/ 2147483647 w 646"/>
              <a:gd name="T3" fmla="*/ 2147483647 h 1078"/>
              <a:gd name="T4" fmla="*/ 2147483647 w 646"/>
              <a:gd name="T5" fmla="*/ 2147483647 h 1078"/>
              <a:gd name="T6" fmla="*/ 2147483647 w 646"/>
              <a:gd name="T7" fmla="*/ 2147483647 h 1078"/>
              <a:gd name="T8" fmla="*/ 0 w 646"/>
              <a:gd name="T9" fmla="*/ 0 h 1078"/>
              <a:gd name="T10" fmla="*/ 0 w 646"/>
              <a:gd name="T11" fmla="*/ 0 h 1078"/>
              <a:gd name="T12" fmla="*/ 0 w 646"/>
              <a:gd name="T13" fmla="*/ 0 h 1078"/>
              <a:gd name="T14" fmla="*/ 2147483647 w 646"/>
              <a:gd name="T15" fmla="*/ 2147483647 h 1078"/>
              <a:gd name="T16" fmla="*/ 2147483647 w 646"/>
              <a:gd name="T17" fmla="*/ 2147483647 h 1078"/>
              <a:gd name="T18" fmla="*/ 2147483647 w 646"/>
              <a:gd name="T19" fmla="*/ 2147483647 h 1078"/>
              <a:gd name="T20" fmla="*/ 2147483647 w 646"/>
              <a:gd name="T21" fmla="*/ 2147483647 h 10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46" h="1078">
                <a:moveTo>
                  <a:pt x="67" y="22"/>
                </a:moveTo>
                <a:lnTo>
                  <a:pt x="507" y="774"/>
                </a:lnTo>
                <a:cubicBezTo>
                  <a:pt x="516" y="790"/>
                  <a:pt x="511" y="810"/>
                  <a:pt x="495" y="819"/>
                </a:cubicBezTo>
                <a:cubicBezTo>
                  <a:pt x="479" y="829"/>
                  <a:pt x="459" y="823"/>
                  <a:pt x="449" y="808"/>
                </a:cubicBezTo>
                <a:lnTo>
                  <a:pt x="10" y="55"/>
                </a:lnTo>
                <a:cubicBezTo>
                  <a:pt x="0" y="39"/>
                  <a:pt x="6" y="19"/>
                  <a:pt x="22" y="10"/>
                </a:cubicBezTo>
                <a:cubicBezTo>
                  <a:pt x="38" y="0"/>
                  <a:pt x="58" y="6"/>
                  <a:pt x="67" y="22"/>
                </a:cubicBezTo>
                <a:close/>
                <a:moveTo>
                  <a:pt x="617" y="632"/>
                </a:moveTo>
                <a:lnTo>
                  <a:pt x="646" y="1078"/>
                </a:lnTo>
                <a:lnTo>
                  <a:pt x="272" y="834"/>
                </a:lnTo>
                <a:lnTo>
                  <a:pt x="617" y="632"/>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23" name="Rectangle 757"/>
          <p:cNvSpPr>
            <a:spLocks noChangeArrowheads="1"/>
          </p:cNvSpPr>
          <p:nvPr/>
        </p:nvSpPr>
        <p:spPr bwMode="auto">
          <a:xfrm>
            <a:off x="2678113" y="6538913"/>
            <a:ext cx="34004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latin typeface="ＭＳ Ｐゴシック" pitchFamily="50" charset="-128"/>
              </a:rPr>
              <a:t>図○おいしいご飯が炊けないの特性要因図</a:t>
            </a:r>
            <a:endParaRPr kumimoji="0" lang="ja-JP" altLang="en-US" sz="1800"/>
          </a:p>
        </p:txBody>
      </p:sp>
      <p:cxnSp>
        <p:nvCxnSpPr>
          <p:cNvPr id="34824" name="直線矢印コネクタ 2"/>
          <p:cNvCxnSpPr>
            <a:cxnSpLocks noChangeShapeType="1"/>
          </p:cNvCxnSpPr>
          <p:nvPr/>
        </p:nvCxnSpPr>
        <p:spPr bwMode="auto">
          <a:xfrm flipH="1" flipV="1">
            <a:off x="2959100" y="2149475"/>
            <a:ext cx="147638" cy="225425"/>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25" name="直線矢印コネクタ 6"/>
          <p:cNvCxnSpPr>
            <a:cxnSpLocks noChangeShapeType="1"/>
          </p:cNvCxnSpPr>
          <p:nvPr/>
        </p:nvCxnSpPr>
        <p:spPr bwMode="auto">
          <a:xfrm flipH="1">
            <a:off x="2892425" y="1231900"/>
            <a:ext cx="358775" cy="862013"/>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26" name="Freeform 762"/>
          <p:cNvSpPr>
            <a:spLocks noEditPoints="1"/>
          </p:cNvSpPr>
          <p:nvPr/>
        </p:nvSpPr>
        <p:spPr bwMode="auto">
          <a:xfrm>
            <a:off x="7940675" y="5657850"/>
            <a:ext cx="862013" cy="1117600"/>
          </a:xfrm>
          <a:custGeom>
            <a:avLst/>
            <a:gdLst>
              <a:gd name="T0" fmla="*/ 2147483647 w 3530"/>
              <a:gd name="T1" fmla="*/ 0 h 4578"/>
              <a:gd name="T2" fmla="*/ 2147483647 w 3530"/>
              <a:gd name="T3" fmla="*/ 0 h 4578"/>
              <a:gd name="T4" fmla="*/ 2147483647 w 3530"/>
              <a:gd name="T5" fmla="*/ 0 h 4578"/>
              <a:gd name="T6" fmla="*/ 2147483647 w 3530"/>
              <a:gd name="T7" fmla="*/ 0 h 4578"/>
              <a:gd name="T8" fmla="*/ 2147483647 w 3530"/>
              <a:gd name="T9" fmla="*/ 0 h 4578"/>
              <a:gd name="T10" fmla="*/ 2147483647 w 3530"/>
              <a:gd name="T11" fmla="*/ 0 h 4578"/>
              <a:gd name="T12" fmla="*/ 2147483647 w 3530"/>
              <a:gd name="T13" fmla="*/ 0 h 4578"/>
              <a:gd name="T14" fmla="*/ 0 w 3530"/>
              <a:gd name="T15" fmla="*/ 0 h 4578"/>
              <a:gd name="T16" fmla="*/ 0 w 3530"/>
              <a:gd name="T17" fmla="*/ 0 h 4578"/>
              <a:gd name="T18" fmla="*/ 0 w 3530"/>
              <a:gd name="T19" fmla="*/ 0 h 4578"/>
              <a:gd name="T20" fmla="*/ 0 w 3530"/>
              <a:gd name="T21" fmla="*/ 0 h 4578"/>
              <a:gd name="T22" fmla="*/ 0 w 3530"/>
              <a:gd name="T23" fmla="*/ 0 h 4578"/>
              <a:gd name="T24" fmla="*/ 0 w 3530"/>
              <a:gd name="T25" fmla="*/ 0 h 4578"/>
              <a:gd name="T26" fmla="*/ 0 w 3530"/>
              <a:gd name="T27" fmla="*/ 0 h 4578"/>
              <a:gd name="T28" fmla="*/ 0 w 3530"/>
              <a:gd name="T29" fmla="*/ 2147483647 h 4578"/>
              <a:gd name="T30" fmla="*/ 0 w 3530"/>
              <a:gd name="T31" fmla="*/ 2147483647 h 4578"/>
              <a:gd name="T32" fmla="*/ 0 w 3530"/>
              <a:gd name="T33" fmla="*/ 2147483647 h 4578"/>
              <a:gd name="T34" fmla="*/ 0 w 3530"/>
              <a:gd name="T35" fmla="*/ 2147483647 h 4578"/>
              <a:gd name="T36" fmla="*/ 0 w 3530"/>
              <a:gd name="T37" fmla="*/ 2147483647 h 4578"/>
              <a:gd name="T38" fmla="*/ 0 w 3530"/>
              <a:gd name="T39" fmla="*/ 2147483647 h 4578"/>
              <a:gd name="T40" fmla="*/ 0 w 3530"/>
              <a:gd name="T41" fmla="*/ 2147483647 h 4578"/>
              <a:gd name="T42" fmla="*/ 0 w 3530"/>
              <a:gd name="T43" fmla="*/ 2147483647 h 4578"/>
              <a:gd name="T44" fmla="*/ 0 w 3530"/>
              <a:gd name="T45" fmla="*/ 2147483647 h 4578"/>
              <a:gd name="T46" fmla="*/ 0 w 3530"/>
              <a:gd name="T47" fmla="*/ 2147483647 h 4578"/>
              <a:gd name="T48" fmla="*/ 0 w 3530"/>
              <a:gd name="T49" fmla="*/ 2147483647 h 4578"/>
              <a:gd name="T50" fmla="*/ 0 w 3530"/>
              <a:gd name="T51" fmla="*/ 2147483647 h 4578"/>
              <a:gd name="T52" fmla="*/ 0 w 3530"/>
              <a:gd name="T53" fmla="*/ 2147483647 h 4578"/>
              <a:gd name="T54" fmla="*/ 0 w 3530"/>
              <a:gd name="T55" fmla="*/ 2147483647 h 4578"/>
              <a:gd name="T56" fmla="*/ 0 w 3530"/>
              <a:gd name="T57" fmla="*/ 2147483647 h 4578"/>
              <a:gd name="T58" fmla="*/ 0 w 3530"/>
              <a:gd name="T59" fmla="*/ 2147483647 h 4578"/>
              <a:gd name="T60" fmla="*/ 0 w 3530"/>
              <a:gd name="T61" fmla="*/ 2147483647 h 4578"/>
              <a:gd name="T62" fmla="*/ 0 w 3530"/>
              <a:gd name="T63" fmla="*/ 2147483647 h 4578"/>
              <a:gd name="T64" fmla="*/ 2147483647 w 3530"/>
              <a:gd name="T65" fmla="*/ 2147483647 h 4578"/>
              <a:gd name="T66" fmla="*/ 2147483647 w 3530"/>
              <a:gd name="T67" fmla="*/ 2147483647 h 4578"/>
              <a:gd name="T68" fmla="*/ 2147483647 w 3530"/>
              <a:gd name="T69" fmla="*/ 2147483647 h 4578"/>
              <a:gd name="T70" fmla="*/ 2147483647 w 3530"/>
              <a:gd name="T71" fmla="*/ 2147483647 h 4578"/>
              <a:gd name="T72" fmla="*/ 2147483647 w 3530"/>
              <a:gd name="T73" fmla="*/ 2147483647 h 4578"/>
              <a:gd name="T74" fmla="*/ 2147483647 w 3530"/>
              <a:gd name="T75" fmla="*/ 2147483647 h 4578"/>
              <a:gd name="T76" fmla="*/ 2147483647 w 3530"/>
              <a:gd name="T77" fmla="*/ 2147483647 h 4578"/>
              <a:gd name="T78" fmla="*/ 2147483647 w 3530"/>
              <a:gd name="T79" fmla="*/ 2147483647 h 4578"/>
              <a:gd name="T80" fmla="*/ 2147483647 w 3530"/>
              <a:gd name="T81" fmla="*/ 2147483647 h 4578"/>
              <a:gd name="T82" fmla="*/ 2147483647 w 3530"/>
              <a:gd name="T83" fmla="*/ 2147483647 h 4578"/>
              <a:gd name="T84" fmla="*/ 2147483647 w 3530"/>
              <a:gd name="T85" fmla="*/ 2147483647 h 4578"/>
              <a:gd name="T86" fmla="*/ 2147483647 w 3530"/>
              <a:gd name="T87" fmla="*/ 2147483647 h 4578"/>
              <a:gd name="T88" fmla="*/ 2147483647 w 3530"/>
              <a:gd name="T89" fmla="*/ 2147483647 h 4578"/>
              <a:gd name="T90" fmla="*/ 2147483647 w 3530"/>
              <a:gd name="T91" fmla="*/ 2147483647 h 4578"/>
              <a:gd name="T92" fmla="*/ 2147483647 w 3530"/>
              <a:gd name="T93" fmla="*/ 2147483647 h 4578"/>
              <a:gd name="T94" fmla="*/ 2147483647 w 3530"/>
              <a:gd name="T95" fmla="*/ 2147483647 h 4578"/>
              <a:gd name="T96" fmla="*/ 2147483647 w 3530"/>
              <a:gd name="T97" fmla="*/ 2147483647 h 4578"/>
              <a:gd name="T98" fmla="*/ 2147483647 w 3530"/>
              <a:gd name="T99" fmla="*/ 2147483647 h 4578"/>
              <a:gd name="T100" fmla="*/ 2147483647 w 3530"/>
              <a:gd name="T101" fmla="*/ 2147483647 h 4578"/>
              <a:gd name="T102" fmla="*/ 2147483647 w 3530"/>
              <a:gd name="T103" fmla="*/ 2147483647 h 4578"/>
              <a:gd name="T104" fmla="*/ 2147483647 w 3530"/>
              <a:gd name="T105" fmla="*/ 2147483647 h 4578"/>
              <a:gd name="T106" fmla="*/ 2147483647 w 3530"/>
              <a:gd name="T107" fmla="*/ 2147483647 h 4578"/>
              <a:gd name="T108" fmla="*/ 2147483647 w 3530"/>
              <a:gd name="T109" fmla="*/ 2147483647 h 4578"/>
              <a:gd name="T110" fmla="*/ 2147483647 w 3530"/>
              <a:gd name="T111" fmla="*/ 2147483647 h 4578"/>
              <a:gd name="T112" fmla="*/ 2147483647 w 3530"/>
              <a:gd name="T113" fmla="*/ 0 h 4578"/>
              <a:gd name="T114" fmla="*/ 2147483647 w 3530"/>
              <a:gd name="T115" fmla="*/ 0 h 4578"/>
              <a:gd name="T116" fmla="*/ 2147483647 w 3530"/>
              <a:gd name="T117" fmla="*/ 0 h 4578"/>
              <a:gd name="T118" fmla="*/ 2147483647 w 3530"/>
              <a:gd name="T119" fmla="*/ 0 h 4578"/>
              <a:gd name="T120" fmla="*/ 2147483647 w 3530"/>
              <a:gd name="T121" fmla="*/ 0 h 457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530" h="4578">
                <a:moveTo>
                  <a:pt x="2875" y="50"/>
                </a:moveTo>
                <a:lnTo>
                  <a:pt x="2875" y="50"/>
                </a:lnTo>
                <a:cubicBezTo>
                  <a:pt x="2862" y="50"/>
                  <a:pt x="2850" y="39"/>
                  <a:pt x="2850" y="25"/>
                </a:cubicBezTo>
                <a:cubicBezTo>
                  <a:pt x="2850" y="12"/>
                  <a:pt x="2862" y="0"/>
                  <a:pt x="2875" y="0"/>
                </a:cubicBezTo>
                <a:cubicBezTo>
                  <a:pt x="2889" y="0"/>
                  <a:pt x="2900" y="12"/>
                  <a:pt x="2900" y="25"/>
                </a:cubicBezTo>
                <a:cubicBezTo>
                  <a:pt x="2900" y="39"/>
                  <a:pt x="2889" y="50"/>
                  <a:pt x="2875" y="50"/>
                </a:cubicBezTo>
                <a:close/>
                <a:moveTo>
                  <a:pt x="2775" y="50"/>
                </a:moveTo>
                <a:lnTo>
                  <a:pt x="2775" y="50"/>
                </a:lnTo>
                <a:cubicBezTo>
                  <a:pt x="2762" y="50"/>
                  <a:pt x="2750" y="39"/>
                  <a:pt x="2750" y="25"/>
                </a:cubicBezTo>
                <a:cubicBezTo>
                  <a:pt x="2750" y="12"/>
                  <a:pt x="2762" y="0"/>
                  <a:pt x="2775" y="0"/>
                </a:cubicBezTo>
                <a:cubicBezTo>
                  <a:pt x="2789" y="0"/>
                  <a:pt x="2800" y="12"/>
                  <a:pt x="2800" y="25"/>
                </a:cubicBezTo>
                <a:cubicBezTo>
                  <a:pt x="2800" y="39"/>
                  <a:pt x="2789" y="50"/>
                  <a:pt x="2775" y="50"/>
                </a:cubicBezTo>
                <a:close/>
                <a:moveTo>
                  <a:pt x="2675" y="50"/>
                </a:moveTo>
                <a:lnTo>
                  <a:pt x="2675" y="50"/>
                </a:lnTo>
                <a:cubicBezTo>
                  <a:pt x="2662" y="50"/>
                  <a:pt x="2650" y="39"/>
                  <a:pt x="2650" y="25"/>
                </a:cubicBezTo>
                <a:cubicBezTo>
                  <a:pt x="2650" y="12"/>
                  <a:pt x="2662" y="0"/>
                  <a:pt x="2675" y="0"/>
                </a:cubicBezTo>
                <a:cubicBezTo>
                  <a:pt x="2689" y="0"/>
                  <a:pt x="2700" y="12"/>
                  <a:pt x="2700" y="25"/>
                </a:cubicBezTo>
                <a:cubicBezTo>
                  <a:pt x="2700" y="39"/>
                  <a:pt x="2689" y="50"/>
                  <a:pt x="2675" y="50"/>
                </a:cubicBezTo>
                <a:close/>
                <a:moveTo>
                  <a:pt x="2575" y="50"/>
                </a:moveTo>
                <a:lnTo>
                  <a:pt x="2575" y="50"/>
                </a:lnTo>
                <a:cubicBezTo>
                  <a:pt x="2561" y="50"/>
                  <a:pt x="2550" y="39"/>
                  <a:pt x="2550" y="25"/>
                </a:cubicBezTo>
                <a:cubicBezTo>
                  <a:pt x="2550" y="12"/>
                  <a:pt x="2561" y="0"/>
                  <a:pt x="2575" y="0"/>
                </a:cubicBezTo>
                <a:cubicBezTo>
                  <a:pt x="2589" y="0"/>
                  <a:pt x="2600" y="12"/>
                  <a:pt x="2600" y="25"/>
                </a:cubicBezTo>
                <a:cubicBezTo>
                  <a:pt x="2600" y="39"/>
                  <a:pt x="2589" y="50"/>
                  <a:pt x="2575" y="50"/>
                </a:cubicBezTo>
                <a:close/>
                <a:moveTo>
                  <a:pt x="2475" y="50"/>
                </a:moveTo>
                <a:lnTo>
                  <a:pt x="2475" y="50"/>
                </a:lnTo>
                <a:cubicBezTo>
                  <a:pt x="2461" y="50"/>
                  <a:pt x="2450" y="39"/>
                  <a:pt x="2450" y="25"/>
                </a:cubicBezTo>
                <a:cubicBezTo>
                  <a:pt x="2450" y="12"/>
                  <a:pt x="2461" y="0"/>
                  <a:pt x="2475" y="0"/>
                </a:cubicBezTo>
                <a:cubicBezTo>
                  <a:pt x="2489" y="0"/>
                  <a:pt x="2500" y="12"/>
                  <a:pt x="2500" y="25"/>
                </a:cubicBezTo>
                <a:cubicBezTo>
                  <a:pt x="2500" y="39"/>
                  <a:pt x="2489" y="50"/>
                  <a:pt x="2475" y="50"/>
                </a:cubicBezTo>
                <a:close/>
                <a:moveTo>
                  <a:pt x="2375" y="50"/>
                </a:moveTo>
                <a:lnTo>
                  <a:pt x="2375" y="50"/>
                </a:lnTo>
                <a:cubicBezTo>
                  <a:pt x="2361" y="50"/>
                  <a:pt x="2350" y="39"/>
                  <a:pt x="2350" y="25"/>
                </a:cubicBezTo>
                <a:cubicBezTo>
                  <a:pt x="2350" y="12"/>
                  <a:pt x="2361" y="0"/>
                  <a:pt x="2375" y="0"/>
                </a:cubicBezTo>
                <a:cubicBezTo>
                  <a:pt x="2389" y="0"/>
                  <a:pt x="2400" y="12"/>
                  <a:pt x="2400" y="25"/>
                </a:cubicBezTo>
                <a:cubicBezTo>
                  <a:pt x="2400" y="39"/>
                  <a:pt x="2389" y="50"/>
                  <a:pt x="2375" y="50"/>
                </a:cubicBezTo>
                <a:close/>
                <a:moveTo>
                  <a:pt x="2275" y="50"/>
                </a:moveTo>
                <a:lnTo>
                  <a:pt x="2275" y="50"/>
                </a:lnTo>
                <a:cubicBezTo>
                  <a:pt x="2261" y="50"/>
                  <a:pt x="2250" y="39"/>
                  <a:pt x="2250" y="25"/>
                </a:cubicBezTo>
                <a:cubicBezTo>
                  <a:pt x="2250" y="12"/>
                  <a:pt x="2261" y="0"/>
                  <a:pt x="2275" y="0"/>
                </a:cubicBezTo>
                <a:cubicBezTo>
                  <a:pt x="2289" y="0"/>
                  <a:pt x="2300" y="12"/>
                  <a:pt x="2300" y="25"/>
                </a:cubicBezTo>
                <a:cubicBezTo>
                  <a:pt x="2300" y="39"/>
                  <a:pt x="2289" y="50"/>
                  <a:pt x="2275" y="50"/>
                </a:cubicBezTo>
                <a:close/>
                <a:moveTo>
                  <a:pt x="2175" y="50"/>
                </a:moveTo>
                <a:lnTo>
                  <a:pt x="2175" y="50"/>
                </a:lnTo>
                <a:cubicBezTo>
                  <a:pt x="2161" y="50"/>
                  <a:pt x="2150" y="39"/>
                  <a:pt x="2150" y="25"/>
                </a:cubicBezTo>
                <a:cubicBezTo>
                  <a:pt x="2150" y="12"/>
                  <a:pt x="2161" y="0"/>
                  <a:pt x="2175" y="0"/>
                </a:cubicBezTo>
                <a:cubicBezTo>
                  <a:pt x="2189" y="0"/>
                  <a:pt x="2200" y="12"/>
                  <a:pt x="2200" y="25"/>
                </a:cubicBezTo>
                <a:cubicBezTo>
                  <a:pt x="2200" y="39"/>
                  <a:pt x="2189" y="50"/>
                  <a:pt x="2175" y="50"/>
                </a:cubicBezTo>
                <a:close/>
                <a:moveTo>
                  <a:pt x="2075" y="50"/>
                </a:moveTo>
                <a:lnTo>
                  <a:pt x="2075" y="50"/>
                </a:lnTo>
                <a:cubicBezTo>
                  <a:pt x="2061" y="50"/>
                  <a:pt x="2050" y="39"/>
                  <a:pt x="2050" y="25"/>
                </a:cubicBezTo>
                <a:cubicBezTo>
                  <a:pt x="2050" y="12"/>
                  <a:pt x="2061" y="0"/>
                  <a:pt x="2075" y="0"/>
                </a:cubicBezTo>
                <a:cubicBezTo>
                  <a:pt x="2089" y="0"/>
                  <a:pt x="2100" y="12"/>
                  <a:pt x="2100" y="25"/>
                </a:cubicBezTo>
                <a:cubicBezTo>
                  <a:pt x="2100" y="39"/>
                  <a:pt x="2089" y="50"/>
                  <a:pt x="2075" y="50"/>
                </a:cubicBezTo>
                <a:close/>
                <a:moveTo>
                  <a:pt x="1975" y="50"/>
                </a:moveTo>
                <a:lnTo>
                  <a:pt x="1975" y="50"/>
                </a:lnTo>
                <a:cubicBezTo>
                  <a:pt x="1961" y="50"/>
                  <a:pt x="1950" y="39"/>
                  <a:pt x="1950" y="25"/>
                </a:cubicBezTo>
                <a:cubicBezTo>
                  <a:pt x="1950" y="12"/>
                  <a:pt x="1961" y="0"/>
                  <a:pt x="1975" y="0"/>
                </a:cubicBezTo>
                <a:cubicBezTo>
                  <a:pt x="1989" y="0"/>
                  <a:pt x="2000" y="12"/>
                  <a:pt x="2000" y="25"/>
                </a:cubicBezTo>
                <a:cubicBezTo>
                  <a:pt x="2000" y="39"/>
                  <a:pt x="1989" y="50"/>
                  <a:pt x="1975" y="50"/>
                </a:cubicBezTo>
                <a:close/>
                <a:moveTo>
                  <a:pt x="1875" y="50"/>
                </a:moveTo>
                <a:lnTo>
                  <a:pt x="1875" y="50"/>
                </a:lnTo>
                <a:cubicBezTo>
                  <a:pt x="1861" y="50"/>
                  <a:pt x="1850" y="39"/>
                  <a:pt x="1850" y="25"/>
                </a:cubicBezTo>
                <a:cubicBezTo>
                  <a:pt x="1850" y="12"/>
                  <a:pt x="1861" y="0"/>
                  <a:pt x="1875" y="0"/>
                </a:cubicBezTo>
                <a:cubicBezTo>
                  <a:pt x="1889" y="0"/>
                  <a:pt x="1900" y="12"/>
                  <a:pt x="1900" y="25"/>
                </a:cubicBezTo>
                <a:cubicBezTo>
                  <a:pt x="1900" y="39"/>
                  <a:pt x="1889" y="50"/>
                  <a:pt x="1875" y="50"/>
                </a:cubicBezTo>
                <a:close/>
                <a:moveTo>
                  <a:pt x="1775" y="50"/>
                </a:moveTo>
                <a:lnTo>
                  <a:pt x="1775" y="50"/>
                </a:lnTo>
                <a:cubicBezTo>
                  <a:pt x="1761" y="50"/>
                  <a:pt x="1750" y="39"/>
                  <a:pt x="1750" y="25"/>
                </a:cubicBezTo>
                <a:cubicBezTo>
                  <a:pt x="1750" y="12"/>
                  <a:pt x="1761" y="0"/>
                  <a:pt x="1775" y="0"/>
                </a:cubicBezTo>
                <a:cubicBezTo>
                  <a:pt x="1789" y="0"/>
                  <a:pt x="1800" y="12"/>
                  <a:pt x="1800" y="25"/>
                </a:cubicBezTo>
                <a:cubicBezTo>
                  <a:pt x="1800" y="39"/>
                  <a:pt x="1789" y="50"/>
                  <a:pt x="1775" y="50"/>
                </a:cubicBezTo>
                <a:close/>
                <a:moveTo>
                  <a:pt x="1675" y="50"/>
                </a:moveTo>
                <a:lnTo>
                  <a:pt x="1675" y="50"/>
                </a:lnTo>
                <a:cubicBezTo>
                  <a:pt x="1661" y="50"/>
                  <a:pt x="1650" y="39"/>
                  <a:pt x="1650" y="25"/>
                </a:cubicBezTo>
                <a:cubicBezTo>
                  <a:pt x="1650" y="12"/>
                  <a:pt x="1661" y="0"/>
                  <a:pt x="1675" y="0"/>
                </a:cubicBezTo>
                <a:cubicBezTo>
                  <a:pt x="1689" y="0"/>
                  <a:pt x="1700" y="12"/>
                  <a:pt x="1700" y="25"/>
                </a:cubicBezTo>
                <a:cubicBezTo>
                  <a:pt x="1700" y="39"/>
                  <a:pt x="1689" y="50"/>
                  <a:pt x="1675" y="50"/>
                </a:cubicBezTo>
                <a:close/>
                <a:moveTo>
                  <a:pt x="1575" y="50"/>
                </a:moveTo>
                <a:lnTo>
                  <a:pt x="1575" y="50"/>
                </a:lnTo>
                <a:cubicBezTo>
                  <a:pt x="1561" y="50"/>
                  <a:pt x="1550" y="39"/>
                  <a:pt x="1550" y="25"/>
                </a:cubicBezTo>
                <a:cubicBezTo>
                  <a:pt x="1550" y="12"/>
                  <a:pt x="1561" y="0"/>
                  <a:pt x="1575" y="0"/>
                </a:cubicBezTo>
                <a:cubicBezTo>
                  <a:pt x="1589" y="0"/>
                  <a:pt x="1600" y="12"/>
                  <a:pt x="1600" y="25"/>
                </a:cubicBezTo>
                <a:cubicBezTo>
                  <a:pt x="1600" y="39"/>
                  <a:pt x="1589" y="50"/>
                  <a:pt x="1575" y="50"/>
                </a:cubicBezTo>
                <a:close/>
                <a:moveTo>
                  <a:pt x="1475" y="50"/>
                </a:moveTo>
                <a:lnTo>
                  <a:pt x="1475" y="50"/>
                </a:lnTo>
                <a:cubicBezTo>
                  <a:pt x="1461" y="50"/>
                  <a:pt x="1450" y="39"/>
                  <a:pt x="1450" y="25"/>
                </a:cubicBezTo>
                <a:cubicBezTo>
                  <a:pt x="1450" y="12"/>
                  <a:pt x="1461" y="0"/>
                  <a:pt x="1475" y="0"/>
                </a:cubicBezTo>
                <a:cubicBezTo>
                  <a:pt x="1489" y="0"/>
                  <a:pt x="1500" y="12"/>
                  <a:pt x="1500" y="25"/>
                </a:cubicBezTo>
                <a:cubicBezTo>
                  <a:pt x="1500" y="39"/>
                  <a:pt x="1489" y="50"/>
                  <a:pt x="1475" y="50"/>
                </a:cubicBezTo>
                <a:close/>
                <a:moveTo>
                  <a:pt x="1375" y="50"/>
                </a:moveTo>
                <a:lnTo>
                  <a:pt x="1375" y="50"/>
                </a:lnTo>
                <a:cubicBezTo>
                  <a:pt x="1361" y="50"/>
                  <a:pt x="1350" y="39"/>
                  <a:pt x="1350" y="25"/>
                </a:cubicBezTo>
                <a:cubicBezTo>
                  <a:pt x="1350" y="12"/>
                  <a:pt x="1361" y="0"/>
                  <a:pt x="1375" y="0"/>
                </a:cubicBezTo>
                <a:cubicBezTo>
                  <a:pt x="1389" y="0"/>
                  <a:pt x="1400" y="12"/>
                  <a:pt x="1400" y="25"/>
                </a:cubicBezTo>
                <a:cubicBezTo>
                  <a:pt x="1400" y="39"/>
                  <a:pt x="1389" y="50"/>
                  <a:pt x="1375" y="50"/>
                </a:cubicBezTo>
                <a:close/>
                <a:moveTo>
                  <a:pt x="1275" y="50"/>
                </a:moveTo>
                <a:lnTo>
                  <a:pt x="1275" y="50"/>
                </a:lnTo>
                <a:cubicBezTo>
                  <a:pt x="1261" y="50"/>
                  <a:pt x="1250" y="39"/>
                  <a:pt x="1250" y="25"/>
                </a:cubicBezTo>
                <a:cubicBezTo>
                  <a:pt x="1250" y="12"/>
                  <a:pt x="1261" y="0"/>
                  <a:pt x="1275" y="0"/>
                </a:cubicBezTo>
                <a:cubicBezTo>
                  <a:pt x="1288" y="0"/>
                  <a:pt x="1300" y="12"/>
                  <a:pt x="1300" y="25"/>
                </a:cubicBezTo>
                <a:cubicBezTo>
                  <a:pt x="1300" y="39"/>
                  <a:pt x="1288" y="50"/>
                  <a:pt x="1275" y="50"/>
                </a:cubicBezTo>
                <a:close/>
                <a:moveTo>
                  <a:pt x="1175" y="50"/>
                </a:moveTo>
                <a:lnTo>
                  <a:pt x="1175" y="50"/>
                </a:lnTo>
                <a:cubicBezTo>
                  <a:pt x="1161" y="50"/>
                  <a:pt x="1150" y="39"/>
                  <a:pt x="1150" y="25"/>
                </a:cubicBezTo>
                <a:cubicBezTo>
                  <a:pt x="1150" y="12"/>
                  <a:pt x="1161" y="0"/>
                  <a:pt x="1175" y="0"/>
                </a:cubicBezTo>
                <a:cubicBezTo>
                  <a:pt x="1188" y="0"/>
                  <a:pt x="1200" y="12"/>
                  <a:pt x="1200" y="25"/>
                </a:cubicBezTo>
                <a:cubicBezTo>
                  <a:pt x="1200" y="39"/>
                  <a:pt x="1188" y="50"/>
                  <a:pt x="1175" y="50"/>
                </a:cubicBezTo>
                <a:close/>
                <a:moveTo>
                  <a:pt x="1075" y="50"/>
                </a:moveTo>
                <a:lnTo>
                  <a:pt x="1075" y="50"/>
                </a:lnTo>
                <a:cubicBezTo>
                  <a:pt x="1061" y="50"/>
                  <a:pt x="1050" y="39"/>
                  <a:pt x="1050" y="25"/>
                </a:cubicBezTo>
                <a:cubicBezTo>
                  <a:pt x="1050" y="12"/>
                  <a:pt x="1061" y="0"/>
                  <a:pt x="1075" y="0"/>
                </a:cubicBezTo>
                <a:cubicBezTo>
                  <a:pt x="1088" y="0"/>
                  <a:pt x="1100" y="12"/>
                  <a:pt x="1100" y="25"/>
                </a:cubicBezTo>
                <a:cubicBezTo>
                  <a:pt x="1100" y="39"/>
                  <a:pt x="1088" y="50"/>
                  <a:pt x="1075" y="50"/>
                </a:cubicBezTo>
                <a:close/>
                <a:moveTo>
                  <a:pt x="975" y="50"/>
                </a:moveTo>
                <a:lnTo>
                  <a:pt x="974" y="50"/>
                </a:lnTo>
                <a:cubicBezTo>
                  <a:pt x="961" y="50"/>
                  <a:pt x="949" y="39"/>
                  <a:pt x="949" y="25"/>
                </a:cubicBezTo>
                <a:cubicBezTo>
                  <a:pt x="949" y="12"/>
                  <a:pt x="961" y="0"/>
                  <a:pt x="974" y="0"/>
                </a:cubicBezTo>
                <a:lnTo>
                  <a:pt x="975" y="0"/>
                </a:lnTo>
                <a:cubicBezTo>
                  <a:pt x="988" y="0"/>
                  <a:pt x="1000" y="12"/>
                  <a:pt x="1000" y="25"/>
                </a:cubicBezTo>
                <a:cubicBezTo>
                  <a:pt x="1000" y="39"/>
                  <a:pt x="988" y="50"/>
                  <a:pt x="975" y="50"/>
                </a:cubicBezTo>
                <a:close/>
                <a:moveTo>
                  <a:pt x="874" y="50"/>
                </a:moveTo>
                <a:lnTo>
                  <a:pt x="874" y="50"/>
                </a:lnTo>
                <a:cubicBezTo>
                  <a:pt x="861" y="50"/>
                  <a:pt x="849" y="39"/>
                  <a:pt x="849" y="25"/>
                </a:cubicBezTo>
                <a:cubicBezTo>
                  <a:pt x="849" y="12"/>
                  <a:pt x="861" y="0"/>
                  <a:pt x="874" y="0"/>
                </a:cubicBezTo>
                <a:cubicBezTo>
                  <a:pt x="888" y="0"/>
                  <a:pt x="899" y="12"/>
                  <a:pt x="899" y="25"/>
                </a:cubicBezTo>
                <a:cubicBezTo>
                  <a:pt x="899" y="39"/>
                  <a:pt x="888" y="50"/>
                  <a:pt x="874" y="50"/>
                </a:cubicBezTo>
                <a:close/>
                <a:moveTo>
                  <a:pt x="774" y="50"/>
                </a:moveTo>
                <a:lnTo>
                  <a:pt x="774" y="50"/>
                </a:lnTo>
                <a:cubicBezTo>
                  <a:pt x="761" y="50"/>
                  <a:pt x="749" y="39"/>
                  <a:pt x="749" y="25"/>
                </a:cubicBezTo>
                <a:cubicBezTo>
                  <a:pt x="749" y="12"/>
                  <a:pt x="761" y="0"/>
                  <a:pt x="774" y="0"/>
                </a:cubicBezTo>
                <a:cubicBezTo>
                  <a:pt x="788" y="0"/>
                  <a:pt x="799" y="12"/>
                  <a:pt x="799" y="25"/>
                </a:cubicBezTo>
                <a:cubicBezTo>
                  <a:pt x="799" y="39"/>
                  <a:pt x="788" y="50"/>
                  <a:pt x="774" y="50"/>
                </a:cubicBezTo>
                <a:close/>
                <a:moveTo>
                  <a:pt x="674" y="50"/>
                </a:moveTo>
                <a:lnTo>
                  <a:pt x="674" y="50"/>
                </a:lnTo>
                <a:cubicBezTo>
                  <a:pt x="661" y="50"/>
                  <a:pt x="649" y="39"/>
                  <a:pt x="649" y="25"/>
                </a:cubicBezTo>
                <a:cubicBezTo>
                  <a:pt x="649" y="12"/>
                  <a:pt x="661" y="0"/>
                  <a:pt x="674" y="0"/>
                </a:cubicBezTo>
                <a:cubicBezTo>
                  <a:pt x="688" y="0"/>
                  <a:pt x="699" y="12"/>
                  <a:pt x="699" y="25"/>
                </a:cubicBezTo>
                <a:cubicBezTo>
                  <a:pt x="699" y="39"/>
                  <a:pt x="688" y="50"/>
                  <a:pt x="674" y="50"/>
                </a:cubicBezTo>
                <a:close/>
                <a:moveTo>
                  <a:pt x="575" y="52"/>
                </a:moveTo>
                <a:lnTo>
                  <a:pt x="575" y="52"/>
                </a:lnTo>
                <a:cubicBezTo>
                  <a:pt x="561" y="53"/>
                  <a:pt x="550" y="42"/>
                  <a:pt x="549" y="28"/>
                </a:cubicBezTo>
                <a:cubicBezTo>
                  <a:pt x="549" y="14"/>
                  <a:pt x="560" y="3"/>
                  <a:pt x="573" y="2"/>
                </a:cubicBezTo>
                <a:cubicBezTo>
                  <a:pt x="587" y="2"/>
                  <a:pt x="599" y="12"/>
                  <a:pt x="599" y="26"/>
                </a:cubicBezTo>
                <a:cubicBezTo>
                  <a:pt x="600" y="40"/>
                  <a:pt x="589" y="51"/>
                  <a:pt x="575" y="52"/>
                </a:cubicBezTo>
                <a:close/>
                <a:moveTo>
                  <a:pt x="481" y="65"/>
                </a:moveTo>
                <a:lnTo>
                  <a:pt x="481" y="65"/>
                </a:lnTo>
                <a:cubicBezTo>
                  <a:pt x="468" y="68"/>
                  <a:pt x="454" y="60"/>
                  <a:pt x="451" y="47"/>
                </a:cubicBezTo>
                <a:cubicBezTo>
                  <a:pt x="448" y="33"/>
                  <a:pt x="456" y="20"/>
                  <a:pt x="470" y="16"/>
                </a:cubicBezTo>
                <a:cubicBezTo>
                  <a:pt x="483" y="13"/>
                  <a:pt x="497" y="21"/>
                  <a:pt x="500" y="35"/>
                </a:cubicBezTo>
                <a:cubicBezTo>
                  <a:pt x="503" y="48"/>
                  <a:pt x="495" y="62"/>
                  <a:pt x="481" y="65"/>
                </a:cubicBezTo>
                <a:close/>
                <a:moveTo>
                  <a:pt x="388" y="95"/>
                </a:moveTo>
                <a:lnTo>
                  <a:pt x="388" y="95"/>
                </a:lnTo>
                <a:cubicBezTo>
                  <a:pt x="375" y="99"/>
                  <a:pt x="361" y="92"/>
                  <a:pt x="356" y="79"/>
                </a:cubicBezTo>
                <a:cubicBezTo>
                  <a:pt x="352" y="65"/>
                  <a:pt x="359" y="51"/>
                  <a:pt x="373" y="47"/>
                </a:cubicBezTo>
                <a:cubicBezTo>
                  <a:pt x="386" y="43"/>
                  <a:pt x="400" y="50"/>
                  <a:pt x="404" y="63"/>
                </a:cubicBezTo>
                <a:cubicBezTo>
                  <a:pt x="408" y="76"/>
                  <a:pt x="401" y="90"/>
                  <a:pt x="388" y="95"/>
                </a:cubicBezTo>
                <a:close/>
                <a:moveTo>
                  <a:pt x="305" y="140"/>
                </a:moveTo>
                <a:lnTo>
                  <a:pt x="305" y="140"/>
                </a:lnTo>
                <a:cubicBezTo>
                  <a:pt x="293" y="147"/>
                  <a:pt x="278" y="143"/>
                  <a:pt x="270" y="131"/>
                </a:cubicBezTo>
                <a:cubicBezTo>
                  <a:pt x="263" y="119"/>
                  <a:pt x="267" y="104"/>
                  <a:pt x="279" y="97"/>
                </a:cubicBezTo>
                <a:lnTo>
                  <a:pt x="279" y="96"/>
                </a:lnTo>
                <a:cubicBezTo>
                  <a:pt x="291" y="89"/>
                  <a:pt x="307" y="93"/>
                  <a:pt x="314" y="105"/>
                </a:cubicBezTo>
                <a:cubicBezTo>
                  <a:pt x="321" y="117"/>
                  <a:pt x="317" y="132"/>
                  <a:pt x="305" y="140"/>
                </a:cubicBezTo>
                <a:close/>
                <a:moveTo>
                  <a:pt x="230" y="198"/>
                </a:moveTo>
                <a:lnTo>
                  <a:pt x="230" y="198"/>
                </a:lnTo>
                <a:cubicBezTo>
                  <a:pt x="220" y="207"/>
                  <a:pt x="204" y="206"/>
                  <a:pt x="195" y="196"/>
                </a:cubicBezTo>
                <a:cubicBezTo>
                  <a:pt x="185" y="186"/>
                  <a:pt x="186" y="170"/>
                  <a:pt x="196" y="161"/>
                </a:cubicBezTo>
                <a:lnTo>
                  <a:pt x="197" y="161"/>
                </a:lnTo>
                <a:cubicBezTo>
                  <a:pt x="207" y="151"/>
                  <a:pt x="223" y="152"/>
                  <a:pt x="232" y="163"/>
                </a:cubicBezTo>
                <a:cubicBezTo>
                  <a:pt x="241" y="173"/>
                  <a:pt x="240" y="189"/>
                  <a:pt x="230" y="198"/>
                </a:cubicBezTo>
                <a:close/>
                <a:moveTo>
                  <a:pt x="165" y="268"/>
                </a:moveTo>
                <a:lnTo>
                  <a:pt x="165" y="269"/>
                </a:lnTo>
                <a:cubicBezTo>
                  <a:pt x="157" y="279"/>
                  <a:pt x="141" y="281"/>
                  <a:pt x="130" y="272"/>
                </a:cubicBezTo>
                <a:cubicBezTo>
                  <a:pt x="119" y="264"/>
                  <a:pt x="118" y="248"/>
                  <a:pt x="126" y="237"/>
                </a:cubicBezTo>
                <a:cubicBezTo>
                  <a:pt x="135" y="226"/>
                  <a:pt x="151" y="225"/>
                  <a:pt x="161" y="233"/>
                </a:cubicBezTo>
                <a:cubicBezTo>
                  <a:pt x="172" y="242"/>
                  <a:pt x="174" y="258"/>
                  <a:pt x="165" y="268"/>
                </a:cubicBezTo>
                <a:close/>
                <a:moveTo>
                  <a:pt x="114" y="348"/>
                </a:moveTo>
                <a:lnTo>
                  <a:pt x="114" y="348"/>
                </a:lnTo>
                <a:cubicBezTo>
                  <a:pt x="107" y="361"/>
                  <a:pt x="92" y="365"/>
                  <a:pt x="80" y="359"/>
                </a:cubicBezTo>
                <a:cubicBezTo>
                  <a:pt x="68" y="353"/>
                  <a:pt x="63" y="338"/>
                  <a:pt x="69" y="325"/>
                </a:cubicBezTo>
                <a:lnTo>
                  <a:pt x="70" y="325"/>
                </a:lnTo>
                <a:cubicBezTo>
                  <a:pt x="76" y="313"/>
                  <a:pt x="91" y="308"/>
                  <a:pt x="103" y="315"/>
                </a:cubicBezTo>
                <a:cubicBezTo>
                  <a:pt x="115" y="321"/>
                  <a:pt x="120" y="336"/>
                  <a:pt x="114" y="348"/>
                </a:cubicBezTo>
                <a:close/>
                <a:moveTo>
                  <a:pt x="76" y="438"/>
                </a:moveTo>
                <a:lnTo>
                  <a:pt x="76" y="438"/>
                </a:lnTo>
                <a:cubicBezTo>
                  <a:pt x="71" y="451"/>
                  <a:pt x="57" y="457"/>
                  <a:pt x="44" y="452"/>
                </a:cubicBezTo>
                <a:cubicBezTo>
                  <a:pt x="31" y="448"/>
                  <a:pt x="25" y="433"/>
                  <a:pt x="30" y="420"/>
                </a:cubicBezTo>
                <a:cubicBezTo>
                  <a:pt x="34" y="407"/>
                  <a:pt x="49" y="401"/>
                  <a:pt x="62" y="406"/>
                </a:cubicBezTo>
                <a:cubicBezTo>
                  <a:pt x="75" y="410"/>
                  <a:pt x="81" y="425"/>
                  <a:pt x="76" y="438"/>
                </a:cubicBezTo>
                <a:close/>
                <a:moveTo>
                  <a:pt x="56" y="531"/>
                </a:moveTo>
                <a:lnTo>
                  <a:pt x="56" y="531"/>
                </a:lnTo>
                <a:cubicBezTo>
                  <a:pt x="54" y="544"/>
                  <a:pt x="41" y="553"/>
                  <a:pt x="28" y="551"/>
                </a:cubicBezTo>
                <a:cubicBezTo>
                  <a:pt x="14" y="549"/>
                  <a:pt x="5" y="536"/>
                  <a:pt x="7" y="523"/>
                </a:cubicBezTo>
                <a:cubicBezTo>
                  <a:pt x="9" y="509"/>
                  <a:pt x="22" y="500"/>
                  <a:pt x="36" y="502"/>
                </a:cubicBezTo>
                <a:cubicBezTo>
                  <a:pt x="49" y="504"/>
                  <a:pt x="58" y="517"/>
                  <a:pt x="56" y="531"/>
                </a:cubicBezTo>
                <a:close/>
                <a:moveTo>
                  <a:pt x="50" y="626"/>
                </a:moveTo>
                <a:lnTo>
                  <a:pt x="50" y="626"/>
                </a:lnTo>
                <a:cubicBezTo>
                  <a:pt x="50" y="640"/>
                  <a:pt x="39" y="651"/>
                  <a:pt x="25" y="651"/>
                </a:cubicBezTo>
                <a:cubicBezTo>
                  <a:pt x="12" y="651"/>
                  <a:pt x="0" y="640"/>
                  <a:pt x="0" y="626"/>
                </a:cubicBezTo>
                <a:cubicBezTo>
                  <a:pt x="0" y="613"/>
                  <a:pt x="12" y="601"/>
                  <a:pt x="25" y="601"/>
                </a:cubicBezTo>
                <a:cubicBezTo>
                  <a:pt x="39" y="601"/>
                  <a:pt x="50" y="613"/>
                  <a:pt x="50" y="626"/>
                </a:cubicBezTo>
                <a:close/>
                <a:moveTo>
                  <a:pt x="50" y="726"/>
                </a:moveTo>
                <a:lnTo>
                  <a:pt x="50" y="726"/>
                </a:lnTo>
                <a:cubicBezTo>
                  <a:pt x="50" y="740"/>
                  <a:pt x="39" y="751"/>
                  <a:pt x="25" y="751"/>
                </a:cubicBezTo>
                <a:cubicBezTo>
                  <a:pt x="12" y="751"/>
                  <a:pt x="0" y="740"/>
                  <a:pt x="0" y="726"/>
                </a:cubicBezTo>
                <a:cubicBezTo>
                  <a:pt x="0" y="713"/>
                  <a:pt x="12" y="701"/>
                  <a:pt x="25" y="701"/>
                </a:cubicBezTo>
                <a:cubicBezTo>
                  <a:pt x="39" y="701"/>
                  <a:pt x="50" y="713"/>
                  <a:pt x="50" y="726"/>
                </a:cubicBezTo>
                <a:close/>
                <a:moveTo>
                  <a:pt x="50" y="826"/>
                </a:moveTo>
                <a:lnTo>
                  <a:pt x="50" y="826"/>
                </a:lnTo>
                <a:cubicBezTo>
                  <a:pt x="50" y="840"/>
                  <a:pt x="39" y="851"/>
                  <a:pt x="25" y="851"/>
                </a:cubicBezTo>
                <a:cubicBezTo>
                  <a:pt x="12" y="851"/>
                  <a:pt x="0" y="840"/>
                  <a:pt x="0" y="826"/>
                </a:cubicBezTo>
                <a:cubicBezTo>
                  <a:pt x="0" y="813"/>
                  <a:pt x="12" y="801"/>
                  <a:pt x="25" y="801"/>
                </a:cubicBezTo>
                <a:cubicBezTo>
                  <a:pt x="39" y="801"/>
                  <a:pt x="50" y="813"/>
                  <a:pt x="50" y="826"/>
                </a:cubicBezTo>
                <a:close/>
                <a:moveTo>
                  <a:pt x="50" y="926"/>
                </a:moveTo>
                <a:lnTo>
                  <a:pt x="50" y="927"/>
                </a:lnTo>
                <a:cubicBezTo>
                  <a:pt x="50" y="940"/>
                  <a:pt x="39" y="952"/>
                  <a:pt x="25" y="952"/>
                </a:cubicBezTo>
                <a:cubicBezTo>
                  <a:pt x="12" y="952"/>
                  <a:pt x="0" y="940"/>
                  <a:pt x="0" y="927"/>
                </a:cubicBezTo>
                <a:lnTo>
                  <a:pt x="0" y="926"/>
                </a:lnTo>
                <a:cubicBezTo>
                  <a:pt x="0" y="913"/>
                  <a:pt x="12" y="901"/>
                  <a:pt x="25" y="901"/>
                </a:cubicBezTo>
                <a:cubicBezTo>
                  <a:pt x="39" y="901"/>
                  <a:pt x="50" y="913"/>
                  <a:pt x="50" y="926"/>
                </a:cubicBezTo>
                <a:close/>
                <a:moveTo>
                  <a:pt x="50" y="1027"/>
                </a:moveTo>
                <a:lnTo>
                  <a:pt x="50" y="1027"/>
                </a:lnTo>
                <a:cubicBezTo>
                  <a:pt x="50" y="1040"/>
                  <a:pt x="39" y="1052"/>
                  <a:pt x="25" y="1052"/>
                </a:cubicBezTo>
                <a:cubicBezTo>
                  <a:pt x="12" y="1052"/>
                  <a:pt x="0" y="1040"/>
                  <a:pt x="0" y="1027"/>
                </a:cubicBezTo>
                <a:cubicBezTo>
                  <a:pt x="0" y="1013"/>
                  <a:pt x="12" y="1002"/>
                  <a:pt x="25" y="1002"/>
                </a:cubicBezTo>
                <a:cubicBezTo>
                  <a:pt x="39" y="1002"/>
                  <a:pt x="50" y="1013"/>
                  <a:pt x="50" y="1027"/>
                </a:cubicBezTo>
                <a:close/>
                <a:moveTo>
                  <a:pt x="50" y="1127"/>
                </a:moveTo>
                <a:lnTo>
                  <a:pt x="50" y="1127"/>
                </a:lnTo>
                <a:cubicBezTo>
                  <a:pt x="50" y="1140"/>
                  <a:pt x="39" y="1152"/>
                  <a:pt x="25" y="1152"/>
                </a:cubicBezTo>
                <a:cubicBezTo>
                  <a:pt x="12" y="1152"/>
                  <a:pt x="0" y="1140"/>
                  <a:pt x="0" y="1127"/>
                </a:cubicBezTo>
                <a:cubicBezTo>
                  <a:pt x="0" y="1113"/>
                  <a:pt x="12" y="1102"/>
                  <a:pt x="25" y="1102"/>
                </a:cubicBezTo>
                <a:cubicBezTo>
                  <a:pt x="39" y="1102"/>
                  <a:pt x="50" y="1113"/>
                  <a:pt x="50" y="1127"/>
                </a:cubicBezTo>
                <a:close/>
                <a:moveTo>
                  <a:pt x="50" y="1227"/>
                </a:moveTo>
                <a:lnTo>
                  <a:pt x="50" y="1227"/>
                </a:lnTo>
                <a:cubicBezTo>
                  <a:pt x="50" y="1240"/>
                  <a:pt x="39" y="1252"/>
                  <a:pt x="25" y="1252"/>
                </a:cubicBezTo>
                <a:cubicBezTo>
                  <a:pt x="12" y="1252"/>
                  <a:pt x="0" y="1240"/>
                  <a:pt x="0" y="1227"/>
                </a:cubicBezTo>
                <a:cubicBezTo>
                  <a:pt x="0" y="1213"/>
                  <a:pt x="12" y="1202"/>
                  <a:pt x="25" y="1202"/>
                </a:cubicBezTo>
                <a:cubicBezTo>
                  <a:pt x="39" y="1202"/>
                  <a:pt x="50" y="1213"/>
                  <a:pt x="50" y="1227"/>
                </a:cubicBezTo>
                <a:close/>
                <a:moveTo>
                  <a:pt x="50" y="1327"/>
                </a:moveTo>
                <a:lnTo>
                  <a:pt x="50" y="1327"/>
                </a:lnTo>
                <a:cubicBezTo>
                  <a:pt x="50" y="1341"/>
                  <a:pt x="39" y="1352"/>
                  <a:pt x="25" y="1352"/>
                </a:cubicBezTo>
                <a:cubicBezTo>
                  <a:pt x="12" y="1352"/>
                  <a:pt x="0" y="1341"/>
                  <a:pt x="0" y="1327"/>
                </a:cubicBezTo>
                <a:cubicBezTo>
                  <a:pt x="0" y="1313"/>
                  <a:pt x="12" y="1302"/>
                  <a:pt x="25" y="1302"/>
                </a:cubicBezTo>
                <a:cubicBezTo>
                  <a:pt x="39" y="1302"/>
                  <a:pt x="50" y="1313"/>
                  <a:pt x="50" y="1327"/>
                </a:cubicBezTo>
                <a:close/>
                <a:moveTo>
                  <a:pt x="50" y="1427"/>
                </a:moveTo>
                <a:lnTo>
                  <a:pt x="50" y="1427"/>
                </a:lnTo>
                <a:cubicBezTo>
                  <a:pt x="50" y="1441"/>
                  <a:pt x="39" y="1452"/>
                  <a:pt x="25" y="1452"/>
                </a:cubicBezTo>
                <a:cubicBezTo>
                  <a:pt x="12" y="1452"/>
                  <a:pt x="0" y="1441"/>
                  <a:pt x="0" y="1427"/>
                </a:cubicBezTo>
                <a:cubicBezTo>
                  <a:pt x="0" y="1413"/>
                  <a:pt x="12" y="1402"/>
                  <a:pt x="25" y="1402"/>
                </a:cubicBezTo>
                <a:cubicBezTo>
                  <a:pt x="39" y="1402"/>
                  <a:pt x="50" y="1413"/>
                  <a:pt x="50" y="1427"/>
                </a:cubicBezTo>
                <a:close/>
                <a:moveTo>
                  <a:pt x="50" y="1527"/>
                </a:moveTo>
                <a:lnTo>
                  <a:pt x="50" y="1527"/>
                </a:lnTo>
                <a:cubicBezTo>
                  <a:pt x="50" y="1541"/>
                  <a:pt x="39" y="1552"/>
                  <a:pt x="25" y="1552"/>
                </a:cubicBezTo>
                <a:cubicBezTo>
                  <a:pt x="12" y="1552"/>
                  <a:pt x="0" y="1541"/>
                  <a:pt x="0" y="1527"/>
                </a:cubicBezTo>
                <a:cubicBezTo>
                  <a:pt x="0" y="1513"/>
                  <a:pt x="12" y="1502"/>
                  <a:pt x="25" y="1502"/>
                </a:cubicBezTo>
                <a:cubicBezTo>
                  <a:pt x="39" y="1502"/>
                  <a:pt x="50" y="1513"/>
                  <a:pt x="50" y="1527"/>
                </a:cubicBezTo>
                <a:close/>
                <a:moveTo>
                  <a:pt x="50" y="1627"/>
                </a:moveTo>
                <a:lnTo>
                  <a:pt x="50" y="1627"/>
                </a:lnTo>
                <a:cubicBezTo>
                  <a:pt x="50" y="1641"/>
                  <a:pt x="39" y="1652"/>
                  <a:pt x="25" y="1652"/>
                </a:cubicBezTo>
                <a:cubicBezTo>
                  <a:pt x="12" y="1652"/>
                  <a:pt x="0" y="1641"/>
                  <a:pt x="0" y="1627"/>
                </a:cubicBezTo>
                <a:cubicBezTo>
                  <a:pt x="0" y="1613"/>
                  <a:pt x="12" y="1602"/>
                  <a:pt x="25" y="1602"/>
                </a:cubicBezTo>
                <a:cubicBezTo>
                  <a:pt x="39" y="1602"/>
                  <a:pt x="50" y="1613"/>
                  <a:pt x="50" y="1627"/>
                </a:cubicBezTo>
                <a:close/>
                <a:moveTo>
                  <a:pt x="50" y="1727"/>
                </a:moveTo>
                <a:lnTo>
                  <a:pt x="50" y="1727"/>
                </a:lnTo>
                <a:cubicBezTo>
                  <a:pt x="50" y="1741"/>
                  <a:pt x="39" y="1752"/>
                  <a:pt x="25" y="1752"/>
                </a:cubicBezTo>
                <a:cubicBezTo>
                  <a:pt x="12" y="1752"/>
                  <a:pt x="0" y="1741"/>
                  <a:pt x="0" y="1727"/>
                </a:cubicBezTo>
                <a:cubicBezTo>
                  <a:pt x="0" y="1713"/>
                  <a:pt x="12" y="1702"/>
                  <a:pt x="25" y="1702"/>
                </a:cubicBezTo>
                <a:cubicBezTo>
                  <a:pt x="39" y="1702"/>
                  <a:pt x="50" y="1713"/>
                  <a:pt x="50" y="1727"/>
                </a:cubicBezTo>
                <a:close/>
                <a:moveTo>
                  <a:pt x="50" y="1827"/>
                </a:moveTo>
                <a:lnTo>
                  <a:pt x="50" y="1827"/>
                </a:lnTo>
                <a:cubicBezTo>
                  <a:pt x="50" y="1841"/>
                  <a:pt x="39" y="1852"/>
                  <a:pt x="25" y="1852"/>
                </a:cubicBezTo>
                <a:cubicBezTo>
                  <a:pt x="12" y="1852"/>
                  <a:pt x="0" y="1841"/>
                  <a:pt x="0" y="1827"/>
                </a:cubicBezTo>
                <a:cubicBezTo>
                  <a:pt x="0" y="1813"/>
                  <a:pt x="12" y="1802"/>
                  <a:pt x="25" y="1802"/>
                </a:cubicBezTo>
                <a:cubicBezTo>
                  <a:pt x="39" y="1802"/>
                  <a:pt x="50" y="1813"/>
                  <a:pt x="50" y="1827"/>
                </a:cubicBezTo>
                <a:close/>
                <a:moveTo>
                  <a:pt x="50" y="1927"/>
                </a:moveTo>
                <a:lnTo>
                  <a:pt x="50" y="1927"/>
                </a:lnTo>
                <a:cubicBezTo>
                  <a:pt x="50" y="1941"/>
                  <a:pt x="39" y="1952"/>
                  <a:pt x="25" y="1952"/>
                </a:cubicBezTo>
                <a:cubicBezTo>
                  <a:pt x="12" y="1952"/>
                  <a:pt x="0" y="1941"/>
                  <a:pt x="0" y="1927"/>
                </a:cubicBezTo>
                <a:cubicBezTo>
                  <a:pt x="0" y="1913"/>
                  <a:pt x="12" y="1902"/>
                  <a:pt x="25" y="1902"/>
                </a:cubicBezTo>
                <a:cubicBezTo>
                  <a:pt x="39" y="1902"/>
                  <a:pt x="50" y="1913"/>
                  <a:pt x="50" y="1927"/>
                </a:cubicBezTo>
                <a:close/>
                <a:moveTo>
                  <a:pt x="50" y="2027"/>
                </a:moveTo>
                <a:lnTo>
                  <a:pt x="50" y="2027"/>
                </a:lnTo>
                <a:cubicBezTo>
                  <a:pt x="50" y="2041"/>
                  <a:pt x="39" y="2052"/>
                  <a:pt x="25" y="2052"/>
                </a:cubicBezTo>
                <a:cubicBezTo>
                  <a:pt x="12" y="2052"/>
                  <a:pt x="0" y="2041"/>
                  <a:pt x="0" y="2027"/>
                </a:cubicBezTo>
                <a:cubicBezTo>
                  <a:pt x="0" y="2013"/>
                  <a:pt x="12" y="2002"/>
                  <a:pt x="25" y="2002"/>
                </a:cubicBezTo>
                <a:cubicBezTo>
                  <a:pt x="39" y="2002"/>
                  <a:pt x="50" y="2013"/>
                  <a:pt x="50" y="2027"/>
                </a:cubicBezTo>
                <a:close/>
                <a:moveTo>
                  <a:pt x="50" y="2127"/>
                </a:moveTo>
                <a:lnTo>
                  <a:pt x="50" y="2127"/>
                </a:lnTo>
                <a:cubicBezTo>
                  <a:pt x="50" y="2141"/>
                  <a:pt x="39" y="2152"/>
                  <a:pt x="25" y="2152"/>
                </a:cubicBezTo>
                <a:cubicBezTo>
                  <a:pt x="12" y="2152"/>
                  <a:pt x="0" y="2141"/>
                  <a:pt x="0" y="2127"/>
                </a:cubicBezTo>
                <a:cubicBezTo>
                  <a:pt x="0" y="2113"/>
                  <a:pt x="12" y="2102"/>
                  <a:pt x="25" y="2102"/>
                </a:cubicBezTo>
                <a:cubicBezTo>
                  <a:pt x="39" y="2102"/>
                  <a:pt x="50" y="2113"/>
                  <a:pt x="50" y="2127"/>
                </a:cubicBezTo>
                <a:close/>
                <a:moveTo>
                  <a:pt x="50" y="2227"/>
                </a:moveTo>
                <a:lnTo>
                  <a:pt x="50" y="2227"/>
                </a:lnTo>
                <a:cubicBezTo>
                  <a:pt x="50" y="2241"/>
                  <a:pt x="39" y="2252"/>
                  <a:pt x="25" y="2252"/>
                </a:cubicBezTo>
                <a:cubicBezTo>
                  <a:pt x="12" y="2252"/>
                  <a:pt x="0" y="2241"/>
                  <a:pt x="0" y="2227"/>
                </a:cubicBezTo>
                <a:cubicBezTo>
                  <a:pt x="0" y="2213"/>
                  <a:pt x="12" y="2202"/>
                  <a:pt x="25" y="2202"/>
                </a:cubicBezTo>
                <a:cubicBezTo>
                  <a:pt x="39" y="2202"/>
                  <a:pt x="50" y="2213"/>
                  <a:pt x="50" y="2227"/>
                </a:cubicBezTo>
                <a:close/>
                <a:moveTo>
                  <a:pt x="50" y="2327"/>
                </a:moveTo>
                <a:lnTo>
                  <a:pt x="50" y="2327"/>
                </a:lnTo>
                <a:cubicBezTo>
                  <a:pt x="50" y="2341"/>
                  <a:pt x="39" y="2352"/>
                  <a:pt x="25" y="2352"/>
                </a:cubicBezTo>
                <a:cubicBezTo>
                  <a:pt x="12" y="2352"/>
                  <a:pt x="0" y="2341"/>
                  <a:pt x="0" y="2327"/>
                </a:cubicBezTo>
                <a:cubicBezTo>
                  <a:pt x="0" y="2313"/>
                  <a:pt x="12" y="2302"/>
                  <a:pt x="25" y="2302"/>
                </a:cubicBezTo>
                <a:cubicBezTo>
                  <a:pt x="39" y="2302"/>
                  <a:pt x="50" y="2313"/>
                  <a:pt x="50" y="2327"/>
                </a:cubicBezTo>
                <a:close/>
                <a:moveTo>
                  <a:pt x="50" y="2427"/>
                </a:moveTo>
                <a:lnTo>
                  <a:pt x="50" y="2427"/>
                </a:lnTo>
                <a:cubicBezTo>
                  <a:pt x="50" y="2441"/>
                  <a:pt x="39" y="2452"/>
                  <a:pt x="25" y="2452"/>
                </a:cubicBezTo>
                <a:cubicBezTo>
                  <a:pt x="12" y="2452"/>
                  <a:pt x="0" y="2441"/>
                  <a:pt x="0" y="2427"/>
                </a:cubicBezTo>
                <a:cubicBezTo>
                  <a:pt x="0" y="2413"/>
                  <a:pt x="12" y="2402"/>
                  <a:pt x="25" y="2402"/>
                </a:cubicBezTo>
                <a:cubicBezTo>
                  <a:pt x="39" y="2402"/>
                  <a:pt x="50" y="2413"/>
                  <a:pt x="50" y="2427"/>
                </a:cubicBezTo>
                <a:close/>
                <a:moveTo>
                  <a:pt x="50" y="2527"/>
                </a:moveTo>
                <a:lnTo>
                  <a:pt x="50" y="2527"/>
                </a:lnTo>
                <a:cubicBezTo>
                  <a:pt x="50" y="2541"/>
                  <a:pt x="39" y="2552"/>
                  <a:pt x="25" y="2552"/>
                </a:cubicBezTo>
                <a:cubicBezTo>
                  <a:pt x="12" y="2552"/>
                  <a:pt x="0" y="2541"/>
                  <a:pt x="0" y="2527"/>
                </a:cubicBezTo>
                <a:cubicBezTo>
                  <a:pt x="0" y="2513"/>
                  <a:pt x="12" y="2502"/>
                  <a:pt x="25" y="2502"/>
                </a:cubicBezTo>
                <a:cubicBezTo>
                  <a:pt x="39" y="2502"/>
                  <a:pt x="50" y="2513"/>
                  <a:pt x="50" y="2527"/>
                </a:cubicBezTo>
                <a:close/>
                <a:moveTo>
                  <a:pt x="50" y="2627"/>
                </a:moveTo>
                <a:lnTo>
                  <a:pt x="50" y="2627"/>
                </a:lnTo>
                <a:cubicBezTo>
                  <a:pt x="50" y="2641"/>
                  <a:pt x="39" y="2652"/>
                  <a:pt x="25" y="2652"/>
                </a:cubicBezTo>
                <a:cubicBezTo>
                  <a:pt x="12" y="2652"/>
                  <a:pt x="0" y="2641"/>
                  <a:pt x="0" y="2627"/>
                </a:cubicBezTo>
                <a:cubicBezTo>
                  <a:pt x="0" y="2613"/>
                  <a:pt x="12" y="2602"/>
                  <a:pt x="25" y="2602"/>
                </a:cubicBezTo>
                <a:cubicBezTo>
                  <a:pt x="39" y="2602"/>
                  <a:pt x="50" y="2613"/>
                  <a:pt x="50" y="2627"/>
                </a:cubicBezTo>
                <a:close/>
                <a:moveTo>
                  <a:pt x="50" y="2727"/>
                </a:moveTo>
                <a:lnTo>
                  <a:pt x="50" y="2727"/>
                </a:lnTo>
                <a:cubicBezTo>
                  <a:pt x="50" y="2741"/>
                  <a:pt x="39" y="2752"/>
                  <a:pt x="25" y="2752"/>
                </a:cubicBezTo>
                <a:cubicBezTo>
                  <a:pt x="12" y="2752"/>
                  <a:pt x="0" y="2741"/>
                  <a:pt x="0" y="2727"/>
                </a:cubicBezTo>
                <a:cubicBezTo>
                  <a:pt x="0" y="2714"/>
                  <a:pt x="12" y="2702"/>
                  <a:pt x="25" y="2702"/>
                </a:cubicBezTo>
                <a:cubicBezTo>
                  <a:pt x="39" y="2702"/>
                  <a:pt x="50" y="2714"/>
                  <a:pt x="50" y="2727"/>
                </a:cubicBezTo>
                <a:close/>
                <a:moveTo>
                  <a:pt x="50" y="2827"/>
                </a:moveTo>
                <a:lnTo>
                  <a:pt x="50" y="2827"/>
                </a:lnTo>
                <a:cubicBezTo>
                  <a:pt x="50" y="2841"/>
                  <a:pt x="39" y="2852"/>
                  <a:pt x="25" y="2852"/>
                </a:cubicBezTo>
                <a:cubicBezTo>
                  <a:pt x="12" y="2852"/>
                  <a:pt x="0" y="2841"/>
                  <a:pt x="0" y="2827"/>
                </a:cubicBezTo>
                <a:cubicBezTo>
                  <a:pt x="0" y="2814"/>
                  <a:pt x="12" y="2802"/>
                  <a:pt x="25" y="2802"/>
                </a:cubicBezTo>
                <a:cubicBezTo>
                  <a:pt x="39" y="2802"/>
                  <a:pt x="50" y="2814"/>
                  <a:pt x="50" y="2827"/>
                </a:cubicBezTo>
                <a:close/>
                <a:moveTo>
                  <a:pt x="50" y="2927"/>
                </a:moveTo>
                <a:lnTo>
                  <a:pt x="50" y="2927"/>
                </a:lnTo>
                <a:cubicBezTo>
                  <a:pt x="50" y="2941"/>
                  <a:pt x="39" y="2952"/>
                  <a:pt x="25" y="2952"/>
                </a:cubicBezTo>
                <a:cubicBezTo>
                  <a:pt x="12" y="2952"/>
                  <a:pt x="0" y="2941"/>
                  <a:pt x="0" y="2927"/>
                </a:cubicBezTo>
                <a:cubicBezTo>
                  <a:pt x="0" y="2914"/>
                  <a:pt x="12" y="2902"/>
                  <a:pt x="25" y="2902"/>
                </a:cubicBezTo>
                <a:cubicBezTo>
                  <a:pt x="39" y="2902"/>
                  <a:pt x="50" y="2914"/>
                  <a:pt x="50" y="2927"/>
                </a:cubicBezTo>
                <a:close/>
                <a:moveTo>
                  <a:pt x="50" y="3027"/>
                </a:moveTo>
                <a:lnTo>
                  <a:pt x="50" y="3028"/>
                </a:lnTo>
                <a:cubicBezTo>
                  <a:pt x="50" y="3041"/>
                  <a:pt x="39" y="3053"/>
                  <a:pt x="25" y="3053"/>
                </a:cubicBezTo>
                <a:cubicBezTo>
                  <a:pt x="12" y="3053"/>
                  <a:pt x="0" y="3041"/>
                  <a:pt x="0" y="3028"/>
                </a:cubicBezTo>
                <a:lnTo>
                  <a:pt x="0" y="3027"/>
                </a:lnTo>
                <a:cubicBezTo>
                  <a:pt x="0" y="3014"/>
                  <a:pt x="12" y="3002"/>
                  <a:pt x="25" y="3002"/>
                </a:cubicBezTo>
                <a:cubicBezTo>
                  <a:pt x="39" y="3002"/>
                  <a:pt x="50" y="3014"/>
                  <a:pt x="50" y="3027"/>
                </a:cubicBezTo>
                <a:close/>
                <a:moveTo>
                  <a:pt x="50" y="3128"/>
                </a:moveTo>
                <a:lnTo>
                  <a:pt x="50" y="3128"/>
                </a:lnTo>
                <a:cubicBezTo>
                  <a:pt x="50" y="3141"/>
                  <a:pt x="39" y="3153"/>
                  <a:pt x="25" y="3153"/>
                </a:cubicBezTo>
                <a:cubicBezTo>
                  <a:pt x="12" y="3153"/>
                  <a:pt x="0" y="3141"/>
                  <a:pt x="0" y="3128"/>
                </a:cubicBezTo>
                <a:cubicBezTo>
                  <a:pt x="0" y="3114"/>
                  <a:pt x="12" y="3103"/>
                  <a:pt x="25" y="3103"/>
                </a:cubicBezTo>
                <a:cubicBezTo>
                  <a:pt x="39" y="3103"/>
                  <a:pt x="50" y="3114"/>
                  <a:pt x="50" y="3128"/>
                </a:cubicBezTo>
                <a:close/>
                <a:moveTo>
                  <a:pt x="50" y="3228"/>
                </a:moveTo>
                <a:lnTo>
                  <a:pt x="50" y="3228"/>
                </a:lnTo>
                <a:cubicBezTo>
                  <a:pt x="50" y="3241"/>
                  <a:pt x="39" y="3253"/>
                  <a:pt x="25" y="3253"/>
                </a:cubicBezTo>
                <a:cubicBezTo>
                  <a:pt x="12" y="3253"/>
                  <a:pt x="0" y="3241"/>
                  <a:pt x="0" y="3228"/>
                </a:cubicBezTo>
                <a:cubicBezTo>
                  <a:pt x="0" y="3214"/>
                  <a:pt x="12" y="3203"/>
                  <a:pt x="25" y="3203"/>
                </a:cubicBezTo>
                <a:cubicBezTo>
                  <a:pt x="39" y="3203"/>
                  <a:pt x="50" y="3214"/>
                  <a:pt x="50" y="3228"/>
                </a:cubicBezTo>
                <a:close/>
                <a:moveTo>
                  <a:pt x="50" y="3328"/>
                </a:moveTo>
                <a:lnTo>
                  <a:pt x="50" y="3328"/>
                </a:lnTo>
                <a:cubicBezTo>
                  <a:pt x="50" y="3342"/>
                  <a:pt x="39" y="3353"/>
                  <a:pt x="25" y="3353"/>
                </a:cubicBezTo>
                <a:cubicBezTo>
                  <a:pt x="12" y="3353"/>
                  <a:pt x="0" y="3342"/>
                  <a:pt x="0" y="3328"/>
                </a:cubicBezTo>
                <a:cubicBezTo>
                  <a:pt x="0" y="3314"/>
                  <a:pt x="12" y="3303"/>
                  <a:pt x="25" y="3303"/>
                </a:cubicBezTo>
                <a:cubicBezTo>
                  <a:pt x="39" y="3303"/>
                  <a:pt x="50" y="3314"/>
                  <a:pt x="50" y="3328"/>
                </a:cubicBezTo>
                <a:close/>
                <a:moveTo>
                  <a:pt x="50" y="3428"/>
                </a:moveTo>
                <a:lnTo>
                  <a:pt x="50" y="3428"/>
                </a:lnTo>
                <a:cubicBezTo>
                  <a:pt x="50" y="3442"/>
                  <a:pt x="39" y="3453"/>
                  <a:pt x="25" y="3453"/>
                </a:cubicBezTo>
                <a:cubicBezTo>
                  <a:pt x="12" y="3453"/>
                  <a:pt x="0" y="3442"/>
                  <a:pt x="0" y="3428"/>
                </a:cubicBezTo>
                <a:cubicBezTo>
                  <a:pt x="0" y="3414"/>
                  <a:pt x="12" y="3403"/>
                  <a:pt x="25" y="3403"/>
                </a:cubicBezTo>
                <a:cubicBezTo>
                  <a:pt x="39" y="3403"/>
                  <a:pt x="50" y="3414"/>
                  <a:pt x="50" y="3428"/>
                </a:cubicBezTo>
                <a:close/>
                <a:moveTo>
                  <a:pt x="50" y="3528"/>
                </a:moveTo>
                <a:lnTo>
                  <a:pt x="50" y="3528"/>
                </a:lnTo>
                <a:cubicBezTo>
                  <a:pt x="50" y="3542"/>
                  <a:pt x="39" y="3553"/>
                  <a:pt x="25" y="3553"/>
                </a:cubicBezTo>
                <a:cubicBezTo>
                  <a:pt x="12" y="3553"/>
                  <a:pt x="0" y="3542"/>
                  <a:pt x="0" y="3528"/>
                </a:cubicBezTo>
                <a:cubicBezTo>
                  <a:pt x="0" y="3514"/>
                  <a:pt x="12" y="3503"/>
                  <a:pt x="25" y="3503"/>
                </a:cubicBezTo>
                <a:cubicBezTo>
                  <a:pt x="39" y="3503"/>
                  <a:pt x="50" y="3514"/>
                  <a:pt x="50" y="3528"/>
                </a:cubicBezTo>
                <a:close/>
                <a:moveTo>
                  <a:pt x="50" y="3628"/>
                </a:moveTo>
                <a:lnTo>
                  <a:pt x="50" y="3628"/>
                </a:lnTo>
                <a:cubicBezTo>
                  <a:pt x="50" y="3642"/>
                  <a:pt x="39" y="3653"/>
                  <a:pt x="25" y="3653"/>
                </a:cubicBezTo>
                <a:cubicBezTo>
                  <a:pt x="12" y="3653"/>
                  <a:pt x="0" y="3642"/>
                  <a:pt x="0" y="3628"/>
                </a:cubicBezTo>
                <a:cubicBezTo>
                  <a:pt x="0" y="3614"/>
                  <a:pt x="12" y="3603"/>
                  <a:pt x="25" y="3603"/>
                </a:cubicBezTo>
                <a:cubicBezTo>
                  <a:pt x="39" y="3603"/>
                  <a:pt x="50" y="3614"/>
                  <a:pt x="50" y="3628"/>
                </a:cubicBezTo>
                <a:close/>
                <a:moveTo>
                  <a:pt x="50" y="3728"/>
                </a:moveTo>
                <a:lnTo>
                  <a:pt x="50" y="3728"/>
                </a:lnTo>
                <a:cubicBezTo>
                  <a:pt x="50" y="3742"/>
                  <a:pt x="39" y="3753"/>
                  <a:pt x="25" y="3753"/>
                </a:cubicBezTo>
                <a:cubicBezTo>
                  <a:pt x="12" y="3753"/>
                  <a:pt x="0" y="3742"/>
                  <a:pt x="0" y="3728"/>
                </a:cubicBezTo>
                <a:cubicBezTo>
                  <a:pt x="0" y="3714"/>
                  <a:pt x="12" y="3703"/>
                  <a:pt x="25" y="3703"/>
                </a:cubicBezTo>
                <a:cubicBezTo>
                  <a:pt x="39" y="3703"/>
                  <a:pt x="50" y="3714"/>
                  <a:pt x="50" y="3728"/>
                </a:cubicBezTo>
                <a:close/>
                <a:moveTo>
                  <a:pt x="50" y="3828"/>
                </a:moveTo>
                <a:lnTo>
                  <a:pt x="50" y="3828"/>
                </a:lnTo>
                <a:cubicBezTo>
                  <a:pt x="50" y="3842"/>
                  <a:pt x="39" y="3853"/>
                  <a:pt x="25" y="3853"/>
                </a:cubicBezTo>
                <a:cubicBezTo>
                  <a:pt x="12" y="3853"/>
                  <a:pt x="0" y="3842"/>
                  <a:pt x="0" y="3828"/>
                </a:cubicBezTo>
                <a:cubicBezTo>
                  <a:pt x="0" y="3814"/>
                  <a:pt x="12" y="3803"/>
                  <a:pt x="25" y="3803"/>
                </a:cubicBezTo>
                <a:cubicBezTo>
                  <a:pt x="39" y="3803"/>
                  <a:pt x="50" y="3814"/>
                  <a:pt x="50" y="3828"/>
                </a:cubicBezTo>
                <a:close/>
                <a:moveTo>
                  <a:pt x="50" y="3928"/>
                </a:moveTo>
                <a:lnTo>
                  <a:pt x="50" y="3928"/>
                </a:lnTo>
                <a:cubicBezTo>
                  <a:pt x="50" y="3942"/>
                  <a:pt x="39" y="3953"/>
                  <a:pt x="25" y="3953"/>
                </a:cubicBezTo>
                <a:cubicBezTo>
                  <a:pt x="12" y="3953"/>
                  <a:pt x="0" y="3942"/>
                  <a:pt x="0" y="3928"/>
                </a:cubicBezTo>
                <a:cubicBezTo>
                  <a:pt x="0" y="3914"/>
                  <a:pt x="12" y="3903"/>
                  <a:pt x="25" y="3903"/>
                </a:cubicBezTo>
                <a:cubicBezTo>
                  <a:pt x="39" y="3903"/>
                  <a:pt x="50" y="3914"/>
                  <a:pt x="50" y="3928"/>
                </a:cubicBezTo>
                <a:close/>
                <a:moveTo>
                  <a:pt x="53" y="4027"/>
                </a:moveTo>
                <a:lnTo>
                  <a:pt x="53" y="4027"/>
                </a:lnTo>
                <a:cubicBezTo>
                  <a:pt x="54" y="4041"/>
                  <a:pt x="43" y="4052"/>
                  <a:pt x="29" y="4053"/>
                </a:cubicBezTo>
                <a:cubicBezTo>
                  <a:pt x="15" y="4054"/>
                  <a:pt x="4" y="4043"/>
                  <a:pt x="3" y="4029"/>
                </a:cubicBezTo>
                <a:cubicBezTo>
                  <a:pt x="3" y="4015"/>
                  <a:pt x="13" y="4004"/>
                  <a:pt x="27" y="4003"/>
                </a:cubicBezTo>
                <a:cubicBezTo>
                  <a:pt x="41" y="4002"/>
                  <a:pt x="53" y="4013"/>
                  <a:pt x="53" y="4027"/>
                </a:cubicBezTo>
                <a:close/>
                <a:moveTo>
                  <a:pt x="71" y="4120"/>
                </a:moveTo>
                <a:lnTo>
                  <a:pt x="71" y="4120"/>
                </a:lnTo>
                <a:cubicBezTo>
                  <a:pt x="74" y="4134"/>
                  <a:pt x="66" y="4147"/>
                  <a:pt x="53" y="4150"/>
                </a:cubicBezTo>
                <a:cubicBezTo>
                  <a:pt x="39" y="4154"/>
                  <a:pt x="26" y="4146"/>
                  <a:pt x="22" y="4132"/>
                </a:cubicBezTo>
                <a:cubicBezTo>
                  <a:pt x="19" y="4119"/>
                  <a:pt x="27" y="4105"/>
                  <a:pt x="40" y="4102"/>
                </a:cubicBezTo>
                <a:cubicBezTo>
                  <a:pt x="54" y="4099"/>
                  <a:pt x="67" y="4107"/>
                  <a:pt x="71" y="4120"/>
                </a:cubicBezTo>
                <a:close/>
                <a:moveTo>
                  <a:pt x="103" y="4209"/>
                </a:moveTo>
                <a:lnTo>
                  <a:pt x="103" y="4209"/>
                </a:lnTo>
                <a:cubicBezTo>
                  <a:pt x="109" y="4222"/>
                  <a:pt x="104" y="4237"/>
                  <a:pt x="92" y="4242"/>
                </a:cubicBezTo>
                <a:cubicBezTo>
                  <a:pt x="79" y="4248"/>
                  <a:pt x="64" y="4243"/>
                  <a:pt x="58" y="4231"/>
                </a:cubicBezTo>
                <a:cubicBezTo>
                  <a:pt x="52" y="4218"/>
                  <a:pt x="58" y="4203"/>
                  <a:pt x="70" y="4197"/>
                </a:cubicBezTo>
                <a:cubicBezTo>
                  <a:pt x="83" y="4191"/>
                  <a:pt x="97" y="4197"/>
                  <a:pt x="103" y="4209"/>
                </a:cubicBezTo>
                <a:close/>
                <a:moveTo>
                  <a:pt x="151" y="4291"/>
                </a:moveTo>
                <a:lnTo>
                  <a:pt x="151" y="4291"/>
                </a:lnTo>
                <a:cubicBezTo>
                  <a:pt x="159" y="4302"/>
                  <a:pt x="157" y="4318"/>
                  <a:pt x="146" y="4326"/>
                </a:cubicBezTo>
                <a:cubicBezTo>
                  <a:pt x="135" y="4335"/>
                  <a:pt x="119" y="4332"/>
                  <a:pt x="111" y="4321"/>
                </a:cubicBezTo>
                <a:cubicBezTo>
                  <a:pt x="103" y="4310"/>
                  <a:pt x="105" y="4295"/>
                  <a:pt x="116" y="4286"/>
                </a:cubicBezTo>
                <a:cubicBezTo>
                  <a:pt x="127" y="4278"/>
                  <a:pt x="143" y="4280"/>
                  <a:pt x="151" y="4291"/>
                </a:cubicBezTo>
                <a:close/>
                <a:moveTo>
                  <a:pt x="213" y="4366"/>
                </a:moveTo>
                <a:lnTo>
                  <a:pt x="213" y="4366"/>
                </a:lnTo>
                <a:cubicBezTo>
                  <a:pt x="223" y="4376"/>
                  <a:pt x="222" y="4392"/>
                  <a:pt x="212" y="4401"/>
                </a:cubicBezTo>
                <a:cubicBezTo>
                  <a:pt x="202" y="4411"/>
                  <a:pt x="186" y="4410"/>
                  <a:pt x="177" y="4400"/>
                </a:cubicBezTo>
                <a:cubicBezTo>
                  <a:pt x="167" y="4390"/>
                  <a:pt x="168" y="4374"/>
                  <a:pt x="178" y="4365"/>
                </a:cubicBezTo>
                <a:cubicBezTo>
                  <a:pt x="188" y="4355"/>
                  <a:pt x="204" y="4356"/>
                  <a:pt x="213" y="4366"/>
                </a:cubicBezTo>
                <a:close/>
                <a:moveTo>
                  <a:pt x="287" y="4427"/>
                </a:moveTo>
                <a:lnTo>
                  <a:pt x="287" y="4427"/>
                </a:lnTo>
                <a:cubicBezTo>
                  <a:pt x="298" y="4435"/>
                  <a:pt x="300" y="4451"/>
                  <a:pt x="292" y="4462"/>
                </a:cubicBezTo>
                <a:cubicBezTo>
                  <a:pt x="283" y="4473"/>
                  <a:pt x="268" y="4475"/>
                  <a:pt x="257" y="4467"/>
                </a:cubicBezTo>
                <a:cubicBezTo>
                  <a:pt x="246" y="4459"/>
                  <a:pt x="243" y="4443"/>
                  <a:pt x="252" y="4432"/>
                </a:cubicBezTo>
                <a:cubicBezTo>
                  <a:pt x="260" y="4421"/>
                  <a:pt x="276" y="4419"/>
                  <a:pt x="287" y="4427"/>
                </a:cubicBezTo>
                <a:close/>
                <a:moveTo>
                  <a:pt x="369" y="4475"/>
                </a:moveTo>
                <a:lnTo>
                  <a:pt x="369" y="4475"/>
                </a:lnTo>
                <a:cubicBezTo>
                  <a:pt x="381" y="4481"/>
                  <a:pt x="386" y="4496"/>
                  <a:pt x="381" y="4508"/>
                </a:cubicBezTo>
                <a:cubicBezTo>
                  <a:pt x="375" y="4521"/>
                  <a:pt x="360" y="4526"/>
                  <a:pt x="347" y="4520"/>
                </a:cubicBezTo>
                <a:cubicBezTo>
                  <a:pt x="335" y="4514"/>
                  <a:pt x="329" y="4499"/>
                  <a:pt x="335" y="4487"/>
                </a:cubicBezTo>
                <a:cubicBezTo>
                  <a:pt x="341" y="4474"/>
                  <a:pt x="356" y="4469"/>
                  <a:pt x="369" y="4475"/>
                </a:cubicBezTo>
                <a:close/>
                <a:moveTo>
                  <a:pt x="458" y="4508"/>
                </a:moveTo>
                <a:lnTo>
                  <a:pt x="458" y="4508"/>
                </a:lnTo>
                <a:cubicBezTo>
                  <a:pt x="471" y="4511"/>
                  <a:pt x="479" y="4525"/>
                  <a:pt x="476" y="4538"/>
                </a:cubicBezTo>
                <a:cubicBezTo>
                  <a:pt x="472" y="4552"/>
                  <a:pt x="459" y="4560"/>
                  <a:pt x="445" y="4556"/>
                </a:cubicBezTo>
                <a:cubicBezTo>
                  <a:pt x="432" y="4553"/>
                  <a:pt x="424" y="4539"/>
                  <a:pt x="427" y="4526"/>
                </a:cubicBezTo>
                <a:cubicBezTo>
                  <a:pt x="431" y="4513"/>
                  <a:pt x="444" y="4505"/>
                  <a:pt x="458" y="4508"/>
                </a:cubicBezTo>
                <a:close/>
                <a:moveTo>
                  <a:pt x="551" y="4526"/>
                </a:moveTo>
                <a:lnTo>
                  <a:pt x="551" y="4526"/>
                </a:lnTo>
                <a:cubicBezTo>
                  <a:pt x="565" y="4526"/>
                  <a:pt x="575" y="4538"/>
                  <a:pt x="575" y="4552"/>
                </a:cubicBezTo>
                <a:cubicBezTo>
                  <a:pt x="574" y="4565"/>
                  <a:pt x="563" y="4576"/>
                  <a:pt x="549" y="4576"/>
                </a:cubicBezTo>
                <a:cubicBezTo>
                  <a:pt x="535" y="4575"/>
                  <a:pt x="524" y="4563"/>
                  <a:pt x="525" y="4550"/>
                </a:cubicBezTo>
                <a:cubicBezTo>
                  <a:pt x="525" y="4536"/>
                  <a:pt x="537" y="4525"/>
                  <a:pt x="551" y="4526"/>
                </a:cubicBezTo>
                <a:close/>
                <a:moveTo>
                  <a:pt x="650" y="4528"/>
                </a:moveTo>
                <a:lnTo>
                  <a:pt x="650" y="4528"/>
                </a:lnTo>
                <a:cubicBezTo>
                  <a:pt x="664" y="4528"/>
                  <a:pt x="675" y="4540"/>
                  <a:pt x="675" y="4553"/>
                </a:cubicBezTo>
                <a:cubicBezTo>
                  <a:pt x="675" y="4567"/>
                  <a:pt x="664" y="4578"/>
                  <a:pt x="650" y="4578"/>
                </a:cubicBezTo>
                <a:cubicBezTo>
                  <a:pt x="636" y="4578"/>
                  <a:pt x="625" y="4567"/>
                  <a:pt x="625" y="4553"/>
                </a:cubicBezTo>
                <a:cubicBezTo>
                  <a:pt x="625" y="4540"/>
                  <a:pt x="636" y="4528"/>
                  <a:pt x="650" y="4528"/>
                </a:cubicBezTo>
                <a:close/>
                <a:moveTo>
                  <a:pt x="750" y="4528"/>
                </a:moveTo>
                <a:lnTo>
                  <a:pt x="750" y="4528"/>
                </a:lnTo>
                <a:cubicBezTo>
                  <a:pt x="764" y="4528"/>
                  <a:pt x="775" y="4540"/>
                  <a:pt x="775" y="4553"/>
                </a:cubicBezTo>
                <a:cubicBezTo>
                  <a:pt x="775" y="4567"/>
                  <a:pt x="764" y="4578"/>
                  <a:pt x="750" y="4578"/>
                </a:cubicBezTo>
                <a:cubicBezTo>
                  <a:pt x="736" y="4578"/>
                  <a:pt x="725" y="4567"/>
                  <a:pt x="725" y="4553"/>
                </a:cubicBezTo>
                <a:cubicBezTo>
                  <a:pt x="725" y="4540"/>
                  <a:pt x="736" y="4528"/>
                  <a:pt x="750" y="4528"/>
                </a:cubicBezTo>
                <a:close/>
                <a:moveTo>
                  <a:pt x="850" y="4528"/>
                </a:moveTo>
                <a:lnTo>
                  <a:pt x="850" y="4528"/>
                </a:lnTo>
                <a:cubicBezTo>
                  <a:pt x="864" y="4528"/>
                  <a:pt x="875" y="4540"/>
                  <a:pt x="875" y="4553"/>
                </a:cubicBezTo>
                <a:cubicBezTo>
                  <a:pt x="875" y="4567"/>
                  <a:pt x="864" y="4578"/>
                  <a:pt x="850" y="4578"/>
                </a:cubicBezTo>
                <a:cubicBezTo>
                  <a:pt x="836" y="4578"/>
                  <a:pt x="825" y="4567"/>
                  <a:pt x="825" y="4553"/>
                </a:cubicBezTo>
                <a:cubicBezTo>
                  <a:pt x="825" y="4540"/>
                  <a:pt x="836" y="4528"/>
                  <a:pt x="850" y="4528"/>
                </a:cubicBezTo>
                <a:close/>
                <a:moveTo>
                  <a:pt x="950" y="4528"/>
                </a:moveTo>
                <a:lnTo>
                  <a:pt x="950" y="4528"/>
                </a:lnTo>
                <a:cubicBezTo>
                  <a:pt x="964" y="4528"/>
                  <a:pt x="975" y="4540"/>
                  <a:pt x="975" y="4553"/>
                </a:cubicBezTo>
                <a:cubicBezTo>
                  <a:pt x="975" y="4567"/>
                  <a:pt x="964" y="4578"/>
                  <a:pt x="950" y="4578"/>
                </a:cubicBezTo>
                <a:cubicBezTo>
                  <a:pt x="936" y="4578"/>
                  <a:pt x="925" y="4567"/>
                  <a:pt x="925" y="4553"/>
                </a:cubicBezTo>
                <a:cubicBezTo>
                  <a:pt x="925" y="4540"/>
                  <a:pt x="936" y="4528"/>
                  <a:pt x="950" y="4528"/>
                </a:cubicBezTo>
                <a:close/>
                <a:moveTo>
                  <a:pt x="1050" y="4528"/>
                </a:moveTo>
                <a:lnTo>
                  <a:pt x="1050" y="4528"/>
                </a:lnTo>
                <a:cubicBezTo>
                  <a:pt x="1064" y="4528"/>
                  <a:pt x="1075" y="4540"/>
                  <a:pt x="1075" y="4553"/>
                </a:cubicBezTo>
                <a:cubicBezTo>
                  <a:pt x="1075" y="4567"/>
                  <a:pt x="1064" y="4578"/>
                  <a:pt x="1050" y="4578"/>
                </a:cubicBezTo>
                <a:cubicBezTo>
                  <a:pt x="1036" y="4578"/>
                  <a:pt x="1025" y="4567"/>
                  <a:pt x="1025" y="4553"/>
                </a:cubicBezTo>
                <a:cubicBezTo>
                  <a:pt x="1025" y="4540"/>
                  <a:pt x="1036" y="4528"/>
                  <a:pt x="1050" y="4528"/>
                </a:cubicBezTo>
                <a:close/>
                <a:moveTo>
                  <a:pt x="1150" y="4528"/>
                </a:moveTo>
                <a:lnTo>
                  <a:pt x="1150" y="4528"/>
                </a:lnTo>
                <a:cubicBezTo>
                  <a:pt x="1164" y="4528"/>
                  <a:pt x="1175" y="4540"/>
                  <a:pt x="1175" y="4553"/>
                </a:cubicBezTo>
                <a:cubicBezTo>
                  <a:pt x="1175" y="4567"/>
                  <a:pt x="1164" y="4578"/>
                  <a:pt x="1150" y="4578"/>
                </a:cubicBezTo>
                <a:cubicBezTo>
                  <a:pt x="1136" y="4578"/>
                  <a:pt x="1125" y="4567"/>
                  <a:pt x="1125" y="4553"/>
                </a:cubicBezTo>
                <a:cubicBezTo>
                  <a:pt x="1125" y="4540"/>
                  <a:pt x="1136" y="4528"/>
                  <a:pt x="1150" y="4528"/>
                </a:cubicBezTo>
                <a:close/>
                <a:moveTo>
                  <a:pt x="1250" y="4528"/>
                </a:moveTo>
                <a:lnTo>
                  <a:pt x="1250" y="4528"/>
                </a:lnTo>
                <a:cubicBezTo>
                  <a:pt x="1264" y="4528"/>
                  <a:pt x="1275" y="4540"/>
                  <a:pt x="1275" y="4553"/>
                </a:cubicBezTo>
                <a:cubicBezTo>
                  <a:pt x="1275" y="4567"/>
                  <a:pt x="1264" y="4578"/>
                  <a:pt x="1250" y="4578"/>
                </a:cubicBezTo>
                <a:cubicBezTo>
                  <a:pt x="1236" y="4578"/>
                  <a:pt x="1225" y="4567"/>
                  <a:pt x="1225" y="4553"/>
                </a:cubicBezTo>
                <a:cubicBezTo>
                  <a:pt x="1225" y="4540"/>
                  <a:pt x="1236" y="4528"/>
                  <a:pt x="1250" y="4528"/>
                </a:cubicBezTo>
                <a:close/>
                <a:moveTo>
                  <a:pt x="1350" y="4528"/>
                </a:moveTo>
                <a:lnTo>
                  <a:pt x="1350" y="4528"/>
                </a:lnTo>
                <a:cubicBezTo>
                  <a:pt x="1364" y="4528"/>
                  <a:pt x="1375" y="4540"/>
                  <a:pt x="1375" y="4553"/>
                </a:cubicBezTo>
                <a:cubicBezTo>
                  <a:pt x="1375" y="4567"/>
                  <a:pt x="1364" y="4578"/>
                  <a:pt x="1350" y="4578"/>
                </a:cubicBezTo>
                <a:cubicBezTo>
                  <a:pt x="1336" y="4578"/>
                  <a:pt x="1325" y="4567"/>
                  <a:pt x="1325" y="4553"/>
                </a:cubicBezTo>
                <a:cubicBezTo>
                  <a:pt x="1325" y="4540"/>
                  <a:pt x="1336" y="4528"/>
                  <a:pt x="1350" y="4528"/>
                </a:cubicBezTo>
                <a:close/>
                <a:moveTo>
                  <a:pt x="1450" y="4528"/>
                </a:moveTo>
                <a:lnTo>
                  <a:pt x="1450" y="4528"/>
                </a:lnTo>
                <a:cubicBezTo>
                  <a:pt x="1464" y="4528"/>
                  <a:pt x="1475" y="4540"/>
                  <a:pt x="1475" y="4553"/>
                </a:cubicBezTo>
                <a:cubicBezTo>
                  <a:pt x="1475" y="4567"/>
                  <a:pt x="1464" y="4578"/>
                  <a:pt x="1450" y="4578"/>
                </a:cubicBezTo>
                <a:cubicBezTo>
                  <a:pt x="1436" y="4578"/>
                  <a:pt x="1425" y="4567"/>
                  <a:pt x="1425" y="4553"/>
                </a:cubicBezTo>
                <a:cubicBezTo>
                  <a:pt x="1425" y="4540"/>
                  <a:pt x="1436" y="4528"/>
                  <a:pt x="1450" y="4528"/>
                </a:cubicBezTo>
                <a:close/>
                <a:moveTo>
                  <a:pt x="1550" y="4528"/>
                </a:moveTo>
                <a:lnTo>
                  <a:pt x="1550" y="4528"/>
                </a:lnTo>
                <a:cubicBezTo>
                  <a:pt x="1564" y="4528"/>
                  <a:pt x="1575" y="4540"/>
                  <a:pt x="1575" y="4553"/>
                </a:cubicBezTo>
                <a:cubicBezTo>
                  <a:pt x="1575" y="4567"/>
                  <a:pt x="1564" y="4578"/>
                  <a:pt x="1550" y="4578"/>
                </a:cubicBezTo>
                <a:cubicBezTo>
                  <a:pt x="1536" y="4578"/>
                  <a:pt x="1525" y="4567"/>
                  <a:pt x="1525" y="4553"/>
                </a:cubicBezTo>
                <a:cubicBezTo>
                  <a:pt x="1525" y="4540"/>
                  <a:pt x="1536" y="4528"/>
                  <a:pt x="1550" y="4528"/>
                </a:cubicBezTo>
                <a:close/>
                <a:moveTo>
                  <a:pt x="1650" y="4528"/>
                </a:moveTo>
                <a:lnTo>
                  <a:pt x="1650" y="4528"/>
                </a:lnTo>
                <a:cubicBezTo>
                  <a:pt x="1664" y="4528"/>
                  <a:pt x="1675" y="4540"/>
                  <a:pt x="1675" y="4553"/>
                </a:cubicBezTo>
                <a:cubicBezTo>
                  <a:pt x="1675" y="4567"/>
                  <a:pt x="1664" y="4578"/>
                  <a:pt x="1650" y="4578"/>
                </a:cubicBezTo>
                <a:cubicBezTo>
                  <a:pt x="1636" y="4578"/>
                  <a:pt x="1625" y="4567"/>
                  <a:pt x="1625" y="4553"/>
                </a:cubicBezTo>
                <a:cubicBezTo>
                  <a:pt x="1625" y="4540"/>
                  <a:pt x="1636" y="4528"/>
                  <a:pt x="1650" y="4528"/>
                </a:cubicBezTo>
                <a:close/>
                <a:moveTo>
                  <a:pt x="1750" y="4528"/>
                </a:moveTo>
                <a:lnTo>
                  <a:pt x="1750" y="4528"/>
                </a:lnTo>
                <a:cubicBezTo>
                  <a:pt x="1764" y="4528"/>
                  <a:pt x="1775" y="4540"/>
                  <a:pt x="1775" y="4553"/>
                </a:cubicBezTo>
                <a:cubicBezTo>
                  <a:pt x="1775" y="4567"/>
                  <a:pt x="1764" y="4578"/>
                  <a:pt x="1750" y="4578"/>
                </a:cubicBezTo>
                <a:cubicBezTo>
                  <a:pt x="1736" y="4578"/>
                  <a:pt x="1725" y="4567"/>
                  <a:pt x="1725" y="4553"/>
                </a:cubicBezTo>
                <a:cubicBezTo>
                  <a:pt x="1725" y="4540"/>
                  <a:pt x="1736" y="4528"/>
                  <a:pt x="1750" y="4528"/>
                </a:cubicBezTo>
                <a:close/>
                <a:moveTo>
                  <a:pt x="1850" y="4528"/>
                </a:moveTo>
                <a:lnTo>
                  <a:pt x="1850" y="4528"/>
                </a:lnTo>
                <a:cubicBezTo>
                  <a:pt x="1864" y="4528"/>
                  <a:pt x="1875" y="4540"/>
                  <a:pt x="1875" y="4553"/>
                </a:cubicBezTo>
                <a:cubicBezTo>
                  <a:pt x="1875" y="4567"/>
                  <a:pt x="1864" y="4578"/>
                  <a:pt x="1850" y="4578"/>
                </a:cubicBezTo>
                <a:cubicBezTo>
                  <a:pt x="1836" y="4578"/>
                  <a:pt x="1825" y="4567"/>
                  <a:pt x="1825" y="4553"/>
                </a:cubicBezTo>
                <a:cubicBezTo>
                  <a:pt x="1825" y="4540"/>
                  <a:pt x="1836" y="4528"/>
                  <a:pt x="1850" y="4528"/>
                </a:cubicBezTo>
                <a:close/>
                <a:moveTo>
                  <a:pt x="1950" y="4528"/>
                </a:moveTo>
                <a:lnTo>
                  <a:pt x="1950" y="4528"/>
                </a:lnTo>
                <a:cubicBezTo>
                  <a:pt x="1964" y="4528"/>
                  <a:pt x="1975" y="4540"/>
                  <a:pt x="1975" y="4553"/>
                </a:cubicBezTo>
                <a:cubicBezTo>
                  <a:pt x="1975" y="4567"/>
                  <a:pt x="1964" y="4578"/>
                  <a:pt x="1950" y="4578"/>
                </a:cubicBezTo>
                <a:cubicBezTo>
                  <a:pt x="1936" y="4578"/>
                  <a:pt x="1925" y="4567"/>
                  <a:pt x="1925" y="4553"/>
                </a:cubicBezTo>
                <a:cubicBezTo>
                  <a:pt x="1925" y="4540"/>
                  <a:pt x="1936" y="4528"/>
                  <a:pt x="1950" y="4528"/>
                </a:cubicBezTo>
                <a:close/>
                <a:moveTo>
                  <a:pt x="2050" y="4528"/>
                </a:moveTo>
                <a:lnTo>
                  <a:pt x="2050" y="4528"/>
                </a:lnTo>
                <a:cubicBezTo>
                  <a:pt x="2064" y="4528"/>
                  <a:pt x="2075" y="4540"/>
                  <a:pt x="2075" y="4553"/>
                </a:cubicBezTo>
                <a:cubicBezTo>
                  <a:pt x="2075" y="4567"/>
                  <a:pt x="2064" y="4578"/>
                  <a:pt x="2050" y="4578"/>
                </a:cubicBezTo>
                <a:cubicBezTo>
                  <a:pt x="2037" y="4578"/>
                  <a:pt x="2025" y="4567"/>
                  <a:pt x="2025" y="4553"/>
                </a:cubicBezTo>
                <a:cubicBezTo>
                  <a:pt x="2025" y="4540"/>
                  <a:pt x="2037" y="4528"/>
                  <a:pt x="2050" y="4528"/>
                </a:cubicBezTo>
                <a:close/>
                <a:moveTo>
                  <a:pt x="2150" y="4528"/>
                </a:moveTo>
                <a:lnTo>
                  <a:pt x="2150" y="4528"/>
                </a:lnTo>
                <a:cubicBezTo>
                  <a:pt x="2164" y="4528"/>
                  <a:pt x="2175" y="4540"/>
                  <a:pt x="2175" y="4553"/>
                </a:cubicBezTo>
                <a:cubicBezTo>
                  <a:pt x="2175" y="4567"/>
                  <a:pt x="2164" y="4578"/>
                  <a:pt x="2150" y="4578"/>
                </a:cubicBezTo>
                <a:cubicBezTo>
                  <a:pt x="2137" y="4578"/>
                  <a:pt x="2125" y="4567"/>
                  <a:pt x="2125" y="4553"/>
                </a:cubicBezTo>
                <a:cubicBezTo>
                  <a:pt x="2125" y="4540"/>
                  <a:pt x="2137" y="4528"/>
                  <a:pt x="2150" y="4528"/>
                </a:cubicBezTo>
                <a:close/>
                <a:moveTo>
                  <a:pt x="2250" y="4528"/>
                </a:moveTo>
                <a:lnTo>
                  <a:pt x="2250" y="4528"/>
                </a:lnTo>
                <a:cubicBezTo>
                  <a:pt x="2264" y="4528"/>
                  <a:pt x="2275" y="4540"/>
                  <a:pt x="2275" y="4553"/>
                </a:cubicBezTo>
                <a:cubicBezTo>
                  <a:pt x="2275" y="4567"/>
                  <a:pt x="2264" y="4578"/>
                  <a:pt x="2250" y="4578"/>
                </a:cubicBezTo>
                <a:cubicBezTo>
                  <a:pt x="2237" y="4578"/>
                  <a:pt x="2225" y="4567"/>
                  <a:pt x="2225" y="4553"/>
                </a:cubicBezTo>
                <a:cubicBezTo>
                  <a:pt x="2225" y="4540"/>
                  <a:pt x="2237" y="4528"/>
                  <a:pt x="2250" y="4528"/>
                </a:cubicBezTo>
                <a:close/>
                <a:moveTo>
                  <a:pt x="2350" y="4528"/>
                </a:moveTo>
                <a:lnTo>
                  <a:pt x="2351" y="4528"/>
                </a:lnTo>
                <a:cubicBezTo>
                  <a:pt x="2364" y="4528"/>
                  <a:pt x="2376" y="4540"/>
                  <a:pt x="2376" y="4553"/>
                </a:cubicBezTo>
                <a:cubicBezTo>
                  <a:pt x="2376" y="4567"/>
                  <a:pt x="2364" y="4578"/>
                  <a:pt x="2351" y="4578"/>
                </a:cubicBezTo>
                <a:lnTo>
                  <a:pt x="2350" y="4578"/>
                </a:lnTo>
                <a:cubicBezTo>
                  <a:pt x="2337" y="4578"/>
                  <a:pt x="2325" y="4567"/>
                  <a:pt x="2325" y="4553"/>
                </a:cubicBezTo>
                <a:cubicBezTo>
                  <a:pt x="2325" y="4540"/>
                  <a:pt x="2337" y="4528"/>
                  <a:pt x="2350" y="4528"/>
                </a:cubicBezTo>
                <a:close/>
                <a:moveTo>
                  <a:pt x="2451" y="4528"/>
                </a:moveTo>
                <a:lnTo>
                  <a:pt x="2451" y="4528"/>
                </a:lnTo>
                <a:cubicBezTo>
                  <a:pt x="2464" y="4528"/>
                  <a:pt x="2476" y="4540"/>
                  <a:pt x="2476" y="4553"/>
                </a:cubicBezTo>
                <a:cubicBezTo>
                  <a:pt x="2476" y="4567"/>
                  <a:pt x="2464" y="4578"/>
                  <a:pt x="2451" y="4578"/>
                </a:cubicBezTo>
                <a:cubicBezTo>
                  <a:pt x="2437" y="4578"/>
                  <a:pt x="2426" y="4567"/>
                  <a:pt x="2426" y="4553"/>
                </a:cubicBezTo>
                <a:cubicBezTo>
                  <a:pt x="2426" y="4540"/>
                  <a:pt x="2437" y="4528"/>
                  <a:pt x="2451" y="4528"/>
                </a:cubicBezTo>
                <a:close/>
                <a:moveTo>
                  <a:pt x="2551" y="4528"/>
                </a:moveTo>
                <a:lnTo>
                  <a:pt x="2551" y="4528"/>
                </a:lnTo>
                <a:cubicBezTo>
                  <a:pt x="2564" y="4528"/>
                  <a:pt x="2576" y="4540"/>
                  <a:pt x="2576" y="4553"/>
                </a:cubicBezTo>
                <a:cubicBezTo>
                  <a:pt x="2576" y="4567"/>
                  <a:pt x="2564" y="4578"/>
                  <a:pt x="2551" y="4578"/>
                </a:cubicBezTo>
                <a:cubicBezTo>
                  <a:pt x="2537" y="4578"/>
                  <a:pt x="2526" y="4567"/>
                  <a:pt x="2526" y="4553"/>
                </a:cubicBezTo>
                <a:cubicBezTo>
                  <a:pt x="2526" y="4540"/>
                  <a:pt x="2537" y="4528"/>
                  <a:pt x="2551" y="4528"/>
                </a:cubicBezTo>
                <a:close/>
                <a:moveTo>
                  <a:pt x="2651" y="4528"/>
                </a:moveTo>
                <a:lnTo>
                  <a:pt x="2651" y="4528"/>
                </a:lnTo>
                <a:cubicBezTo>
                  <a:pt x="2665" y="4528"/>
                  <a:pt x="2676" y="4540"/>
                  <a:pt x="2676" y="4553"/>
                </a:cubicBezTo>
                <a:cubicBezTo>
                  <a:pt x="2676" y="4567"/>
                  <a:pt x="2665" y="4578"/>
                  <a:pt x="2651" y="4578"/>
                </a:cubicBezTo>
                <a:cubicBezTo>
                  <a:pt x="2637" y="4578"/>
                  <a:pt x="2626" y="4567"/>
                  <a:pt x="2626" y="4553"/>
                </a:cubicBezTo>
                <a:cubicBezTo>
                  <a:pt x="2626" y="4540"/>
                  <a:pt x="2637" y="4528"/>
                  <a:pt x="2651" y="4528"/>
                </a:cubicBezTo>
                <a:close/>
                <a:moveTo>
                  <a:pt x="2751" y="4528"/>
                </a:moveTo>
                <a:lnTo>
                  <a:pt x="2751" y="4528"/>
                </a:lnTo>
                <a:cubicBezTo>
                  <a:pt x="2765" y="4528"/>
                  <a:pt x="2776" y="4540"/>
                  <a:pt x="2776" y="4553"/>
                </a:cubicBezTo>
                <a:cubicBezTo>
                  <a:pt x="2776" y="4567"/>
                  <a:pt x="2765" y="4578"/>
                  <a:pt x="2751" y="4578"/>
                </a:cubicBezTo>
                <a:cubicBezTo>
                  <a:pt x="2737" y="4578"/>
                  <a:pt x="2726" y="4567"/>
                  <a:pt x="2726" y="4553"/>
                </a:cubicBezTo>
                <a:cubicBezTo>
                  <a:pt x="2726" y="4540"/>
                  <a:pt x="2737" y="4528"/>
                  <a:pt x="2751" y="4528"/>
                </a:cubicBezTo>
                <a:close/>
                <a:moveTo>
                  <a:pt x="2851" y="4528"/>
                </a:moveTo>
                <a:lnTo>
                  <a:pt x="2851" y="4528"/>
                </a:lnTo>
                <a:cubicBezTo>
                  <a:pt x="2865" y="4528"/>
                  <a:pt x="2876" y="4540"/>
                  <a:pt x="2876" y="4553"/>
                </a:cubicBezTo>
                <a:cubicBezTo>
                  <a:pt x="2876" y="4567"/>
                  <a:pt x="2865" y="4578"/>
                  <a:pt x="2851" y="4578"/>
                </a:cubicBezTo>
                <a:cubicBezTo>
                  <a:pt x="2837" y="4578"/>
                  <a:pt x="2826" y="4567"/>
                  <a:pt x="2826" y="4553"/>
                </a:cubicBezTo>
                <a:cubicBezTo>
                  <a:pt x="2826" y="4540"/>
                  <a:pt x="2837" y="4528"/>
                  <a:pt x="2851" y="4528"/>
                </a:cubicBezTo>
                <a:close/>
                <a:moveTo>
                  <a:pt x="2949" y="4527"/>
                </a:moveTo>
                <a:lnTo>
                  <a:pt x="2949" y="4527"/>
                </a:lnTo>
                <a:cubicBezTo>
                  <a:pt x="2963" y="4526"/>
                  <a:pt x="2975" y="4536"/>
                  <a:pt x="2976" y="4550"/>
                </a:cubicBezTo>
                <a:cubicBezTo>
                  <a:pt x="2977" y="4564"/>
                  <a:pt x="2967" y="4576"/>
                  <a:pt x="2953" y="4577"/>
                </a:cubicBezTo>
                <a:cubicBezTo>
                  <a:pt x="2939" y="4578"/>
                  <a:pt x="2927" y="4568"/>
                  <a:pt x="2926" y="4554"/>
                </a:cubicBezTo>
                <a:cubicBezTo>
                  <a:pt x="2925" y="4540"/>
                  <a:pt x="2935" y="4528"/>
                  <a:pt x="2949" y="4527"/>
                </a:cubicBezTo>
                <a:close/>
                <a:moveTo>
                  <a:pt x="3043" y="4516"/>
                </a:moveTo>
                <a:lnTo>
                  <a:pt x="3043" y="4516"/>
                </a:lnTo>
                <a:cubicBezTo>
                  <a:pt x="3056" y="4512"/>
                  <a:pt x="3070" y="4519"/>
                  <a:pt x="3074" y="4533"/>
                </a:cubicBezTo>
                <a:cubicBezTo>
                  <a:pt x="3078" y="4546"/>
                  <a:pt x="3070" y="4560"/>
                  <a:pt x="3057" y="4564"/>
                </a:cubicBezTo>
                <a:cubicBezTo>
                  <a:pt x="3044" y="4567"/>
                  <a:pt x="3030" y="4560"/>
                  <a:pt x="3026" y="4547"/>
                </a:cubicBezTo>
                <a:cubicBezTo>
                  <a:pt x="3022" y="4533"/>
                  <a:pt x="3030" y="4519"/>
                  <a:pt x="3043" y="4516"/>
                </a:cubicBezTo>
                <a:close/>
                <a:moveTo>
                  <a:pt x="3137" y="4487"/>
                </a:moveTo>
                <a:lnTo>
                  <a:pt x="3137" y="4487"/>
                </a:lnTo>
                <a:cubicBezTo>
                  <a:pt x="3150" y="4482"/>
                  <a:pt x="3164" y="4488"/>
                  <a:pt x="3169" y="4501"/>
                </a:cubicBezTo>
                <a:cubicBezTo>
                  <a:pt x="3174" y="4514"/>
                  <a:pt x="3167" y="4529"/>
                  <a:pt x="3154" y="4534"/>
                </a:cubicBezTo>
                <a:cubicBezTo>
                  <a:pt x="3141" y="4538"/>
                  <a:pt x="3127" y="4532"/>
                  <a:pt x="3122" y="4519"/>
                </a:cubicBezTo>
                <a:cubicBezTo>
                  <a:pt x="3117" y="4506"/>
                  <a:pt x="3124" y="4492"/>
                  <a:pt x="3137" y="4487"/>
                </a:cubicBezTo>
                <a:close/>
                <a:moveTo>
                  <a:pt x="3220" y="4443"/>
                </a:moveTo>
                <a:lnTo>
                  <a:pt x="3220" y="4443"/>
                </a:lnTo>
                <a:cubicBezTo>
                  <a:pt x="3232" y="4436"/>
                  <a:pt x="3247" y="4439"/>
                  <a:pt x="3255" y="4450"/>
                </a:cubicBezTo>
                <a:cubicBezTo>
                  <a:pt x="3262" y="4462"/>
                  <a:pt x="3259" y="4477"/>
                  <a:pt x="3248" y="4485"/>
                </a:cubicBezTo>
                <a:cubicBezTo>
                  <a:pt x="3236" y="4493"/>
                  <a:pt x="3221" y="4489"/>
                  <a:pt x="3213" y="4478"/>
                </a:cubicBezTo>
                <a:cubicBezTo>
                  <a:pt x="3206" y="4467"/>
                  <a:pt x="3209" y="4451"/>
                  <a:pt x="3220" y="4443"/>
                </a:cubicBezTo>
                <a:close/>
                <a:moveTo>
                  <a:pt x="3296" y="4386"/>
                </a:moveTo>
                <a:lnTo>
                  <a:pt x="3296" y="4386"/>
                </a:lnTo>
                <a:cubicBezTo>
                  <a:pt x="3306" y="4376"/>
                  <a:pt x="3321" y="4376"/>
                  <a:pt x="3331" y="4386"/>
                </a:cubicBezTo>
                <a:cubicBezTo>
                  <a:pt x="3341" y="4396"/>
                  <a:pt x="3341" y="4412"/>
                  <a:pt x="3331" y="4421"/>
                </a:cubicBezTo>
                <a:cubicBezTo>
                  <a:pt x="3321" y="4431"/>
                  <a:pt x="3305" y="4431"/>
                  <a:pt x="3296" y="4421"/>
                </a:cubicBezTo>
                <a:cubicBezTo>
                  <a:pt x="3286" y="4412"/>
                  <a:pt x="3286" y="4396"/>
                  <a:pt x="3296" y="4386"/>
                </a:cubicBezTo>
                <a:close/>
                <a:moveTo>
                  <a:pt x="3361" y="4316"/>
                </a:moveTo>
                <a:lnTo>
                  <a:pt x="3361" y="4316"/>
                </a:lnTo>
                <a:cubicBezTo>
                  <a:pt x="3369" y="4305"/>
                  <a:pt x="3385" y="4302"/>
                  <a:pt x="3396" y="4310"/>
                </a:cubicBezTo>
                <a:cubicBezTo>
                  <a:pt x="3408" y="4318"/>
                  <a:pt x="3410" y="4334"/>
                  <a:pt x="3402" y="4345"/>
                </a:cubicBezTo>
                <a:cubicBezTo>
                  <a:pt x="3394" y="4357"/>
                  <a:pt x="3378" y="4359"/>
                  <a:pt x="3367" y="4351"/>
                </a:cubicBezTo>
                <a:cubicBezTo>
                  <a:pt x="3356" y="4343"/>
                  <a:pt x="3353" y="4328"/>
                  <a:pt x="3361" y="4316"/>
                </a:cubicBezTo>
                <a:close/>
                <a:moveTo>
                  <a:pt x="3414" y="4237"/>
                </a:moveTo>
                <a:lnTo>
                  <a:pt x="3414" y="4237"/>
                </a:lnTo>
                <a:cubicBezTo>
                  <a:pt x="3420" y="4224"/>
                  <a:pt x="3435" y="4219"/>
                  <a:pt x="3447" y="4225"/>
                </a:cubicBezTo>
                <a:cubicBezTo>
                  <a:pt x="3460" y="4230"/>
                  <a:pt x="3465" y="4245"/>
                  <a:pt x="3459" y="4258"/>
                </a:cubicBezTo>
                <a:cubicBezTo>
                  <a:pt x="3454" y="4270"/>
                  <a:pt x="3439" y="4276"/>
                  <a:pt x="3426" y="4270"/>
                </a:cubicBezTo>
                <a:cubicBezTo>
                  <a:pt x="3414" y="4264"/>
                  <a:pt x="3408" y="4250"/>
                  <a:pt x="3414" y="4237"/>
                </a:cubicBezTo>
                <a:close/>
                <a:moveTo>
                  <a:pt x="3452" y="4148"/>
                </a:moveTo>
                <a:lnTo>
                  <a:pt x="3452" y="4148"/>
                </a:lnTo>
                <a:cubicBezTo>
                  <a:pt x="3456" y="4135"/>
                  <a:pt x="3470" y="4127"/>
                  <a:pt x="3484" y="4132"/>
                </a:cubicBezTo>
                <a:cubicBezTo>
                  <a:pt x="3497" y="4136"/>
                  <a:pt x="3504" y="4150"/>
                  <a:pt x="3500" y="4163"/>
                </a:cubicBezTo>
                <a:cubicBezTo>
                  <a:pt x="3496" y="4176"/>
                  <a:pt x="3482" y="4184"/>
                  <a:pt x="3468" y="4179"/>
                </a:cubicBezTo>
                <a:cubicBezTo>
                  <a:pt x="3455" y="4175"/>
                  <a:pt x="3448" y="4161"/>
                  <a:pt x="3452" y="4148"/>
                </a:cubicBezTo>
                <a:close/>
                <a:moveTo>
                  <a:pt x="3474" y="4055"/>
                </a:moveTo>
                <a:lnTo>
                  <a:pt x="3474" y="4055"/>
                </a:lnTo>
                <a:cubicBezTo>
                  <a:pt x="3475" y="4042"/>
                  <a:pt x="3488" y="4032"/>
                  <a:pt x="3501" y="4033"/>
                </a:cubicBezTo>
                <a:cubicBezTo>
                  <a:pt x="3515" y="4035"/>
                  <a:pt x="3525" y="4047"/>
                  <a:pt x="3523" y="4061"/>
                </a:cubicBezTo>
                <a:cubicBezTo>
                  <a:pt x="3522" y="4075"/>
                  <a:pt x="3509" y="4085"/>
                  <a:pt x="3496" y="4083"/>
                </a:cubicBezTo>
                <a:cubicBezTo>
                  <a:pt x="3482" y="4081"/>
                  <a:pt x="3472" y="4069"/>
                  <a:pt x="3474" y="4055"/>
                </a:cubicBezTo>
                <a:close/>
                <a:moveTo>
                  <a:pt x="3480" y="3959"/>
                </a:moveTo>
                <a:lnTo>
                  <a:pt x="3480" y="3958"/>
                </a:lnTo>
                <a:cubicBezTo>
                  <a:pt x="3480" y="3945"/>
                  <a:pt x="3492" y="3933"/>
                  <a:pt x="3505" y="3933"/>
                </a:cubicBezTo>
                <a:cubicBezTo>
                  <a:pt x="3519" y="3933"/>
                  <a:pt x="3530" y="3945"/>
                  <a:pt x="3530" y="3958"/>
                </a:cubicBezTo>
                <a:lnTo>
                  <a:pt x="3530" y="3959"/>
                </a:lnTo>
                <a:cubicBezTo>
                  <a:pt x="3530" y="3972"/>
                  <a:pt x="3519" y="3984"/>
                  <a:pt x="3505" y="3984"/>
                </a:cubicBezTo>
                <a:cubicBezTo>
                  <a:pt x="3492" y="3984"/>
                  <a:pt x="3480" y="3972"/>
                  <a:pt x="3480" y="3959"/>
                </a:cubicBezTo>
                <a:close/>
                <a:moveTo>
                  <a:pt x="3480" y="3858"/>
                </a:moveTo>
                <a:lnTo>
                  <a:pt x="3480" y="3858"/>
                </a:lnTo>
                <a:cubicBezTo>
                  <a:pt x="3480" y="3845"/>
                  <a:pt x="3492" y="3833"/>
                  <a:pt x="3505" y="3833"/>
                </a:cubicBezTo>
                <a:cubicBezTo>
                  <a:pt x="3519" y="3833"/>
                  <a:pt x="3530" y="3845"/>
                  <a:pt x="3530" y="3858"/>
                </a:cubicBezTo>
                <a:cubicBezTo>
                  <a:pt x="3530" y="3872"/>
                  <a:pt x="3519" y="3883"/>
                  <a:pt x="3505" y="3883"/>
                </a:cubicBezTo>
                <a:cubicBezTo>
                  <a:pt x="3492" y="3883"/>
                  <a:pt x="3480" y="3872"/>
                  <a:pt x="3480" y="3858"/>
                </a:cubicBezTo>
                <a:close/>
                <a:moveTo>
                  <a:pt x="3480" y="3758"/>
                </a:moveTo>
                <a:lnTo>
                  <a:pt x="3480" y="3758"/>
                </a:lnTo>
                <a:cubicBezTo>
                  <a:pt x="3480" y="3745"/>
                  <a:pt x="3492" y="3733"/>
                  <a:pt x="3505" y="3733"/>
                </a:cubicBezTo>
                <a:cubicBezTo>
                  <a:pt x="3519" y="3733"/>
                  <a:pt x="3530" y="3745"/>
                  <a:pt x="3530" y="3758"/>
                </a:cubicBezTo>
                <a:cubicBezTo>
                  <a:pt x="3530" y="3772"/>
                  <a:pt x="3519" y="3783"/>
                  <a:pt x="3505" y="3783"/>
                </a:cubicBezTo>
                <a:cubicBezTo>
                  <a:pt x="3492" y="3783"/>
                  <a:pt x="3480" y="3772"/>
                  <a:pt x="3480" y="3758"/>
                </a:cubicBezTo>
                <a:close/>
                <a:moveTo>
                  <a:pt x="3480" y="3658"/>
                </a:moveTo>
                <a:lnTo>
                  <a:pt x="3480" y="3658"/>
                </a:lnTo>
                <a:cubicBezTo>
                  <a:pt x="3480" y="3645"/>
                  <a:pt x="3492" y="3633"/>
                  <a:pt x="3505" y="3633"/>
                </a:cubicBezTo>
                <a:cubicBezTo>
                  <a:pt x="3519" y="3633"/>
                  <a:pt x="3530" y="3645"/>
                  <a:pt x="3530" y="3658"/>
                </a:cubicBezTo>
                <a:cubicBezTo>
                  <a:pt x="3530" y="3672"/>
                  <a:pt x="3519" y="3683"/>
                  <a:pt x="3505" y="3683"/>
                </a:cubicBezTo>
                <a:cubicBezTo>
                  <a:pt x="3492" y="3683"/>
                  <a:pt x="3480" y="3672"/>
                  <a:pt x="3480" y="3658"/>
                </a:cubicBezTo>
                <a:close/>
                <a:moveTo>
                  <a:pt x="3480" y="3558"/>
                </a:moveTo>
                <a:lnTo>
                  <a:pt x="3480" y="3558"/>
                </a:lnTo>
                <a:cubicBezTo>
                  <a:pt x="3480" y="3544"/>
                  <a:pt x="3492" y="3533"/>
                  <a:pt x="3505" y="3533"/>
                </a:cubicBezTo>
                <a:cubicBezTo>
                  <a:pt x="3519" y="3533"/>
                  <a:pt x="3530" y="3544"/>
                  <a:pt x="3530" y="3558"/>
                </a:cubicBezTo>
                <a:cubicBezTo>
                  <a:pt x="3530" y="3572"/>
                  <a:pt x="3519" y="3583"/>
                  <a:pt x="3505" y="3583"/>
                </a:cubicBezTo>
                <a:cubicBezTo>
                  <a:pt x="3492" y="3583"/>
                  <a:pt x="3480" y="3572"/>
                  <a:pt x="3480" y="3558"/>
                </a:cubicBezTo>
                <a:close/>
                <a:moveTo>
                  <a:pt x="3480" y="3458"/>
                </a:moveTo>
                <a:lnTo>
                  <a:pt x="3480" y="3458"/>
                </a:lnTo>
                <a:cubicBezTo>
                  <a:pt x="3480" y="3444"/>
                  <a:pt x="3492" y="3433"/>
                  <a:pt x="3505" y="3433"/>
                </a:cubicBezTo>
                <a:cubicBezTo>
                  <a:pt x="3519" y="3433"/>
                  <a:pt x="3530" y="3444"/>
                  <a:pt x="3530" y="3458"/>
                </a:cubicBezTo>
                <a:cubicBezTo>
                  <a:pt x="3530" y="3472"/>
                  <a:pt x="3519" y="3483"/>
                  <a:pt x="3505" y="3483"/>
                </a:cubicBezTo>
                <a:cubicBezTo>
                  <a:pt x="3492" y="3483"/>
                  <a:pt x="3480" y="3472"/>
                  <a:pt x="3480" y="3458"/>
                </a:cubicBezTo>
                <a:close/>
                <a:moveTo>
                  <a:pt x="3480" y="3358"/>
                </a:moveTo>
                <a:lnTo>
                  <a:pt x="3480" y="3358"/>
                </a:lnTo>
                <a:cubicBezTo>
                  <a:pt x="3480" y="3344"/>
                  <a:pt x="3492" y="3333"/>
                  <a:pt x="3505" y="3333"/>
                </a:cubicBezTo>
                <a:cubicBezTo>
                  <a:pt x="3519" y="3333"/>
                  <a:pt x="3530" y="3344"/>
                  <a:pt x="3530" y="3358"/>
                </a:cubicBezTo>
                <a:cubicBezTo>
                  <a:pt x="3530" y="3372"/>
                  <a:pt x="3519" y="3383"/>
                  <a:pt x="3505" y="3383"/>
                </a:cubicBezTo>
                <a:cubicBezTo>
                  <a:pt x="3492" y="3383"/>
                  <a:pt x="3480" y="3372"/>
                  <a:pt x="3480" y="3358"/>
                </a:cubicBezTo>
                <a:close/>
                <a:moveTo>
                  <a:pt x="3480" y="3258"/>
                </a:moveTo>
                <a:lnTo>
                  <a:pt x="3480" y="3258"/>
                </a:lnTo>
                <a:cubicBezTo>
                  <a:pt x="3480" y="3244"/>
                  <a:pt x="3492" y="3233"/>
                  <a:pt x="3505" y="3233"/>
                </a:cubicBezTo>
                <a:cubicBezTo>
                  <a:pt x="3519" y="3233"/>
                  <a:pt x="3530" y="3244"/>
                  <a:pt x="3530" y="3258"/>
                </a:cubicBezTo>
                <a:cubicBezTo>
                  <a:pt x="3530" y="3272"/>
                  <a:pt x="3519" y="3283"/>
                  <a:pt x="3505" y="3283"/>
                </a:cubicBezTo>
                <a:cubicBezTo>
                  <a:pt x="3492" y="3283"/>
                  <a:pt x="3480" y="3272"/>
                  <a:pt x="3480" y="3258"/>
                </a:cubicBezTo>
                <a:close/>
                <a:moveTo>
                  <a:pt x="3480" y="3158"/>
                </a:moveTo>
                <a:lnTo>
                  <a:pt x="3480" y="3158"/>
                </a:lnTo>
                <a:cubicBezTo>
                  <a:pt x="3480" y="3144"/>
                  <a:pt x="3492" y="3133"/>
                  <a:pt x="3505" y="3133"/>
                </a:cubicBezTo>
                <a:cubicBezTo>
                  <a:pt x="3519" y="3133"/>
                  <a:pt x="3530" y="3144"/>
                  <a:pt x="3530" y="3158"/>
                </a:cubicBezTo>
                <a:cubicBezTo>
                  <a:pt x="3530" y="3172"/>
                  <a:pt x="3519" y="3183"/>
                  <a:pt x="3505" y="3183"/>
                </a:cubicBezTo>
                <a:cubicBezTo>
                  <a:pt x="3492" y="3183"/>
                  <a:pt x="3480" y="3172"/>
                  <a:pt x="3480" y="3158"/>
                </a:cubicBezTo>
                <a:close/>
                <a:moveTo>
                  <a:pt x="3480" y="3058"/>
                </a:moveTo>
                <a:lnTo>
                  <a:pt x="3480" y="3058"/>
                </a:lnTo>
                <a:cubicBezTo>
                  <a:pt x="3480" y="3044"/>
                  <a:pt x="3492" y="3033"/>
                  <a:pt x="3505" y="3033"/>
                </a:cubicBezTo>
                <a:cubicBezTo>
                  <a:pt x="3519" y="3033"/>
                  <a:pt x="3530" y="3044"/>
                  <a:pt x="3530" y="3058"/>
                </a:cubicBezTo>
                <a:cubicBezTo>
                  <a:pt x="3530" y="3072"/>
                  <a:pt x="3519" y="3083"/>
                  <a:pt x="3505" y="3083"/>
                </a:cubicBezTo>
                <a:cubicBezTo>
                  <a:pt x="3492" y="3083"/>
                  <a:pt x="3480" y="3072"/>
                  <a:pt x="3480" y="3058"/>
                </a:cubicBezTo>
                <a:close/>
                <a:moveTo>
                  <a:pt x="3480" y="2958"/>
                </a:moveTo>
                <a:lnTo>
                  <a:pt x="3480" y="2958"/>
                </a:lnTo>
                <a:cubicBezTo>
                  <a:pt x="3480" y="2944"/>
                  <a:pt x="3492" y="2933"/>
                  <a:pt x="3505" y="2933"/>
                </a:cubicBezTo>
                <a:cubicBezTo>
                  <a:pt x="3519" y="2933"/>
                  <a:pt x="3530" y="2944"/>
                  <a:pt x="3530" y="2958"/>
                </a:cubicBezTo>
                <a:cubicBezTo>
                  <a:pt x="3530" y="2972"/>
                  <a:pt x="3519" y="2983"/>
                  <a:pt x="3505" y="2983"/>
                </a:cubicBezTo>
                <a:cubicBezTo>
                  <a:pt x="3492" y="2983"/>
                  <a:pt x="3480" y="2972"/>
                  <a:pt x="3480" y="2958"/>
                </a:cubicBezTo>
                <a:close/>
                <a:moveTo>
                  <a:pt x="3480" y="2858"/>
                </a:moveTo>
                <a:lnTo>
                  <a:pt x="3480" y="2858"/>
                </a:lnTo>
                <a:cubicBezTo>
                  <a:pt x="3480" y="2844"/>
                  <a:pt x="3492" y="2833"/>
                  <a:pt x="3505" y="2833"/>
                </a:cubicBezTo>
                <a:cubicBezTo>
                  <a:pt x="3519" y="2833"/>
                  <a:pt x="3530" y="2844"/>
                  <a:pt x="3530" y="2858"/>
                </a:cubicBezTo>
                <a:cubicBezTo>
                  <a:pt x="3530" y="2872"/>
                  <a:pt x="3519" y="2883"/>
                  <a:pt x="3505" y="2883"/>
                </a:cubicBezTo>
                <a:cubicBezTo>
                  <a:pt x="3492" y="2883"/>
                  <a:pt x="3480" y="2872"/>
                  <a:pt x="3480" y="2858"/>
                </a:cubicBezTo>
                <a:close/>
                <a:moveTo>
                  <a:pt x="3480" y="2758"/>
                </a:moveTo>
                <a:lnTo>
                  <a:pt x="3480" y="2758"/>
                </a:lnTo>
                <a:cubicBezTo>
                  <a:pt x="3480" y="2744"/>
                  <a:pt x="3492" y="2733"/>
                  <a:pt x="3505" y="2733"/>
                </a:cubicBezTo>
                <a:cubicBezTo>
                  <a:pt x="3519" y="2733"/>
                  <a:pt x="3530" y="2744"/>
                  <a:pt x="3530" y="2758"/>
                </a:cubicBezTo>
                <a:cubicBezTo>
                  <a:pt x="3530" y="2772"/>
                  <a:pt x="3519" y="2783"/>
                  <a:pt x="3505" y="2783"/>
                </a:cubicBezTo>
                <a:cubicBezTo>
                  <a:pt x="3492" y="2783"/>
                  <a:pt x="3480" y="2772"/>
                  <a:pt x="3480" y="2758"/>
                </a:cubicBezTo>
                <a:close/>
                <a:moveTo>
                  <a:pt x="3480" y="2658"/>
                </a:moveTo>
                <a:lnTo>
                  <a:pt x="3480" y="2658"/>
                </a:lnTo>
                <a:cubicBezTo>
                  <a:pt x="3480" y="2644"/>
                  <a:pt x="3492" y="2633"/>
                  <a:pt x="3505" y="2633"/>
                </a:cubicBezTo>
                <a:cubicBezTo>
                  <a:pt x="3519" y="2633"/>
                  <a:pt x="3530" y="2644"/>
                  <a:pt x="3530" y="2658"/>
                </a:cubicBezTo>
                <a:cubicBezTo>
                  <a:pt x="3530" y="2672"/>
                  <a:pt x="3519" y="2683"/>
                  <a:pt x="3505" y="2683"/>
                </a:cubicBezTo>
                <a:cubicBezTo>
                  <a:pt x="3492" y="2683"/>
                  <a:pt x="3480" y="2672"/>
                  <a:pt x="3480" y="2658"/>
                </a:cubicBezTo>
                <a:close/>
                <a:moveTo>
                  <a:pt x="3480" y="2558"/>
                </a:moveTo>
                <a:lnTo>
                  <a:pt x="3480" y="2558"/>
                </a:lnTo>
                <a:cubicBezTo>
                  <a:pt x="3480" y="2544"/>
                  <a:pt x="3492" y="2533"/>
                  <a:pt x="3505" y="2533"/>
                </a:cubicBezTo>
                <a:cubicBezTo>
                  <a:pt x="3519" y="2533"/>
                  <a:pt x="3530" y="2544"/>
                  <a:pt x="3530" y="2558"/>
                </a:cubicBezTo>
                <a:cubicBezTo>
                  <a:pt x="3530" y="2572"/>
                  <a:pt x="3519" y="2583"/>
                  <a:pt x="3505" y="2583"/>
                </a:cubicBezTo>
                <a:cubicBezTo>
                  <a:pt x="3492" y="2583"/>
                  <a:pt x="3480" y="2572"/>
                  <a:pt x="3480" y="2558"/>
                </a:cubicBezTo>
                <a:close/>
                <a:moveTo>
                  <a:pt x="3480" y="2458"/>
                </a:moveTo>
                <a:lnTo>
                  <a:pt x="3480" y="2458"/>
                </a:lnTo>
                <a:cubicBezTo>
                  <a:pt x="3480" y="2444"/>
                  <a:pt x="3492" y="2433"/>
                  <a:pt x="3505" y="2433"/>
                </a:cubicBezTo>
                <a:cubicBezTo>
                  <a:pt x="3519" y="2433"/>
                  <a:pt x="3530" y="2444"/>
                  <a:pt x="3530" y="2458"/>
                </a:cubicBezTo>
                <a:cubicBezTo>
                  <a:pt x="3530" y="2472"/>
                  <a:pt x="3519" y="2483"/>
                  <a:pt x="3505" y="2483"/>
                </a:cubicBezTo>
                <a:cubicBezTo>
                  <a:pt x="3492" y="2483"/>
                  <a:pt x="3480" y="2472"/>
                  <a:pt x="3480" y="2458"/>
                </a:cubicBezTo>
                <a:close/>
                <a:moveTo>
                  <a:pt x="3480" y="2358"/>
                </a:moveTo>
                <a:lnTo>
                  <a:pt x="3480" y="2358"/>
                </a:lnTo>
                <a:cubicBezTo>
                  <a:pt x="3480" y="2344"/>
                  <a:pt x="3492" y="2333"/>
                  <a:pt x="3505" y="2333"/>
                </a:cubicBezTo>
                <a:cubicBezTo>
                  <a:pt x="3519" y="2333"/>
                  <a:pt x="3530" y="2344"/>
                  <a:pt x="3530" y="2358"/>
                </a:cubicBezTo>
                <a:cubicBezTo>
                  <a:pt x="3530" y="2372"/>
                  <a:pt x="3519" y="2383"/>
                  <a:pt x="3505" y="2383"/>
                </a:cubicBezTo>
                <a:cubicBezTo>
                  <a:pt x="3492" y="2383"/>
                  <a:pt x="3480" y="2372"/>
                  <a:pt x="3480" y="2358"/>
                </a:cubicBezTo>
                <a:close/>
                <a:moveTo>
                  <a:pt x="3480" y="2258"/>
                </a:moveTo>
                <a:lnTo>
                  <a:pt x="3480" y="2258"/>
                </a:lnTo>
                <a:cubicBezTo>
                  <a:pt x="3480" y="2244"/>
                  <a:pt x="3492" y="2233"/>
                  <a:pt x="3505" y="2233"/>
                </a:cubicBezTo>
                <a:cubicBezTo>
                  <a:pt x="3519" y="2233"/>
                  <a:pt x="3530" y="2244"/>
                  <a:pt x="3530" y="2258"/>
                </a:cubicBezTo>
                <a:cubicBezTo>
                  <a:pt x="3530" y="2271"/>
                  <a:pt x="3519" y="2283"/>
                  <a:pt x="3505" y="2283"/>
                </a:cubicBezTo>
                <a:cubicBezTo>
                  <a:pt x="3492" y="2283"/>
                  <a:pt x="3480" y="2271"/>
                  <a:pt x="3480" y="2258"/>
                </a:cubicBezTo>
                <a:close/>
                <a:moveTo>
                  <a:pt x="3480" y="2158"/>
                </a:moveTo>
                <a:lnTo>
                  <a:pt x="3480" y="2158"/>
                </a:lnTo>
                <a:cubicBezTo>
                  <a:pt x="3480" y="2144"/>
                  <a:pt x="3492" y="2133"/>
                  <a:pt x="3505" y="2133"/>
                </a:cubicBezTo>
                <a:cubicBezTo>
                  <a:pt x="3519" y="2133"/>
                  <a:pt x="3530" y="2144"/>
                  <a:pt x="3530" y="2158"/>
                </a:cubicBezTo>
                <a:cubicBezTo>
                  <a:pt x="3530" y="2171"/>
                  <a:pt x="3519" y="2183"/>
                  <a:pt x="3505" y="2183"/>
                </a:cubicBezTo>
                <a:cubicBezTo>
                  <a:pt x="3492" y="2183"/>
                  <a:pt x="3480" y="2171"/>
                  <a:pt x="3480" y="2158"/>
                </a:cubicBezTo>
                <a:close/>
                <a:moveTo>
                  <a:pt x="3480" y="2058"/>
                </a:moveTo>
                <a:lnTo>
                  <a:pt x="3480" y="2058"/>
                </a:lnTo>
                <a:cubicBezTo>
                  <a:pt x="3480" y="2044"/>
                  <a:pt x="3492" y="2033"/>
                  <a:pt x="3505" y="2033"/>
                </a:cubicBezTo>
                <a:cubicBezTo>
                  <a:pt x="3519" y="2033"/>
                  <a:pt x="3530" y="2044"/>
                  <a:pt x="3530" y="2058"/>
                </a:cubicBezTo>
                <a:cubicBezTo>
                  <a:pt x="3530" y="2071"/>
                  <a:pt x="3519" y="2083"/>
                  <a:pt x="3505" y="2083"/>
                </a:cubicBezTo>
                <a:cubicBezTo>
                  <a:pt x="3492" y="2083"/>
                  <a:pt x="3480" y="2071"/>
                  <a:pt x="3480" y="2058"/>
                </a:cubicBezTo>
                <a:close/>
                <a:moveTo>
                  <a:pt x="3480" y="1958"/>
                </a:moveTo>
                <a:lnTo>
                  <a:pt x="3480" y="1957"/>
                </a:lnTo>
                <a:cubicBezTo>
                  <a:pt x="3480" y="1944"/>
                  <a:pt x="3492" y="1932"/>
                  <a:pt x="3505" y="1932"/>
                </a:cubicBezTo>
                <a:cubicBezTo>
                  <a:pt x="3519" y="1932"/>
                  <a:pt x="3530" y="1944"/>
                  <a:pt x="3530" y="1957"/>
                </a:cubicBezTo>
                <a:lnTo>
                  <a:pt x="3530" y="1958"/>
                </a:lnTo>
                <a:cubicBezTo>
                  <a:pt x="3530" y="1971"/>
                  <a:pt x="3519" y="1983"/>
                  <a:pt x="3505" y="1983"/>
                </a:cubicBezTo>
                <a:cubicBezTo>
                  <a:pt x="3492" y="1983"/>
                  <a:pt x="3480" y="1971"/>
                  <a:pt x="3480" y="1958"/>
                </a:cubicBezTo>
                <a:close/>
                <a:moveTo>
                  <a:pt x="3480" y="1857"/>
                </a:moveTo>
                <a:lnTo>
                  <a:pt x="3480" y="1857"/>
                </a:lnTo>
                <a:cubicBezTo>
                  <a:pt x="3480" y="1844"/>
                  <a:pt x="3492" y="1832"/>
                  <a:pt x="3505" y="1832"/>
                </a:cubicBezTo>
                <a:cubicBezTo>
                  <a:pt x="3519" y="1832"/>
                  <a:pt x="3530" y="1844"/>
                  <a:pt x="3530" y="1857"/>
                </a:cubicBezTo>
                <a:cubicBezTo>
                  <a:pt x="3530" y="1871"/>
                  <a:pt x="3519" y="1882"/>
                  <a:pt x="3505" y="1882"/>
                </a:cubicBezTo>
                <a:cubicBezTo>
                  <a:pt x="3492" y="1882"/>
                  <a:pt x="3480" y="1871"/>
                  <a:pt x="3480" y="1857"/>
                </a:cubicBezTo>
                <a:close/>
                <a:moveTo>
                  <a:pt x="3480" y="1757"/>
                </a:moveTo>
                <a:lnTo>
                  <a:pt x="3480" y="1757"/>
                </a:lnTo>
                <a:cubicBezTo>
                  <a:pt x="3480" y="1744"/>
                  <a:pt x="3492" y="1732"/>
                  <a:pt x="3505" y="1732"/>
                </a:cubicBezTo>
                <a:cubicBezTo>
                  <a:pt x="3519" y="1732"/>
                  <a:pt x="3530" y="1744"/>
                  <a:pt x="3530" y="1757"/>
                </a:cubicBezTo>
                <a:cubicBezTo>
                  <a:pt x="3530" y="1771"/>
                  <a:pt x="3519" y="1782"/>
                  <a:pt x="3505" y="1782"/>
                </a:cubicBezTo>
                <a:cubicBezTo>
                  <a:pt x="3492" y="1782"/>
                  <a:pt x="3480" y="1771"/>
                  <a:pt x="3480" y="1757"/>
                </a:cubicBezTo>
                <a:close/>
                <a:moveTo>
                  <a:pt x="3480" y="1657"/>
                </a:moveTo>
                <a:lnTo>
                  <a:pt x="3480" y="1657"/>
                </a:lnTo>
                <a:cubicBezTo>
                  <a:pt x="3480" y="1644"/>
                  <a:pt x="3492" y="1632"/>
                  <a:pt x="3505" y="1632"/>
                </a:cubicBezTo>
                <a:cubicBezTo>
                  <a:pt x="3519" y="1632"/>
                  <a:pt x="3530" y="1644"/>
                  <a:pt x="3530" y="1657"/>
                </a:cubicBezTo>
                <a:cubicBezTo>
                  <a:pt x="3530" y="1671"/>
                  <a:pt x="3519" y="1682"/>
                  <a:pt x="3505" y="1682"/>
                </a:cubicBezTo>
                <a:cubicBezTo>
                  <a:pt x="3492" y="1682"/>
                  <a:pt x="3480" y="1671"/>
                  <a:pt x="3480" y="1657"/>
                </a:cubicBezTo>
                <a:close/>
                <a:moveTo>
                  <a:pt x="3480" y="1557"/>
                </a:moveTo>
                <a:lnTo>
                  <a:pt x="3480" y="1557"/>
                </a:lnTo>
                <a:cubicBezTo>
                  <a:pt x="3480" y="1543"/>
                  <a:pt x="3492" y="1532"/>
                  <a:pt x="3505" y="1532"/>
                </a:cubicBezTo>
                <a:cubicBezTo>
                  <a:pt x="3519" y="1532"/>
                  <a:pt x="3530" y="1543"/>
                  <a:pt x="3530" y="1557"/>
                </a:cubicBezTo>
                <a:cubicBezTo>
                  <a:pt x="3530" y="1571"/>
                  <a:pt x="3519" y="1582"/>
                  <a:pt x="3505" y="1582"/>
                </a:cubicBezTo>
                <a:cubicBezTo>
                  <a:pt x="3492" y="1582"/>
                  <a:pt x="3480" y="1571"/>
                  <a:pt x="3480" y="1557"/>
                </a:cubicBezTo>
                <a:close/>
                <a:moveTo>
                  <a:pt x="3480" y="1457"/>
                </a:moveTo>
                <a:lnTo>
                  <a:pt x="3480" y="1457"/>
                </a:lnTo>
                <a:cubicBezTo>
                  <a:pt x="3480" y="1443"/>
                  <a:pt x="3492" y="1432"/>
                  <a:pt x="3505" y="1432"/>
                </a:cubicBezTo>
                <a:cubicBezTo>
                  <a:pt x="3519" y="1432"/>
                  <a:pt x="3530" y="1443"/>
                  <a:pt x="3530" y="1457"/>
                </a:cubicBezTo>
                <a:cubicBezTo>
                  <a:pt x="3530" y="1471"/>
                  <a:pt x="3519" y="1482"/>
                  <a:pt x="3505" y="1482"/>
                </a:cubicBezTo>
                <a:cubicBezTo>
                  <a:pt x="3492" y="1482"/>
                  <a:pt x="3480" y="1471"/>
                  <a:pt x="3480" y="1457"/>
                </a:cubicBezTo>
                <a:close/>
                <a:moveTo>
                  <a:pt x="3480" y="1357"/>
                </a:moveTo>
                <a:lnTo>
                  <a:pt x="3480" y="1357"/>
                </a:lnTo>
                <a:cubicBezTo>
                  <a:pt x="3480" y="1343"/>
                  <a:pt x="3492" y="1332"/>
                  <a:pt x="3505" y="1332"/>
                </a:cubicBezTo>
                <a:cubicBezTo>
                  <a:pt x="3519" y="1332"/>
                  <a:pt x="3530" y="1343"/>
                  <a:pt x="3530" y="1357"/>
                </a:cubicBezTo>
                <a:cubicBezTo>
                  <a:pt x="3530" y="1371"/>
                  <a:pt x="3519" y="1382"/>
                  <a:pt x="3505" y="1382"/>
                </a:cubicBezTo>
                <a:cubicBezTo>
                  <a:pt x="3492" y="1382"/>
                  <a:pt x="3480" y="1371"/>
                  <a:pt x="3480" y="1357"/>
                </a:cubicBezTo>
                <a:close/>
                <a:moveTo>
                  <a:pt x="3480" y="1257"/>
                </a:moveTo>
                <a:lnTo>
                  <a:pt x="3480" y="1257"/>
                </a:lnTo>
                <a:cubicBezTo>
                  <a:pt x="3480" y="1243"/>
                  <a:pt x="3492" y="1232"/>
                  <a:pt x="3505" y="1232"/>
                </a:cubicBezTo>
                <a:cubicBezTo>
                  <a:pt x="3519" y="1232"/>
                  <a:pt x="3530" y="1243"/>
                  <a:pt x="3530" y="1257"/>
                </a:cubicBezTo>
                <a:cubicBezTo>
                  <a:pt x="3530" y="1271"/>
                  <a:pt x="3519" y="1282"/>
                  <a:pt x="3505" y="1282"/>
                </a:cubicBezTo>
                <a:cubicBezTo>
                  <a:pt x="3492" y="1282"/>
                  <a:pt x="3480" y="1271"/>
                  <a:pt x="3480" y="1257"/>
                </a:cubicBezTo>
                <a:close/>
                <a:moveTo>
                  <a:pt x="3480" y="1157"/>
                </a:moveTo>
                <a:lnTo>
                  <a:pt x="3480" y="1157"/>
                </a:lnTo>
                <a:cubicBezTo>
                  <a:pt x="3480" y="1143"/>
                  <a:pt x="3492" y="1132"/>
                  <a:pt x="3505" y="1132"/>
                </a:cubicBezTo>
                <a:cubicBezTo>
                  <a:pt x="3519" y="1132"/>
                  <a:pt x="3530" y="1143"/>
                  <a:pt x="3530" y="1157"/>
                </a:cubicBezTo>
                <a:cubicBezTo>
                  <a:pt x="3530" y="1171"/>
                  <a:pt x="3519" y="1182"/>
                  <a:pt x="3505" y="1182"/>
                </a:cubicBezTo>
                <a:cubicBezTo>
                  <a:pt x="3492" y="1182"/>
                  <a:pt x="3480" y="1171"/>
                  <a:pt x="3480" y="1157"/>
                </a:cubicBezTo>
                <a:close/>
                <a:moveTo>
                  <a:pt x="3480" y="1057"/>
                </a:moveTo>
                <a:lnTo>
                  <a:pt x="3480" y="1057"/>
                </a:lnTo>
                <a:cubicBezTo>
                  <a:pt x="3480" y="1043"/>
                  <a:pt x="3492" y="1032"/>
                  <a:pt x="3505" y="1032"/>
                </a:cubicBezTo>
                <a:cubicBezTo>
                  <a:pt x="3519" y="1032"/>
                  <a:pt x="3530" y="1043"/>
                  <a:pt x="3530" y="1057"/>
                </a:cubicBezTo>
                <a:cubicBezTo>
                  <a:pt x="3530" y="1071"/>
                  <a:pt x="3519" y="1082"/>
                  <a:pt x="3505" y="1082"/>
                </a:cubicBezTo>
                <a:cubicBezTo>
                  <a:pt x="3492" y="1082"/>
                  <a:pt x="3480" y="1071"/>
                  <a:pt x="3480" y="1057"/>
                </a:cubicBezTo>
                <a:close/>
                <a:moveTo>
                  <a:pt x="3480" y="957"/>
                </a:moveTo>
                <a:lnTo>
                  <a:pt x="3480" y="957"/>
                </a:lnTo>
                <a:cubicBezTo>
                  <a:pt x="3480" y="943"/>
                  <a:pt x="3492" y="932"/>
                  <a:pt x="3505" y="932"/>
                </a:cubicBezTo>
                <a:cubicBezTo>
                  <a:pt x="3519" y="932"/>
                  <a:pt x="3530" y="943"/>
                  <a:pt x="3530" y="957"/>
                </a:cubicBezTo>
                <a:cubicBezTo>
                  <a:pt x="3530" y="971"/>
                  <a:pt x="3519" y="982"/>
                  <a:pt x="3505" y="982"/>
                </a:cubicBezTo>
                <a:cubicBezTo>
                  <a:pt x="3492" y="982"/>
                  <a:pt x="3480" y="971"/>
                  <a:pt x="3480" y="957"/>
                </a:cubicBezTo>
                <a:close/>
                <a:moveTo>
                  <a:pt x="3480" y="857"/>
                </a:moveTo>
                <a:lnTo>
                  <a:pt x="3480" y="857"/>
                </a:lnTo>
                <a:cubicBezTo>
                  <a:pt x="3480" y="843"/>
                  <a:pt x="3492" y="832"/>
                  <a:pt x="3505" y="832"/>
                </a:cubicBezTo>
                <a:cubicBezTo>
                  <a:pt x="3519" y="832"/>
                  <a:pt x="3530" y="843"/>
                  <a:pt x="3530" y="857"/>
                </a:cubicBezTo>
                <a:cubicBezTo>
                  <a:pt x="3530" y="871"/>
                  <a:pt x="3519" y="882"/>
                  <a:pt x="3505" y="882"/>
                </a:cubicBezTo>
                <a:cubicBezTo>
                  <a:pt x="3492" y="882"/>
                  <a:pt x="3480" y="871"/>
                  <a:pt x="3480" y="857"/>
                </a:cubicBezTo>
                <a:close/>
                <a:moveTo>
                  <a:pt x="3480" y="757"/>
                </a:moveTo>
                <a:lnTo>
                  <a:pt x="3480" y="757"/>
                </a:lnTo>
                <a:cubicBezTo>
                  <a:pt x="3480" y="743"/>
                  <a:pt x="3492" y="732"/>
                  <a:pt x="3505" y="732"/>
                </a:cubicBezTo>
                <a:cubicBezTo>
                  <a:pt x="3519" y="732"/>
                  <a:pt x="3530" y="743"/>
                  <a:pt x="3530" y="757"/>
                </a:cubicBezTo>
                <a:cubicBezTo>
                  <a:pt x="3530" y="771"/>
                  <a:pt x="3519" y="782"/>
                  <a:pt x="3505" y="782"/>
                </a:cubicBezTo>
                <a:cubicBezTo>
                  <a:pt x="3492" y="782"/>
                  <a:pt x="3480" y="771"/>
                  <a:pt x="3480" y="757"/>
                </a:cubicBezTo>
                <a:close/>
                <a:moveTo>
                  <a:pt x="3480" y="657"/>
                </a:moveTo>
                <a:lnTo>
                  <a:pt x="3480" y="657"/>
                </a:lnTo>
                <a:cubicBezTo>
                  <a:pt x="3480" y="643"/>
                  <a:pt x="3492" y="632"/>
                  <a:pt x="3505" y="632"/>
                </a:cubicBezTo>
                <a:cubicBezTo>
                  <a:pt x="3519" y="632"/>
                  <a:pt x="3530" y="643"/>
                  <a:pt x="3530" y="657"/>
                </a:cubicBezTo>
                <a:cubicBezTo>
                  <a:pt x="3530" y="671"/>
                  <a:pt x="3519" y="682"/>
                  <a:pt x="3505" y="682"/>
                </a:cubicBezTo>
                <a:cubicBezTo>
                  <a:pt x="3492" y="682"/>
                  <a:pt x="3480" y="671"/>
                  <a:pt x="3480" y="657"/>
                </a:cubicBezTo>
                <a:close/>
                <a:moveTo>
                  <a:pt x="3478" y="559"/>
                </a:moveTo>
                <a:lnTo>
                  <a:pt x="3478" y="559"/>
                </a:lnTo>
                <a:cubicBezTo>
                  <a:pt x="3477" y="545"/>
                  <a:pt x="3487" y="533"/>
                  <a:pt x="3501" y="532"/>
                </a:cubicBezTo>
                <a:cubicBezTo>
                  <a:pt x="3515" y="531"/>
                  <a:pt x="3527" y="541"/>
                  <a:pt x="3528" y="555"/>
                </a:cubicBezTo>
                <a:cubicBezTo>
                  <a:pt x="3529" y="569"/>
                  <a:pt x="3519" y="581"/>
                  <a:pt x="3505" y="582"/>
                </a:cubicBezTo>
                <a:cubicBezTo>
                  <a:pt x="3491" y="583"/>
                  <a:pt x="3479" y="573"/>
                  <a:pt x="3478" y="559"/>
                </a:cubicBezTo>
                <a:close/>
                <a:moveTo>
                  <a:pt x="3462" y="465"/>
                </a:moveTo>
                <a:lnTo>
                  <a:pt x="3462" y="465"/>
                </a:lnTo>
                <a:cubicBezTo>
                  <a:pt x="3458" y="452"/>
                  <a:pt x="3466" y="438"/>
                  <a:pt x="3479" y="434"/>
                </a:cubicBezTo>
                <a:cubicBezTo>
                  <a:pt x="3492" y="431"/>
                  <a:pt x="3506" y="438"/>
                  <a:pt x="3510" y="452"/>
                </a:cubicBezTo>
                <a:cubicBezTo>
                  <a:pt x="3514" y="465"/>
                  <a:pt x="3506" y="479"/>
                  <a:pt x="3493" y="483"/>
                </a:cubicBezTo>
                <a:cubicBezTo>
                  <a:pt x="3479" y="486"/>
                  <a:pt x="3466" y="479"/>
                  <a:pt x="3462" y="465"/>
                </a:cubicBezTo>
                <a:close/>
                <a:moveTo>
                  <a:pt x="3430" y="376"/>
                </a:moveTo>
                <a:lnTo>
                  <a:pt x="3430" y="376"/>
                </a:lnTo>
                <a:cubicBezTo>
                  <a:pt x="3424" y="363"/>
                  <a:pt x="3429" y="348"/>
                  <a:pt x="3441" y="342"/>
                </a:cubicBezTo>
                <a:cubicBezTo>
                  <a:pt x="3454" y="336"/>
                  <a:pt x="3469" y="341"/>
                  <a:pt x="3475" y="353"/>
                </a:cubicBezTo>
                <a:cubicBezTo>
                  <a:pt x="3481" y="366"/>
                  <a:pt x="3476" y="381"/>
                  <a:pt x="3464" y="387"/>
                </a:cubicBezTo>
                <a:cubicBezTo>
                  <a:pt x="3451" y="393"/>
                  <a:pt x="3436" y="388"/>
                  <a:pt x="3430" y="376"/>
                </a:cubicBezTo>
                <a:close/>
                <a:moveTo>
                  <a:pt x="3384" y="293"/>
                </a:moveTo>
                <a:lnTo>
                  <a:pt x="3384" y="293"/>
                </a:lnTo>
                <a:cubicBezTo>
                  <a:pt x="3375" y="282"/>
                  <a:pt x="3377" y="266"/>
                  <a:pt x="3388" y="257"/>
                </a:cubicBezTo>
                <a:cubicBezTo>
                  <a:pt x="3399" y="249"/>
                  <a:pt x="3415" y="251"/>
                  <a:pt x="3423" y="262"/>
                </a:cubicBezTo>
                <a:cubicBezTo>
                  <a:pt x="3432" y="273"/>
                  <a:pt x="3430" y="289"/>
                  <a:pt x="3419" y="297"/>
                </a:cubicBezTo>
                <a:cubicBezTo>
                  <a:pt x="3408" y="306"/>
                  <a:pt x="3392" y="304"/>
                  <a:pt x="3384" y="293"/>
                </a:cubicBezTo>
                <a:close/>
                <a:moveTo>
                  <a:pt x="3322" y="217"/>
                </a:moveTo>
                <a:lnTo>
                  <a:pt x="3322" y="217"/>
                </a:lnTo>
                <a:cubicBezTo>
                  <a:pt x="3312" y="207"/>
                  <a:pt x="3313" y="192"/>
                  <a:pt x="3323" y="182"/>
                </a:cubicBezTo>
                <a:cubicBezTo>
                  <a:pt x="3333" y="173"/>
                  <a:pt x="3349" y="173"/>
                  <a:pt x="3358" y="183"/>
                </a:cubicBezTo>
                <a:cubicBezTo>
                  <a:pt x="3368" y="193"/>
                  <a:pt x="3367" y="209"/>
                  <a:pt x="3357" y="218"/>
                </a:cubicBezTo>
                <a:cubicBezTo>
                  <a:pt x="3347" y="228"/>
                  <a:pt x="3331" y="228"/>
                  <a:pt x="3322" y="217"/>
                </a:cubicBezTo>
                <a:close/>
                <a:moveTo>
                  <a:pt x="3249" y="155"/>
                </a:moveTo>
                <a:lnTo>
                  <a:pt x="3249" y="155"/>
                </a:lnTo>
                <a:cubicBezTo>
                  <a:pt x="3238" y="147"/>
                  <a:pt x="3236" y="131"/>
                  <a:pt x="3244" y="120"/>
                </a:cubicBezTo>
                <a:cubicBezTo>
                  <a:pt x="3253" y="109"/>
                  <a:pt x="3268" y="107"/>
                  <a:pt x="3279" y="115"/>
                </a:cubicBezTo>
                <a:cubicBezTo>
                  <a:pt x="3290" y="124"/>
                  <a:pt x="3292" y="139"/>
                  <a:pt x="3284" y="150"/>
                </a:cubicBezTo>
                <a:cubicBezTo>
                  <a:pt x="3276" y="161"/>
                  <a:pt x="3260" y="163"/>
                  <a:pt x="3249" y="155"/>
                </a:cubicBezTo>
                <a:close/>
                <a:moveTo>
                  <a:pt x="3167" y="106"/>
                </a:moveTo>
                <a:lnTo>
                  <a:pt x="3167" y="106"/>
                </a:lnTo>
                <a:cubicBezTo>
                  <a:pt x="3155" y="100"/>
                  <a:pt x="3150" y="85"/>
                  <a:pt x="3156" y="73"/>
                </a:cubicBezTo>
                <a:cubicBezTo>
                  <a:pt x="3162" y="60"/>
                  <a:pt x="3177" y="55"/>
                  <a:pt x="3190" y="62"/>
                </a:cubicBezTo>
                <a:cubicBezTo>
                  <a:pt x="3202" y="68"/>
                  <a:pt x="3207" y="83"/>
                  <a:pt x="3201" y="95"/>
                </a:cubicBezTo>
                <a:cubicBezTo>
                  <a:pt x="3195" y="108"/>
                  <a:pt x="3180" y="113"/>
                  <a:pt x="3167" y="106"/>
                </a:cubicBezTo>
                <a:close/>
                <a:moveTo>
                  <a:pt x="3078" y="72"/>
                </a:moveTo>
                <a:lnTo>
                  <a:pt x="3078" y="72"/>
                </a:lnTo>
                <a:cubicBezTo>
                  <a:pt x="3065" y="69"/>
                  <a:pt x="3057" y="55"/>
                  <a:pt x="3061" y="41"/>
                </a:cubicBezTo>
                <a:cubicBezTo>
                  <a:pt x="3065" y="28"/>
                  <a:pt x="3079" y="20"/>
                  <a:pt x="3092" y="24"/>
                </a:cubicBezTo>
                <a:cubicBezTo>
                  <a:pt x="3105" y="28"/>
                  <a:pt x="3113" y="42"/>
                  <a:pt x="3109" y="55"/>
                </a:cubicBezTo>
                <a:cubicBezTo>
                  <a:pt x="3106" y="68"/>
                  <a:pt x="3092" y="76"/>
                  <a:pt x="3078" y="72"/>
                </a:cubicBezTo>
                <a:close/>
                <a:moveTo>
                  <a:pt x="2983" y="54"/>
                </a:moveTo>
                <a:lnTo>
                  <a:pt x="2983" y="54"/>
                </a:lnTo>
                <a:cubicBezTo>
                  <a:pt x="2970" y="51"/>
                  <a:pt x="2960" y="39"/>
                  <a:pt x="2962" y="25"/>
                </a:cubicBezTo>
                <a:cubicBezTo>
                  <a:pt x="2964" y="11"/>
                  <a:pt x="2977" y="2"/>
                  <a:pt x="2991" y="4"/>
                </a:cubicBezTo>
                <a:cubicBezTo>
                  <a:pt x="3005" y="6"/>
                  <a:pt x="3014" y="19"/>
                  <a:pt x="3012" y="33"/>
                </a:cubicBezTo>
                <a:cubicBezTo>
                  <a:pt x="3010" y="46"/>
                  <a:pt x="2997" y="56"/>
                  <a:pt x="2983" y="54"/>
                </a:cubicBez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27" name="Rectangle 764"/>
          <p:cNvSpPr>
            <a:spLocks noChangeArrowheads="1"/>
          </p:cNvSpPr>
          <p:nvPr/>
        </p:nvSpPr>
        <p:spPr bwMode="auto">
          <a:xfrm>
            <a:off x="8056563" y="5716588"/>
            <a:ext cx="6223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00"/>
                </a:solidFill>
                <a:latin typeface="ＭＳ Ｐゴシック" pitchFamily="50" charset="-128"/>
              </a:rPr>
              <a:t>ここで炊</a:t>
            </a:r>
            <a:endParaRPr kumimoji="0" lang="ja-JP" altLang="en-US" sz="1800"/>
          </a:p>
        </p:txBody>
      </p:sp>
      <p:sp>
        <p:nvSpPr>
          <p:cNvPr id="34828" name="Rectangle 765"/>
          <p:cNvSpPr>
            <a:spLocks noChangeArrowheads="1"/>
          </p:cNvSpPr>
          <p:nvPr/>
        </p:nvSpPr>
        <p:spPr bwMode="auto">
          <a:xfrm>
            <a:off x="8056563" y="5915025"/>
            <a:ext cx="5778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00"/>
                </a:solidFill>
                <a:latin typeface="ＭＳ Ｐゴシック" pitchFamily="50" charset="-128"/>
              </a:rPr>
              <a:t>くご飯と</a:t>
            </a:r>
            <a:endParaRPr kumimoji="0" lang="ja-JP" altLang="en-US" sz="1800"/>
          </a:p>
        </p:txBody>
      </p:sp>
      <p:sp>
        <p:nvSpPr>
          <p:cNvPr id="34829" name="Rectangle 766"/>
          <p:cNvSpPr>
            <a:spLocks noChangeArrowheads="1"/>
          </p:cNvSpPr>
          <p:nvPr/>
        </p:nvSpPr>
        <p:spPr bwMode="auto">
          <a:xfrm>
            <a:off x="8056563" y="6115050"/>
            <a:ext cx="6508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00"/>
                </a:solidFill>
                <a:latin typeface="ＭＳ Ｐゴシック" pitchFamily="50" charset="-128"/>
              </a:rPr>
              <a:t>は、普通</a:t>
            </a:r>
            <a:endParaRPr kumimoji="0" lang="ja-JP" altLang="en-US" sz="1800"/>
          </a:p>
        </p:txBody>
      </p:sp>
      <p:sp>
        <p:nvSpPr>
          <p:cNvPr id="34830" name="Rectangle 767"/>
          <p:cNvSpPr>
            <a:spLocks noChangeArrowheads="1"/>
          </p:cNvSpPr>
          <p:nvPr/>
        </p:nvSpPr>
        <p:spPr bwMode="auto">
          <a:xfrm>
            <a:off x="8056563" y="6313488"/>
            <a:ext cx="6858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00"/>
                </a:solidFill>
                <a:latin typeface="ＭＳ Ｐゴシック" pitchFamily="50" charset="-128"/>
              </a:rPr>
              <a:t>の白米を</a:t>
            </a:r>
            <a:endParaRPr kumimoji="0" lang="ja-JP" altLang="en-US" sz="1800"/>
          </a:p>
        </p:txBody>
      </p:sp>
      <p:sp>
        <p:nvSpPr>
          <p:cNvPr id="34831" name="Rectangle 768"/>
          <p:cNvSpPr>
            <a:spLocks noChangeArrowheads="1"/>
          </p:cNvSpPr>
          <p:nvPr/>
        </p:nvSpPr>
        <p:spPr bwMode="auto">
          <a:xfrm>
            <a:off x="8056563" y="6513513"/>
            <a:ext cx="3492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00"/>
                </a:solidFill>
                <a:latin typeface="ＭＳ Ｐゴシック" pitchFamily="50" charset="-128"/>
              </a:rPr>
              <a:t>指す</a:t>
            </a:r>
            <a:endParaRPr kumimoji="0" lang="ja-JP" altLang="en-US" sz="1800"/>
          </a:p>
        </p:txBody>
      </p:sp>
      <p:sp>
        <p:nvSpPr>
          <p:cNvPr id="34832" name="Freeform 650"/>
          <p:cNvSpPr>
            <a:spLocks noEditPoints="1"/>
          </p:cNvSpPr>
          <p:nvPr/>
        </p:nvSpPr>
        <p:spPr bwMode="auto">
          <a:xfrm>
            <a:off x="4859338" y="3695700"/>
            <a:ext cx="1254125" cy="2397125"/>
          </a:xfrm>
          <a:custGeom>
            <a:avLst/>
            <a:gdLst>
              <a:gd name="T0" fmla="*/ 0 w 790"/>
              <a:gd name="T1" fmla="*/ 2147483647 h 1510"/>
              <a:gd name="T2" fmla="*/ 2147483647 w 790"/>
              <a:gd name="T3" fmla="*/ 2147483647 h 1510"/>
              <a:gd name="T4" fmla="*/ 2147483647 w 790"/>
              <a:gd name="T5" fmla="*/ 2147483647 h 1510"/>
              <a:gd name="T6" fmla="*/ 2147483647 w 790"/>
              <a:gd name="T7" fmla="*/ 2147483647 h 1510"/>
              <a:gd name="T8" fmla="*/ 0 w 790"/>
              <a:gd name="T9" fmla="*/ 2147483647 h 1510"/>
              <a:gd name="T10" fmla="*/ 2147483647 w 790"/>
              <a:gd name="T11" fmla="*/ 2147483647 h 1510"/>
              <a:gd name="T12" fmla="*/ 2147483647 w 790"/>
              <a:gd name="T13" fmla="*/ 0 h 1510"/>
              <a:gd name="T14" fmla="*/ 2147483647 w 790"/>
              <a:gd name="T15" fmla="*/ 2147483647 h 1510"/>
              <a:gd name="T16" fmla="*/ 2147483647 w 790"/>
              <a:gd name="T17" fmla="*/ 2147483647 h 15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90" h="1510">
                <a:moveTo>
                  <a:pt x="0" y="1500"/>
                </a:moveTo>
                <a:lnTo>
                  <a:pt x="753" y="45"/>
                </a:lnTo>
                <a:lnTo>
                  <a:pt x="774" y="56"/>
                </a:lnTo>
                <a:lnTo>
                  <a:pt x="21" y="1510"/>
                </a:lnTo>
                <a:lnTo>
                  <a:pt x="0" y="1500"/>
                </a:lnTo>
                <a:close/>
                <a:moveTo>
                  <a:pt x="728" y="45"/>
                </a:moveTo>
                <a:lnTo>
                  <a:pt x="790" y="0"/>
                </a:lnTo>
                <a:lnTo>
                  <a:pt x="789" y="77"/>
                </a:lnTo>
                <a:lnTo>
                  <a:pt x="728" y="45"/>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33" name="Rectangle 660"/>
          <p:cNvSpPr>
            <a:spLocks noChangeArrowheads="1"/>
          </p:cNvSpPr>
          <p:nvPr/>
        </p:nvSpPr>
        <p:spPr bwMode="auto">
          <a:xfrm>
            <a:off x="4286250" y="6092825"/>
            <a:ext cx="1198563" cy="307975"/>
          </a:xfrm>
          <a:prstGeom prst="rect">
            <a:avLst/>
          </a:prstGeom>
          <a:noFill/>
          <a:ln w="2381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834" name="Rectangle 662"/>
          <p:cNvSpPr>
            <a:spLocks noChangeArrowheads="1"/>
          </p:cNvSpPr>
          <p:nvPr/>
        </p:nvSpPr>
        <p:spPr bwMode="auto">
          <a:xfrm>
            <a:off x="4795838" y="6151563"/>
            <a:ext cx="1793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00"/>
                </a:solidFill>
                <a:latin typeface="ＭＳ Ｐゴシック" pitchFamily="50" charset="-128"/>
              </a:rPr>
              <a:t>人</a:t>
            </a:r>
            <a:endParaRPr kumimoji="0" lang="ja-JP" altLang="en-US" sz="1800"/>
          </a:p>
        </p:txBody>
      </p:sp>
      <p:sp>
        <p:nvSpPr>
          <p:cNvPr id="34835" name="Freeform 719"/>
          <p:cNvSpPr>
            <a:spLocks noEditPoints="1"/>
          </p:cNvSpPr>
          <p:nvPr/>
        </p:nvSpPr>
        <p:spPr bwMode="auto">
          <a:xfrm>
            <a:off x="5310188" y="5283200"/>
            <a:ext cx="1350962" cy="84138"/>
          </a:xfrm>
          <a:custGeom>
            <a:avLst/>
            <a:gdLst>
              <a:gd name="T0" fmla="*/ 2147483647 w 780"/>
              <a:gd name="T1" fmla="*/ 2147483647 h 62"/>
              <a:gd name="T2" fmla="*/ 2147483647 w 780"/>
              <a:gd name="T3" fmla="*/ 2147483647 h 62"/>
              <a:gd name="T4" fmla="*/ 2147483647 w 780"/>
              <a:gd name="T5" fmla="*/ 2147483647 h 62"/>
              <a:gd name="T6" fmla="*/ 2147483647 w 780"/>
              <a:gd name="T7" fmla="*/ 2147483647 h 62"/>
              <a:gd name="T8" fmla="*/ 2147483647 w 780"/>
              <a:gd name="T9" fmla="*/ 2147483647 h 62"/>
              <a:gd name="T10" fmla="*/ 2147483647 w 780"/>
              <a:gd name="T11" fmla="*/ 2147483647 h 62"/>
              <a:gd name="T12" fmla="*/ 0 w 780"/>
              <a:gd name="T13" fmla="*/ 2147483647 h 62"/>
              <a:gd name="T14" fmla="*/ 2147483647 w 780"/>
              <a:gd name="T15" fmla="*/ 0 h 62"/>
              <a:gd name="T16" fmla="*/ 2147483647 w 780"/>
              <a:gd name="T17" fmla="*/ 2147483647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80" h="62">
                <a:moveTo>
                  <a:pt x="780" y="39"/>
                </a:moveTo>
                <a:lnTo>
                  <a:pt x="51" y="39"/>
                </a:lnTo>
                <a:lnTo>
                  <a:pt x="51" y="23"/>
                </a:lnTo>
                <a:lnTo>
                  <a:pt x="780" y="23"/>
                </a:lnTo>
                <a:lnTo>
                  <a:pt x="780" y="39"/>
                </a:lnTo>
                <a:close/>
                <a:moveTo>
                  <a:pt x="62" y="62"/>
                </a:moveTo>
                <a:lnTo>
                  <a:pt x="0" y="31"/>
                </a:lnTo>
                <a:lnTo>
                  <a:pt x="62" y="0"/>
                </a:lnTo>
                <a:lnTo>
                  <a:pt x="62" y="62"/>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36" name="Freeform 739"/>
          <p:cNvSpPr>
            <a:spLocks noEditPoints="1"/>
          </p:cNvSpPr>
          <p:nvPr/>
        </p:nvSpPr>
        <p:spPr bwMode="auto">
          <a:xfrm>
            <a:off x="1870075" y="3952875"/>
            <a:ext cx="1006475" cy="79375"/>
          </a:xfrm>
          <a:custGeom>
            <a:avLst/>
            <a:gdLst>
              <a:gd name="T0" fmla="*/ 0 w 408"/>
              <a:gd name="T1" fmla="*/ 2147483647 h 62"/>
              <a:gd name="T2" fmla="*/ 2147483647 w 408"/>
              <a:gd name="T3" fmla="*/ 2147483647 h 62"/>
              <a:gd name="T4" fmla="*/ 2147483647 w 408"/>
              <a:gd name="T5" fmla="*/ 2147483647 h 62"/>
              <a:gd name="T6" fmla="*/ 0 w 408"/>
              <a:gd name="T7" fmla="*/ 2147483647 h 62"/>
              <a:gd name="T8" fmla="*/ 0 w 408"/>
              <a:gd name="T9" fmla="*/ 2147483647 h 62"/>
              <a:gd name="T10" fmla="*/ 2147483647 w 408"/>
              <a:gd name="T11" fmla="*/ 0 h 62"/>
              <a:gd name="T12" fmla="*/ 2147483647 w 408"/>
              <a:gd name="T13" fmla="*/ 2147483647 h 62"/>
              <a:gd name="T14" fmla="*/ 2147483647 w 408"/>
              <a:gd name="T15" fmla="*/ 2147483647 h 62"/>
              <a:gd name="T16" fmla="*/ 2147483647 w 408"/>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8" h="62">
                <a:moveTo>
                  <a:pt x="0" y="24"/>
                </a:moveTo>
                <a:lnTo>
                  <a:pt x="357" y="24"/>
                </a:lnTo>
                <a:lnTo>
                  <a:pt x="357" y="39"/>
                </a:lnTo>
                <a:lnTo>
                  <a:pt x="0" y="39"/>
                </a:lnTo>
                <a:lnTo>
                  <a:pt x="0" y="24"/>
                </a:lnTo>
                <a:close/>
                <a:moveTo>
                  <a:pt x="347" y="0"/>
                </a:moveTo>
                <a:lnTo>
                  <a:pt x="408" y="31"/>
                </a:lnTo>
                <a:lnTo>
                  <a:pt x="347" y="62"/>
                </a:lnTo>
                <a:lnTo>
                  <a:pt x="347" y="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37" name="Freeform 723"/>
          <p:cNvSpPr>
            <a:spLocks noEditPoints="1"/>
          </p:cNvSpPr>
          <p:nvPr/>
        </p:nvSpPr>
        <p:spPr bwMode="auto">
          <a:xfrm>
            <a:off x="6510338" y="1427163"/>
            <a:ext cx="122237" cy="195262"/>
          </a:xfrm>
          <a:custGeom>
            <a:avLst/>
            <a:gdLst>
              <a:gd name="T0" fmla="*/ 0 w 695"/>
              <a:gd name="T1" fmla="*/ 0 h 1334"/>
              <a:gd name="T2" fmla="*/ 0 w 695"/>
              <a:gd name="T3" fmla="*/ 0 h 1334"/>
              <a:gd name="T4" fmla="*/ 0 w 695"/>
              <a:gd name="T5" fmla="*/ 0 h 1334"/>
              <a:gd name="T6" fmla="*/ 0 w 695"/>
              <a:gd name="T7" fmla="*/ 0 h 1334"/>
              <a:gd name="T8" fmla="*/ 0 w 695"/>
              <a:gd name="T9" fmla="*/ 0 h 1334"/>
              <a:gd name="T10" fmla="*/ 0 w 695"/>
              <a:gd name="T11" fmla="*/ 0 h 1334"/>
              <a:gd name="T12" fmla="*/ 0 w 695"/>
              <a:gd name="T13" fmla="*/ 0 h 1334"/>
              <a:gd name="T14" fmla="*/ 0 w 695"/>
              <a:gd name="T15" fmla="*/ 0 h 1334"/>
              <a:gd name="T16" fmla="*/ 0 w 695"/>
              <a:gd name="T17" fmla="*/ 0 h 1334"/>
              <a:gd name="T18" fmla="*/ 0 w 695"/>
              <a:gd name="T19" fmla="*/ 0 h 1334"/>
              <a:gd name="T20" fmla="*/ 0 w 695"/>
              <a:gd name="T21" fmla="*/ 0 h 1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95" h="1334">
                <a:moveTo>
                  <a:pt x="686" y="54"/>
                </a:moveTo>
                <a:lnTo>
                  <a:pt x="181" y="1052"/>
                </a:lnTo>
                <a:cubicBezTo>
                  <a:pt x="172" y="1069"/>
                  <a:pt x="152" y="1075"/>
                  <a:pt x="136" y="1067"/>
                </a:cubicBezTo>
                <a:cubicBezTo>
                  <a:pt x="120" y="1058"/>
                  <a:pt x="113" y="1038"/>
                  <a:pt x="121" y="1022"/>
                </a:cubicBezTo>
                <a:lnTo>
                  <a:pt x="627" y="23"/>
                </a:lnTo>
                <a:cubicBezTo>
                  <a:pt x="635" y="7"/>
                  <a:pt x="655" y="0"/>
                  <a:pt x="672" y="9"/>
                </a:cubicBezTo>
                <a:cubicBezTo>
                  <a:pt x="688" y="17"/>
                  <a:pt x="695" y="37"/>
                  <a:pt x="686" y="54"/>
                </a:cubicBezTo>
                <a:close/>
                <a:moveTo>
                  <a:pt x="360" y="1068"/>
                </a:moveTo>
                <a:lnTo>
                  <a:pt x="0" y="1334"/>
                </a:lnTo>
                <a:lnTo>
                  <a:pt x="3" y="887"/>
                </a:lnTo>
                <a:lnTo>
                  <a:pt x="360" y="1068"/>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38" name="Freeform 710"/>
          <p:cNvSpPr>
            <a:spLocks noEditPoints="1"/>
          </p:cNvSpPr>
          <p:nvPr/>
        </p:nvSpPr>
        <p:spPr bwMode="auto">
          <a:xfrm>
            <a:off x="6554788" y="1635125"/>
            <a:ext cx="146050" cy="180975"/>
          </a:xfrm>
          <a:custGeom>
            <a:avLst/>
            <a:gdLst>
              <a:gd name="T0" fmla="*/ 0 w 1884"/>
              <a:gd name="T1" fmla="*/ 0 h 2668"/>
              <a:gd name="T2" fmla="*/ 0 w 1884"/>
              <a:gd name="T3" fmla="*/ 0 h 2668"/>
              <a:gd name="T4" fmla="*/ 0 w 1884"/>
              <a:gd name="T5" fmla="*/ 0 h 2668"/>
              <a:gd name="T6" fmla="*/ 0 w 1884"/>
              <a:gd name="T7" fmla="*/ 0 h 2668"/>
              <a:gd name="T8" fmla="*/ 0 w 1884"/>
              <a:gd name="T9" fmla="*/ 0 h 2668"/>
              <a:gd name="T10" fmla="*/ 0 w 1884"/>
              <a:gd name="T11" fmla="*/ 0 h 2668"/>
              <a:gd name="T12" fmla="*/ 0 w 1884"/>
              <a:gd name="T13" fmla="*/ 0 h 2668"/>
              <a:gd name="T14" fmla="*/ 0 w 1884"/>
              <a:gd name="T15" fmla="*/ 0 h 2668"/>
              <a:gd name="T16" fmla="*/ 0 w 1884"/>
              <a:gd name="T17" fmla="*/ 0 h 2668"/>
              <a:gd name="T18" fmla="*/ 0 w 1884"/>
              <a:gd name="T19" fmla="*/ 0 h 2668"/>
              <a:gd name="T20" fmla="*/ 0 w 1884"/>
              <a:gd name="T21" fmla="*/ 0 h 26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84" h="2668">
                <a:moveTo>
                  <a:pt x="1754" y="2631"/>
                </a:moveTo>
                <a:lnTo>
                  <a:pt x="327" y="585"/>
                </a:lnTo>
                <a:cubicBezTo>
                  <a:pt x="306" y="555"/>
                  <a:pt x="314" y="514"/>
                  <a:pt x="344" y="493"/>
                </a:cubicBezTo>
                <a:cubicBezTo>
                  <a:pt x="374" y="472"/>
                  <a:pt x="415" y="479"/>
                  <a:pt x="437" y="509"/>
                </a:cubicBezTo>
                <a:lnTo>
                  <a:pt x="1863" y="2554"/>
                </a:lnTo>
                <a:cubicBezTo>
                  <a:pt x="1884" y="2585"/>
                  <a:pt x="1877" y="2626"/>
                  <a:pt x="1847" y="2647"/>
                </a:cubicBezTo>
                <a:cubicBezTo>
                  <a:pt x="1816" y="2668"/>
                  <a:pt x="1775" y="2661"/>
                  <a:pt x="1754" y="2631"/>
                </a:cubicBezTo>
                <a:close/>
                <a:moveTo>
                  <a:pt x="130" y="885"/>
                </a:moveTo>
                <a:lnTo>
                  <a:pt x="0" y="0"/>
                </a:lnTo>
                <a:lnTo>
                  <a:pt x="786" y="428"/>
                </a:lnTo>
                <a:lnTo>
                  <a:pt x="130" y="885"/>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39" name="Rectangle 694"/>
          <p:cNvSpPr>
            <a:spLocks noChangeArrowheads="1"/>
          </p:cNvSpPr>
          <p:nvPr/>
        </p:nvSpPr>
        <p:spPr bwMode="auto">
          <a:xfrm>
            <a:off x="6381750" y="1816100"/>
            <a:ext cx="12303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消費量が少ない</a:t>
            </a:r>
            <a:endParaRPr kumimoji="0" lang="ja-JP" altLang="en-US" sz="1800">
              <a:solidFill>
                <a:srgbClr val="0000CC"/>
              </a:solidFill>
            </a:endParaRPr>
          </a:p>
        </p:txBody>
      </p:sp>
      <p:sp>
        <p:nvSpPr>
          <p:cNvPr id="34840" name="Freeform 663"/>
          <p:cNvSpPr>
            <a:spLocks noEditPoints="1"/>
          </p:cNvSpPr>
          <p:nvPr/>
        </p:nvSpPr>
        <p:spPr bwMode="auto">
          <a:xfrm>
            <a:off x="6248400" y="3035300"/>
            <a:ext cx="719138" cy="96838"/>
          </a:xfrm>
          <a:custGeom>
            <a:avLst/>
            <a:gdLst>
              <a:gd name="T0" fmla="*/ 2147483647 w 830"/>
              <a:gd name="T1" fmla="*/ 2147483647 h 61"/>
              <a:gd name="T2" fmla="*/ 2147483647 w 830"/>
              <a:gd name="T3" fmla="*/ 2147483647 h 61"/>
              <a:gd name="T4" fmla="*/ 2147483647 w 830"/>
              <a:gd name="T5" fmla="*/ 2147483647 h 61"/>
              <a:gd name="T6" fmla="*/ 2147483647 w 830"/>
              <a:gd name="T7" fmla="*/ 2147483647 h 61"/>
              <a:gd name="T8" fmla="*/ 2147483647 w 830"/>
              <a:gd name="T9" fmla="*/ 2147483647 h 61"/>
              <a:gd name="T10" fmla="*/ 2147483647 w 830"/>
              <a:gd name="T11" fmla="*/ 2147483647 h 61"/>
              <a:gd name="T12" fmla="*/ 0 w 830"/>
              <a:gd name="T13" fmla="*/ 2147483647 h 61"/>
              <a:gd name="T14" fmla="*/ 2147483647 w 830"/>
              <a:gd name="T15" fmla="*/ 0 h 61"/>
              <a:gd name="T16" fmla="*/ 2147483647 w 830"/>
              <a:gd name="T17" fmla="*/ 2147483647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30" h="61">
                <a:moveTo>
                  <a:pt x="830" y="36"/>
                </a:moveTo>
                <a:lnTo>
                  <a:pt x="51" y="36"/>
                </a:lnTo>
                <a:lnTo>
                  <a:pt x="51" y="25"/>
                </a:lnTo>
                <a:lnTo>
                  <a:pt x="830" y="25"/>
                </a:lnTo>
                <a:lnTo>
                  <a:pt x="830" y="36"/>
                </a:lnTo>
                <a:close/>
                <a:moveTo>
                  <a:pt x="61" y="61"/>
                </a:moveTo>
                <a:lnTo>
                  <a:pt x="0" y="30"/>
                </a:lnTo>
                <a:lnTo>
                  <a:pt x="61" y="0"/>
                </a:lnTo>
                <a:lnTo>
                  <a:pt x="61" y="61"/>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41" name="Rectangle 683"/>
          <p:cNvSpPr>
            <a:spLocks noChangeArrowheads="1"/>
          </p:cNvSpPr>
          <p:nvPr/>
        </p:nvSpPr>
        <p:spPr bwMode="auto">
          <a:xfrm>
            <a:off x="7023100" y="2965450"/>
            <a:ext cx="11557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水質が良くない</a:t>
            </a:r>
            <a:endParaRPr kumimoji="0" lang="en-US" altLang="ja-JP" sz="1400">
              <a:solidFill>
                <a:srgbClr val="0000CC"/>
              </a:solidFill>
              <a:latin typeface="ＭＳ Ｐゴシック" pitchFamily="50" charset="-128"/>
            </a:endParaRPr>
          </a:p>
        </p:txBody>
      </p:sp>
      <p:sp>
        <p:nvSpPr>
          <p:cNvPr id="34842" name="Freeform 697"/>
          <p:cNvSpPr>
            <a:spLocks noEditPoints="1"/>
          </p:cNvSpPr>
          <p:nvPr/>
        </p:nvSpPr>
        <p:spPr bwMode="auto">
          <a:xfrm flipH="1">
            <a:off x="6518275" y="2879725"/>
            <a:ext cx="141288" cy="201613"/>
          </a:xfrm>
          <a:custGeom>
            <a:avLst/>
            <a:gdLst>
              <a:gd name="T0" fmla="*/ 0 w 646"/>
              <a:gd name="T1" fmla="*/ 0 h 1078"/>
              <a:gd name="T2" fmla="*/ 2147483647 w 646"/>
              <a:gd name="T3" fmla="*/ 2147483647 h 1078"/>
              <a:gd name="T4" fmla="*/ 2147483647 w 646"/>
              <a:gd name="T5" fmla="*/ 2147483647 h 1078"/>
              <a:gd name="T6" fmla="*/ 2147483647 w 646"/>
              <a:gd name="T7" fmla="*/ 2147483647 h 1078"/>
              <a:gd name="T8" fmla="*/ 0 w 646"/>
              <a:gd name="T9" fmla="*/ 0 h 1078"/>
              <a:gd name="T10" fmla="*/ 0 w 646"/>
              <a:gd name="T11" fmla="*/ 0 h 1078"/>
              <a:gd name="T12" fmla="*/ 0 w 646"/>
              <a:gd name="T13" fmla="*/ 0 h 1078"/>
              <a:gd name="T14" fmla="*/ 2147483647 w 646"/>
              <a:gd name="T15" fmla="*/ 2147483647 h 1078"/>
              <a:gd name="T16" fmla="*/ 2147483647 w 646"/>
              <a:gd name="T17" fmla="*/ 2147483647 h 1078"/>
              <a:gd name="T18" fmla="*/ 2147483647 w 646"/>
              <a:gd name="T19" fmla="*/ 2147483647 h 1078"/>
              <a:gd name="T20" fmla="*/ 2147483647 w 646"/>
              <a:gd name="T21" fmla="*/ 2147483647 h 10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46" h="1078">
                <a:moveTo>
                  <a:pt x="67" y="22"/>
                </a:moveTo>
                <a:lnTo>
                  <a:pt x="507" y="774"/>
                </a:lnTo>
                <a:cubicBezTo>
                  <a:pt x="516" y="790"/>
                  <a:pt x="511" y="810"/>
                  <a:pt x="495" y="819"/>
                </a:cubicBezTo>
                <a:cubicBezTo>
                  <a:pt x="479" y="829"/>
                  <a:pt x="459" y="823"/>
                  <a:pt x="449" y="808"/>
                </a:cubicBezTo>
                <a:lnTo>
                  <a:pt x="10" y="55"/>
                </a:lnTo>
                <a:cubicBezTo>
                  <a:pt x="0" y="39"/>
                  <a:pt x="6" y="19"/>
                  <a:pt x="22" y="10"/>
                </a:cubicBezTo>
                <a:cubicBezTo>
                  <a:pt x="38" y="0"/>
                  <a:pt x="58" y="6"/>
                  <a:pt x="67" y="22"/>
                </a:cubicBezTo>
                <a:close/>
                <a:moveTo>
                  <a:pt x="617" y="632"/>
                </a:moveTo>
                <a:lnTo>
                  <a:pt x="646" y="1078"/>
                </a:lnTo>
                <a:lnTo>
                  <a:pt x="272" y="834"/>
                </a:lnTo>
                <a:lnTo>
                  <a:pt x="617" y="632"/>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43" name="Rectangle 683"/>
          <p:cNvSpPr>
            <a:spLocks noChangeArrowheads="1"/>
          </p:cNvSpPr>
          <p:nvPr/>
        </p:nvSpPr>
        <p:spPr bwMode="auto">
          <a:xfrm>
            <a:off x="6604000" y="2644775"/>
            <a:ext cx="118903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カルキ臭がする</a:t>
            </a:r>
            <a:endParaRPr kumimoji="0" lang="en-US" altLang="ja-JP" sz="1400">
              <a:solidFill>
                <a:srgbClr val="0000CC"/>
              </a:solidFill>
              <a:latin typeface="ＭＳ Ｐゴシック" pitchFamily="50" charset="-128"/>
            </a:endParaRPr>
          </a:p>
        </p:txBody>
      </p:sp>
      <p:sp>
        <p:nvSpPr>
          <p:cNvPr id="34844" name="Freeform 685"/>
          <p:cNvSpPr>
            <a:spLocks noEditPoints="1"/>
          </p:cNvSpPr>
          <p:nvPr/>
        </p:nvSpPr>
        <p:spPr bwMode="auto">
          <a:xfrm>
            <a:off x="6473825" y="3097213"/>
            <a:ext cx="146050" cy="211137"/>
          </a:xfrm>
          <a:custGeom>
            <a:avLst/>
            <a:gdLst>
              <a:gd name="T0" fmla="*/ 0 w 855"/>
              <a:gd name="T1" fmla="*/ 0 h 1447"/>
              <a:gd name="T2" fmla="*/ 0 w 855"/>
              <a:gd name="T3" fmla="*/ 0 h 1447"/>
              <a:gd name="T4" fmla="*/ 0 w 855"/>
              <a:gd name="T5" fmla="*/ 0 h 1447"/>
              <a:gd name="T6" fmla="*/ 0 w 855"/>
              <a:gd name="T7" fmla="*/ 0 h 1447"/>
              <a:gd name="T8" fmla="*/ 0 w 855"/>
              <a:gd name="T9" fmla="*/ 0 h 1447"/>
              <a:gd name="T10" fmla="*/ 0 w 855"/>
              <a:gd name="T11" fmla="*/ 0 h 1447"/>
              <a:gd name="T12" fmla="*/ 0 w 855"/>
              <a:gd name="T13" fmla="*/ 0 h 1447"/>
              <a:gd name="T14" fmla="*/ 0 w 855"/>
              <a:gd name="T15" fmla="*/ 0 h 1447"/>
              <a:gd name="T16" fmla="*/ 0 w 855"/>
              <a:gd name="T17" fmla="*/ 0 h 1447"/>
              <a:gd name="T18" fmla="*/ 0 w 855"/>
              <a:gd name="T19" fmla="*/ 0 h 1447"/>
              <a:gd name="T20" fmla="*/ 0 w 855"/>
              <a:gd name="T21" fmla="*/ 0 h 1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55" h="1447">
                <a:moveTo>
                  <a:pt x="788" y="1425"/>
                </a:moveTo>
                <a:lnTo>
                  <a:pt x="139" y="306"/>
                </a:lnTo>
                <a:cubicBezTo>
                  <a:pt x="130" y="290"/>
                  <a:pt x="135" y="269"/>
                  <a:pt x="151" y="260"/>
                </a:cubicBezTo>
                <a:cubicBezTo>
                  <a:pt x="167" y="251"/>
                  <a:pt x="187" y="256"/>
                  <a:pt x="196" y="272"/>
                </a:cubicBezTo>
                <a:lnTo>
                  <a:pt x="845" y="1392"/>
                </a:lnTo>
                <a:cubicBezTo>
                  <a:pt x="855" y="1408"/>
                  <a:pt x="849" y="1428"/>
                  <a:pt x="833" y="1437"/>
                </a:cubicBezTo>
                <a:cubicBezTo>
                  <a:pt x="817" y="1447"/>
                  <a:pt x="797" y="1441"/>
                  <a:pt x="788" y="1425"/>
                </a:cubicBezTo>
                <a:close/>
                <a:moveTo>
                  <a:pt x="28" y="447"/>
                </a:moveTo>
                <a:lnTo>
                  <a:pt x="0" y="0"/>
                </a:lnTo>
                <a:lnTo>
                  <a:pt x="374" y="246"/>
                </a:lnTo>
                <a:lnTo>
                  <a:pt x="28" y="447"/>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45" name="Rectangle 683"/>
          <p:cNvSpPr>
            <a:spLocks noChangeArrowheads="1"/>
          </p:cNvSpPr>
          <p:nvPr/>
        </p:nvSpPr>
        <p:spPr bwMode="auto">
          <a:xfrm>
            <a:off x="6581775" y="3273425"/>
            <a:ext cx="8445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硬水である</a:t>
            </a:r>
            <a:endParaRPr kumimoji="0" lang="en-US" altLang="ja-JP" sz="1400">
              <a:solidFill>
                <a:srgbClr val="0000CC"/>
              </a:solidFill>
              <a:latin typeface="ＭＳ Ｐゴシック" pitchFamily="50" charset="-128"/>
            </a:endParaRPr>
          </a:p>
        </p:txBody>
      </p:sp>
      <p:sp>
        <p:nvSpPr>
          <p:cNvPr id="34846" name="Freeform 666"/>
          <p:cNvSpPr>
            <a:spLocks noEditPoints="1"/>
          </p:cNvSpPr>
          <p:nvPr/>
        </p:nvSpPr>
        <p:spPr bwMode="auto">
          <a:xfrm>
            <a:off x="5281613" y="2605088"/>
            <a:ext cx="254000" cy="60325"/>
          </a:xfrm>
          <a:custGeom>
            <a:avLst/>
            <a:gdLst>
              <a:gd name="T0" fmla="*/ 0 w 629"/>
              <a:gd name="T1" fmla="*/ 2147483647 h 61"/>
              <a:gd name="T2" fmla="*/ 2147483647 w 629"/>
              <a:gd name="T3" fmla="*/ 2147483647 h 61"/>
              <a:gd name="T4" fmla="*/ 2147483647 w 629"/>
              <a:gd name="T5" fmla="*/ 2147483647 h 61"/>
              <a:gd name="T6" fmla="*/ 0 w 629"/>
              <a:gd name="T7" fmla="*/ 2147483647 h 61"/>
              <a:gd name="T8" fmla="*/ 0 w 629"/>
              <a:gd name="T9" fmla="*/ 2147483647 h 61"/>
              <a:gd name="T10" fmla="*/ 2147483647 w 629"/>
              <a:gd name="T11" fmla="*/ 0 h 61"/>
              <a:gd name="T12" fmla="*/ 2147483647 w 629"/>
              <a:gd name="T13" fmla="*/ 2147483647 h 61"/>
              <a:gd name="T14" fmla="*/ 2147483647 w 629"/>
              <a:gd name="T15" fmla="*/ 2147483647 h 61"/>
              <a:gd name="T16" fmla="*/ 2147483647 w 629"/>
              <a:gd name="T17" fmla="*/ 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29" h="61">
                <a:moveTo>
                  <a:pt x="0" y="25"/>
                </a:moveTo>
                <a:lnTo>
                  <a:pt x="578" y="25"/>
                </a:lnTo>
                <a:lnTo>
                  <a:pt x="578" y="36"/>
                </a:lnTo>
                <a:lnTo>
                  <a:pt x="0" y="36"/>
                </a:lnTo>
                <a:lnTo>
                  <a:pt x="0" y="25"/>
                </a:lnTo>
                <a:close/>
                <a:moveTo>
                  <a:pt x="567" y="0"/>
                </a:moveTo>
                <a:lnTo>
                  <a:pt x="629" y="31"/>
                </a:lnTo>
                <a:lnTo>
                  <a:pt x="567" y="61"/>
                </a:lnTo>
                <a:lnTo>
                  <a:pt x="567" y="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47" name="Freeform 666"/>
          <p:cNvSpPr>
            <a:spLocks noEditPoints="1"/>
          </p:cNvSpPr>
          <p:nvPr/>
        </p:nvSpPr>
        <p:spPr bwMode="auto">
          <a:xfrm>
            <a:off x="5346700" y="3098800"/>
            <a:ext cx="252413" cy="58738"/>
          </a:xfrm>
          <a:custGeom>
            <a:avLst/>
            <a:gdLst>
              <a:gd name="T0" fmla="*/ 0 w 629"/>
              <a:gd name="T1" fmla="*/ 2147483647 h 61"/>
              <a:gd name="T2" fmla="*/ 2147483647 w 629"/>
              <a:gd name="T3" fmla="*/ 2147483647 h 61"/>
              <a:gd name="T4" fmla="*/ 2147483647 w 629"/>
              <a:gd name="T5" fmla="*/ 2147483647 h 61"/>
              <a:gd name="T6" fmla="*/ 0 w 629"/>
              <a:gd name="T7" fmla="*/ 2147483647 h 61"/>
              <a:gd name="T8" fmla="*/ 0 w 629"/>
              <a:gd name="T9" fmla="*/ 2147483647 h 61"/>
              <a:gd name="T10" fmla="*/ 2147483647 w 629"/>
              <a:gd name="T11" fmla="*/ 0 h 61"/>
              <a:gd name="T12" fmla="*/ 2147483647 w 629"/>
              <a:gd name="T13" fmla="*/ 2147483647 h 61"/>
              <a:gd name="T14" fmla="*/ 2147483647 w 629"/>
              <a:gd name="T15" fmla="*/ 2147483647 h 61"/>
              <a:gd name="T16" fmla="*/ 2147483647 w 629"/>
              <a:gd name="T17" fmla="*/ 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29" h="61">
                <a:moveTo>
                  <a:pt x="0" y="25"/>
                </a:moveTo>
                <a:lnTo>
                  <a:pt x="578" y="25"/>
                </a:lnTo>
                <a:lnTo>
                  <a:pt x="578" y="36"/>
                </a:lnTo>
                <a:lnTo>
                  <a:pt x="0" y="36"/>
                </a:lnTo>
                <a:lnTo>
                  <a:pt x="0" y="25"/>
                </a:lnTo>
                <a:close/>
                <a:moveTo>
                  <a:pt x="567" y="0"/>
                </a:moveTo>
                <a:lnTo>
                  <a:pt x="629" y="31"/>
                </a:lnTo>
                <a:lnTo>
                  <a:pt x="567" y="61"/>
                </a:lnTo>
                <a:lnTo>
                  <a:pt x="567" y="0"/>
                </a:lnTo>
                <a:close/>
              </a:path>
            </a:pathLst>
          </a:custGeom>
          <a:solidFill>
            <a:srgbClr val="000000"/>
          </a:solidFill>
          <a:ln w="1588" cap="flat">
            <a:solidFill>
              <a:srgbClr val="000000"/>
            </a:solidFill>
            <a:prstDash val="solid"/>
            <a:bevel/>
            <a:headEnd/>
            <a:tailEnd/>
          </a:ln>
        </p:spPr>
        <p:txBody>
          <a:bodyPr/>
          <a:lstStyle/>
          <a:p>
            <a:endParaRPr lang="ja-JP" altLang="en-US"/>
          </a:p>
        </p:txBody>
      </p:sp>
      <p:sp>
        <p:nvSpPr>
          <p:cNvPr id="34848" name="Rectangle 671"/>
          <p:cNvSpPr>
            <a:spLocks noChangeArrowheads="1"/>
          </p:cNvSpPr>
          <p:nvPr/>
        </p:nvSpPr>
        <p:spPr bwMode="auto">
          <a:xfrm>
            <a:off x="4102100" y="3013075"/>
            <a:ext cx="12461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米の品種が多い</a:t>
            </a:r>
            <a:endParaRPr kumimoji="0" lang="ja-JP" altLang="en-US" sz="1800">
              <a:solidFill>
                <a:srgbClr val="0000CC"/>
              </a:solidFill>
            </a:endParaRPr>
          </a:p>
        </p:txBody>
      </p:sp>
      <p:sp>
        <p:nvSpPr>
          <p:cNvPr id="34849" name="Rectangle 715"/>
          <p:cNvSpPr>
            <a:spLocks noChangeArrowheads="1"/>
          </p:cNvSpPr>
          <p:nvPr/>
        </p:nvSpPr>
        <p:spPr bwMode="auto">
          <a:xfrm>
            <a:off x="962025" y="3097213"/>
            <a:ext cx="153035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設定が間違っている</a:t>
            </a:r>
            <a:endParaRPr kumimoji="0" lang="ja-JP" altLang="en-US" sz="1800">
              <a:solidFill>
                <a:srgbClr val="0000CC"/>
              </a:solidFill>
            </a:endParaRPr>
          </a:p>
        </p:txBody>
      </p:sp>
      <p:cxnSp>
        <p:nvCxnSpPr>
          <p:cNvPr id="34850" name="直線矢印コネクタ 6"/>
          <p:cNvCxnSpPr>
            <a:cxnSpLocks noChangeShapeType="1"/>
          </p:cNvCxnSpPr>
          <p:nvPr/>
        </p:nvCxnSpPr>
        <p:spPr bwMode="auto">
          <a:xfrm flipV="1">
            <a:off x="1789113" y="2141538"/>
            <a:ext cx="500062" cy="936625"/>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51" name="直線矢印コネクタ 7"/>
          <p:cNvCxnSpPr>
            <a:cxnSpLocks noChangeShapeType="1"/>
          </p:cNvCxnSpPr>
          <p:nvPr/>
        </p:nvCxnSpPr>
        <p:spPr bwMode="auto">
          <a:xfrm>
            <a:off x="1662113" y="2776538"/>
            <a:ext cx="293687" cy="0"/>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52" name="Rectangle 715"/>
          <p:cNvSpPr>
            <a:spLocks noChangeArrowheads="1"/>
          </p:cNvSpPr>
          <p:nvPr/>
        </p:nvSpPr>
        <p:spPr bwMode="auto">
          <a:xfrm>
            <a:off x="676275" y="2608263"/>
            <a:ext cx="9937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マニュアルが</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解りにくい</a:t>
            </a:r>
            <a:endParaRPr kumimoji="0" lang="ja-JP" altLang="en-US" sz="1800">
              <a:solidFill>
                <a:srgbClr val="0000CC"/>
              </a:solidFill>
            </a:endParaRPr>
          </a:p>
        </p:txBody>
      </p:sp>
      <p:cxnSp>
        <p:nvCxnSpPr>
          <p:cNvPr id="34853" name="直線矢印コネクタ 162"/>
          <p:cNvCxnSpPr>
            <a:cxnSpLocks noChangeShapeType="1"/>
          </p:cNvCxnSpPr>
          <p:nvPr/>
        </p:nvCxnSpPr>
        <p:spPr bwMode="auto">
          <a:xfrm>
            <a:off x="2789238" y="1616075"/>
            <a:ext cx="293687" cy="0"/>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54" name="直線矢印コネクタ 163"/>
          <p:cNvCxnSpPr>
            <a:cxnSpLocks noChangeShapeType="1"/>
          </p:cNvCxnSpPr>
          <p:nvPr/>
        </p:nvCxnSpPr>
        <p:spPr bwMode="auto">
          <a:xfrm flipH="1">
            <a:off x="3173413" y="1490663"/>
            <a:ext cx="190500" cy="6350"/>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55" name="Rectangle 718"/>
          <p:cNvSpPr>
            <a:spLocks noChangeArrowheads="1"/>
          </p:cNvSpPr>
          <p:nvPr/>
        </p:nvSpPr>
        <p:spPr bwMode="auto">
          <a:xfrm>
            <a:off x="3403600" y="1231900"/>
            <a:ext cx="8715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使用目的を</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誤った</a:t>
            </a:r>
            <a:endParaRPr kumimoji="0" lang="ja-JP" altLang="en-US" sz="1800">
              <a:solidFill>
                <a:srgbClr val="0000CC"/>
              </a:solidFill>
            </a:endParaRPr>
          </a:p>
        </p:txBody>
      </p:sp>
      <p:cxnSp>
        <p:nvCxnSpPr>
          <p:cNvPr id="34856" name="直線矢印コネクタ 6"/>
          <p:cNvCxnSpPr>
            <a:cxnSpLocks noChangeShapeType="1"/>
          </p:cNvCxnSpPr>
          <p:nvPr/>
        </p:nvCxnSpPr>
        <p:spPr bwMode="auto">
          <a:xfrm flipH="1">
            <a:off x="3502025" y="4060825"/>
            <a:ext cx="430213" cy="860425"/>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57" name="直線矢印コネクタ 6"/>
          <p:cNvCxnSpPr>
            <a:cxnSpLocks noChangeShapeType="1"/>
          </p:cNvCxnSpPr>
          <p:nvPr/>
        </p:nvCxnSpPr>
        <p:spPr bwMode="auto">
          <a:xfrm flipH="1" flipV="1">
            <a:off x="2930525" y="4940300"/>
            <a:ext cx="320675" cy="717550"/>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58" name="Rectangle 760"/>
          <p:cNvSpPr>
            <a:spLocks noChangeArrowheads="1"/>
          </p:cNvSpPr>
          <p:nvPr/>
        </p:nvSpPr>
        <p:spPr bwMode="auto">
          <a:xfrm>
            <a:off x="3467100" y="5151438"/>
            <a:ext cx="717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水浸時間</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が少ない</a:t>
            </a:r>
            <a:endParaRPr kumimoji="0" lang="en-US" altLang="ja-JP" sz="1400">
              <a:solidFill>
                <a:srgbClr val="0000CC"/>
              </a:solidFill>
              <a:latin typeface="ＭＳ Ｐゴシック" pitchFamily="50" charset="-128"/>
            </a:endParaRPr>
          </a:p>
        </p:txBody>
      </p:sp>
      <p:sp>
        <p:nvSpPr>
          <p:cNvPr id="34859" name="Rectangle 760"/>
          <p:cNvSpPr>
            <a:spLocks noChangeArrowheads="1"/>
          </p:cNvSpPr>
          <p:nvPr/>
        </p:nvSpPr>
        <p:spPr bwMode="auto">
          <a:xfrm>
            <a:off x="2290763" y="5214938"/>
            <a:ext cx="717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水浸時間</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が多い</a:t>
            </a:r>
            <a:endParaRPr kumimoji="0" lang="en-US" altLang="ja-JP" sz="1400">
              <a:solidFill>
                <a:srgbClr val="0000CC"/>
              </a:solidFill>
              <a:latin typeface="ＭＳ Ｐゴシック" pitchFamily="50" charset="-128"/>
            </a:endParaRPr>
          </a:p>
        </p:txBody>
      </p:sp>
      <p:cxnSp>
        <p:nvCxnSpPr>
          <p:cNvPr id="34860" name="直線矢印コネクタ 18"/>
          <p:cNvCxnSpPr>
            <a:cxnSpLocks noChangeShapeType="1"/>
          </p:cNvCxnSpPr>
          <p:nvPr/>
        </p:nvCxnSpPr>
        <p:spPr bwMode="auto">
          <a:xfrm flipH="1">
            <a:off x="3763963" y="4437063"/>
            <a:ext cx="206375" cy="0"/>
          </a:xfrm>
          <a:prstGeom prst="straightConnector1">
            <a:avLst/>
          </a:prstGeom>
          <a:noFill/>
          <a:ln w="222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61" name="直線矢印コネクタ 177"/>
          <p:cNvCxnSpPr>
            <a:cxnSpLocks noChangeShapeType="1"/>
          </p:cNvCxnSpPr>
          <p:nvPr/>
        </p:nvCxnSpPr>
        <p:spPr bwMode="auto">
          <a:xfrm flipH="1">
            <a:off x="3157538" y="5376863"/>
            <a:ext cx="206375" cy="0"/>
          </a:xfrm>
          <a:prstGeom prst="straightConnector1">
            <a:avLst/>
          </a:prstGeom>
          <a:noFill/>
          <a:ln w="222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62" name="Rectangle 728"/>
          <p:cNvSpPr>
            <a:spLocks noChangeArrowheads="1"/>
          </p:cNvSpPr>
          <p:nvPr/>
        </p:nvSpPr>
        <p:spPr bwMode="auto">
          <a:xfrm>
            <a:off x="2760663" y="4251325"/>
            <a:ext cx="105886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研ぐ道具が</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適切でない</a:t>
            </a:r>
            <a:endParaRPr kumimoji="0" lang="ja-JP" altLang="en-US" sz="1400">
              <a:solidFill>
                <a:srgbClr val="0000CC"/>
              </a:solidFill>
            </a:endParaRPr>
          </a:p>
        </p:txBody>
      </p:sp>
      <p:cxnSp>
        <p:nvCxnSpPr>
          <p:cNvPr id="34863" name="直線矢印コネクタ 179"/>
          <p:cNvCxnSpPr>
            <a:cxnSpLocks noChangeShapeType="1"/>
          </p:cNvCxnSpPr>
          <p:nvPr/>
        </p:nvCxnSpPr>
        <p:spPr bwMode="auto">
          <a:xfrm>
            <a:off x="3484563" y="4486275"/>
            <a:ext cx="238125" cy="0"/>
          </a:xfrm>
          <a:prstGeom prst="straightConnector1">
            <a:avLst/>
          </a:prstGeom>
          <a:noFill/>
          <a:ln w="222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64" name="直線矢印コネクタ 182"/>
          <p:cNvCxnSpPr>
            <a:cxnSpLocks noChangeShapeType="1"/>
          </p:cNvCxnSpPr>
          <p:nvPr/>
        </p:nvCxnSpPr>
        <p:spPr bwMode="auto">
          <a:xfrm>
            <a:off x="2906713" y="5475288"/>
            <a:ext cx="238125" cy="0"/>
          </a:xfrm>
          <a:prstGeom prst="straightConnector1">
            <a:avLst/>
          </a:prstGeom>
          <a:noFill/>
          <a:ln w="222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65" name="Rectangle 736"/>
          <p:cNvSpPr>
            <a:spLocks noChangeArrowheads="1"/>
          </p:cNvSpPr>
          <p:nvPr/>
        </p:nvSpPr>
        <p:spPr bwMode="auto">
          <a:xfrm>
            <a:off x="647700" y="5575300"/>
            <a:ext cx="11176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水位の目盛が</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読み取りにくい</a:t>
            </a:r>
            <a:endParaRPr kumimoji="0" lang="ja-JP" altLang="en-US" sz="1800">
              <a:solidFill>
                <a:srgbClr val="0000CC"/>
              </a:solidFill>
            </a:endParaRPr>
          </a:p>
        </p:txBody>
      </p:sp>
      <p:cxnSp>
        <p:nvCxnSpPr>
          <p:cNvPr id="34866" name="直線矢印コネクタ 6"/>
          <p:cNvCxnSpPr>
            <a:cxnSpLocks noChangeShapeType="1"/>
          </p:cNvCxnSpPr>
          <p:nvPr/>
        </p:nvCxnSpPr>
        <p:spPr bwMode="auto">
          <a:xfrm flipV="1">
            <a:off x="1430338" y="5254625"/>
            <a:ext cx="215900" cy="315913"/>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67" name="Rectangle 722"/>
          <p:cNvSpPr>
            <a:spLocks noChangeArrowheads="1"/>
          </p:cNvSpPr>
          <p:nvPr/>
        </p:nvSpPr>
        <p:spPr bwMode="auto">
          <a:xfrm>
            <a:off x="6689725" y="5103813"/>
            <a:ext cx="8477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炊飯器の</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設定を誤る</a:t>
            </a:r>
            <a:endParaRPr kumimoji="0" lang="ja-JP" altLang="en-US" sz="1800">
              <a:solidFill>
                <a:srgbClr val="0000CC"/>
              </a:solidFill>
            </a:endParaRPr>
          </a:p>
        </p:txBody>
      </p:sp>
      <p:sp>
        <p:nvSpPr>
          <p:cNvPr id="34868" name="Rectangle 722"/>
          <p:cNvSpPr>
            <a:spLocks noChangeArrowheads="1"/>
          </p:cNvSpPr>
          <p:nvPr/>
        </p:nvSpPr>
        <p:spPr bwMode="auto">
          <a:xfrm>
            <a:off x="6153150" y="5900738"/>
            <a:ext cx="1016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ご飯の硬さが</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解らない</a:t>
            </a:r>
            <a:endParaRPr kumimoji="0" lang="en-US" altLang="ja-JP" sz="1400">
              <a:solidFill>
                <a:srgbClr val="0000CC"/>
              </a:solidFill>
              <a:latin typeface="ＭＳ Ｐゴシック" pitchFamily="50" charset="-128"/>
            </a:endParaRPr>
          </a:p>
        </p:txBody>
      </p:sp>
      <p:cxnSp>
        <p:nvCxnSpPr>
          <p:cNvPr id="34869" name="直線矢印コネクタ 6"/>
          <p:cNvCxnSpPr>
            <a:cxnSpLocks noChangeShapeType="1"/>
          </p:cNvCxnSpPr>
          <p:nvPr/>
        </p:nvCxnSpPr>
        <p:spPr bwMode="auto">
          <a:xfrm flipH="1" flipV="1">
            <a:off x="6423025" y="5367338"/>
            <a:ext cx="295275" cy="547687"/>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70" name="直線矢印コネクタ 191"/>
          <p:cNvCxnSpPr>
            <a:cxnSpLocks noChangeShapeType="1"/>
          </p:cNvCxnSpPr>
          <p:nvPr/>
        </p:nvCxnSpPr>
        <p:spPr bwMode="auto">
          <a:xfrm>
            <a:off x="6361113" y="5743575"/>
            <a:ext cx="238125" cy="0"/>
          </a:xfrm>
          <a:prstGeom prst="straightConnector1">
            <a:avLst/>
          </a:prstGeom>
          <a:noFill/>
          <a:ln w="222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71" name="Rectangle 722"/>
          <p:cNvSpPr>
            <a:spLocks noChangeArrowheads="1"/>
          </p:cNvSpPr>
          <p:nvPr/>
        </p:nvSpPr>
        <p:spPr bwMode="auto">
          <a:xfrm>
            <a:off x="5191125" y="5445125"/>
            <a:ext cx="12319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食べる人の好み</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が解らない</a:t>
            </a:r>
            <a:endParaRPr kumimoji="0" lang="en-US" altLang="ja-JP" sz="1400">
              <a:solidFill>
                <a:srgbClr val="0000CC"/>
              </a:solidFill>
              <a:latin typeface="ＭＳ Ｐゴシック" pitchFamily="50" charset="-128"/>
            </a:endParaRPr>
          </a:p>
        </p:txBody>
      </p:sp>
      <p:cxnSp>
        <p:nvCxnSpPr>
          <p:cNvPr id="34872" name="直線矢印コネクタ 6"/>
          <p:cNvCxnSpPr>
            <a:cxnSpLocks noChangeShapeType="1"/>
          </p:cNvCxnSpPr>
          <p:nvPr/>
        </p:nvCxnSpPr>
        <p:spPr bwMode="auto">
          <a:xfrm flipH="1">
            <a:off x="5710238" y="4354513"/>
            <a:ext cx="509587" cy="965200"/>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73" name="Rectangle 722"/>
          <p:cNvSpPr>
            <a:spLocks noChangeArrowheads="1"/>
          </p:cNvSpPr>
          <p:nvPr/>
        </p:nvSpPr>
        <p:spPr bwMode="auto">
          <a:xfrm>
            <a:off x="6040438" y="3898900"/>
            <a:ext cx="8985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設定方法が</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解らない</a:t>
            </a:r>
            <a:endParaRPr kumimoji="0" lang="en-US" altLang="ja-JP" sz="1400">
              <a:solidFill>
                <a:srgbClr val="0000CC"/>
              </a:solidFill>
              <a:latin typeface="ＭＳ Ｐゴシック" pitchFamily="50" charset="-128"/>
            </a:endParaRPr>
          </a:p>
        </p:txBody>
      </p:sp>
      <p:cxnSp>
        <p:nvCxnSpPr>
          <p:cNvPr id="34874" name="直線矢印コネクタ 195"/>
          <p:cNvCxnSpPr>
            <a:cxnSpLocks noChangeShapeType="1"/>
          </p:cNvCxnSpPr>
          <p:nvPr/>
        </p:nvCxnSpPr>
        <p:spPr bwMode="auto">
          <a:xfrm flipH="1">
            <a:off x="6148388" y="4537075"/>
            <a:ext cx="446087" cy="0"/>
          </a:xfrm>
          <a:prstGeom prst="straightConnector1">
            <a:avLst/>
          </a:prstGeom>
          <a:noFill/>
          <a:ln w="222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75" name="Rectangle 722"/>
          <p:cNvSpPr>
            <a:spLocks noChangeArrowheads="1"/>
          </p:cNvSpPr>
          <p:nvPr/>
        </p:nvSpPr>
        <p:spPr bwMode="auto">
          <a:xfrm>
            <a:off x="6619875" y="4279900"/>
            <a:ext cx="9667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マニュアルを</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見ていない</a:t>
            </a:r>
            <a:endParaRPr kumimoji="0" lang="en-US" altLang="ja-JP" sz="1400">
              <a:solidFill>
                <a:srgbClr val="0000CC"/>
              </a:solidFill>
              <a:latin typeface="ＭＳ Ｐゴシック" pitchFamily="50" charset="-128"/>
            </a:endParaRPr>
          </a:p>
        </p:txBody>
      </p:sp>
      <p:cxnSp>
        <p:nvCxnSpPr>
          <p:cNvPr id="34876" name="直線矢印コネクタ 199"/>
          <p:cNvCxnSpPr>
            <a:cxnSpLocks noChangeShapeType="1"/>
          </p:cNvCxnSpPr>
          <p:nvPr/>
        </p:nvCxnSpPr>
        <p:spPr bwMode="auto">
          <a:xfrm flipH="1" flipV="1">
            <a:off x="6326188" y="4532313"/>
            <a:ext cx="133350" cy="201612"/>
          </a:xfrm>
          <a:prstGeom prst="straightConnector1">
            <a:avLst/>
          </a:prstGeom>
          <a:noFill/>
          <a:ln w="222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77" name="Rectangle 722"/>
          <p:cNvSpPr>
            <a:spLocks noChangeArrowheads="1"/>
          </p:cNvSpPr>
          <p:nvPr/>
        </p:nvSpPr>
        <p:spPr bwMode="auto">
          <a:xfrm>
            <a:off x="6091238" y="4694238"/>
            <a:ext cx="13509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マニュアルの見方</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が解らない</a:t>
            </a:r>
            <a:endParaRPr kumimoji="0" lang="en-US" altLang="ja-JP" sz="1400">
              <a:solidFill>
                <a:srgbClr val="0000CC"/>
              </a:solidFill>
              <a:latin typeface="ＭＳ Ｐゴシック" pitchFamily="50" charset="-128"/>
            </a:endParaRPr>
          </a:p>
        </p:txBody>
      </p:sp>
      <p:sp>
        <p:nvSpPr>
          <p:cNvPr id="34878" name="Rectangle 722"/>
          <p:cNvSpPr>
            <a:spLocks noChangeArrowheads="1"/>
          </p:cNvSpPr>
          <p:nvPr/>
        </p:nvSpPr>
        <p:spPr bwMode="auto">
          <a:xfrm>
            <a:off x="1023938" y="3733800"/>
            <a:ext cx="8207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蒸らし時間</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が悪い</a:t>
            </a:r>
            <a:endParaRPr kumimoji="0" lang="ja-JP" altLang="en-US" sz="1800">
              <a:solidFill>
                <a:srgbClr val="0000CC"/>
              </a:solidFill>
            </a:endParaRPr>
          </a:p>
        </p:txBody>
      </p:sp>
      <p:cxnSp>
        <p:nvCxnSpPr>
          <p:cNvPr id="34879" name="直線矢印コネクタ 6"/>
          <p:cNvCxnSpPr>
            <a:cxnSpLocks noChangeShapeType="1"/>
          </p:cNvCxnSpPr>
          <p:nvPr/>
        </p:nvCxnSpPr>
        <p:spPr bwMode="auto">
          <a:xfrm flipV="1">
            <a:off x="2160588" y="4013200"/>
            <a:ext cx="134937" cy="238125"/>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880" name="Rectangle 722"/>
          <p:cNvSpPr>
            <a:spLocks noChangeArrowheads="1"/>
          </p:cNvSpPr>
          <p:nvPr/>
        </p:nvSpPr>
        <p:spPr bwMode="auto">
          <a:xfrm>
            <a:off x="954088" y="4237038"/>
            <a:ext cx="13414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400">
                <a:solidFill>
                  <a:srgbClr val="0000CC"/>
                </a:solidFill>
                <a:latin typeface="ＭＳ Ｐゴシック" pitchFamily="50" charset="-128"/>
              </a:rPr>
              <a:t>適正な蒸らし時間</a:t>
            </a:r>
            <a:endParaRPr kumimoji="0" lang="en-US" altLang="ja-JP" sz="1400">
              <a:solidFill>
                <a:srgbClr val="0000CC"/>
              </a:solidFill>
              <a:latin typeface="ＭＳ Ｐゴシック" pitchFamily="50" charset="-128"/>
            </a:endParaRPr>
          </a:p>
          <a:p>
            <a:pPr eaLnBrk="1" hangingPunct="1">
              <a:spcBef>
                <a:spcPct val="0"/>
              </a:spcBef>
              <a:buFontTx/>
              <a:buNone/>
            </a:pPr>
            <a:r>
              <a:rPr kumimoji="0" lang="ja-JP" altLang="en-US" sz="1400">
                <a:solidFill>
                  <a:srgbClr val="0000CC"/>
                </a:solidFill>
                <a:latin typeface="ＭＳ Ｐゴシック" pitchFamily="50" charset="-128"/>
              </a:rPr>
              <a:t>が解らない</a:t>
            </a:r>
            <a:endParaRPr kumimoji="0" lang="en-US" altLang="ja-JP" sz="1400">
              <a:solidFill>
                <a:srgbClr val="0000CC"/>
              </a:solidFill>
              <a:latin typeface="ＭＳ Ｐゴシック" pitchFamily="50" charset="-128"/>
            </a:endParaRPr>
          </a:p>
        </p:txBody>
      </p:sp>
      <p:sp>
        <p:nvSpPr>
          <p:cNvPr id="34881" name="Oval 777"/>
          <p:cNvSpPr>
            <a:spLocks noChangeArrowheads="1"/>
          </p:cNvSpPr>
          <p:nvPr/>
        </p:nvSpPr>
        <p:spPr bwMode="auto">
          <a:xfrm>
            <a:off x="976313" y="4184650"/>
            <a:ext cx="1347787" cy="563563"/>
          </a:xfrm>
          <a:prstGeom prst="ellipse">
            <a:avLst/>
          </a:prstGeom>
          <a:noFill/>
          <a:ln w="23813" cap="rnd">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3488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２８／６０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755650" y="3014663"/>
            <a:ext cx="7696200" cy="2592387"/>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144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80000"/>
              </a:lnSpc>
              <a:spcBef>
                <a:spcPct val="50000"/>
              </a:spcBef>
              <a:buFontTx/>
              <a:buNone/>
            </a:pPr>
            <a:r>
              <a:rPr lang="en-US" altLang="ja-JP" sz="2600">
                <a:latin typeface="HGP創英角ﾎﾟｯﾌﾟ体" pitchFamily="50" charset="-128"/>
                <a:ea typeface="HGP創英角ﾎﾟｯﾌﾟ体" pitchFamily="50" charset="-128"/>
              </a:rPr>
              <a:t> ○ </a:t>
            </a:r>
            <a:r>
              <a:rPr lang="ja-JP" altLang="en-US" sz="2600">
                <a:latin typeface="HGP創英角ﾎﾟｯﾌﾟ体" pitchFamily="50" charset="-128"/>
                <a:ea typeface="HGP創英角ﾎﾟｯﾌﾟ体" pitchFamily="50" charset="-128"/>
              </a:rPr>
              <a:t>カンや経験だけに頼らず</a:t>
            </a:r>
          </a:p>
          <a:p>
            <a:pPr eaLnBrk="1" hangingPunct="1">
              <a:lnSpc>
                <a:spcPct val="80000"/>
              </a:lnSpc>
              <a:spcBef>
                <a:spcPct val="50000"/>
              </a:spcBef>
              <a:buFontTx/>
              <a:buNone/>
            </a:pPr>
            <a:r>
              <a:rPr lang="ja-JP" altLang="en-US" sz="2600">
                <a:latin typeface="HGP創英角ﾎﾟｯﾌﾟ体" pitchFamily="50" charset="-128"/>
                <a:ea typeface="HGP創英角ﾎﾟｯﾌﾟ体" pitchFamily="50" charset="-128"/>
              </a:rPr>
              <a:t> ○ </a:t>
            </a:r>
            <a:r>
              <a:rPr lang="ja-JP" altLang="en-US" sz="2600" b="1">
                <a:solidFill>
                  <a:srgbClr val="FF0000"/>
                </a:solidFill>
                <a:latin typeface="HGP創英角ﾎﾟｯﾌﾟ体" pitchFamily="50" charset="-128"/>
                <a:ea typeface="HGP創英角ﾎﾟｯﾌﾟ体" pitchFamily="50" charset="-128"/>
              </a:rPr>
              <a:t>事実</a:t>
            </a:r>
            <a:r>
              <a:rPr lang="ja-JP" altLang="en-US" sz="2600">
                <a:latin typeface="HGP創英角ﾎﾟｯﾌﾟ体" pitchFamily="50" charset="-128"/>
                <a:ea typeface="HGP創英角ﾎﾟｯﾌﾟ体" pitchFamily="50" charset="-128"/>
              </a:rPr>
              <a:t>を客観的に示すデータを合理的にとり</a:t>
            </a:r>
          </a:p>
          <a:p>
            <a:pPr eaLnBrk="1" hangingPunct="1">
              <a:lnSpc>
                <a:spcPct val="80000"/>
              </a:lnSpc>
              <a:spcBef>
                <a:spcPct val="50000"/>
              </a:spcBef>
              <a:buFontTx/>
              <a:buNone/>
            </a:pPr>
            <a:r>
              <a:rPr lang="ja-JP" altLang="en-US" sz="2600">
                <a:latin typeface="HGP創英角ﾎﾟｯﾌﾟ体" pitchFamily="50" charset="-128"/>
                <a:ea typeface="HGP創英角ﾎﾟｯﾌﾟ体" pitchFamily="50" charset="-128"/>
              </a:rPr>
              <a:t> ○ </a:t>
            </a:r>
            <a:r>
              <a:rPr lang="ja-JP" altLang="en-US" sz="2600" b="1">
                <a:solidFill>
                  <a:srgbClr val="FF0000"/>
                </a:solidFill>
                <a:latin typeface="HGP創英角ﾎﾟｯﾌﾟ体" pitchFamily="50" charset="-128"/>
                <a:ea typeface="HGP創英角ﾎﾟｯﾌﾟ体" pitchFamily="50" charset="-128"/>
              </a:rPr>
              <a:t>統計的手法（ＱＣ手法）</a:t>
            </a:r>
            <a:r>
              <a:rPr lang="ja-JP" altLang="en-US" sz="2600">
                <a:latin typeface="HGP創英角ﾎﾟｯﾌﾟ体" pitchFamily="50" charset="-128"/>
                <a:ea typeface="HGP創英角ﾎﾟｯﾌﾟ体" pitchFamily="50" charset="-128"/>
              </a:rPr>
              <a:t>を活用して処理し</a:t>
            </a:r>
          </a:p>
          <a:p>
            <a:pPr eaLnBrk="1" hangingPunct="1">
              <a:lnSpc>
                <a:spcPct val="80000"/>
              </a:lnSpc>
              <a:spcBef>
                <a:spcPct val="50000"/>
              </a:spcBef>
              <a:buFontTx/>
              <a:buNone/>
            </a:pPr>
            <a:r>
              <a:rPr lang="ja-JP" altLang="en-US" sz="2600">
                <a:latin typeface="HGP創英角ﾎﾟｯﾌﾟ体" pitchFamily="50" charset="-128"/>
                <a:ea typeface="HGP創英角ﾎﾟｯﾌﾟ体" pitchFamily="50" charset="-128"/>
              </a:rPr>
              <a:t> ○ 結果を適切にまとめ</a:t>
            </a:r>
          </a:p>
          <a:p>
            <a:pPr eaLnBrk="1" hangingPunct="1">
              <a:lnSpc>
                <a:spcPct val="80000"/>
              </a:lnSpc>
              <a:spcBef>
                <a:spcPct val="50000"/>
              </a:spcBef>
              <a:buFontTx/>
              <a:buNone/>
            </a:pPr>
            <a:r>
              <a:rPr lang="ja-JP" altLang="en-US" sz="2600">
                <a:latin typeface="HGP創英角ﾎﾟｯﾌﾟ体" pitchFamily="50" charset="-128"/>
                <a:ea typeface="HGP創英角ﾎﾟｯﾌﾟ体" pitchFamily="50" charset="-128"/>
              </a:rPr>
              <a:t> ○ その情報にもとづいて判断し，処置していく</a:t>
            </a:r>
          </a:p>
        </p:txBody>
      </p:sp>
      <p:sp>
        <p:nvSpPr>
          <p:cNvPr id="8195" name="AutoShape 5"/>
          <p:cNvSpPr>
            <a:spLocks noChangeArrowheads="1"/>
          </p:cNvSpPr>
          <p:nvPr/>
        </p:nvSpPr>
        <p:spPr bwMode="auto">
          <a:xfrm rot="5400000">
            <a:off x="1212850" y="5819775"/>
            <a:ext cx="889000" cy="5715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81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608" y="0"/>
                </a:moveTo>
                <a:lnTo>
                  <a:pt x="9615" y="7200"/>
                </a:lnTo>
                <a:lnTo>
                  <a:pt x="12701" y="7200"/>
                </a:lnTo>
                <a:lnTo>
                  <a:pt x="12701" y="14818"/>
                </a:lnTo>
                <a:lnTo>
                  <a:pt x="0" y="14818"/>
                </a:lnTo>
                <a:lnTo>
                  <a:pt x="0" y="21600"/>
                </a:lnTo>
                <a:lnTo>
                  <a:pt x="18514" y="21600"/>
                </a:lnTo>
                <a:lnTo>
                  <a:pt x="18514" y="7200"/>
                </a:lnTo>
                <a:lnTo>
                  <a:pt x="21600" y="7200"/>
                </a:lnTo>
                <a:lnTo>
                  <a:pt x="15608"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96" name="Rectangle 8"/>
          <p:cNvSpPr>
            <a:spLocks noGrp="1" noChangeArrowheads="1"/>
          </p:cNvSpPr>
          <p:nvPr>
            <p:ph type="title"/>
          </p:nvPr>
        </p:nvSpPr>
        <p:spPr>
          <a:xfrm>
            <a:off x="0" y="82550"/>
            <a:ext cx="9144000" cy="704850"/>
          </a:xfrm>
          <a:noFill/>
        </p:spPr>
        <p:txBody>
          <a:bodyPr/>
          <a:lstStyle/>
          <a:p>
            <a:pPr algn="l" eaLnBrk="1" hangingPunct="1"/>
            <a:r>
              <a:rPr lang="ja-JP" altLang="en-US" sz="3100" smtClean="0">
                <a:solidFill>
                  <a:schemeClr val="tx1"/>
                </a:solidFill>
                <a:latin typeface="HGP創英角ﾎﾟｯﾌﾟ体" pitchFamily="50" charset="-128"/>
                <a:ea typeface="HGP創英角ﾎﾟｯﾌﾟ体" pitchFamily="50" charset="-128"/>
              </a:rPr>
              <a:t>　　品質管理（ＱＣ）活動を確実・効率よく進めるために</a:t>
            </a:r>
            <a:endParaRPr lang="ja-JP" altLang="en-US" sz="3000" smtClean="0">
              <a:latin typeface="HGP創英角ﾎﾟｯﾌﾟ体" pitchFamily="50" charset="-128"/>
              <a:ea typeface="HGP創英角ﾎﾟｯﾌﾟ体" pitchFamily="50" charset="-128"/>
            </a:endParaRPr>
          </a:p>
        </p:txBody>
      </p:sp>
      <p:sp>
        <p:nvSpPr>
          <p:cNvPr id="8197" name="AutoShape 12"/>
          <p:cNvSpPr>
            <a:spLocks noChangeArrowheads="1"/>
          </p:cNvSpPr>
          <p:nvPr/>
        </p:nvSpPr>
        <p:spPr bwMode="auto">
          <a:xfrm>
            <a:off x="3708400" y="1196975"/>
            <a:ext cx="4608513" cy="1439863"/>
          </a:xfrm>
          <a:prstGeom prst="wedgeRoundRectCallout">
            <a:avLst>
              <a:gd name="adj1" fmla="val -66912"/>
              <a:gd name="adj2" fmla="val -33792"/>
              <a:gd name="adj3" fmla="val 16667"/>
            </a:avLst>
          </a:prstGeom>
          <a:solidFill>
            <a:srgbClr val="A9CDD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200">
                <a:latin typeface="Times New Roman" pitchFamily="18" charset="0"/>
              </a:rPr>
              <a:t>３現主義の実際のプロセスは次のようになる</a:t>
            </a:r>
            <a:r>
              <a:rPr lang="ja-JP" altLang="en-US" sz="2200">
                <a:latin typeface="Times New Roman" pitchFamily="18" charset="0"/>
                <a:ea typeface="ＭＳ ゴシック" pitchFamily="49" charset="-128"/>
              </a:rPr>
              <a:t>。</a:t>
            </a:r>
            <a:r>
              <a:rPr lang="ja-JP" altLang="en-US" sz="2200">
                <a:latin typeface="Times New Roman" pitchFamily="18" charset="0"/>
              </a:rPr>
              <a:t>事実</a:t>
            </a:r>
            <a:r>
              <a:rPr lang="ja-JP" altLang="en-US" sz="2200">
                <a:latin typeface="Times New Roman" pitchFamily="18" charset="0"/>
                <a:ea typeface="ＭＳ ゴシック" pitchFamily="49" charset="-128"/>
              </a:rPr>
              <a:t>・</a:t>
            </a:r>
            <a:r>
              <a:rPr lang="ja-JP" altLang="en-US" sz="2200">
                <a:latin typeface="Times New Roman" pitchFamily="18" charset="0"/>
              </a:rPr>
              <a:t>データを加工して情報にすることが大切で，このときにＱＣ手法が役立つんだ。</a:t>
            </a:r>
          </a:p>
        </p:txBody>
      </p:sp>
      <p:grpSp>
        <p:nvGrpSpPr>
          <p:cNvPr id="8198" name="Group 13"/>
          <p:cNvGrpSpPr>
            <a:grpSpLocks/>
          </p:cNvGrpSpPr>
          <p:nvPr/>
        </p:nvGrpSpPr>
        <p:grpSpPr bwMode="auto">
          <a:xfrm>
            <a:off x="0" y="53975"/>
            <a:ext cx="546100" cy="584200"/>
            <a:chOff x="0" y="0"/>
            <a:chExt cx="344" cy="368"/>
          </a:xfrm>
        </p:grpSpPr>
        <p:sp>
          <p:nvSpPr>
            <p:cNvPr id="8202" name="AutoShape 14"/>
            <p:cNvSpPr>
              <a:spLocks noChangeArrowheads="1"/>
            </p:cNvSpPr>
            <p:nvPr/>
          </p:nvSpPr>
          <p:spPr bwMode="auto">
            <a:xfrm rot="5400000">
              <a:off x="120" y="144"/>
              <a:ext cx="240" cy="208"/>
            </a:xfrm>
            <a:prstGeom prst="triangle">
              <a:avLst>
                <a:gd name="adj" fmla="val 50000"/>
              </a:avLst>
            </a:prstGeom>
            <a:solidFill>
              <a:srgbClr val="62646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8203" name="AutoShape 15"/>
            <p:cNvSpPr>
              <a:spLocks noChangeArrowheads="1"/>
            </p:cNvSpPr>
            <p:nvPr/>
          </p:nvSpPr>
          <p:spPr bwMode="auto">
            <a:xfrm rot="5400000">
              <a:off x="201" y="183"/>
              <a:ext cx="152" cy="132"/>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8204" name="Rectangle 16"/>
            <p:cNvSpPr>
              <a:spLocks noChangeArrowheads="1"/>
            </p:cNvSpPr>
            <p:nvPr/>
          </p:nvSpPr>
          <p:spPr bwMode="auto">
            <a:xfrm>
              <a:off x="0" y="0"/>
              <a:ext cx="95" cy="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pic>
        <p:nvPicPr>
          <p:cNvPr id="8199" name="Picture 17" descr="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762000"/>
            <a:ext cx="2209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テキスト ボックス 1"/>
          <p:cNvSpPr txBox="1">
            <a:spLocks noChangeArrowheads="1"/>
          </p:cNvSpPr>
          <p:nvPr/>
        </p:nvSpPr>
        <p:spPr bwMode="auto">
          <a:xfrm>
            <a:off x="2214563" y="6061075"/>
            <a:ext cx="61595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400">
                <a:solidFill>
                  <a:srgbClr val="0000CC"/>
                </a:solidFill>
                <a:latin typeface="HGP創英角ﾎﾟｯﾌﾟ体" pitchFamily="50" charset="-128"/>
                <a:ea typeface="HGP創英角ﾎﾟｯﾌﾟ体" pitchFamily="50" charset="-128"/>
              </a:rPr>
              <a:t>事実に基づいて</a:t>
            </a:r>
            <a:r>
              <a:rPr kumimoji="0" lang="ja-JP" altLang="en-US" sz="2400" u="sng">
                <a:solidFill>
                  <a:srgbClr val="0000CC"/>
                </a:solidFill>
                <a:latin typeface="HGP創英角ﾎﾟｯﾌﾟ体" pitchFamily="50" charset="-128"/>
                <a:ea typeface="HGP創英角ﾎﾟｯﾌﾟ体" pitchFamily="50" charset="-128"/>
              </a:rPr>
              <a:t>データで</a:t>
            </a:r>
            <a:r>
              <a:rPr kumimoji="0" lang="ja-JP" altLang="en-US" sz="2400">
                <a:solidFill>
                  <a:srgbClr val="0000CC"/>
                </a:solidFill>
                <a:latin typeface="HGP創英角ﾎﾟｯﾌﾟ体" pitchFamily="50" charset="-128"/>
                <a:ea typeface="HGP創英角ﾎﾟｯﾌﾟ体" pitchFamily="50" charset="-128"/>
              </a:rPr>
              <a:t>管理すること</a:t>
            </a:r>
            <a:endParaRPr lang="ja-JP" altLang="en-US" sz="2400">
              <a:solidFill>
                <a:srgbClr val="0000CC"/>
              </a:solidFill>
              <a:latin typeface="HGP創英角ﾎﾟｯﾌﾟ体" pitchFamily="50" charset="-128"/>
              <a:ea typeface="HGP創英角ﾎﾟｯﾌﾟ体" pitchFamily="50" charset="-128"/>
            </a:endParaRPr>
          </a:p>
        </p:txBody>
      </p:sp>
      <p:sp>
        <p:nvSpPr>
          <p:cNvPr id="8201"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549275"/>
            <a:ext cx="7772400" cy="685800"/>
          </a:xfrm>
          <a:ln w="28575">
            <a:solidFill>
              <a:schemeClr val="tx1"/>
            </a:solidFill>
            <a:miter lim="800000"/>
            <a:headEnd/>
            <a:tailEnd/>
          </a:ln>
        </p:spPr>
        <p:txBody>
          <a:bodyPr/>
          <a:lstStyle/>
          <a:p>
            <a:r>
              <a:rPr lang="ja-JP" altLang="en-US" sz="3200" smtClean="0">
                <a:latin typeface="HGP創英角ﾎﾟｯﾌﾟ体" pitchFamily="50" charset="-128"/>
                <a:ea typeface="HGP創英角ﾎﾟｯﾌﾟ体" pitchFamily="50" charset="-128"/>
              </a:rPr>
              <a:t>「特性要因図」作成・活用のポイント</a:t>
            </a:r>
            <a:endParaRPr lang="ja-JP" altLang="en-US" smtClean="0">
              <a:latin typeface="HGP創英角ﾎﾟｯﾌﾟ体" pitchFamily="50" charset="-128"/>
              <a:ea typeface="HGP創英角ﾎﾟｯﾌﾟ体" pitchFamily="50" charset="-128"/>
            </a:endParaRPr>
          </a:p>
        </p:txBody>
      </p:sp>
      <p:sp>
        <p:nvSpPr>
          <p:cNvPr id="35843" name="Text Box 3"/>
          <p:cNvSpPr txBox="1">
            <a:spLocks noChangeArrowheads="1"/>
          </p:cNvSpPr>
          <p:nvPr/>
        </p:nvSpPr>
        <p:spPr bwMode="auto">
          <a:xfrm>
            <a:off x="533400" y="1524000"/>
            <a:ext cx="8401050"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rgbClr val="0000FF"/>
                </a:solidFill>
                <a:latin typeface="HGP創英角ﾎﾟｯﾌﾟ体" pitchFamily="50" charset="-128"/>
                <a:ea typeface="HGP創英角ﾎﾟｯﾌﾟ体" pitchFamily="50" charset="-128"/>
              </a:rPr>
              <a:t>１．</a:t>
            </a:r>
            <a:r>
              <a:rPr lang="ja-JP" altLang="en-US" b="1">
                <a:solidFill>
                  <a:srgbClr val="0000FF"/>
                </a:solidFill>
                <a:latin typeface="HGP創英角ﾎﾟｯﾌﾟ体" pitchFamily="50" charset="-128"/>
                <a:ea typeface="HGP創英角ﾎﾟｯﾌﾟ体" pitchFamily="50" charset="-128"/>
              </a:rPr>
              <a:t>特性は，絞り込んで具体的に表現しよう</a:t>
            </a:r>
            <a:endParaRPr lang="ja-JP" altLang="en-US" sz="2800">
              <a:solidFill>
                <a:srgbClr val="0000FF"/>
              </a:solidFill>
              <a:latin typeface="HGP創英角ﾎﾟｯﾌﾟ体" pitchFamily="50" charset="-128"/>
              <a:ea typeface="HGP創英角ﾎﾟｯﾌﾟ体" pitchFamily="50" charset="-128"/>
            </a:endParaRPr>
          </a:p>
          <a:p>
            <a:pPr eaLnBrk="1" hangingPunct="1">
              <a:spcBef>
                <a:spcPct val="50000"/>
              </a:spcBef>
              <a:buFontTx/>
              <a:buNone/>
            </a:pPr>
            <a:r>
              <a:rPr lang="ja-JP" altLang="en-US" sz="2800">
                <a:latin typeface="HGP創英角ﾎﾟｯﾌﾟ体" pitchFamily="50" charset="-128"/>
                <a:ea typeface="HGP創英角ﾎﾟｯﾌﾟ体" pitchFamily="50" charset="-128"/>
              </a:rPr>
              <a:t>　○ 現状の把握をしっかりやり，問題点を明確にする</a:t>
            </a:r>
          </a:p>
          <a:p>
            <a:pPr eaLnBrk="1" hangingPunct="1">
              <a:spcBef>
                <a:spcPct val="50000"/>
              </a:spcBef>
              <a:buFontTx/>
              <a:buNone/>
            </a:pPr>
            <a:r>
              <a:rPr lang="ja-JP" altLang="en-US" sz="2800">
                <a:latin typeface="HGP創英角ﾎﾟｯﾌﾟ体" pitchFamily="50" charset="-128"/>
                <a:ea typeface="HGP創英角ﾎﾟｯﾌﾟ体" pitchFamily="50" charset="-128"/>
              </a:rPr>
              <a:t>　○ 特性は悪さ加減を，できるだけ具体的に表わそう</a:t>
            </a:r>
            <a:endParaRPr lang="ja-JP" altLang="en-US" sz="2400">
              <a:latin typeface="HGP創英角ﾎﾟｯﾌﾟ体" pitchFamily="50" charset="-128"/>
              <a:ea typeface="HGP創英角ﾎﾟｯﾌﾟ体" pitchFamily="50" charset="-128"/>
            </a:endParaRPr>
          </a:p>
        </p:txBody>
      </p:sp>
      <p:sp>
        <p:nvSpPr>
          <p:cNvPr id="35844" name="Text Box 4"/>
          <p:cNvSpPr txBox="1">
            <a:spLocks noChangeArrowheads="1"/>
          </p:cNvSpPr>
          <p:nvPr/>
        </p:nvSpPr>
        <p:spPr bwMode="auto">
          <a:xfrm>
            <a:off x="387350" y="3657600"/>
            <a:ext cx="3475038" cy="461963"/>
          </a:xfrm>
          <a:prstGeom prst="rect">
            <a:avLst/>
          </a:prstGeom>
          <a:solidFill>
            <a:srgbClr val="FFCCFF"/>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2400">
                <a:latin typeface="Times New Roman" pitchFamily="18" charset="0"/>
              </a:rPr>
              <a:t>食堂の食べ残しが多い</a:t>
            </a:r>
          </a:p>
        </p:txBody>
      </p:sp>
      <p:sp>
        <p:nvSpPr>
          <p:cNvPr id="35845" name="Text Box 5"/>
          <p:cNvSpPr txBox="1">
            <a:spLocks noChangeArrowheads="1"/>
          </p:cNvSpPr>
          <p:nvPr/>
        </p:nvSpPr>
        <p:spPr bwMode="auto">
          <a:xfrm>
            <a:off x="2276475" y="4443413"/>
            <a:ext cx="3263900" cy="461962"/>
          </a:xfrm>
          <a:prstGeom prst="rect">
            <a:avLst/>
          </a:prstGeom>
          <a:solidFill>
            <a:srgbClr val="FFCCFF"/>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2400">
                <a:latin typeface="Times New Roman" pitchFamily="18" charset="0"/>
              </a:rPr>
              <a:t>ご飯の食べ残しが多い</a:t>
            </a:r>
          </a:p>
        </p:txBody>
      </p:sp>
      <p:sp>
        <p:nvSpPr>
          <p:cNvPr id="35846" name="Text Box 6"/>
          <p:cNvSpPr txBox="1">
            <a:spLocks noChangeArrowheads="1"/>
          </p:cNvSpPr>
          <p:nvPr/>
        </p:nvSpPr>
        <p:spPr bwMode="auto">
          <a:xfrm>
            <a:off x="3441700" y="5221288"/>
            <a:ext cx="3724275" cy="461962"/>
          </a:xfrm>
          <a:prstGeom prst="rect">
            <a:avLst/>
          </a:prstGeom>
          <a:solidFill>
            <a:srgbClr val="FFCCFF"/>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2400">
                <a:latin typeface="Times New Roman" pitchFamily="18" charset="0"/>
              </a:rPr>
              <a:t>ご飯がおいしくない</a:t>
            </a:r>
            <a:endParaRPr lang="ja-JP" altLang="en-US" sz="2000">
              <a:latin typeface="Times New Roman" pitchFamily="18" charset="0"/>
            </a:endParaRPr>
          </a:p>
        </p:txBody>
      </p:sp>
      <p:sp>
        <p:nvSpPr>
          <p:cNvPr id="35847" name="AutoShape 7"/>
          <p:cNvSpPr>
            <a:spLocks noChangeArrowheads="1"/>
          </p:cNvSpPr>
          <p:nvPr/>
        </p:nvSpPr>
        <p:spPr bwMode="auto">
          <a:xfrm rot="10800000" flipH="1">
            <a:off x="3910013" y="3810000"/>
            <a:ext cx="701675" cy="609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48" name="AutoShape 8"/>
          <p:cNvSpPr>
            <a:spLocks noChangeArrowheads="1"/>
          </p:cNvSpPr>
          <p:nvPr/>
        </p:nvSpPr>
        <p:spPr bwMode="auto">
          <a:xfrm rot="10800000" flipH="1">
            <a:off x="5584825" y="4584700"/>
            <a:ext cx="660400" cy="609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49" name="Text Box 6"/>
          <p:cNvSpPr txBox="1">
            <a:spLocks noChangeArrowheads="1"/>
          </p:cNvSpPr>
          <p:nvPr/>
        </p:nvSpPr>
        <p:spPr bwMode="auto">
          <a:xfrm>
            <a:off x="5210175" y="6024563"/>
            <a:ext cx="3724275" cy="461962"/>
          </a:xfrm>
          <a:prstGeom prst="rect">
            <a:avLst/>
          </a:prstGeom>
          <a:solidFill>
            <a:srgbClr val="FFCCFF"/>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2400">
                <a:latin typeface="Times New Roman" pitchFamily="18" charset="0"/>
              </a:rPr>
              <a:t>おいしいご飯が炊けない</a:t>
            </a:r>
            <a:endParaRPr lang="ja-JP" altLang="en-US" sz="2000">
              <a:latin typeface="Times New Roman" pitchFamily="18" charset="0"/>
            </a:endParaRPr>
          </a:p>
        </p:txBody>
      </p:sp>
      <p:sp>
        <p:nvSpPr>
          <p:cNvPr id="35850" name="AutoShape 8"/>
          <p:cNvSpPr>
            <a:spLocks noChangeArrowheads="1"/>
          </p:cNvSpPr>
          <p:nvPr/>
        </p:nvSpPr>
        <p:spPr bwMode="auto">
          <a:xfrm rot="10800000" flipH="1">
            <a:off x="7216775" y="5368925"/>
            <a:ext cx="658813" cy="609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51"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２９／６０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474663" y="374650"/>
            <a:ext cx="7315200" cy="1662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rgbClr val="0000FF"/>
                </a:solidFill>
                <a:latin typeface="HGP創英角ﾎﾟｯﾌﾟ体" pitchFamily="50" charset="-128"/>
                <a:ea typeface="HGP創英角ﾎﾟｯﾌﾟ体" pitchFamily="50" charset="-128"/>
              </a:rPr>
              <a:t>２．衆知を集めよう</a:t>
            </a:r>
            <a:endParaRPr lang="ja-JP" altLang="en-US" sz="2800">
              <a:solidFill>
                <a:srgbClr val="0000FF"/>
              </a:solidFill>
              <a:latin typeface="HGP創英角ﾎﾟｯﾌﾟ体" pitchFamily="50" charset="-128"/>
              <a:ea typeface="HGP創英角ﾎﾟｯﾌﾟ体" pitchFamily="50" charset="-128"/>
            </a:endParaRPr>
          </a:p>
          <a:p>
            <a:pPr eaLnBrk="1" hangingPunct="1">
              <a:spcBef>
                <a:spcPct val="50000"/>
              </a:spcBef>
              <a:buFontTx/>
              <a:buNone/>
            </a:pPr>
            <a:r>
              <a:rPr lang="ja-JP" altLang="en-US" sz="2800">
                <a:latin typeface="HGP創英角ﾎﾟｯﾌﾟ体" pitchFamily="50" charset="-128"/>
                <a:ea typeface="HGP創英角ﾎﾟｯﾌﾟ体" pitchFamily="50" charset="-128"/>
              </a:rPr>
              <a:t>　多くの関係者で，多面的な検討をしよう</a:t>
            </a:r>
            <a:endParaRPr lang="en-US" altLang="ja-JP" sz="2800">
              <a:latin typeface="HGP創英角ﾎﾟｯﾌﾟ体" pitchFamily="50" charset="-128"/>
              <a:ea typeface="HGP創英角ﾎﾟｯﾌﾟ体" pitchFamily="50" charset="-128"/>
            </a:endParaRPr>
          </a:p>
          <a:p>
            <a:pPr eaLnBrk="1" hangingPunct="1">
              <a:spcBef>
                <a:spcPct val="0"/>
              </a:spcBef>
              <a:buFontTx/>
              <a:buNone/>
            </a:pPr>
            <a:r>
              <a:rPr lang="ja-JP" altLang="en-US" sz="2800">
                <a:solidFill>
                  <a:schemeClr val="tx2"/>
                </a:solidFill>
                <a:latin typeface="HGP創英角ﾎﾟｯﾌﾟ体" pitchFamily="50" charset="-128"/>
                <a:ea typeface="HGP創英角ﾎﾟｯﾌﾟ体" pitchFamily="50" charset="-128"/>
              </a:rPr>
              <a:t>　　○ 真の原因を洗い出すチャンスが増える</a:t>
            </a:r>
          </a:p>
        </p:txBody>
      </p:sp>
      <p:sp>
        <p:nvSpPr>
          <p:cNvPr id="36867" name="Text Box 3"/>
          <p:cNvSpPr txBox="1">
            <a:spLocks noChangeArrowheads="1"/>
          </p:cNvSpPr>
          <p:nvPr/>
        </p:nvSpPr>
        <p:spPr bwMode="auto">
          <a:xfrm>
            <a:off x="336550" y="3502025"/>
            <a:ext cx="50736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en-US" altLang="ja-JP" sz="2800">
                <a:solidFill>
                  <a:srgbClr val="CC0000"/>
                </a:solidFill>
                <a:latin typeface="HGP創英角ﾎﾟｯﾌﾟ体" pitchFamily="50" charset="-128"/>
                <a:ea typeface="HGP創英角ﾎﾟｯﾌﾟ体" pitchFamily="50" charset="-128"/>
              </a:rPr>
              <a:t>《</a:t>
            </a:r>
            <a:r>
              <a:rPr lang="ja-JP" altLang="en-US" sz="2800">
                <a:solidFill>
                  <a:srgbClr val="CC0000"/>
                </a:solidFill>
                <a:latin typeface="HGP創英角ﾎﾟｯﾌﾟ体" pitchFamily="50" charset="-128"/>
                <a:ea typeface="HGP創英角ﾎﾟｯﾌﾟ体" pitchFamily="50" charset="-128"/>
              </a:rPr>
              <a:t>ブレーンストーミングの４原則</a:t>
            </a:r>
            <a:r>
              <a:rPr lang="en-US" altLang="ja-JP" sz="2800">
                <a:solidFill>
                  <a:srgbClr val="CC0000"/>
                </a:solidFill>
                <a:latin typeface="HGP創英角ﾎﾟｯﾌﾟ体" pitchFamily="50" charset="-128"/>
                <a:ea typeface="HGP創英角ﾎﾟｯﾌﾟ体" pitchFamily="50" charset="-128"/>
              </a:rPr>
              <a:t>》</a:t>
            </a:r>
            <a:endParaRPr lang="en-US" altLang="ja-JP" sz="2400">
              <a:latin typeface="HGP創英角ﾎﾟｯﾌﾟ体" pitchFamily="50" charset="-128"/>
              <a:ea typeface="HGP創英角ﾎﾟｯﾌﾟ体" pitchFamily="50" charset="-128"/>
            </a:endParaRPr>
          </a:p>
        </p:txBody>
      </p:sp>
      <p:sp>
        <p:nvSpPr>
          <p:cNvPr id="36868" name="Text Box 4"/>
          <p:cNvSpPr txBox="1">
            <a:spLocks noChangeArrowheads="1"/>
          </p:cNvSpPr>
          <p:nvPr/>
        </p:nvSpPr>
        <p:spPr bwMode="auto">
          <a:xfrm>
            <a:off x="533400" y="4154488"/>
            <a:ext cx="3886200" cy="2468562"/>
          </a:xfrm>
          <a:prstGeom prst="rect">
            <a:avLst/>
          </a:prstGeom>
          <a:solidFill>
            <a:srgbClr val="FFCC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latin typeface="HGP創英角ﾎﾟｯﾌﾟ体" pitchFamily="50" charset="-128"/>
                <a:ea typeface="HGP創英角ﾎﾟｯﾌﾟ体" pitchFamily="50" charset="-128"/>
              </a:rPr>
              <a:t>・批判しない</a:t>
            </a:r>
          </a:p>
          <a:p>
            <a:pPr eaLnBrk="1" hangingPunct="1">
              <a:spcBef>
                <a:spcPct val="50000"/>
              </a:spcBef>
              <a:buFontTx/>
              <a:buNone/>
            </a:pPr>
            <a:r>
              <a:rPr lang="ja-JP" altLang="en-US" sz="2800">
                <a:latin typeface="HGP創英角ﾎﾟｯﾌﾟ体" pitchFamily="50" charset="-128"/>
                <a:ea typeface="HGP創英角ﾎﾟｯﾌﾟ体" pitchFamily="50" charset="-128"/>
              </a:rPr>
              <a:t>・何でも取り上げる</a:t>
            </a:r>
          </a:p>
          <a:p>
            <a:pPr eaLnBrk="1" hangingPunct="1">
              <a:spcBef>
                <a:spcPct val="50000"/>
              </a:spcBef>
              <a:buFontTx/>
              <a:buNone/>
            </a:pPr>
            <a:r>
              <a:rPr lang="ja-JP" altLang="en-US" sz="2800">
                <a:latin typeface="HGP創英角ﾎﾟｯﾌﾟ体" pitchFamily="50" charset="-128"/>
                <a:ea typeface="HGP創英角ﾎﾟｯﾌﾟ体" pitchFamily="50" charset="-128"/>
              </a:rPr>
              <a:t>・発言は多いほど良い</a:t>
            </a:r>
          </a:p>
          <a:p>
            <a:pPr eaLnBrk="1" hangingPunct="1">
              <a:spcBef>
                <a:spcPct val="50000"/>
              </a:spcBef>
              <a:buFontTx/>
              <a:buNone/>
            </a:pPr>
            <a:r>
              <a:rPr lang="ja-JP" altLang="en-US" sz="2800">
                <a:latin typeface="HGP創英角ﾎﾟｯﾌﾟ体" pitchFamily="50" charset="-128"/>
                <a:ea typeface="HGP創英角ﾎﾟｯﾌﾟ体" pitchFamily="50" charset="-128"/>
              </a:rPr>
              <a:t>・他人のアイデアに便乗</a:t>
            </a:r>
          </a:p>
        </p:txBody>
      </p:sp>
      <p:sp>
        <p:nvSpPr>
          <p:cNvPr id="36869" name="Text Box 5"/>
          <p:cNvSpPr txBox="1">
            <a:spLocks noChangeArrowheads="1"/>
          </p:cNvSpPr>
          <p:nvPr/>
        </p:nvSpPr>
        <p:spPr bwMode="auto">
          <a:xfrm>
            <a:off x="5410200" y="3502025"/>
            <a:ext cx="2514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en-US" altLang="ja-JP" sz="2800">
                <a:solidFill>
                  <a:srgbClr val="CC0000"/>
                </a:solidFill>
                <a:latin typeface="HGP創英角ﾎﾟｯﾌﾟ体" pitchFamily="50" charset="-128"/>
                <a:ea typeface="HGP創英角ﾎﾟｯﾌﾟ体" pitchFamily="50" charset="-128"/>
              </a:rPr>
              <a:t>《 </a:t>
            </a:r>
            <a:r>
              <a:rPr lang="ja-JP" altLang="en-US" sz="2800">
                <a:solidFill>
                  <a:srgbClr val="CC0000"/>
                </a:solidFill>
                <a:latin typeface="HGP創英角ﾎﾟｯﾌﾟ体" pitchFamily="50" charset="-128"/>
                <a:ea typeface="HGP創英角ﾎﾟｯﾌﾟ体" pitchFamily="50" charset="-128"/>
              </a:rPr>
              <a:t>そ の 他 </a:t>
            </a:r>
            <a:r>
              <a:rPr lang="en-US" altLang="ja-JP" sz="2800">
                <a:solidFill>
                  <a:srgbClr val="CC0000"/>
                </a:solidFill>
                <a:latin typeface="HGP創英角ﾎﾟｯﾌﾟ体" pitchFamily="50" charset="-128"/>
                <a:ea typeface="HGP創英角ﾎﾟｯﾌﾟ体" pitchFamily="50" charset="-128"/>
              </a:rPr>
              <a:t>》</a:t>
            </a:r>
            <a:endParaRPr lang="en-US" altLang="ja-JP" sz="2400">
              <a:solidFill>
                <a:srgbClr val="CC0000"/>
              </a:solidFill>
              <a:latin typeface="HGP創英角ﾎﾟｯﾌﾟ体" pitchFamily="50" charset="-128"/>
              <a:ea typeface="HGP創英角ﾎﾟｯﾌﾟ体" pitchFamily="50" charset="-128"/>
            </a:endParaRPr>
          </a:p>
        </p:txBody>
      </p:sp>
      <p:sp>
        <p:nvSpPr>
          <p:cNvPr id="36870" name="Text Box 6"/>
          <p:cNvSpPr txBox="1">
            <a:spLocks noChangeArrowheads="1"/>
          </p:cNvSpPr>
          <p:nvPr/>
        </p:nvSpPr>
        <p:spPr bwMode="auto">
          <a:xfrm>
            <a:off x="4668838" y="4154488"/>
            <a:ext cx="4086225" cy="2462212"/>
          </a:xfrm>
          <a:prstGeom prst="rect">
            <a:avLst/>
          </a:prstGeom>
          <a:solidFill>
            <a:srgbClr val="FFCC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latin typeface="HGP創英角ﾎﾟｯﾌﾟ体" pitchFamily="50" charset="-128"/>
                <a:ea typeface="HGP創英角ﾎﾟｯﾌﾟ体" pitchFamily="50" charset="-128"/>
              </a:rPr>
              <a:t>・生の発言を記録する</a:t>
            </a:r>
          </a:p>
          <a:p>
            <a:pPr eaLnBrk="1" hangingPunct="1">
              <a:spcBef>
                <a:spcPct val="50000"/>
              </a:spcBef>
              <a:buFontTx/>
              <a:buNone/>
            </a:pPr>
            <a:r>
              <a:rPr lang="ja-JP" altLang="en-US" sz="2800">
                <a:latin typeface="HGP創英角ﾎﾟｯﾌﾟ体" pitchFamily="50" charset="-128"/>
                <a:ea typeface="HGP創英角ﾎﾟｯﾌﾟ体" pitchFamily="50" charset="-128"/>
              </a:rPr>
              <a:t>・言い出した人はしつこく</a:t>
            </a:r>
          </a:p>
          <a:p>
            <a:pPr eaLnBrk="1" hangingPunct="1">
              <a:spcBef>
                <a:spcPct val="50000"/>
              </a:spcBef>
              <a:buFontTx/>
              <a:buNone/>
            </a:pPr>
            <a:r>
              <a:rPr lang="ja-JP" altLang="en-US" sz="2800">
                <a:latin typeface="HGP創英角ﾎﾟｯﾌﾟ体" pitchFamily="50" charset="-128"/>
                <a:ea typeface="HGP創英角ﾎﾟｯﾌﾟ体" pitchFamily="50" charset="-128"/>
              </a:rPr>
              <a:t>・発言は簡単明瞭に</a:t>
            </a:r>
          </a:p>
          <a:p>
            <a:pPr eaLnBrk="1" hangingPunct="1">
              <a:spcBef>
                <a:spcPct val="50000"/>
              </a:spcBef>
              <a:buFontTx/>
              <a:buNone/>
            </a:pPr>
            <a:r>
              <a:rPr lang="ja-JP" altLang="en-US" sz="2800">
                <a:latin typeface="HGP創英角ﾎﾟｯﾌﾟ体" pitchFamily="50" charset="-128"/>
                <a:ea typeface="HGP創英角ﾎﾟｯﾌﾟ体" pitchFamily="50" charset="-128"/>
              </a:rPr>
              <a:t>・漢字 → ひらがなで</a:t>
            </a:r>
          </a:p>
        </p:txBody>
      </p:sp>
      <p:pic>
        <p:nvPicPr>
          <p:cNvPr id="36871" name="Picture 8" descr="\\asmo.local\fs\ASD25C\品質企画室\70_QCｻｰｸﾙ\QCｻｰｸﾙｲﾗｽﾄ集\QC2 (D)\18_アイデア\18_13.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0325" y="1392238"/>
            <a:ext cx="2538413" cy="225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2" name="テキスト ボックス 1"/>
          <p:cNvSpPr txBox="1">
            <a:spLocks noChangeArrowheads="1"/>
          </p:cNvSpPr>
          <p:nvPr/>
        </p:nvSpPr>
        <p:spPr bwMode="auto">
          <a:xfrm rot="337021">
            <a:off x="7081838" y="2305050"/>
            <a:ext cx="15954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lang="ja-JP" altLang="en-US" sz="1100">
                <a:latin typeface="HGP創英角ﾎﾟｯﾌﾟ体" pitchFamily="50" charset="-128"/>
                <a:ea typeface="HGP創英角ﾎﾟｯﾌﾟ体" pitchFamily="50" charset="-128"/>
              </a:rPr>
              <a:t>ブレーンストーミング</a:t>
            </a:r>
          </a:p>
        </p:txBody>
      </p:sp>
      <p:sp>
        <p:nvSpPr>
          <p:cNvPr id="36873"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３０／６０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606425" y="333375"/>
            <a:ext cx="7543800" cy="1862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rgbClr val="0000FF"/>
                </a:solidFill>
                <a:latin typeface="HGP創英角ﾎﾟｯﾌﾟ体" pitchFamily="50" charset="-128"/>
                <a:ea typeface="HGP創英角ﾎﾟｯﾌﾟ体" pitchFamily="50" charset="-128"/>
              </a:rPr>
              <a:t>３．事実を集めよう</a:t>
            </a:r>
            <a:endParaRPr lang="ja-JP" altLang="en-US" sz="2800">
              <a:solidFill>
                <a:srgbClr val="0000FF"/>
              </a:solidFill>
              <a:latin typeface="HGP創英角ﾎﾟｯﾌﾟ体" pitchFamily="50" charset="-128"/>
              <a:ea typeface="HGP創英角ﾎﾟｯﾌﾟ体" pitchFamily="50" charset="-128"/>
            </a:endParaRPr>
          </a:p>
          <a:p>
            <a:pPr eaLnBrk="1" hangingPunct="1">
              <a:spcBef>
                <a:spcPct val="50000"/>
              </a:spcBef>
              <a:buFontTx/>
              <a:buNone/>
            </a:pPr>
            <a:r>
              <a:rPr lang="ja-JP" altLang="en-US" sz="2800">
                <a:latin typeface="HGP創英角ﾎﾟｯﾌﾟ体" pitchFamily="50" charset="-128"/>
                <a:ea typeface="HGP創英角ﾎﾟｯﾌﾟ体" pitchFamily="50" charset="-128"/>
              </a:rPr>
              <a:t>　　事実にもとづいて要因を掘り下げる</a:t>
            </a:r>
          </a:p>
          <a:p>
            <a:pPr eaLnBrk="1" hangingPunct="1">
              <a:spcBef>
                <a:spcPct val="50000"/>
              </a:spcBef>
              <a:buFontTx/>
              <a:buNone/>
            </a:pPr>
            <a:r>
              <a:rPr lang="ja-JP" altLang="en-US" sz="2800">
                <a:latin typeface="HGP創英角ﾎﾟｯﾌﾟ体" pitchFamily="50" charset="-128"/>
                <a:ea typeface="HGP創英角ﾎﾟｯﾌﾟ体" pitchFamily="50" charset="-128"/>
              </a:rPr>
              <a:t>　　</a:t>
            </a:r>
            <a:r>
              <a:rPr lang="ja-JP" altLang="en-US" sz="2800">
                <a:solidFill>
                  <a:schemeClr val="tx2"/>
                </a:solidFill>
                <a:latin typeface="HGP創英角ﾎﾟｯﾌﾟ体" pitchFamily="50" charset="-128"/>
                <a:ea typeface="HGP創英角ﾎﾟｯﾌﾟ体" pitchFamily="50" charset="-128"/>
              </a:rPr>
              <a:t>○ 現場に出て事実を集める（三現主義）</a:t>
            </a:r>
            <a:endParaRPr lang="ja-JP" altLang="en-US" sz="2400">
              <a:latin typeface="HGP創英角ﾎﾟｯﾌﾟ体" pitchFamily="50" charset="-128"/>
              <a:ea typeface="HGP創英角ﾎﾟｯﾌﾟ体" pitchFamily="50" charset="-128"/>
            </a:endParaRPr>
          </a:p>
        </p:txBody>
      </p:sp>
      <p:sp>
        <p:nvSpPr>
          <p:cNvPr id="37891" name="Text Box 3"/>
          <p:cNvSpPr txBox="1">
            <a:spLocks noChangeArrowheads="1"/>
          </p:cNvSpPr>
          <p:nvPr/>
        </p:nvSpPr>
        <p:spPr bwMode="auto">
          <a:xfrm>
            <a:off x="606425" y="2574925"/>
            <a:ext cx="7543800" cy="1862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rgbClr val="0000FF"/>
                </a:solidFill>
                <a:latin typeface="HGP創英角ﾎﾟｯﾌﾟ体" pitchFamily="50" charset="-128"/>
                <a:ea typeface="HGP創英角ﾎﾟｯﾌﾟ体" pitchFamily="50" charset="-128"/>
              </a:rPr>
              <a:t>４．徹底して要因を追究しよう</a:t>
            </a:r>
          </a:p>
          <a:p>
            <a:pPr eaLnBrk="1" hangingPunct="1">
              <a:spcBef>
                <a:spcPct val="50000"/>
              </a:spcBef>
              <a:buFontTx/>
              <a:buNone/>
            </a:pPr>
            <a:r>
              <a:rPr lang="ja-JP" altLang="en-US" sz="2800">
                <a:latin typeface="HGP創英角ﾎﾟｯﾌﾟ体" pitchFamily="50" charset="-128"/>
                <a:ea typeface="HGP創英角ﾎﾟｯﾌﾟ体" pitchFamily="50" charset="-128"/>
              </a:rPr>
              <a:t>　　現象の羅列に終わらず，要因を追究する</a:t>
            </a:r>
          </a:p>
          <a:p>
            <a:pPr eaLnBrk="1" hangingPunct="1">
              <a:spcBef>
                <a:spcPct val="50000"/>
              </a:spcBef>
              <a:buFontTx/>
              <a:buNone/>
            </a:pPr>
            <a:r>
              <a:rPr lang="ja-JP" altLang="en-US" sz="2800">
                <a:latin typeface="HGP創英角ﾎﾟｯﾌﾟ体" pitchFamily="50" charset="-128"/>
                <a:ea typeface="HGP創英角ﾎﾟｯﾌﾟ体" pitchFamily="50" charset="-128"/>
              </a:rPr>
              <a:t>　　</a:t>
            </a:r>
            <a:r>
              <a:rPr lang="ja-JP" altLang="en-US" sz="2800">
                <a:solidFill>
                  <a:schemeClr val="tx2"/>
                </a:solidFill>
                <a:latin typeface="HGP創英角ﾎﾟｯﾌﾟ体" pitchFamily="50" charset="-128"/>
                <a:ea typeface="HGP創英角ﾎﾟｯﾌﾟ体" pitchFamily="50" charset="-128"/>
              </a:rPr>
              <a:t>○ なぜなぜ５回で</a:t>
            </a:r>
            <a:endParaRPr lang="ja-JP" altLang="en-US" sz="2800">
              <a:latin typeface="HGP創英角ﾎﾟｯﾌﾟ体" pitchFamily="50" charset="-128"/>
              <a:ea typeface="HGP創英角ﾎﾟｯﾌﾟ体" pitchFamily="50" charset="-128"/>
            </a:endParaRPr>
          </a:p>
        </p:txBody>
      </p:sp>
      <p:sp>
        <p:nvSpPr>
          <p:cNvPr id="37892" name="Text Box 4"/>
          <p:cNvSpPr txBox="1">
            <a:spLocks noChangeArrowheads="1"/>
          </p:cNvSpPr>
          <p:nvPr/>
        </p:nvSpPr>
        <p:spPr bwMode="auto">
          <a:xfrm>
            <a:off x="614363" y="4735513"/>
            <a:ext cx="7315200" cy="186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rgbClr val="0000FF"/>
                </a:solidFill>
                <a:latin typeface="HGP創英角ﾎﾟｯﾌﾟ体" pitchFamily="50" charset="-128"/>
                <a:ea typeface="HGP創英角ﾎﾟｯﾌﾟ体" pitchFamily="50" charset="-128"/>
              </a:rPr>
              <a:t>５．常に検討を加え，改良していこう</a:t>
            </a:r>
          </a:p>
          <a:p>
            <a:pPr eaLnBrk="1" hangingPunct="1">
              <a:spcBef>
                <a:spcPct val="50000"/>
              </a:spcBef>
              <a:buFontTx/>
              <a:buNone/>
            </a:pPr>
            <a:r>
              <a:rPr lang="ja-JP" altLang="en-US" sz="2800">
                <a:latin typeface="HGP創英角ﾎﾟｯﾌﾟ体" pitchFamily="50" charset="-128"/>
                <a:ea typeface="HGP創英角ﾎﾟｯﾌﾟ体" pitchFamily="50" charset="-128"/>
              </a:rPr>
              <a:t>　  </a:t>
            </a:r>
            <a:r>
              <a:rPr lang="ja-JP" altLang="en-US" sz="2800">
                <a:solidFill>
                  <a:schemeClr val="tx2"/>
                </a:solidFill>
                <a:latin typeface="HGP創英角ﾎﾟｯﾌﾟ体" pitchFamily="50" charset="-128"/>
                <a:ea typeface="HGP創英角ﾎﾟｯﾌﾟ体" pitchFamily="50" charset="-128"/>
              </a:rPr>
              <a:t>○ 思いついたら書き込む</a:t>
            </a:r>
            <a:endParaRPr lang="ja-JP" altLang="en-US" sz="2800">
              <a:latin typeface="HGP創英角ﾎﾟｯﾌﾟ体" pitchFamily="50" charset="-128"/>
              <a:ea typeface="HGP創英角ﾎﾟｯﾌﾟ体" pitchFamily="50" charset="-128"/>
            </a:endParaRPr>
          </a:p>
          <a:p>
            <a:pPr eaLnBrk="1" hangingPunct="1">
              <a:spcBef>
                <a:spcPct val="50000"/>
              </a:spcBef>
              <a:buFontTx/>
              <a:buNone/>
            </a:pPr>
            <a:r>
              <a:rPr lang="ja-JP" altLang="en-US" sz="2800">
                <a:latin typeface="HGP創英角ﾎﾟｯﾌﾟ体" pitchFamily="50" charset="-128"/>
                <a:ea typeface="HGP創英角ﾎﾟｯﾌﾟ体" pitchFamily="50" charset="-128"/>
              </a:rPr>
              <a:t>　  </a:t>
            </a:r>
            <a:r>
              <a:rPr lang="ja-JP" altLang="en-US" sz="2800">
                <a:solidFill>
                  <a:schemeClr val="tx2"/>
                </a:solidFill>
                <a:latin typeface="HGP創英角ﾎﾟｯﾌﾟ体" pitchFamily="50" charset="-128"/>
                <a:ea typeface="HGP創英角ﾎﾟｯﾌﾟ体" pitchFamily="50" charset="-128"/>
              </a:rPr>
              <a:t>○ 新しい発見をしたら書き直す</a:t>
            </a:r>
            <a:endParaRPr lang="ja-JP" altLang="en-US" sz="2400">
              <a:latin typeface="HGP創英角ﾎﾟｯﾌﾟ体" pitchFamily="50" charset="-128"/>
              <a:ea typeface="HGP創英角ﾎﾟｯﾌﾟ体" pitchFamily="50" charset="-128"/>
            </a:endParaRPr>
          </a:p>
        </p:txBody>
      </p:sp>
      <p:sp>
        <p:nvSpPr>
          <p:cNvPr id="37893"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３１／６０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200025" y="1138238"/>
            <a:ext cx="4292600" cy="135413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37" name="円/楕円 36"/>
          <p:cNvSpPr/>
          <p:nvPr/>
        </p:nvSpPr>
        <p:spPr>
          <a:xfrm>
            <a:off x="722313" y="5281613"/>
            <a:ext cx="2868612" cy="1282700"/>
          </a:xfrm>
          <a:prstGeom prst="ellipse">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29" name="円/楕円 28"/>
          <p:cNvSpPr/>
          <p:nvPr/>
        </p:nvSpPr>
        <p:spPr>
          <a:xfrm>
            <a:off x="671513" y="4108450"/>
            <a:ext cx="2900362" cy="1127125"/>
          </a:xfrm>
          <a:prstGeom prst="ellipse">
            <a:avLst/>
          </a:prstGeom>
          <a:solidFill>
            <a:srgbClr val="00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3" name="円/楕円 2"/>
          <p:cNvSpPr/>
          <p:nvPr/>
        </p:nvSpPr>
        <p:spPr>
          <a:xfrm>
            <a:off x="573088" y="2720975"/>
            <a:ext cx="2808287" cy="1187450"/>
          </a:xfrm>
          <a:prstGeom prst="ellipse">
            <a:avLst/>
          </a:prstGeom>
          <a:solidFill>
            <a:srgbClr val="00FF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38918" name="テキスト ボックス 1"/>
          <p:cNvSpPr txBox="1">
            <a:spLocks noChangeArrowheads="1"/>
          </p:cNvSpPr>
          <p:nvPr/>
        </p:nvSpPr>
        <p:spPr bwMode="auto">
          <a:xfrm>
            <a:off x="1443038" y="179388"/>
            <a:ext cx="4641850" cy="584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a:latin typeface="HGP創英角ｺﾞｼｯｸUB" pitchFamily="50" charset="-128"/>
                <a:ea typeface="HGP創英角ｺﾞｼｯｸUB" pitchFamily="50" charset="-128"/>
              </a:rPr>
              <a:t>中骨以降の２つの進め方</a:t>
            </a:r>
          </a:p>
        </p:txBody>
      </p:sp>
      <p:sp>
        <p:nvSpPr>
          <p:cNvPr id="38916" name="テキスト ボックス 40"/>
          <p:cNvSpPr txBox="1">
            <a:spLocks noChangeArrowheads="1"/>
          </p:cNvSpPr>
          <p:nvPr/>
        </p:nvSpPr>
        <p:spPr bwMode="auto">
          <a:xfrm>
            <a:off x="1443038" y="908050"/>
            <a:ext cx="1722437" cy="461963"/>
          </a:xfrm>
          <a:prstGeom prst="rect">
            <a:avLst/>
          </a:prstGeom>
          <a:solidFill>
            <a:schemeClr val="accent1">
              <a:lumMod val="60000"/>
              <a:lumOff val="40000"/>
            </a:schemeClr>
          </a:solidFill>
          <a:ln w="25400">
            <a:solidFill>
              <a:schemeClr val="accent6"/>
            </a:solidFill>
          </a:ln>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defRPr/>
            </a:pPr>
            <a:r>
              <a:rPr lang="ja-JP" altLang="en-US" sz="2400" dirty="0" smtClean="0">
                <a:latin typeface="HGP創英角ｺﾞｼｯｸUB" panose="020B0900000000000000" pitchFamily="50" charset="-128"/>
                <a:ea typeface="HGP創英角ｺﾞｼｯｸUB" panose="020B0900000000000000" pitchFamily="50" charset="-128"/>
              </a:rPr>
              <a:t>大骨展開法</a:t>
            </a:r>
          </a:p>
        </p:txBody>
      </p:sp>
      <p:sp>
        <p:nvSpPr>
          <p:cNvPr id="38920" name="テキスト ボックス 42"/>
          <p:cNvSpPr txBox="1">
            <a:spLocks noChangeArrowheads="1"/>
          </p:cNvSpPr>
          <p:nvPr/>
        </p:nvSpPr>
        <p:spPr bwMode="auto">
          <a:xfrm>
            <a:off x="6394450" y="457200"/>
            <a:ext cx="2489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1400">
                <a:latin typeface="HGP創英角ｺﾞｼｯｸUB" pitchFamily="50" charset="-128"/>
                <a:ea typeface="HGP創英角ｺﾞｼｯｸUB" pitchFamily="50" charset="-128"/>
              </a:rPr>
              <a:t>＊呼び名は細谷克也先生命名</a:t>
            </a:r>
          </a:p>
        </p:txBody>
      </p:sp>
      <p:sp>
        <p:nvSpPr>
          <p:cNvPr id="38921" name="テキスト ボックス 43"/>
          <p:cNvSpPr txBox="1">
            <a:spLocks noChangeArrowheads="1"/>
          </p:cNvSpPr>
          <p:nvPr/>
        </p:nvSpPr>
        <p:spPr bwMode="auto">
          <a:xfrm>
            <a:off x="200025" y="1543050"/>
            <a:ext cx="41560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a:latin typeface="HGP創英角ｺﾞｼｯｸUB" pitchFamily="50" charset="-128"/>
                <a:ea typeface="HGP創英角ｺﾞｼｯｸUB" pitchFamily="50" charset="-128"/>
              </a:rPr>
              <a:t>大骨（大分類）→中骨（事実）→小骨</a:t>
            </a:r>
            <a:endParaRPr lang="en-US" altLang="ja-JP" sz="2000">
              <a:latin typeface="HGP創英角ｺﾞｼｯｸUB" pitchFamily="50" charset="-128"/>
              <a:ea typeface="HGP創英角ｺﾞｼｯｸUB" pitchFamily="50" charset="-128"/>
            </a:endParaRPr>
          </a:p>
          <a:p>
            <a:pPr eaLnBrk="1" hangingPunct="1">
              <a:spcBef>
                <a:spcPct val="0"/>
              </a:spcBef>
              <a:buFontTx/>
              <a:buNone/>
            </a:pPr>
            <a:r>
              <a:rPr lang="ja-JP" altLang="en-US" sz="2000">
                <a:latin typeface="HGP創英角ｺﾞｼｯｸUB" pitchFamily="50" charset="-128"/>
                <a:ea typeface="HGP創英角ｺﾞｼｯｸUB" pitchFamily="50" charset="-128"/>
              </a:rPr>
              <a:t>と順を追って要因を掘り起こしていく</a:t>
            </a:r>
          </a:p>
        </p:txBody>
      </p:sp>
      <p:sp>
        <p:nvSpPr>
          <p:cNvPr id="38922" name="テキスト ボックス 44"/>
          <p:cNvSpPr txBox="1">
            <a:spLocks noChangeArrowheads="1"/>
          </p:cNvSpPr>
          <p:nvPr/>
        </p:nvSpPr>
        <p:spPr bwMode="auto">
          <a:xfrm>
            <a:off x="4691063" y="1414463"/>
            <a:ext cx="418465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a:latin typeface="HGP創英角ｺﾞｼｯｸUB" pitchFamily="50" charset="-128"/>
                <a:ea typeface="HGP創英角ｺﾞｼｯｸUB" pitchFamily="50" charset="-128"/>
              </a:rPr>
              <a:t>メンバー全員で要因と考えられるものを各自出し、類似のものにグルーピングし、個々のグループで結果ー要因の関係を整理し、中骨、小骨を作っていく。＊中骨には事実を入れる</a:t>
            </a:r>
            <a:endParaRPr lang="en-US" altLang="ja-JP" sz="2000">
              <a:latin typeface="HGP創英角ｺﾞｼｯｸUB" pitchFamily="50" charset="-128"/>
              <a:ea typeface="HGP創英角ｺﾞｼｯｸUB" pitchFamily="50" charset="-128"/>
            </a:endParaRPr>
          </a:p>
        </p:txBody>
      </p:sp>
      <p:sp>
        <p:nvSpPr>
          <p:cNvPr id="9" name="テキスト ボックス 40"/>
          <p:cNvSpPr txBox="1">
            <a:spLocks noChangeArrowheads="1"/>
          </p:cNvSpPr>
          <p:nvPr/>
        </p:nvSpPr>
        <p:spPr bwMode="auto">
          <a:xfrm>
            <a:off x="5680075" y="908050"/>
            <a:ext cx="1724025" cy="461963"/>
          </a:xfrm>
          <a:prstGeom prst="rect">
            <a:avLst/>
          </a:prstGeom>
          <a:solidFill>
            <a:schemeClr val="accent1">
              <a:lumMod val="60000"/>
              <a:lumOff val="40000"/>
            </a:schemeClr>
          </a:solidFill>
          <a:ln w="25400">
            <a:solidFill>
              <a:schemeClr val="accent6"/>
            </a:solidFill>
          </a:ln>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defRPr/>
            </a:pPr>
            <a:r>
              <a:rPr lang="ja-JP" altLang="en-US" sz="2400" dirty="0" smtClean="0">
                <a:latin typeface="HGP創英角ｺﾞｼｯｸUB" panose="020B0900000000000000" pitchFamily="50" charset="-128"/>
                <a:ea typeface="HGP創英角ｺﾞｼｯｸUB" panose="020B0900000000000000" pitchFamily="50" charset="-128"/>
              </a:rPr>
              <a:t>小骨集約法</a:t>
            </a:r>
          </a:p>
        </p:txBody>
      </p:sp>
      <p:sp>
        <p:nvSpPr>
          <p:cNvPr id="2" name="メモ 1"/>
          <p:cNvSpPr/>
          <p:nvPr/>
        </p:nvSpPr>
        <p:spPr>
          <a:xfrm>
            <a:off x="839788" y="3067050"/>
            <a:ext cx="1028700" cy="649288"/>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釜の選定を誤った</a:t>
            </a:r>
            <a:r>
              <a:rPr lang="en-US" altLang="ja-JP" sz="1400" dirty="0">
                <a:solidFill>
                  <a:schemeClr val="tx1"/>
                </a:solidFill>
                <a:latin typeface="HGP創英角ｺﾞｼｯｸUB" panose="020B0900000000000000" pitchFamily="50" charset="-128"/>
                <a:ea typeface="HGP創英角ｺﾞｼｯｸUB" panose="020B0900000000000000" pitchFamily="50" charset="-128"/>
              </a:rPr>
              <a:t> </a:t>
            </a:r>
          </a:p>
        </p:txBody>
      </p:sp>
      <p:sp>
        <p:nvSpPr>
          <p:cNvPr id="11" name="メモ 10"/>
          <p:cNvSpPr/>
          <p:nvPr/>
        </p:nvSpPr>
        <p:spPr>
          <a:xfrm>
            <a:off x="1000125" y="4338638"/>
            <a:ext cx="976313" cy="714375"/>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tIns="72000" bIns="0" anchor="ctr"/>
          <a:lstStyle/>
          <a:p>
            <a:pPr algn="ctr" eaLnBrk="1" hangingPunct="1">
              <a:defRPr/>
            </a:pPr>
            <a:r>
              <a:rPr lang="en-US" altLang="ja-JP" sz="1400"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購入後日が経っている</a:t>
            </a:r>
            <a:endParaRPr lang="en-US" altLang="ja-JP" sz="14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2" name="メモ 11"/>
          <p:cNvSpPr/>
          <p:nvPr/>
        </p:nvSpPr>
        <p:spPr>
          <a:xfrm>
            <a:off x="1976438" y="3067050"/>
            <a:ext cx="1117600" cy="649288"/>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マニュアルが解りにくい</a:t>
            </a:r>
            <a:endParaRPr lang="en-US" altLang="ja-JP" sz="14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13" name="メモ 12"/>
          <p:cNvSpPr/>
          <p:nvPr/>
        </p:nvSpPr>
        <p:spPr>
          <a:xfrm>
            <a:off x="957263" y="5597525"/>
            <a:ext cx="1068387" cy="647700"/>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tIns="72000" bIns="0" anchor="ctr"/>
          <a:lstStyle/>
          <a:p>
            <a:pPr algn="ctr" eaLnBrk="1" hangingPunct="1">
              <a:defRPr/>
            </a:pPr>
            <a:r>
              <a:rPr lang="ja-JP" altLang="en-US" sz="1400" dirty="0">
                <a:solidFill>
                  <a:schemeClr val="tx1"/>
                </a:solidFill>
                <a:latin typeface="HGP創英角ｺﾞｼｯｸUB" pitchFamily="50" charset="-128"/>
                <a:ea typeface="HGP創英角ｺﾞｼｯｸUB" pitchFamily="50" charset="-128"/>
              </a:rPr>
              <a:t>米の水浸</a:t>
            </a:r>
            <a:endParaRPr lang="en-US" altLang="ja-JP" sz="1400" dirty="0">
              <a:solidFill>
                <a:schemeClr val="tx1"/>
              </a:solidFill>
              <a:latin typeface="HGP創英角ｺﾞｼｯｸUB" pitchFamily="50" charset="-128"/>
              <a:ea typeface="HGP創英角ｺﾞｼｯｸUB" pitchFamily="50" charset="-128"/>
            </a:endParaRPr>
          </a:p>
          <a:p>
            <a:pPr algn="ctr" eaLnBrk="1" hangingPunct="1">
              <a:defRPr/>
            </a:pPr>
            <a:r>
              <a:rPr lang="ja-JP" altLang="en-US" sz="1400" dirty="0">
                <a:solidFill>
                  <a:schemeClr val="tx1"/>
                </a:solidFill>
                <a:latin typeface="HGP創英角ｺﾞｼｯｸUB" pitchFamily="50" charset="-128"/>
                <a:ea typeface="HGP創英角ｺﾞｼｯｸUB" pitchFamily="50" charset="-128"/>
              </a:rPr>
              <a:t>時間が</a:t>
            </a:r>
            <a:endParaRPr lang="en-US" altLang="ja-JP" sz="1400" dirty="0">
              <a:solidFill>
                <a:schemeClr val="tx1"/>
              </a:solidFill>
              <a:latin typeface="HGP創英角ｺﾞｼｯｸUB" pitchFamily="50" charset="-128"/>
              <a:ea typeface="HGP創英角ｺﾞｼｯｸUB" pitchFamily="50" charset="-128"/>
            </a:endParaRPr>
          </a:p>
          <a:p>
            <a:pPr algn="ctr" eaLnBrk="1" hangingPunct="1">
              <a:defRPr/>
            </a:pPr>
            <a:r>
              <a:rPr lang="ja-JP" altLang="en-US" sz="1400" dirty="0">
                <a:solidFill>
                  <a:schemeClr val="tx1"/>
                </a:solidFill>
                <a:latin typeface="HGP創英角ｺﾞｼｯｸUB" pitchFamily="50" charset="-128"/>
                <a:ea typeface="HGP創英角ｺﾞｼｯｸUB" pitchFamily="50" charset="-128"/>
              </a:rPr>
              <a:t>少ない</a:t>
            </a:r>
            <a:endParaRPr lang="en-US" altLang="ja-JP" sz="1400" dirty="0">
              <a:solidFill>
                <a:schemeClr val="tx1"/>
              </a:solidFill>
              <a:latin typeface="HGP創英角ｺﾞｼｯｸUB" pitchFamily="50" charset="-128"/>
              <a:ea typeface="HGP創英角ｺﾞｼｯｸUB" pitchFamily="50" charset="-128"/>
            </a:endParaRPr>
          </a:p>
        </p:txBody>
      </p:sp>
      <p:sp>
        <p:nvSpPr>
          <p:cNvPr id="14" name="メモ 13"/>
          <p:cNvSpPr/>
          <p:nvPr/>
        </p:nvSpPr>
        <p:spPr>
          <a:xfrm>
            <a:off x="2193925" y="5597525"/>
            <a:ext cx="1030288" cy="647700"/>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tIns="72000" bIns="0" anchor="ctr"/>
          <a:lstStyle/>
          <a:p>
            <a:pPr algn="ctr" eaLnBrk="1" hangingPunct="1">
              <a:defRPr/>
            </a:pPr>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適正な蒸らし時間が解らない</a:t>
            </a:r>
            <a:endParaRPr lang="en-US" altLang="ja-JP" sz="1400"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8929" name="Line 3"/>
          <p:cNvSpPr>
            <a:spLocks noChangeShapeType="1"/>
          </p:cNvSpPr>
          <p:nvPr/>
        </p:nvSpPr>
        <p:spPr bwMode="auto">
          <a:xfrm>
            <a:off x="6686550" y="3868738"/>
            <a:ext cx="1009650" cy="1173162"/>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30" name="Line 6"/>
          <p:cNvSpPr>
            <a:spLocks noChangeShapeType="1"/>
          </p:cNvSpPr>
          <p:nvPr/>
        </p:nvSpPr>
        <p:spPr bwMode="auto">
          <a:xfrm>
            <a:off x="5561013" y="5051425"/>
            <a:ext cx="2859087" cy="0"/>
          </a:xfrm>
          <a:prstGeom prst="line">
            <a:avLst/>
          </a:prstGeom>
          <a:noFill/>
          <a:ln w="571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31" name="Text Box 7"/>
          <p:cNvSpPr txBox="1">
            <a:spLocks noChangeArrowheads="1"/>
          </p:cNvSpPr>
          <p:nvPr/>
        </p:nvSpPr>
        <p:spPr bwMode="auto">
          <a:xfrm>
            <a:off x="8445500" y="3689350"/>
            <a:ext cx="461963" cy="2527300"/>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1800">
                <a:latin typeface="Times New Roman" pitchFamily="18" charset="0"/>
                <a:ea typeface="HGP創英角ｺﾞｼｯｸUB" pitchFamily="50" charset="-128"/>
              </a:rPr>
              <a:t>おいしいご飯が炊けない</a:t>
            </a:r>
          </a:p>
        </p:txBody>
      </p:sp>
      <p:sp>
        <p:nvSpPr>
          <p:cNvPr id="38932" name="Text Box 8"/>
          <p:cNvSpPr txBox="1">
            <a:spLocks noChangeArrowheads="1"/>
          </p:cNvSpPr>
          <p:nvPr/>
        </p:nvSpPr>
        <p:spPr bwMode="auto">
          <a:xfrm>
            <a:off x="6180138" y="3570288"/>
            <a:ext cx="1044575" cy="317500"/>
          </a:xfrm>
          <a:prstGeom prst="rect">
            <a:avLst/>
          </a:prstGeom>
          <a:solidFill>
            <a:srgbClr val="FFFF66"/>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1400">
                <a:latin typeface="Times New Roman" pitchFamily="18" charset="0"/>
                <a:ea typeface="HGP創英角ｺﾞｼｯｸUB" pitchFamily="50" charset="-128"/>
              </a:rPr>
              <a:t>材料</a:t>
            </a:r>
          </a:p>
        </p:txBody>
      </p:sp>
      <p:sp>
        <p:nvSpPr>
          <p:cNvPr id="38933" name="テキスト ボックス 3"/>
          <p:cNvSpPr txBox="1">
            <a:spLocks noChangeArrowheads="1"/>
          </p:cNvSpPr>
          <p:nvPr/>
        </p:nvSpPr>
        <p:spPr bwMode="auto">
          <a:xfrm>
            <a:off x="733425" y="2646363"/>
            <a:ext cx="1924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a:solidFill>
                  <a:srgbClr val="FF0000"/>
                </a:solidFill>
                <a:latin typeface="HGP創英角ﾎﾟｯﾌﾟ体" pitchFamily="50" charset="-128"/>
                <a:ea typeface="HGP創英角ﾎﾟｯﾌﾟ体" pitchFamily="50" charset="-128"/>
              </a:rPr>
              <a:t>釜の問題かな？</a:t>
            </a:r>
          </a:p>
        </p:txBody>
      </p:sp>
      <p:cxnSp>
        <p:nvCxnSpPr>
          <p:cNvPr id="6" name="直線矢印コネクタ 5"/>
          <p:cNvCxnSpPr>
            <a:stCxn id="3" idx="6"/>
          </p:cNvCxnSpPr>
          <p:nvPr/>
        </p:nvCxnSpPr>
        <p:spPr>
          <a:xfrm>
            <a:off x="3381375" y="3314700"/>
            <a:ext cx="1309688" cy="793750"/>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26" name="円/楕円 25"/>
          <p:cNvSpPr/>
          <p:nvPr/>
        </p:nvSpPr>
        <p:spPr>
          <a:xfrm>
            <a:off x="4683125" y="3941763"/>
            <a:ext cx="1103313" cy="752475"/>
          </a:xfrm>
          <a:prstGeom prst="ellipse">
            <a:avLst/>
          </a:prstGeom>
          <a:solidFill>
            <a:srgbClr val="00FF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38936" name="テキスト ボックス 26"/>
          <p:cNvSpPr txBox="1">
            <a:spLocks noChangeArrowheads="1"/>
          </p:cNvSpPr>
          <p:nvPr/>
        </p:nvSpPr>
        <p:spPr bwMode="auto">
          <a:xfrm>
            <a:off x="5661025" y="4241800"/>
            <a:ext cx="1589088"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a:solidFill>
                  <a:srgbClr val="FF0000"/>
                </a:solidFill>
                <a:latin typeface="HGP創英角ﾎﾟｯﾌﾟ体" pitchFamily="50" charset="-128"/>
                <a:ea typeface="HGP創英角ﾎﾟｯﾌﾟ体" pitchFamily="50" charset="-128"/>
              </a:rPr>
              <a:t>この辺におく</a:t>
            </a:r>
          </a:p>
        </p:txBody>
      </p:sp>
      <p:sp>
        <p:nvSpPr>
          <p:cNvPr id="38937" name="テキスト ボックス 29"/>
          <p:cNvSpPr txBox="1">
            <a:spLocks noChangeArrowheads="1"/>
          </p:cNvSpPr>
          <p:nvPr/>
        </p:nvSpPr>
        <p:spPr bwMode="auto">
          <a:xfrm>
            <a:off x="685800" y="3876675"/>
            <a:ext cx="2179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a:solidFill>
                  <a:srgbClr val="FF0000"/>
                </a:solidFill>
                <a:latin typeface="HGP創英角ﾎﾟｯﾌﾟ体" pitchFamily="50" charset="-128"/>
                <a:ea typeface="HGP創英角ﾎﾟｯﾌﾟ体" pitchFamily="50" charset="-128"/>
              </a:rPr>
              <a:t>素材の問題かな？</a:t>
            </a:r>
          </a:p>
        </p:txBody>
      </p:sp>
      <p:sp>
        <p:nvSpPr>
          <p:cNvPr id="31" name="メモ 30"/>
          <p:cNvSpPr/>
          <p:nvPr/>
        </p:nvSpPr>
        <p:spPr>
          <a:xfrm>
            <a:off x="2165350" y="4348163"/>
            <a:ext cx="974725" cy="647700"/>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sz="1400" dirty="0">
                <a:solidFill>
                  <a:schemeClr val="tx1"/>
                </a:solidFill>
                <a:latin typeface="HGP創英角ｺﾞｼｯｸUB" panose="020B0900000000000000" pitchFamily="50" charset="-128"/>
                <a:ea typeface="HGP創英角ｺﾞｼｯｸUB" panose="020B0900000000000000" pitchFamily="50" charset="-128"/>
              </a:rPr>
              <a:t>水が硬水である</a:t>
            </a:r>
            <a:r>
              <a:rPr lang="en-US" altLang="ja-JP" sz="1400" dirty="0">
                <a:solidFill>
                  <a:schemeClr val="tx1"/>
                </a:solidFill>
                <a:latin typeface="HGP創英角ｺﾞｼｯｸUB" panose="020B0900000000000000" pitchFamily="50" charset="-128"/>
                <a:ea typeface="HGP創英角ｺﾞｼｯｸUB" panose="020B0900000000000000" pitchFamily="50" charset="-128"/>
              </a:rPr>
              <a:t> </a:t>
            </a:r>
          </a:p>
        </p:txBody>
      </p:sp>
      <p:sp>
        <p:nvSpPr>
          <p:cNvPr id="32" name="円/楕円 31"/>
          <p:cNvSpPr/>
          <p:nvPr/>
        </p:nvSpPr>
        <p:spPr>
          <a:xfrm>
            <a:off x="7185025" y="4087813"/>
            <a:ext cx="1144588" cy="608012"/>
          </a:xfrm>
          <a:prstGeom prst="ellipse">
            <a:avLst/>
          </a:prstGeom>
          <a:solidFill>
            <a:srgbClr val="00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cxnSp>
        <p:nvCxnSpPr>
          <p:cNvPr id="33" name="直線矢印コネクタ 32"/>
          <p:cNvCxnSpPr>
            <a:stCxn id="29" idx="6"/>
            <a:endCxn id="32" idx="3"/>
          </p:cNvCxnSpPr>
          <p:nvPr/>
        </p:nvCxnSpPr>
        <p:spPr>
          <a:xfrm flipV="1">
            <a:off x="3571875" y="4606925"/>
            <a:ext cx="3779838" cy="6508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38941" name="Line 3"/>
          <p:cNvSpPr>
            <a:spLocks noChangeShapeType="1"/>
          </p:cNvSpPr>
          <p:nvPr/>
        </p:nvSpPr>
        <p:spPr bwMode="auto">
          <a:xfrm flipV="1">
            <a:off x="5865813" y="5059363"/>
            <a:ext cx="1284287" cy="1185862"/>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42" name="Text Box 8"/>
          <p:cNvSpPr txBox="1">
            <a:spLocks noChangeArrowheads="1"/>
          </p:cNvSpPr>
          <p:nvPr/>
        </p:nvSpPr>
        <p:spPr bwMode="auto">
          <a:xfrm>
            <a:off x="5360988" y="6245225"/>
            <a:ext cx="1044575" cy="306388"/>
          </a:xfrm>
          <a:prstGeom prst="rect">
            <a:avLst/>
          </a:prstGeom>
          <a:solidFill>
            <a:srgbClr val="FFFF66"/>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1400">
                <a:latin typeface="Times New Roman" pitchFamily="18" charset="0"/>
                <a:ea typeface="HGP創英角ｺﾞｼｯｸUB" pitchFamily="50" charset="-128"/>
              </a:rPr>
              <a:t>炊き方</a:t>
            </a:r>
          </a:p>
        </p:txBody>
      </p:sp>
      <p:sp>
        <p:nvSpPr>
          <p:cNvPr id="38943" name="テキスト ボックス 37"/>
          <p:cNvSpPr txBox="1">
            <a:spLocks noChangeArrowheads="1"/>
          </p:cNvSpPr>
          <p:nvPr/>
        </p:nvSpPr>
        <p:spPr bwMode="auto">
          <a:xfrm>
            <a:off x="714375" y="5162550"/>
            <a:ext cx="24145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a:solidFill>
                  <a:srgbClr val="FF0000"/>
                </a:solidFill>
                <a:latin typeface="HGP創英角ﾎﾟｯﾌﾟ体" pitchFamily="50" charset="-128"/>
                <a:ea typeface="HGP創英角ﾎﾟｯﾌﾟ体" pitchFamily="50" charset="-128"/>
              </a:rPr>
              <a:t>炊き方の問題かな？</a:t>
            </a:r>
          </a:p>
        </p:txBody>
      </p:sp>
      <p:sp>
        <p:nvSpPr>
          <p:cNvPr id="41" name="円/楕円 40"/>
          <p:cNvSpPr/>
          <p:nvPr/>
        </p:nvSpPr>
        <p:spPr>
          <a:xfrm>
            <a:off x="5010150" y="5197475"/>
            <a:ext cx="1395413" cy="801688"/>
          </a:xfrm>
          <a:prstGeom prst="ellipse">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cxnSp>
        <p:nvCxnSpPr>
          <p:cNvPr id="42" name="直線矢印コネクタ 41"/>
          <p:cNvCxnSpPr>
            <a:stCxn id="37" idx="6"/>
            <a:endCxn id="41" idx="2"/>
          </p:cNvCxnSpPr>
          <p:nvPr/>
        </p:nvCxnSpPr>
        <p:spPr>
          <a:xfrm flipV="1">
            <a:off x="3590925" y="5597525"/>
            <a:ext cx="1419225" cy="325438"/>
          </a:xfrm>
          <a:prstGeom prst="straightConnector1">
            <a:avLst/>
          </a:prstGeom>
          <a:ln w="22225">
            <a:tailEnd type="arrow"/>
          </a:ln>
        </p:spPr>
        <p:style>
          <a:lnRef idx="1">
            <a:schemeClr val="accent1"/>
          </a:lnRef>
          <a:fillRef idx="0">
            <a:schemeClr val="accent1"/>
          </a:fillRef>
          <a:effectRef idx="0">
            <a:schemeClr val="accent1"/>
          </a:effectRef>
          <a:fontRef idx="minor">
            <a:schemeClr val="tx1"/>
          </a:fontRef>
        </p:style>
      </p:cxnSp>
      <p:sp>
        <p:nvSpPr>
          <p:cNvPr id="38946" name="テキスト ボックス 43"/>
          <p:cNvSpPr txBox="1">
            <a:spLocks noChangeArrowheads="1"/>
          </p:cNvSpPr>
          <p:nvPr/>
        </p:nvSpPr>
        <p:spPr bwMode="auto">
          <a:xfrm>
            <a:off x="3606800" y="3205163"/>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1800">
                <a:solidFill>
                  <a:srgbClr val="FF0066"/>
                </a:solidFill>
                <a:latin typeface="HGP創英角ﾎﾟｯﾌﾟ体" pitchFamily="50" charset="-128"/>
                <a:ea typeface="HGP創英角ﾎﾟｯﾌﾟ体" pitchFamily="50" charset="-128"/>
              </a:rPr>
              <a:t>（設備面）</a:t>
            </a:r>
          </a:p>
        </p:txBody>
      </p:sp>
      <p:sp>
        <p:nvSpPr>
          <p:cNvPr id="38947" name="テキスト ボックス 44"/>
          <p:cNvSpPr txBox="1">
            <a:spLocks noChangeArrowheads="1"/>
          </p:cNvSpPr>
          <p:nvPr/>
        </p:nvSpPr>
        <p:spPr bwMode="auto">
          <a:xfrm>
            <a:off x="3635375" y="448945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1800">
                <a:solidFill>
                  <a:srgbClr val="FF0066"/>
                </a:solidFill>
                <a:latin typeface="HGP創英角ﾎﾟｯﾌﾟ体" pitchFamily="50" charset="-128"/>
                <a:ea typeface="HGP創英角ﾎﾟｯﾌﾟ体" pitchFamily="50" charset="-128"/>
              </a:rPr>
              <a:t>（材料面）</a:t>
            </a:r>
          </a:p>
        </p:txBody>
      </p:sp>
      <p:sp>
        <p:nvSpPr>
          <p:cNvPr id="38948" name="テキスト ボックス 45"/>
          <p:cNvSpPr txBox="1">
            <a:spLocks noChangeArrowheads="1"/>
          </p:cNvSpPr>
          <p:nvPr/>
        </p:nvSpPr>
        <p:spPr bwMode="auto">
          <a:xfrm>
            <a:off x="3686175" y="5761038"/>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1800">
                <a:solidFill>
                  <a:srgbClr val="FF0066"/>
                </a:solidFill>
                <a:latin typeface="HGP創英角ﾎﾟｯﾌﾟ体" pitchFamily="50" charset="-128"/>
                <a:ea typeface="HGP創英角ﾎﾟｯﾌﾟ体" pitchFamily="50" charset="-128"/>
              </a:rPr>
              <a:t>（方法面）</a:t>
            </a:r>
          </a:p>
        </p:txBody>
      </p:sp>
      <p:sp>
        <p:nvSpPr>
          <p:cNvPr id="38949" name="Text Box 5"/>
          <p:cNvSpPr txBox="1">
            <a:spLocks noChangeArrowheads="1"/>
          </p:cNvSpPr>
          <p:nvPr/>
        </p:nvSpPr>
        <p:spPr bwMode="auto">
          <a:xfrm>
            <a:off x="6578600" y="3971925"/>
            <a:ext cx="574675" cy="3048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1400">
                <a:solidFill>
                  <a:schemeClr val="tx2"/>
                </a:solidFill>
                <a:latin typeface="Times New Roman" pitchFamily="18" charset="0"/>
                <a:ea typeface="HGP創英角ｺﾞｼｯｸUB" pitchFamily="50" charset="-128"/>
              </a:rPr>
              <a:t>大骨</a:t>
            </a:r>
          </a:p>
        </p:txBody>
      </p:sp>
      <p:sp>
        <p:nvSpPr>
          <p:cNvPr id="38950" name="Line 3"/>
          <p:cNvSpPr>
            <a:spLocks noChangeShapeType="1"/>
          </p:cNvSpPr>
          <p:nvPr/>
        </p:nvSpPr>
        <p:spPr bwMode="auto">
          <a:xfrm>
            <a:off x="5545138" y="3856038"/>
            <a:ext cx="1009650" cy="1173162"/>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51" name="Text Box 8"/>
          <p:cNvSpPr txBox="1">
            <a:spLocks noChangeArrowheads="1"/>
          </p:cNvSpPr>
          <p:nvPr/>
        </p:nvSpPr>
        <p:spPr bwMode="auto">
          <a:xfrm>
            <a:off x="5029200" y="3576638"/>
            <a:ext cx="1044575" cy="317500"/>
          </a:xfrm>
          <a:prstGeom prst="rect">
            <a:avLst/>
          </a:prstGeom>
          <a:solidFill>
            <a:srgbClr val="FFFF66"/>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50000"/>
              </a:spcBef>
              <a:buFontTx/>
              <a:buNone/>
            </a:pPr>
            <a:r>
              <a:rPr lang="ja-JP" altLang="en-US" sz="1400">
                <a:latin typeface="Times New Roman" pitchFamily="18" charset="0"/>
                <a:ea typeface="HGP創英角ｺﾞｼｯｸUB" pitchFamily="50" charset="-128"/>
              </a:rPr>
              <a:t>釜</a:t>
            </a:r>
          </a:p>
        </p:txBody>
      </p:sp>
      <p:sp>
        <p:nvSpPr>
          <p:cNvPr id="43" name="フレーム 42">
            <a:hlinkClick r:id="rId3" action="ppaction://hlinkfile"/>
          </p:cNvPr>
          <p:cNvSpPr/>
          <p:nvPr/>
        </p:nvSpPr>
        <p:spPr bwMode="auto">
          <a:xfrm>
            <a:off x="7586663" y="6275388"/>
            <a:ext cx="682625" cy="403225"/>
          </a:xfrm>
          <a:prstGeom prst="frame">
            <a:avLst/>
          </a:prstGeom>
          <a:solidFill>
            <a:srgbClr val="FF0000"/>
          </a:solidFill>
          <a:ln w="9525" cap="rnd" cmpd="sng" algn="ctr">
            <a:solidFill>
              <a:schemeClr val="tx1"/>
            </a:solidFill>
            <a:prstDash val="solid"/>
            <a:round/>
            <a:headEnd type="none" w="med" len="med"/>
            <a:tailEnd type="none" w="med" len="med"/>
          </a:ln>
          <a:effectLst/>
          <a:extLst/>
        </p:spPr>
        <p:txBody>
          <a:bodyPr/>
          <a:lstStyle/>
          <a:p>
            <a:pPr eaLnBrk="1" hangingPunct="1">
              <a:defRPr/>
            </a:pPr>
            <a:r>
              <a:rPr lang="ja-JP" altLang="en-US" sz="1400" b="1" dirty="0"/>
              <a:t>宿題</a:t>
            </a:r>
          </a:p>
        </p:txBody>
      </p:sp>
      <p:sp>
        <p:nvSpPr>
          <p:cNvPr id="38953"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３２／６０</a:t>
            </a:r>
            <a:endParaRPr lang="en-US" altLang="ja-JP" sz="1400" b="1">
              <a:latin typeface="ＭＳ Ｐゴシック" pitchFamily="50" charset="-128"/>
            </a:endParaRPr>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ext Box 3"/>
          <p:cNvSpPr txBox="1">
            <a:spLocks noChangeArrowheads="1"/>
          </p:cNvSpPr>
          <p:nvPr/>
        </p:nvSpPr>
        <p:spPr bwMode="auto">
          <a:xfrm>
            <a:off x="546100" y="2495550"/>
            <a:ext cx="7988300" cy="13731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0000FF"/>
                </a:solidFill>
                <a:latin typeface="HGP創英角ﾎﾟｯﾌﾟ体" pitchFamily="50" charset="-128"/>
                <a:ea typeface="HGP創英角ﾎﾟｯﾌﾟ体" pitchFamily="50" charset="-128"/>
              </a:rPr>
              <a:t>ヒストグラムとは，データの分布する範囲をいくつかの区間に分け，各区間に入るデータの出現度数を図形化したもの</a:t>
            </a:r>
            <a:endParaRPr lang="ja-JP" altLang="en-US" sz="2400">
              <a:solidFill>
                <a:srgbClr val="0000FF"/>
              </a:solidFill>
              <a:latin typeface="HGP創英角ﾎﾟｯﾌﾟ体" pitchFamily="50" charset="-128"/>
              <a:ea typeface="HGP創英角ﾎﾟｯﾌﾟ体" pitchFamily="50" charset="-128"/>
            </a:endParaRPr>
          </a:p>
        </p:txBody>
      </p:sp>
      <p:sp>
        <p:nvSpPr>
          <p:cNvPr id="188421" name="AutoShape 5"/>
          <p:cNvSpPr>
            <a:spLocks noChangeArrowheads="1"/>
          </p:cNvSpPr>
          <p:nvPr/>
        </p:nvSpPr>
        <p:spPr bwMode="auto">
          <a:xfrm>
            <a:off x="4038600" y="3940175"/>
            <a:ext cx="871538" cy="463550"/>
          </a:xfrm>
          <a:prstGeom prst="downArrow">
            <a:avLst>
              <a:gd name="adj1" fmla="val 50093"/>
              <a:gd name="adj2" fmla="val 49181"/>
            </a:avLst>
          </a:prstGeom>
          <a:solidFill>
            <a:srgbClr val="CD73CF"/>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nvGrpSpPr>
          <p:cNvPr id="3" name="グループ化 2"/>
          <p:cNvGrpSpPr>
            <a:grpSpLocks/>
          </p:cNvGrpSpPr>
          <p:nvPr/>
        </p:nvGrpSpPr>
        <p:grpSpPr bwMode="auto">
          <a:xfrm>
            <a:off x="546100" y="4535488"/>
            <a:ext cx="7988300" cy="2046287"/>
            <a:chOff x="546100" y="4535488"/>
            <a:chExt cx="7988300" cy="2046287"/>
          </a:xfrm>
        </p:grpSpPr>
        <p:sp>
          <p:nvSpPr>
            <p:cNvPr id="39944" name="Text Box 4"/>
            <p:cNvSpPr txBox="1">
              <a:spLocks noChangeArrowheads="1"/>
            </p:cNvSpPr>
            <p:nvPr/>
          </p:nvSpPr>
          <p:spPr bwMode="auto">
            <a:xfrm>
              <a:off x="546100" y="4535488"/>
              <a:ext cx="7988300" cy="2046287"/>
            </a:xfrm>
            <a:prstGeom prst="rect">
              <a:avLst/>
            </a:prstGeom>
            <a:solidFill>
              <a:srgbClr val="FFFF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　① データの分布の姿</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　② データのばらつきの大きさ</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　③ データの中心の位置</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　④ データの分布と規格との関係</a:t>
              </a:r>
            </a:p>
          </p:txBody>
        </p:sp>
        <p:grpSp>
          <p:nvGrpSpPr>
            <p:cNvPr id="39945" name="グループ化 1"/>
            <p:cNvGrpSpPr>
              <a:grpSpLocks/>
            </p:cNvGrpSpPr>
            <p:nvPr/>
          </p:nvGrpSpPr>
          <p:grpSpPr bwMode="auto">
            <a:xfrm>
              <a:off x="6156325" y="4740275"/>
              <a:ext cx="2133600" cy="1600200"/>
              <a:chOff x="6156325" y="4740275"/>
              <a:chExt cx="2133600" cy="1600200"/>
            </a:xfrm>
          </p:grpSpPr>
          <p:sp>
            <p:nvSpPr>
              <p:cNvPr id="39946" name="Line 6"/>
              <p:cNvSpPr>
                <a:spLocks noChangeShapeType="1"/>
              </p:cNvSpPr>
              <p:nvPr/>
            </p:nvSpPr>
            <p:spPr bwMode="auto">
              <a:xfrm>
                <a:off x="6156325" y="6340475"/>
                <a:ext cx="2133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947" name="Line 7"/>
              <p:cNvSpPr>
                <a:spLocks noChangeShapeType="1"/>
              </p:cNvSpPr>
              <p:nvPr/>
            </p:nvSpPr>
            <p:spPr bwMode="auto">
              <a:xfrm flipV="1">
                <a:off x="7299325" y="4740275"/>
                <a:ext cx="0" cy="1600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9948" name="Freeform 8"/>
              <p:cNvSpPr>
                <a:spLocks/>
              </p:cNvSpPr>
              <p:nvPr/>
            </p:nvSpPr>
            <p:spPr bwMode="auto">
              <a:xfrm>
                <a:off x="6308725" y="5045075"/>
                <a:ext cx="1828800" cy="1295400"/>
              </a:xfrm>
              <a:custGeom>
                <a:avLst/>
                <a:gdLst>
                  <a:gd name="T0" fmla="*/ 0 w 1152"/>
                  <a:gd name="T1" fmla="*/ 2147483647 h 816"/>
                  <a:gd name="T2" fmla="*/ 2147483647 w 1152"/>
                  <a:gd name="T3" fmla="*/ 2147483647 h 816"/>
                  <a:gd name="T4" fmla="*/ 2147483647 w 1152"/>
                  <a:gd name="T5" fmla="*/ 2147483647 h 816"/>
                  <a:gd name="T6" fmla="*/ 2147483647 w 1152"/>
                  <a:gd name="T7" fmla="*/ 0 h 816"/>
                  <a:gd name="T8" fmla="*/ 2147483647 w 1152"/>
                  <a:gd name="T9" fmla="*/ 2147483647 h 816"/>
                  <a:gd name="T10" fmla="*/ 2147483647 w 1152"/>
                  <a:gd name="T11" fmla="*/ 2147483647 h 816"/>
                  <a:gd name="T12" fmla="*/ 2147483647 w 1152"/>
                  <a:gd name="T13" fmla="*/ 2147483647 h 8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52" h="816">
                    <a:moveTo>
                      <a:pt x="0" y="816"/>
                    </a:moveTo>
                    <a:cubicBezTo>
                      <a:pt x="148" y="752"/>
                      <a:pt x="296" y="688"/>
                      <a:pt x="384" y="576"/>
                    </a:cubicBezTo>
                    <a:cubicBezTo>
                      <a:pt x="472" y="464"/>
                      <a:pt x="488" y="240"/>
                      <a:pt x="528" y="144"/>
                    </a:cubicBezTo>
                    <a:cubicBezTo>
                      <a:pt x="568" y="48"/>
                      <a:pt x="592" y="0"/>
                      <a:pt x="624" y="0"/>
                    </a:cubicBezTo>
                    <a:cubicBezTo>
                      <a:pt x="656" y="0"/>
                      <a:pt x="680" y="40"/>
                      <a:pt x="720" y="144"/>
                    </a:cubicBezTo>
                    <a:cubicBezTo>
                      <a:pt x="760" y="248"/>
                      <a:pt x="792" y="512"/>
                      <a:pt x="864" y="624"/>
                    </a:cubicBezTo>
                    <a:cubicBezTo>
                      <a:pt x="936" y="736"/>
                      <a:pt x="1104" y="784"/>
                      <a:pt x="1152" y="816"/>
                    </a:cubicBezTo>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39941" name="Rectangle 2"/>
          <p:cNvSpPr>
            <a:spLocks noGrp="1" noChangeArrowheads="1"/>
          </p:cNvSpPr>
          <p:nvPr>
            <p:ph type="title"/>
          </p:nvPr>
        </p:nvSpPr>
        <p:spPr>
          <a:xfrm>
            <a:off x="546100" y="223838"/>
            <a:ext cx="3462338" cy="704850"/>
          </a:xfrm>
          <a:solidFill>
            <a:srgbClr val="FFFF00"/>
          </a:solidFill>
        </p:spPr>
        <p:txBody>
          <a:bodyPr/>
          <a:lstStyle/>
          <a:p>
            <a:pPr algn="l" eaLnBrk="1" hangingPunct="1"/>
            <a:r>
              <a:rPr lang="ja-JP" altLang="en-US" sz="3200" smtClean="0">
                <a:solidFill>
                  <a:srgbClr val="0000FF"/>
                </a:solidFill>
                <a:latin typeface="HGP創英角ﾎﾟｯﾌﾟ体" pitchFamily="50" charset="-128"/>
                <a:ea typeface="HGP創英角ﾎﾟｯﾌﾟ体" pitchFamily="50" charset="-128"/>
              </a:rPr>
              <a:t>⑤　ヒストグラム</a:t>
            </a:r>
            <a:endParaRPr lang="ja-JP" altLang="en-US" sz="2400" smtClean="0">
              <a:solidFill>
                <a:srgbClr val="0000FF"/>
              </a:solidFill>
              <a:latin typeface="HGP創英角ﾎﾟｯﾌﾟ体" pitchFamily="50" charset="-128"/>
              <a:ea typeface="HGP創英角ﾎﾟｯﾌﾟ体" pitchFamily="50" charset="-128"/>
            </a:endParaRPr>
          </a:p>
        </p:txBody>
      </p:sp>
      <p:pic>
        <p:nvPicPr>
          <p:cNvPr id="39942" name="Picture 13" descr="\\asmo.local\fs\ASD25C\品質企画室\70_QCｻｰｸﾙ\QCｻｰｸﾙｲﾗｽﾄ集\QC4 (D)\イラスト\03_ヒストグラム\006.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2750" y="347663"/>
            <a:ext cx="4314825" cy="210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3"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３３／６０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8421"/>
                                        </p:tgtEl>
                                        <p:attrNameLst>
                                          <p:attrName>style.visibility</p:attrName>
                                        </p:attrNameLst>
                                      </p:cBhvr>
                                      <p:to>
                                        <p:strVal val="visible"/>
                                      </p:to>
                                    </p:set>
                                    <p:animEffect transition="in" filter="wipe(up)">
                                      <p:cBhvr>
                                        <p:cTn id="7" dur="500"/>
                                        <p:tgtEl>
                                          <p:spTgt spid="1884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21"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333375"/>
            <a:ext cx="7772400" cy="581025"/>
          </a:xfrm>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「ヒストグラム」の書き方</a:t>
            </a:r>
          </a:p>
        </p:txBody>
      </p:sp>
      <p:graphicFrame>
        <p:nvGraphicFramePr>
          <p:cNvPr id="40963" name="Object 14"/>
          <p:cNvGraphicFramePr>
            <a:graphicFrameLocks noGrp="1" noChangeAspect="1"/>
          </p:cNvGraphicFramePr>
          <p:nvPr>
            <p:ph idx="1"/>
          </p:nvPr>
        </p:nvGraphicFramePr>
        <p:xfrm>
          <a:off x="215900" y="1270000"/>
          <a:ext cx="8686800" cy="5130800"/>
        </p:xfrm>
        <a:graphic>
          <a:graphicData uri="http://schemas.openxmlformats.org/presentationml/2006/ole">
            <mc:AlternateContent xmlns:mc="http://schemas.openxmlformats.org/markup-compatibility/2006">
              <mc:Choice xmlns:v="urn:schemas-microsoft-com:vml" Requires="v">
                <p:oleObj spid="_x0000_s40970" name="ワークシート" r:id="rId4" imgW="6162675" imgH="3657600" progId="Excel.Sheet.8">
                  <p:embed/>
                </p:oleObj>
              </mc:Choice>
              <mc:Fallback>
                <p:oleObj name="ワークシート" r:id="rId4" imgW="6162675" imgH="3657600" progId="Excel.Sheet.8">
                  <p:embed/>
                  <p:pic>
                    <p:nvPicPr>
                      <p:cNvPr id="0" name="Object 14"/>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900" y="1270000"/>
                        <a:ext cx="8686800" cy="513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964"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３４／６０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3"/>
          <p:cNvSpPr>
            <a:spLocks noChangeArrowheads="1"/>
          </p:cNvSpPr>
          <p:nvPr/>
        </p:nvSpPr>
        <p:spPr bwMode="auto">
          <a:xfrm>
            <a:off x="457200" y="1371600"/>
            <a:ext cx="8229600" cy="5105400"/>
          </a:xfrm>
          <a:prstGeom prst="rect">
            <a:avLst/>
          </a:prstGeom>
          <a:solidFill>
            <a:srgbClr val="D3F4F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400" b="1">
                <a:latin typeface="Times New Roman" pitchFamily="18" charset="0"/>
              </a:rPr>
              <a:t>手順１．素性のわかるデータを少なくとも３０以上集める。</a:t>
            </a:r>
          </a:p>
          <a:p>
            <a:pPr eaLnBrk="1" hangingPunct="1">
              <a:spcBef>
                <a:spcPct val="0"/>
              </a:spcBef>
              <a:buFontTx/>
              <a:buNone/>
            </a:pPr>
            <a:r>
              <a:rPr lang="ja-JP" altLang="en-US" sz="2400" b="1">
                <a:latin typeface="Times New Roman" pitchFamily="18" charset="0"/>
              </a:rPr>
              <a:t>　　　   　このデータの数を </a:t>
            </a:r>
            <a:r>
              <a:rPr lang="ja-JP" altLang="en-US" sz="2400" b="1" i="1">
                <a:latin typeface="Times New Roman" pitchFamily="18" charset="0"/>
              </a:rPr>
              <a:t>ｎ </a:t>
            </a:r>
            <a:r>
              <a:rPr lang="ja-JP" altLang="en-US" sz="2400" b="1">
                <a:latin typeface="Times New Roman" pitchFamily="18" charset="0"/>
              </a:rPr>
              <a:t>とする。</a:t>
            </a:r>
          </a:p>
          <a:p>
            <a:pPr eaLnBrk="1" hangingPunct="1">
              <a:spcBef>
                <a:spcPct val="0"/>
              </a:spcBef>
              <a:buFontTx/>
              <a:buNone/>
            </a:pPr>
            <a:endParaRPr lang="ja-JP" altLang="en-US" sz="2400" b="1">
              <a:latin typeface="Times New Roman" pitchFamily="18" charset="0"/>
            </a:endParaRPr>
          </a:p>
          <a:p>
            <a:pPr eaLnBrk="1" hangingPunct="1">
              <a:spcBef>
                <a:spcPct val="0"/>
              </a:spcBef>
              <a:buFontTx/>
              <a:buNone/>
            </a:pPr>
            <a:r>
              <a:rPr lang="ja-JP" altLang="en-US" sz="2400" b="1">
                <a:latin typeface="Times New Roman" pitchFamily="18" charset="0"/>
              </a:rPr>
              <a:t>手順２．データから最大値（ｍａｘ）と最小値（ｍｉｎ）を探す。</a:t>
            </a:r>
          </a:p>
          <a:p>
            <a:pPr eaLnBrk="1" hangingPunct="1">
              <a:spcBef>
                <a:spcPct val="0"/>
              </a:spcBef>
              <a:buFontTx/>
              <a:buNone/>
            </a:pPr>
            <a:endParaRPr lang="ja-JP" altLang="en-US" sz="2400" b="1">
              <a:latin typeface="Times New Roman" pitchFamily="18" charset="0"/>
            </a:endParaRPr>
          </a:p>
          <a:p>
            <a:pPr eaLnBrk="1" hangingPunct="1">
              <a:spcBef>
                <a:spcPct val="0"/>
              </a:spcBef>
              <a:buFontTx/>
              <a:buNone/>
            </a:pPr>
            <a:r>
              <a:rPr lang="ja-JP" altLang="en-US" sz="2400" b="1">
                <a:latin typeface="Times New Roman" pitchFamily="18" charset="0"/>
              </a:rPr>
              <a:t>手順３．級（棒）の数（</a:t>
            </a:r>
            <a:r>
              <a:rPr lang="ja-JP" altLang="en-US" sz="2400" b="1" i="1">
                <a:latin typeface="Times New Roman" pitchFamily="18" charset="0"/>
              </a:rPr>
              <a:t>ｋ</a:t>
            </a:r>
            <a:r>
              <a:rPr lang="ja-JP" altLang="en-US" sz="2400" b="1">
                <a:latin typeface="Times New Roman" pitchFamily="18" charset="0"/>
              </a:rPr>
              <a:t>）と 幅（</a:t>
            </a:r>
            <a:r>
              <a:rPr lang="ja-JP" altLang="en-US" sz="2400" b="1" i="1">
                <a:latin typeface="Times New Roman" pitchFamily="18" charset="0"/>
              </a:rPr>
              <a:t>ｈ</a:t>
            </a:r>
            <a:r>
              <a:rPr lang="ja-JP" altLang="en-US" sz="2400" b="1">
                <a:latin typeface="Times New Roman" pitchFamily="18" charset="0"/>
              </a:rPr>
              <a:t>）を求める。</a:t>
            </a:r>
          </a:p>
          <a:p>
            <a:pPr eaLnBrk="1" hangingPunct="1">
              <a:spcBef>
                <a:spcPct val="0"/>
              </a:spcBef>
              <a:buFontTx/>
              <a:buNone/>
            </a:pPr>
            <a:r>
              <a:rPr lang="ja-JP" altLang="en-US" sz="2400" b="1">
                <a:latin typeface="Times New Roman" pitchFamily="18" charset="0"/>
              </a:rPr>
              <a:t>　　　　　① 級（棒）の数（</a:t>
            </a:r>
            <a:r>
              <a:rPr lang="ja-JP" altLang="en-US" sz="2400" b="1" i="1">
                <a:latin typeface="Times New Roman" pitchFamily="18" charset="0"/>
              </a:rPr>
              <a:t>ｋ</a:t>
            </a:r>
            <a:r>
              <a:rPr lang="ja-JP" altLang="en-US" sz="2400" b="1">
                <a:latin typeface="Times New Roman" pitchFamily="18" charset="0"/>
              </a:rPr>
              <a:t>）を決める。                  </a:t>
            </a:r>
          </a:p>
          <a:p>
            <a:pPr eaLnBrk="1" hangingPunct="1">
              <a:spcBef>
                <a:spcPct val="0"/>
              </a:spcBef>
              <a:buFontTx/>
              <a:buNone/>
            </a:pPr>
            <a:r>
              <a:rPr lang="ja-JP" altLang="en-US" sz="2400" b="1">
                <a:latin typeface="Times New Roman" pitchFamily="18" charset="0"/>
              </a:rPr>
              <a:t>　　　　　　　データ数（</a:t>
            </a:r>
            <a:r>
              <a:rPr lang="ja-JP" altLang="en-US" sz="2400" b="1" i="1">
                <a:latin typeface="Times New Roman" pitchFamily="18" charset="0"/>
              </a:rPr>
              <a:t>ｎ</a:t>
            </a:r>
            <a:r>
              <a:rPr lang="ja-JP" altLang="en-US" sz="2400" b="1">
                <a:latin typeface="Times New Roman" pitchFamily="18" charset="0"/>
              </a:rPr>
              <a:t>）が３０～５０は，</a:t>
            </a:r>
            <a:r>
              <a:rPr lang="ja-JP" altLang="en-US" sz="2400" b="1" i="1">
                <a:latin typeface="Times New Roman" pitchFamily="18" charset="0"/>
              </a:rPr>
              <a:t>ｋ</a:t>
            </a:r>
            <a:r>
              <a:rPr lang="ja-JP" altLang="en-US" sz="2400" b="1">
                <a:latin typeface="Times New Roman" pitchFamily="18" charset="0"/>
              </a:rPr>
              <a:t>＝５～７ </a:t>
            </a:r>
          </a:p>
          <a:p>
            <a:pPr eaLnBrk="1" hangingPunct="1">
              <a:spcBef>
                <a:spcPct val="0"/>
              </a:spcBef>
              <a:buFontTx/>
              <a:buNone/>
            </a:pPr>
            <a:r>
              <a:rPr lang="ja-JP" altLang="en-US" sz="2400" b="1">
                <a:latin typeface="Times New Roman" pitchFamily="18" charset="0"/>
              </a:rPr>
              <a:t>　　　　　　　　　　　　　　</a:t>
            </a:r>
            <a:r>
              <a:rPr lang="ja-JP" altLang="en-US" sz="2400" b="1">
                <a:latin typeface="Times New Roman" pitchFamily="18" charset="0"/>
                <a:ea typeface="ＭＳ ゴシック" pitchFamily="49" charset="-128"/>
              </a:rPr>
              <a:t>　</a:t>
            </a:r>
            <a:r>
              <a:rPr lang="ja-JP" altLang="en-US" sz="2400" b="1">
                <a:latin typeface="Times New Roman" pitchFamily="18" charset="0"/>
              </a:rPr>
              <a:t>　５０～１００は，</a:t>
            </a:r>
            <a:r>
              <a:rPr lang="ja-JP" altLang="en-US" sz="2400" b="1" i="1">
                <a:latin typeface="Times New Roman" pitchFamily="18" charset="0"/>
              </a:rPr>
              <a:t>ｋ</a:t>
            </a:r>
            <a:r>
              <a:rPr lang="ja-JP" altLang="en-US" sz="2400" b="1">
                <a:latin typeface="Times New Roman" pitchFamily="18" charset="0"/>
              </a:rPr>
              <a:t>＝６～１０ </a:t>
            </a:r>
          </a:p>
          <a:p>
            <a:pPr eaLnBrk="1" hangingPunct="1">
              <a:spcBef>
                <a:spcPct val="0"/>
              </a:spcBef>
              <a:buFontTx/>
              <a:buNone/>
            </a:pPr>
            <a:endParaRPr lang="ja-JP" altLang="en-US" sz="2400" b="1">
              <a:latin typeface="Times New Roman" pitchFamily="18" charset="0"/>
            </a:endParaRPr>
          </a:p>
          <a:p>
            <a:pPr eaLnBrk="1" hangingPunct="1">
              <a:spcBef>
                <a:spcPct val="0"/>
              </a:spcBef>
              <a:buFontTx/>
              <a:buNone/>
            </a:pPr>
            <a:r>
              <a:rPr lang="ja-JP" altLang="en-US" sz="2400" b="1">
                <a:latin typeface="Times New Roman" pitchFamily="18" charset="0"/>
              </a:rPr>
              <a:t>　　　　　② 級の幅（</a:t>
            </a:r>
            <a:r>
              <a:rPr lang="ja-JP" altLang="en-US" sz="2400" b="1" i="1">
                <a:latin typeface="Times New Roman" pitchFamily="18" charset="0"/>
              </a:rPr>
              <a:t>ｈ</a:t>
            </a:r>
            <a:r>
              <a:rPr lang="ja-JP" altLang="en-US" sz="2400" b="1">
                <a:latin typeface="Times New Roman" pitchFamily="18" charset="0"/>
              </a:rPr>
              <a:t>）を計算し，測定単位と同じ単位に丸める。</a:t>
            </a:r>
          </a:p>
          <a:p>
            <a:pPr eaLnBrk="1" hangingPunct="1">
              <a:spcBef>
                <a:spcPct val="0"/>
              </a:spcBef>
              <a:buFontTx/>
              <a:buNone/>
            </a:pPr>
            <a:r>
              <a:rPr lang="ja-JP" altLang="en-US" sz="2400" b="1">
                <a:latin typeface="Times New Roman" pitchFamily="18" charset="0"/>
              </a:rPr>
              <a:t>　　　　　　　　　　　　</a:t>
            </a:r>
            <a:r>
              <a:rPr lang="ja-JP" altLang="en-US" sz="2400" b="1" i="1">
                <a:latin typeface="Times New Roman" pitchFamily="18" charset="0"/>
              </a:rPr>
              <a:t>ｈ</a:t>
            </a:r>
            <a:r>
              <a:rPr lang="ja-JP" altLang="en-US" sz="2400" b="1">
                <a:latin typeface="Times New Roman" pitchFamily="18" charset="0"/>
              </a:rPr>
              <a:t>＝（最大値 －最小値） ／ </a:t>
            </a:r>
            <a:r>
              <a:rPr lang="ja-JP" altLang="en-US" sz="2400" b="1" i="1">
                <a:latin typeface="Times New Roman" pitchFamily="18" charset="0"/>
              </a:rPr>
              <a:t>ｋ</a:t>
            </a:r>
            <a:r>
              <a:rPr lang="ja-JP" altLang="en-US" sz="2400" b="1">
                <a:latin typeface="Times New Roman" pitchFamily="18" charset="0"/>
              </a:rPr>
              <a:t>  </a:t>
            </a:r>
          </a:p>
        </p:txBody>
      </p:sp>
      <p:sp>
        <p:nvSpPr>
          <p:cNvPr id="41987" name="Rectangle 4"/>
          <p:cNvSpPr>
            <a:spLocks noGrp="1" noChangeArrowheads="1"/>
          </p:cNvSpPr>
          <p:nvPr>
            <p:ph type="title"/>
          </p:nvPr>
        </p:nvSpPr>
        <p:spPr>
          <a:xfrm>
            <a:off x="609600" y="304800"/>
            <a:ext cx="7773988" cy="608013"/>
          </a:xfrm>
          <a:noFill/>
          <a:ln w="28575">
            <a:solidFill>
              <a:schemeClr val="tx1"/>
            </a:solidFill>
            <a:miter lim="800000"/>
            <a:headEnd/>
            <a:tailEnd/>
          </a:ln>
        </p:spPr>
        <p:txBody>
          <a:bodyPr/>
          <a:lstStyle/>
          <a:p>
            <a:pPr eaLnBrk="1" hangingPunct="1"/>
            <a:r>
              <a:rPr kumimoji="0" lang="ja-JP" altLang="en-US" sz="3200" smtClean="0">
                <a:latin typeface="HGP創英角ﾎﾟｯﾌﾟ体" pitchFamily="50" charset="-128"/>
                <a:ea typeface="HGP創英角ﾎﾟｯﾌﾟ体" pitchFamily="50" charset="-128"/>
              </a:rPr>
              <a:t>「ヒストグラム」の作成手順</a:t>
            </a:r>
          </a:p>
        </p:txBody>
      </p:sp>
      <p:sp>
        <p:nvSpPr>
          <p:cNvPr id="41988"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３５／６０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3"/>
          <p:cNvSpPr>
            <a:spLocks noChangeArrowheads="1"/>
          </p:cNvSpPr>
          <p:nvPr/>
        </p:nvSpPr>
        <p:spPr bwMode="auto">
          <a:xfrm>
            <a:off x="457200" y="1371600"/>
            <a:ext cx="8356600" cy="5105400"/>
          </a:xfrm>
          <a:prstGeom prst="rect">
            <a:avLst/>
          </a:prstGeom>
          <a:solidFill>
            <a:srgbClr val="D3F4F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400" b="1">
                <a:latin typeface="Times New Roman" pitchFamily="18" charset="0"/>
              </a:rPr>
              <a:t>手順４．級（棒）のスタート位置をデータの小さいほうから決める。</a:t>
            </a:r>
          </a:p>
          <a:p>
            <a:pPr eaLnBrk="1" hangingPunct="1">
              <a:spcBef>
                <a:spcPct val="0"/>
              </a:spcBef>
              <a:buFontTx/>
              <a:buNone/>
            </a:pPr>
            <a:r>
              <a:rPr lang="ja-JP" altLang="en-US" sz="2400" b="1">
                <a:latin typeface="Times New Roman" pitchFamily="18" charset="0"/>
              </a:rPr>
              <a:t> 　　</a:t>
            </a:r>
            <a:r>
              <a:rPr lang="ja-JP" altLang="en-US" sz="2400" b="1">
                <a:latin typeface="Times New Roman" pitchFamily="18" charset="0"/>
                <a:ea typeface="ＭＳ ゴシック" pitchFamily="49" charset="-128"/>
              </a:rPr>
              <a:t>　</a:t>
            </a:r>
            <a:r>
              <a:rPr lang="ja-JP" altLang="en-US" sz="2400" b="1">
                <a:latin typeface="Times New Roman" pitchFamily="18" charset="0"/>
              </a:rPr>
              <a:t>　最小値（ｍｉｎ）ー 測定単位の１／２（測定単位の半分ず</a:t>
            </a:r>
          </a:p>
          <a:p>
            <a:pPr eaLnBrk="1" hangingPunct="1">
              <a:spcBef>
                <a:spcPct val="0"/>
              </a:spcBef>
              <a:buFontTx/>
              <a:buNone/>
            </a:pPr>
            <a:r>
              <a:rPr lang="ja-JP" altLang="en-US" sz="2400" b="1">
                <a:latin typeface="Times New Roman" pitchFamily="18" charset="0"/>
              </a:rPr>
              <a:t>　　　　　らす）</a:t>
            </a:r>
          </a:p>
          <a:p>
            <a:pPr eaLnBrk="1" hangingPunct="1">
              <a:spcBef>
                <a:spcPct val="0"/>
              </a:spcBef>
              <a:buFontTx/>
              <a:buNone/>
            </a:pPr>
            <a:endParaRPr lang="ja-JP" altLang="en-US" sz="2400" b="1">
              <a:latin typeface="Times New Roman" pitchFamily="18" charset="0"/>
            </a:endParaRPr>
          </a:p>
          <a:p>
            <a:pPr eaLnBrk="1" hangingPunct="1">
              <a:spcBef>
                <a:spcPct val="0"/>
              </a:spcBef>
              <a:buFontTx/>
              <a:buNone/>
            </a:pPr>
            <a:endParaRPr lang="ja-JP" altLang="en-US" sz="2400" b="1">
              <a:latin typeface="Times New Roman" pitchFamily="18" charset="0"/>
            </a:endParaRPr>
          </a:p>
          <a:p>
            <a:pPr eaLnBrk="1" hangingPunct="1">
              <a:spcBef>
                <a:spcPct val="0"/>
              </a:spcBef>
              <a:buFontTx/>
              <a:buNone/>
            </a:pPr>
            <a:endParaRPr lang="ja-JP" altLang="en-US" sz="2400" b="1">
              <a:latin typeface="Times New Roman" pitchFamily="18" charset="0"/>
            </a:endParaRPr>
          </a:p>
          <a:p>
            <a:pPr eaLnBrk="1" hangingPunct="1">
              <a:spcBef>
                <a:spcPct val="0"/>
              </a:spcBef>
              <a:buFontTx/>
              <a:buNone/>
            </a:pPr>
            <a:endParaRPr lang="ja-JP" altLang="en-US" sz="2400" b="1">
              <a:latin typeface="Times New Roman" pitchFamily="18" charset="0"/>
            </a:endParaRPr>
          </a:p>
          <a:p>
            <a:pPr eaLnBrk="1" hangingPunct="1">
              <a:spcBef>
                <a:spcPct val="0"/>
              </a:spcBef>
              <a:buFontTx/>
              <a:buNone/>
            </a:pPr>
            <a:r>
              <a:rPr lang="ja-JP" altLang="en-US" sz="2400" b="1">
                <a:latin typeface="Times New Roman" pitchFamily="18" charset="0"/>
              </a:rPr>
              <a:t>                       　　　　　　　　 この位置（スタート点）</a:t>
            </a:r>
          </a:p>
          <a:p>
            <a:pPr eaLnBrk="1" hangingPunct="1">
              <a:spcBef>
                <a:spcPct val="0"/>
              </a:spcBef>
              <a:buFontTx/>
              <a:buNone/>
            </a:pPr>
            <a:r>
              <a:rPr lang="ja-JP" altLang="en-US" sz="2400" b="1">
                <a:latin typeface="Times New Roman" pitchFamily="18" charset="0"/>
              </a:rPr>
              <a:t>         　　級の境界値はスタート点に級の幅（</a:t>
            </a:r>
            <a:r>
              <a:rPr lang="ja-JP" altLang="en-US" sz="2400" b="1" i="1">
                <a:latin typeface="Times New Roman" pitchFamily="18" charset="0"/>
              </a:rPr>
              <a:t>ｈ</a:t>
            </a:r>
            <a:r>
              <a:rPr lang="ja-JP" altLang="en-US" sz="2400" b="1">
                <a:latin typeface="Times New Roman" pitchFamily="18" charset="0"/>
              </a:rPr>
              <a:t>）を順次加える。</a:t>
            </a:r>
          </a:p>
          <a:p>
            <a:pPr eaLnBrk="1" hangingPunct="1">
              <a:spcBef>
                <a:spcPct val="0"/>
              </a:spcBef>
              <a:buFontTx/>
              <a:buNone/>
            </a:pPr>
            <a:endParaRPr lang="ja-JP" altLang="en-US" sz="2400" b="1">
              <a:latin typeface="Times New Roman" pitchFamily="18" charset="0"/>
            </a:endParaRPr>
          </a:p>
          <a:p>
            <a:pPr eaLnBrk="1" hangingPunct="1">
              <a:spcBef>
                <a:spcPct val="0"/>
              </a:spcBef>
              <a:buFontTx/>
              <a:buNone/>
            </a:pPr>
            <a:r>
              <a:rPr lang="ja-JP" altLang="en-US" sz="2400" b="1">
                <a:latin typeface="Times New Roman" pitchFamily="18" charset="0"/>
              </a:rPr>
              <a:t>手順５．度数表を作成する。                                                         </a:t>
            </a:r>
          </a:p>
          <a:p>
            <a:pPr eaLnBrk="1" hangingPunct="1">
              <a:spcBef>
                <a:spcPct val="0"/>
              </a:spcBef>
              <a:buFontTx/>
              <a:buNone/>
            </a:pPr>
            <a:r>
              <a:rPr lang="ja-JP" altLang="en-US" sz="2400" b="1">
                <a:latin typeface="Times New Roman" pitchFamily="18" charset="0"/>
              </a:rPr>
              <a:t> 　　</a:t>
            </a:r>
            <a:r>
              <a:rPr lang="ja-JP" altLang="en-US" sz="2400" b="1">
                <a:latin typeface="Times New Roman" pitchFamily="18" charset="0"/>
                <a:ea typeface="ＭＳ ゴシック" pitchFamily="49" charset="-128"/>
              </a:rPr>
              <a:t>　</a:t>
            </a:r>
            <a:r>
              <a:rPr lang="ja-JP" altLang="en-US" sz="2400" b="1">
                <a:latin typeface="Times New Roman" pitchFamily="18" charset="0"/>
              </a:rPr>
              <a:t>　度数分布表を用い，各級の中に入るデータをチェック</a:t>
            </a:r>
          </a:p>
          <a:p>
            <a:pPr eaLnBrk="1" hangingPunct="1">
              <a:spcBef>
                <a:spcPct val="0"/>
              </a:spcBef>
              <a:buFontTx/>
              <a:buNone/>
            </a:pPr>
            <a:r>
              <a:rPr lang="ja-JP" altLang="en-US" sz="2400" b="1">
                <a:latin typeface="ＭＳ Ｐゴシック" pitchFamily="50" charset="-128"/>
              </a:rPr>
              <a:t> 　　　　  </a:t>
            </a:r>
            <a:r>
              <a:rPr lang="ja-JP" altLang="en-US" sz="2400" b="1">
                <a:latin typeface="Times New Roman" pitchFamily="18" charset="0"/>
              </a:rPr>
              <a:t>し，必要により，平均値や標準偏差などを求める。</a:t>
            </a:r>
          </a:p>
        </p:txBody>
      </p:sp>
      <p:sp>
        <p:nvSpPr>
          <p:cNvPr id="43011" name="Line 4"/>
          <p:cNvSpPr>
            <a:spLocks noChangeShapeType="1"/>
          </p:cNvSpPr>
          <p:nvPr/>
        </p:nvSpPr>
        <p:spPr bwMode="auto">
          <a:xfrm>
            <a:off x="3505200" y="35814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12" name="Rectangle 5"/>
          <p:cNvSpPr>
            <a:spLocks noChangeArrowheads="1"/>
          </p:cNvSpPr>
          <p:nvPr/>
        </p:nvSpPr>
        <p:spPr bwMode="auto">
          <a:xfrm>
            <a:off x="3962400" y="3200400"/>
            <a:ext cx="4572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3013" name="Rectangle 6"/>
          <p:cNvSpPr>
            <a:spLocks noChangeArrowheads="1"/>
          </p:cNvSpPr>
          <p:nvPr/>
        </p:nvSpPr>
        <p:spPr bwMode="auto">
          <a:xfrm>
            <a:off x="4419600" y="2895600"/>
            <a:ext cx="457200" cy="685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3014" name="Rectangle 7"/>
          <p:cNvSpPr>
            <a:spLocks noChangeArrowheads="1"/>
          </p:cNvSpPr>
          <p:nvPr/>
        </p:nvSpPr>
        <p:spPr bwMode="auto">
          <a:xfrm>
            <a:off x="4876800" y="2667000"/>
            <a:ext cx="457200" cy="914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3015" name="Line 8"/>
          <p:cNvSpPr>
            <a:spLocks noChangeShapeType="1"/>
          </p:cNvSpPr>
          <p:nvPr/>
        </p:nvSpPr>
        <p:spPr bwMode="auto">
          <a:xfrm flipV="1">
            <a:off x="3962400" y="3581400"/>
            <a:ext cx="0" cy="533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16" name="Rectangle 9"/>
          <p:cNvSpPr>
            <a:spLocks noGrp="1" noChangeArrowheads="1"/>
          </p:cNvSpPr>
          <p:nvPr>
            <p:ph type="title"/>
          </p:nvPr>
        </p:nvSpPr>
        <p:spPr>
          <a:xfrm>
            <a:off x="684213" y="274638"/>
            <a:ext cx="7773987" cy="608012"/>
          </a:xfrm>
          <a:noFill/>
          <a:ln w="28575">
            <a:solidFill>
              <a:schemeClr val="tx1"/>
            </a:solidFill>
            <a:miter lim="800000"/>
            <a:headEnd/>
            <a:tailEnd/>
          </a:ln>
        </p:spPr>
        <p:txBody>
          <a:bodyPr/>
          <a:lstStyle/>
          <a:p>
            <a:pPr eaLnBrk="1" hangingPunct="1"/>
            <a:r>
              <a:rPr kumimoji="0" lang="ja-JP" altLang="en-US" sz="3200" smtClean="0">
                <a:latin typeface="HGP創英角ﾎﾟｯﾌﾟ体" pitchFamily="50" charset="-128"/>
                <a:ea typeface="HGP創英角ﾎﾟｯﾌﾟ体" pitchFamily="50" charset="-128"/>
              </a:rPr>
              <a:t>「ヒストグラム」の作成手順</a:t>
            </a:r>
          </a:p>
        </p:txBody>
      </p:sp>
      <p:sp>
        <p:nvSpPr>
          <p:cNvPr id="43017"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３６／６０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Text Box 3"/>
          <p:cNvSpPr txBox="1">
            <a:spLocks noChangeArrowheads="1"/>
          </p:cNvSpPr>
          <p:nvPr/>
        </p:nvSpPr>
        <p:spPr bwMode="auto">
          <a:xfrm>
            <a:off x="546100" y="1270000"/>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b="1">
                <a:latin typeface="Times New Roman" pitchFamily="18" charset="0"/>
              </a:rPr>
              <a:t>次のあるプレート肉厚データをヒストグラムに表わしてください。</a:t>
            </a:r>
          </a:p>
        </p:txBody>
      </p:sp>
      <p:sp>
        <p:nvSpPr>
          <p:cNvPr id="44035" name="Text Box 5"/>
          <p:cNvSpPr txBox="1">
            <a:spLocks noChangeArrowheads="1"/>
          </p:cNvSpPr>
          <p:nvPr/>
        </p:nvSpPr>
        <p:spPr bwMode="auto">
          <a:xfrm>
            <a:off x="1109663" y="6165850"/>
            <a:ext cx="533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b="1">
                <a:latin typeface="Times New Roman" pitchFamily="18" charset="0"/>
              </a:rPr>
              <a:t>プレート肉厚の規格範囲  ６．５～８．０</a:t>
            </a:r>
          </a:p>
        </p:txBody>
      </p:sp>
      <p:pic>
        <p:nvPicPr>
          <p:cNvPr id="44036" name="Picture 3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750" y="1833563"/>
            <a:ext cx="8135938" cy="4259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7" name="Rectangle 359"/>
          <p:cNvSpPr>
            <a:spLocks noGrp="1" noChangeArrowheads="1"/>
          </p:cNvSpPr>
          <p:nvPr>
            <p:ph type="title"/>
          </p:nvPr>
        </p:nvSpPr>
        <p:spPr>
          <a:xfrm>
            <a:off x="720725" y="284163"/>
            <a:ext cx="7773988" cy="608012"/>
          </a:xfrm>
          <a:solidFill>
            <a:schemeClr val="bg1"/>
          </a:solidFill>
          <a:ln w="28575">
            <a:solidFill>
              <a:schemeClr val="tx1"/>
            </a:solidFill>
            <a:miter lim="800000"/>
            <a:headEnd/>
            <a:tailEnd/>
          </a:ln>
        </p:spPr>
        <p:txBody>
          <a:bodyPr/>
          <a:lstStyle/>
          <a:p>
            <a:pPr eaLnBrk="1" hangingPunct="1"/>
            <a:r>
              <a:rPr kumimoji="0" lang="ja-JP" altLang="en-US" sz="3200" smtClean="0">
                <a:solidFill>
                  <a:schemeClr val="tx1"/>
                </a:solidFill>
                <a:latin typeface="HGP創英角ﾎﾟｯﾌﾟ体" pitchFamily="50" charset="-128"/>
                <a:ea typeface="HGP創英角ﾎﾟｯﾌﾟ体" pitchFamily="50" charset="-128"/>
              </a:rPr>
              <a:t>ヒストグラムの作成例</a:t>
            </a:r>
          </a:p>
        </p:txBody>
      </p:sp>
      <p:sp>
        <p:nvSpPr>
          <p:cNvPr id="44038"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３７／６０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5058" name="Object 9"/>
          <p:cNvGraphicFramePr>
            <a:graphicFrameLocks noChangeAspect="1"/>
          </p:cNvGraphicFramePr>
          <p:nvPr/>
        </p:nvGraphicFramePr>
        <p:xfrm>
          <a:off x="685800" y="1193800"/>
          <a:ext cx="7772400" cy="5200650"/>
        </p:xfrm>
        <a:graphic>
          <a:graphicData uri="http://schemas.openxmlformats.org/presentationml/2006/ole">
            <mc:AlternateContent xmlns:mc="http://schemas.openxmlformats.org/markup-compatibility/2006">
              <mc:Choice xmlns:v="urn:schemas-microsoft-com:vml" Requires="v">
                <p:oleObj spid="_x0000_s45073" name="ワークシート" r:id="rId4" imgW="6962987" imgH="4657945" progId="Excel.Sheet.8">
                  <p:embed/>
                </p:oleObj>
              </mc:Choice>
              <mc:Fallback>
                <p:oleObj name="ワークシート" r:id="rId4" imgW="6962987" imgH="4657945" progId="Excel.Sheet.8">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193800"/>
                        <a:ext cx="7772400" cy="52006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5059" name="Rectangle 10"/>
          <p:cNvSpPr>
            <a:spLocks noGrp="1" noChangeArrowheads="1"/>
          </p:cNvSpPr>
          <p:nvPr>
            <p:ph type="title"/>
          </p:nvPr>
        </p:nvSpPr>
        <p:spPr>
          <a:xfrm>
            <a:off x="684213" y="306388"/>
            <a:ext cx="7773987" cy="608012"/>
          </a:xfrm>
          <a:noFill/>
          <a:ln w="28575">
            <a:solidFill>
              <a:schemeClr val="tx1"/>
            </a:solidFill>
            <a:miter lim="800000"/>
            <a:headEnd/>
            <a:tailEnd/>
          </a:ln>
        </p:spPr>
        <p:txBody>
          <a:bodyPr/>
          <a:lstStyle/>
          <a:p>
            <a:pPr eaLnBrk="1" hangingPunct="1"/>
            <a:r>
              <a:rPr kumimoji="0" lang="ja-JP" altLang="en-US" sz="3200" smtClean="0">
                <a:latin typeface="HGP創英角ﾎﾟｯﾌﾟ体" pitchFamily="50" charset="-128"/>
                <a:ea typeface="HGP創英角ﾎﾟｯﾌﾟ体" pitchFamily="50" charset="-128"/>
              </a:rPr>
              <a:t>度 数 表 の 作 成 例</a:t>
            </a:r>
          </a:p>
        </p:txBody>
      </p:sp>
      <p:sp>
        <p:nvSpPr>
          <p:cNvPr id="45060" name="Text Box 13"/>
          <p:cNvSpPr txBox="1">
            <a:spLocks noChangeArrowheads="1"/>
          </p:cNvSpPr>
          <p:nvPr/>
        </p:nvSpPr>
        <p:spPr bwMode="auto">
          <a:xfrm>
            <a:off x="6689725" y="1130300"/>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2000"/>
          </a:p>
        </p:txBody>
      </p:sp>
      <p:grpSp>
        <p:nvGrpSpPr>
          <p:cNvPr id="45061" name="Group 19"/>
          <p:cNvGrpSpPr>
            <a:grpSpLocks/>
          </p:cNvGrpSpPr>
          <p:nvPr/>
        </p:nvGrpSpPr>
        <p:grpSpPr bwMode="auto">
          <a:xfrm>
            <a:off x="6638925" y="1554163"/>
            <a:ext cx="1697038" cy="192087"/>
            <a:chOff x="4182" y="979"/>
            <a:chExt cx="1069" cy="121"/>
          </a:xfrm>
        </p:grpSpPr>
        <p:sp>
          <p:nvSpPr>
            <p:cNvPr id="45063" name="Text Box 14"/>
            <p:cNvSpPr txBox="1">
              <a:spLocks noChangeArrowheads="1"/>
            </p:cNvSpPr>
            <p:nvPr/>
          </p:nvSpPr>
          <p:spPr bwMode="auto">
            <a:xfrm>
              <a:off x="4182" y="979"/>
              <a:ext cx="93" cy="1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0" rIns="5400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200" i="1">
                  <a:latin typeface="ＭＳ ゴシック" pitchFamily="49" charset="-128"/>
                  <a:ea typeface="ＭＳ ゴシック" pitchFamily="49" charset="-128"/>
                </a:rPr>
                <a:t>f</a:t>
              </a:r>
            </a:p>
          </p:txBody>
        </p:sp>
        <p:sp>
          <p:nvSpPr>
            <p:cNvPr id="45064" name="Text Box 15"/>
            <p:cNvSpPr txBox="1">
              <a:spLocks noChangeArrowheads="1"/>
            </p:cNvSpPr>
            <p:nvPr/>
          </p:nvSpPr>
          <p:spPr bwMode="auto">
            <a:xfrm>
              <a:off x="4492" y="985"/>
              <a:ext cx="95" cy="1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0" rIns="5400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200" i="1">
                  <a:latin typeface="ＭＳ Ｐゴシック" pitchFamily="50" charset="-128"/>
                </a:rPr>
                <a:t>ｘ</a:t>
              </a:r>
            </a:p>
          </p:txBody>
        </p:sp>
        <p:sp>
          <p:nvSpPr>
            <p:cNvPr id="45065" name="Text Box 16"/>
            <p:cNvSpPr txBox="1">
              <a:spLocks noChangeArrowheads="1"/>
            </p:cNvSpPr>
            <p:nvPr/>
          </p:nvSpPr>
          <p:spPr bwMode="auto">
            <a:xfrm>
              <a:off x="4780" y="979"/>
              <a:ext cx="124" cy="1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0" rIns="5400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200" i="1">
                  <a:latin typeface="ＭＳ Ｐゴシック" pitchFamily="50" charset="-128"/>
                </a:rPr>
                <a:t>f</a:t>
              </a:r>
              <a:r>
                <a:rPr kumimoji="0" lang="ja-JP" altLang="en-US" sz="1200" i="1">
                  <a:latin typeface="ＭＳ Ｐゴシック" pitchFamily="50" charset="-128"/>
                </a:rPr>
                <a:t>ｘ</a:t>
              </a:r>
            </a:p>
          </p:txBody>
        </p:sp>
        <p:sp>
          <p:nvSpPr>
            <p:cNvPr id="45066" name="Text Box 17"/>
            <p:cNvSpPr txBox="1">
              <a:spLocks noChangeArrowheads="1"/>
            </p:cNvSpPr>
            <p:nvPr/>
          </p:nvSpPr>
          <p:spPr bwMode="auto">
            <a:xfrm>
              <a:off x="5096" y="979"/>
              <a:ext cx="124" cy="1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8000" tIns="0" rIns="5400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200" i="1">
                  <a:latin typeface="ＭＳ Ｐゴシック" pitchFamily="50" charset="-128"/>
                </a:rPr>
                <a:t>f</a:t>
              </a:r>
              <a:r>
                <a:rPr kumimoji="0" lang="ja-JP" altLang="en-US" sz="1200" i="1">
                  <a:latin typeface="ＭＳ Ｐゴシック" pitchFamily="50" charset="-128"/>
                </a:rPr>
                <a:t>ｘ</a:t>
              </a:r>
              <a:endParaRPr kumimoji="0" lang="ja-JP" altLang="en-US" sz="1200">
                <a:latin typeface="ＭＳ Ｐゴシック" pitchFamily="50" charset="-128"/>
              </a:endParaRPr>
            </a:p>
          </p:txBody>
        </p:sp>
        <p:sp>
          <p:nvSpPr>
            <p:cNvPr id="45067" name="Text Box 18"/>
            <p:cNvSpPr txBox="1">
              <a:spLocks noChangeArrowheads="1"/>
            </p:cNvSpPr>
            <p:nvPr/>
          </p:nvSpPr>
          <p:spPr bwMode="auto">
            <a:xfrm>
              <a:off x="5194" y="981"/>
              <a:ext cx="57" cy="7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0" rIns="5400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800">
                  <a:latin typeface="ＭＳ ゴシック" pitchFamily="49" charset="-128"/>
                  <a:ea typeface="ＭＳ ゴシック" pitchFamily="49" charset="-128"/>
                </a:rPr>
                <a:t>2</a:t>
              </a:r>
            </a:p>
          </p:txBody>
        </p:sp>
      </p:grpSp>
      <p:sp>
        <p:nvSpPr>
          <p:cNvPr id="4506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３８／６０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円/楕円 1"/>
          <p:cNvSpPr>
            <a:spLocks noChangeArrowheads="1"/>
          </p:cNvSpPr>
          <p:nvPr/>
        </p:nvSpPr>
        <p:spPr bwMode="auto">
          <a:xfrm>
            <a:off x="2081213" y="4562475"/>
            <a:ext cx="2125662" cy="1520825"/>
          </a:xfrm>
          <a:prstGeom prst="ellipse">
            <a:avLst/>
          </a:prstGeom>
          <a:solidFill>
            <a:srgbClr val="BBE0E3"/>
          </a:solidFill>
          <a:ln w="25400" algn="ctr">
            <a:solidFill>
              <a:schemeClr val="tx1"/>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19" name="Text Box 7"/>
          <p:cNvSpPr txBox="1">
            <a:spLocks noChangeArrowheads="1"/>
          </p:cNvSpPr>
          <p:nvPr/>
        </p:nvSpPr>
        <p:spPr bwMode="auto">
          <a:xfrm>
            <a:off x="2922588" y="762000"/>
            <a:ext cx="6194425" cy="985838"/>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900">
                <a:solidFill>
                  <a:srgbClr val="FF0000"/>
                </a:solidFill>
                <a:latin typeface="HGP創英角ﾎﾟｯﾌﾟ体" pitchFamily="50" charset="-128"/>
                <a:ea typeface="HGP創英角ﾎﾟｯﾌﾟ体" pitchFamily="50" charset="-128"/>
              </a:rPr>
              <a:t>小さなサンプルから，そのグループ　　　　　　　　</a:t>
            </a:r>
            <a:r>
              <a:rPr lang="en-US" altLang="ja-JP" sz="2900">
                <a:solidFill>
                  <a:srgbClr val="FF0000"/>
                </a:solidFill>
                <a:latin typeface="HGP創英角ﾎﾟｯﾌﾟ体" pitchFamily="50" charset="-128"/>
                <a:ea typeface="HGP創英角ﾎﾟｯﾌﾟ体" pitchFamily="50" charset="-128"/>
              </a:rPr>
              <a:t/>
            </a:r>
            <a:br>
              <a:rPr lang="en-US" altLang="ja-JP" sz="2900">
                <a:solidFill>
                  <a:srgbClr val="FF0000"/>
                </a:solidFill>
                <a:latin typeface="HGP創英角ﾎﾟｯﾌﾟ体" pitchFamily="50" charset="-128"/>
                <a:ea typeface="HGP創英角ﾎﾟｯﾌﾟ体" pitchFamily="50" charset="-128"/>
              </a:rPr>
            </a:br>
            <a:r>
              <a:rPr lang="ja-JP" altLang="en-US" sz="2900">
                <a:solidFill>
                  <a:srgbClr val="FF0000"/>
                </a:solidFill>
                <a:latin typeface="HGP創英角ﾎﾟｯﾌﾟ体" pitchFamily="50" charset="-128"/>
                <a:ea typeface="HGP創英角ﾎﾟｯﾌﾟ体" pitchFamily="50" charset="-128"/>
              </a:rPr>
              <a:t>全体（母集団）を推定すること。                  </a:t>
            </a:r>
          </a:p>
        </p:txBody>
      </p:sp>
      <p:sp>
        <p:nvSpPr>
          <p:cNvPr id="9220" name="Rectangle 9"/>
          <p:cNvSpPr>
            <a:spLocks noGrp="1" noChangeArrowheads="1"/>
          </p:cNvSpPr>
          <p:nvPr>
            <p:ph type="title"/>
          </p:nvPr>
        </p:nvSpPr>
        <p:spPr>
          <a:xfrm>
            <a:off x="0" y="0"/>
            <a:ext cx="9144000" cy="704850"/>
          </a:xfrm>
          <a:noFill/>
        </p:spPr>
        <p:txBody>
          <a:bodyPr/>
          <a:lstStyle/>
          <a:p>
            <a:pPr algn="l" eaLnBrk="1" hangingPunct="1"/>
            <a:r>
              <a:rPr lang="ja-JP" altLang="en-US" sz="3200" smtClean="0">
                <a:latin typeface="HGP創英角ﾎﾟｯﾌﾟ体" pitchFamily="50" charset="-128"/>
                <a:ea typeface="HGP創英角ﾎﾟｯﾌﾟ体" pitchFamily="50" charset="-128"/>
              </a:rPr>
              <a:t>　　統計的な考え方とは？</a:t>
            </a:r>
            <a:r>
              <a:rPr lang="ja-JP" altLang="en-US" sz="2400" smtClean="0">
                <a:latin typeface="HGP創英角ﾎﾟｯﾌﾟ体" pitchFamily="50" charset="-128"/>
                <a:ea typeface="HGP創英角ﾎﾟｯﾌﾟ体" pitchFamily="50" charset="-128"/>
              </a:rPr>
              <a:t>　</a:t>
            </a:r>
            <a:r>
              <a:rPr lang="ja-JP" altLang="en-US" sz="2400" smtClean="0">
                <a:solidFill>
                  <a:schemeClr val="tx1"/>
                </a:solidFill>
                <a:latin typeface="HGP創英角ﾎﾟｯﾌﾟ体" pitchFamily="50" charset="-128"/>
                <a:ea typeface="HGP創英角ﾎﾟｯﾌﾟ体" pitchFamily="50" charset="-128"/>
              </a:rPr>
              <a:t>全体を通してものを見る</a:t>
            </a:r>
            <a:endParaRPr lang="ja-JP" altLang="en-US" sz="2500" smtClean="0">
              <a:solidFill>
                <a:schemeClr val="tx1"/>
              </a:solidFill>
              <a:latin typeface="HGP創英角ﾎﾟｯﾌﾟ体" pitchFamily="50" charset="-128"/>
              <a:ea typeface="HGP創英角ﾎﾟｯﾌﾟ体" pitchFamily="50" charset="-128"/>
            </a:endParaRPr>
          </a:p>
        </p:txBody>
      </p:sp>
      <p:sp>
        <p:nvSpPr>
          <p:cNvPr id="9221" name="AutoShape 12"/>
          <p:cNvSpPr>
            <a:spLocks noChangeArrowheads="1"/>
          </p:cNvSpPr>
          <p:nvPr/>
        </p:nvSpPr>
        <p:spPr bwMode="auto">
          <a:xfrm>
            <a:off x="615950" y="2276475"/>
            <a:ext cx="2286000" cy="2286000"/>
          </a:xfrm>
          <a:prstGeom prst="flowChartOr">
            <a:avLst/>
          </a:prstGeom>
          <a:solidFill>
            <a:srgbClr val="FFCCFF"/>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22" name="Text Box 13"/>
          <p:cNvSpPr txBox="1">
            <a:spLocks noChangeArrowheads="1"/>
          </p:cNvSpPr>
          <p:nvPr/>
        </p:nvSpPr>
        <p:spPr bwMode="auto">
          <a:xfrm>
            <a:off x="1911350" y="2495550"/>
            <a:ext cx="533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4000">
                <a:latin typeface="Times New Roman" pitchFamily="18" charset="0"/>
              </a:rPr>
              <a:t>Ｐ</a:t>
            </a:r>
            <a:endParaRPr lang="ja-JP" altLang="en-US" sz="2400">
              <a:latin typeface="Times New Roman" pitchFamily="18" charset="0"/>
            </a:endParaRPr>
          </a:p>
        </p:txBody>
      </p:sp>
      <p:sp>
        <p:nvSpPr>
          <p:cNvPr id="9223" name="Text Box 14"/>
          <p:cNvSpPr txBox="1">
            <a:spLocks noChangeArrowheads="1"/>
          </p:cNvSpPr>
          <p:nvPr/>
        </p:nvSpPr>
        <p:spPr bwMode="auto">
          <a:xfrm>
            <a:off x="1835150" y="3238500"/>
            <a:ext cx="6858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5400" b="1">
                <a:solidFill>
                  <a:srgbClr val="FF0066"/>
                </a:solidFill>
                <a:latin typeface="Times New Roman" pitchFamily="18" charset="0"/>
              </a:rPr>
              <a:t>Ｄ</a:t>
            </a:r>
            <a:endParaRPr lang="ja-JP" altLang="en-US" sz="2400">
              <a:latin typeface="Times New Roman" pitchFamily="18" charset="0"/>
            </a:endParaRPr>
          </a:p>
        </p:txBody>
      </p:sp>
      <p:sp>
        <p:nvSpPr>
          <p:cNvPr id="9224" name="Text Box 15"/>
          <p:cNvSpPr txBox="1">
            <a:spLocks noChangeArrowheads="1"/>
          </p:cNvSpPr>
          <p:nvPr/>
        </p:nvSpPr>
        <p:spPr bwMode="auto">
          <a:xfrm>
            <a:off x="996950" y="3413125"/>
            <a:ext cx="609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4000">
                <a:latin typeface="Times New Roman" pitchFamily="18" charset="0"/>
              </a:rPr>
              <a:t>Ｃ</a:t>
            </a:r>
            <a:endParaRPr lang="ja-JP" altLang="en-US" sz="2400">
              <a:latin typeface="Times New Roman" pitchFamily="18" charset="0"/>
            </a:endParaRPr>
          </a:p>
        </p:txBody>
      </p:sp>
      <p:sp>
        <p:nvSpPr>
          <p:cNvPr id="9225" name="Text Box 16"/>
          <p:cNvSpPr txBox="1">
            <a:spLocks noChangeArrowheads="1"/>
          </p:cNvSpPr>
          <p:nvPr/>
        </p:nvSpPr>
        <p:spPr bwMode="auto">
          <a:xfrm>
            <a:off x="996950" y="2492375"/>
            <a:ext cx="685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4000">
                <a:latin typeface="Times New Roman" pitchFamily="18" charset="0"/>
              </a:rPr>
              <a:t>Ａ</a:t>
            </a:r>
            <a:endParaRPr lang="ja-JP" altLang="en-US" sz="2400">
              <a:latin typeface="Times New Roman" pitchFamily="18" charset="0"/>
            </a:endParaRPr>
          </a:p>
        </p:txBody>
      </p:sp>
      <p:sp>
        <p:nvSpPr>
          <p:cNvPr id="9226" name="Rectangle 20"/>
          <p:cNvSpPr>
            <a:spLocks noChangeArrowheads="1"/>
          </p:cNvSpPr>
          <p:nvPr/>
        </p:nvSpPr>
        <p:spPr bwMode="auto">
          <a:xfrm>
            <a:off x="2936875" y="3889375"/>
            <a:ext cx="1841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endParaRPr lang="ja-JP" altLang="ja-JP" sz="2800">
              <a:latin typeface="Times New Roman" pitchFamily="18" charset="0"/>
            </a:endParaRPr>
          </a:p>
        </p:txBody>
      </p:sp>
      <p:sp>
        <p:nvSpPr>
          <p:cNvPr id="9227" name="AutoShape 21"/>
          <p:cNvSpPr>
            <a:spLocks/>
          </p:cNvSpPr>
          <p:nvPr/>
        </p:nvSpPr>
        <p:spPr bwMode="auto">
          <a:xfrm>
            <a:off x="4838700" y="3394075"/>
            <a:ext cx="349250" cy="941388"/>
          </a:xfrm>
          <a:prstGeom prst="leftBrace">
            <a:avLst>
              <a:gd name="adj1" fmla="val 25045"/>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28" name="Text Box 24"/>
          <p:cNvSpPr txBox="1">
            <a:spLocks noChangeArrowheads="1"/>
          </p:cNvSpPr>
          <p:nvPr/>
        </p:nvSpPr>
        <p:spPr bwMode="auto">
          <a:xfrm>
            <a:off x="4665663" y="5195888"/>
            <a:ext cx="1143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FF0000"/>
                </a:solidFill>
                <a:latin typeface="Times New Roman" pitchFamily="18" charset="0"/>
              </a:rPr>
              <a:t>データ</a:t>
            </a:r>
            <a:endParaRPr lang="ja-JP" altLang="en-US" sz="2400">
              <a:solidFill>
                <a:srgbClr val="FF0000"/>
              </a:solidFill>
              <a:latin typeface="Times New Roman" pitchFamily="18" charset="0"/>
            </a:endParaRPr>
          </a:p>
        </p:txBody>
      </p:sp>
      <p:sp>
        <p:nvSpPr>
          <p:cNvPr id="9229" name="Text Box 25"/>
          <p:cNvSpPr txBox="1">
            <a:spLocks noChangeArrowheads="1"/>
          </p:cNvSpPr>
          <p:nvPr/>
        </p:nvSpPr>
        <p:spPr bwMode="auto">
          <a:xfrm>
            <a:off x="6650038" y="5175250"/>
            <a:ext cx="1905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FF0000"/>
                </a:solidFill>
                <a:latin typeface="Times New Roman" pitchFamily="18" charset="0"/>
              </a:rPr>
              <a:t>正しい情報</a:t>
            </a:r>
            <a:endParaRPr lang="ja-JP" altLang="en-US" sz="2400">
              <a:solidFill>
                <a:srgbClr val="FF0000"/>
              </a:solidFill>
              <a:latin typeface="Times New Roman" pitchFamily="18" charset="0"/>
            </a:endParaRPr>
          </a:p>
        </p:txBody>
      </p:sp>
      <p:sp>
        <p:nvSpPr>
          <p:cNvPr id="9230" name="Oval 26"/>
          <p:cNvSpPr>
            <a:spLocks noChangeArrowheads="1"/>
          </p:cNvSpPr>
          <p:nvPr/>
        </p:nvSpPr>
        <p:spPr bwMode="auto">
          <a:xfrm>
            <a:off x="2357438" y="5194300"/>
            <a:ext cx="1600200" cy="533400"/>
          </a:xfrm>
          <a:prstGeom prst="ellipse">
            <a:avLst/>
          </a:prstGeom>
          <a:solidFill>
            <a:schemeClr val="bg1"/>
          </a:solidFill>
          <a:ln w="25400">
            <a:solidFill>
              <a:schemeClr val="tx2"/>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31" name="Oval 27"/>
          <p:cNvSpPr>
            <a:spLocks noChangeArrowheads="1"/>
          </p:cNvSpPr>
          <p:nvPr/>
        </p:nvSpPr>
        <p:spPr bwMode="auto">
          <a:xfrm>
            <a:off x="4579938" y="5192713"/>
            <a:ext cx="1371600" cy="533400"/>
          </a:xfrm>
          <a:prstGeom prst="ellipse">
            <a:avLst/>
          </a:prstGeom>
          <a:noFill/>
          <a:ln w="25400">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32" name="Oval 28"/>
          <p:cNvSpPr>
            <a:spLocks noChangeArrowheads="1"/>
          </p:cNvSpPr>
          <p:nvPr/>
        </p:nvSpPr>
        <p:spPr bwMode="auto">
          <a:xfrm>
            <a:off x="6426200" y="5087938"/>
            <a:ext cx="2341563" cy="685800"/>
          </a:xfrm>
          <a:prstGeom prst="ellipse">
            <a:avLst/>
          </a:prstGeom>
          <a:noFill/>
          <a:ln w="25400">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33" name="Text Box 29"/>
          <p:cNvSpPr txBox="1">
            <a:spLocks noChangeArrowheads="1"/>
          </p:cNvSpPr>
          <p:nvPr/>
        </p:nvSpPr>
        <p:spPr bwMode="auto">
          <a:xfrm>
            <a:off x="5340350" y="2063750"/>
            <a:ext cx="3733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2800">
                <a:latin typeface="Times New Roman" pitchFamily="18" charset="0"/>
              </a:rPr>
              <a:t>アクション（再発防止）</a:t>
            </a:r>
          </a:p>
        </p:txBody>
      </p:sp>
      <p:sp>
        <p:nvSpPr>
          <p:cNvPr id="9234" name="AutoShape 30"/>
          <p:cNvSpPr>
            <a:spLocks/>
          </p:cNvSpPr>
          <p:nvPr/>
        </p:nvSpPr>
        <p:spPr bwMode="auto">
          <a:xfrm rot="5400000">
            <a:off x="5498307" y="3102769"/>
            <a:ext cx="304800" cy="5621337"/>
          </a:xfrm>
          <a:prstGeom prst="rightBrace">
            <a:avLst>
              <a:gd name="adj1" fmla="val 125001"/>
              <a:gd name="adj2" fmla="val 51384"/>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35" name="Text Box 31"/>
          <p:cNvSpPr txBox="1">
            <a:spLocks noChangeArrowheads="1"/>
          </p:cNvSpPr>
          <p:nvPr/>
        </p:nvSpPr>
        <p:spPr bwMode="auto">
          <a:xfrm>
            <a:off x="3048000" y="6078538"/>
            <a:ext cx="4876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FF0000"/>
                </a:solidFill>
                <a:latin typeface="HGP創英角ﾎﾟｯﾌﾟ体" pitchFamily="50" charset="-128"/>
                <a:ea typeface="HGP創英角ﾎﾟｯﾌﾟ体" pitchFamily="50" charset="-128"/>
              </a:rPr>
              <a:t>統計的な考え方・手法が有効</a:t>
            </a:r>
            <a:endParaRPr lang="ja-JP" altLang="en-US" sz="2400">
              <a:latin typeface="HGP創英角ﾎﾟｯﾌﾟ体" pitchFamily="50" charset="-128"/>
              <a:ea typeface="HGP創英角ﾎﾟｯﾌﾟ体" pitchFamily="50" charset="-128"/>
            </a:endParaRPr>
          </a:p>
        </p:txBody>
      </p:sp>
      <p:sp>
        <p:nvSpPr>
          <p:cNvPr id="9236" name="Line 33"/>
          <p:cNvSpPr>
            <a:spLocks noChangeShapeType="1"/>
          </p:cNvSpPr>
          <p:nvPr/>
        </p:nvSpPr>
        <p:spPr bwMode="auto">
          <a:xfrm>
            <a:off x="6056313" y="5449888"/>
            <a:ext cx="304800" cy="0"/>
          </a:xfrm>
          <a:prstGeom prst="line">
            <a:avLst/>
          </a:prstGeom>
          <a:noFill/>
          <a:ln w="444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37" name="Line 35"/>
          <p:cNvSpPr>
            <a:spLocks noChangeShapeType="1"/>
          </p:cNvSpPr>
          <p:nvPr/>
        </p:nvSpPr>
        <p:spPr bwMode="auto">
          <a:xfrm flipH="1" flipV="1">
            <a:off x="8156575" y="2547938"/>
            <a:ext cx="0" cy="630237"/>
          </a:xfrm>
          <a:prstGeom prst="line">
            <a:avLst/>
          </a:prstGeom>
          <a:noFill/>
          <a:ln w="44450">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38" name="Line 41"/>
          <p:cNvSpPr>
            <a:spLocks noChangeShapeType="1"/>
          </p:cNvSpPr>
          <p:nvPr/>
        </p:nvSpPr>
        <p:spPr bwMode="auto">
          <a:xfrm>
            <a:off x="2574925" y="3779838"/>
            <a:ext cx="530225" cy="22225"/>
          </a:xfrm>
          <a:prstGeom prst="line">
            <a:avLst/>
          </a:prstGeom>
          <a:noFill/>
          <a:ln w="444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39" name="Line 42"/>
          <p:cNvSpPr>
            <a:spLocks noChangeShapeType="1"/>
          </p:cNvSpPr>
          <p:nvPr/>
        </p:nvSpPr>
        <p:spPr bwMode="auto">
          <a:xfrm>
            <a:off x="2511425" y="3956050"/>
            <a:ext cx="584200" cy="819150"/>
          </a:xfrm>
          <a:prstGeom prst="line">
            <a:avLst/>
          </a:prstGeom>
          <a:noFill/>
          <a:ln w="444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9240" name="Group 43"/>
          <p:cNvGrpSpPr>
            <a:grpSpLocks/>
          </p:cNvGrpSpPr>
          <p:nvPr/>
        </p:nvGrpSpPr>
        <p:grpSpPr bwMode="auto">
          <a:xfrm>
            <a:off x="0" y="0"/>
            <a:ext cx="546100" cy="584200"/>
            <a:chOff x="0" y="0"/>
            <a:chExt cx="344" cy="368"/>
          </a:xfrm>
        </p:grpSpPr>
        <p:sp>
          <p:nvSpPr>
            <p:cNvPr id="9273" name="AutoShape 44"/>
            <p:cNvSpPr>
              <a:spLocks noChangeArrowheads="1"/>
            </p:cNvSpPr>
            <p:nvPr/>
          </p:nvSpPr>
          <p:spPr bwMode="auto">
            <a:xfrm rot="5400000">
              <a:off x="120" y="144"/>
              <a:ext cx="240" cy="208"/>
            </a:xfrm>
            <a:prstGeom prst="triangle">
              <a:avLst>
                <a:gd name="adj" fmla="val 50000"/>
              </a:avLst>
            </a:prstGeom>
            <a:solidFill>
              <a:srgbClr val="62646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74" name="AutoShape 45"/>
            <p:cNvSpPr>
              <a:spLocks noChangeArrowheads="1"/>
            </p:cNvSpPr>
            <p:nvPr/>
          </p:nvSpPr>
          <p:spPr bwMode="auto">
            <a:xfrm rot="5400000">
              <a:off x="201" y="183"/>
              <a:ext cx="152" cy="132"/>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75" name="Rectangle 46"/>
            <p:cNvSpPr>
              <a:spLocks noChangeArrowheads="1"/>
            </p:cNvSpPr>
            <p:nvPr/>
          </p:nvSpPr>
          <p:spPr bwMode="auto">
            <a:xfrm>
              <a:off x="0" y="0"/>
              <a:ext cx="95" cy="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9241" name="テキスト ボックス 2"/>
          <p:cNvSpPr txBox="1">
            <a:spLocks noChangeArrowheads="1"/>
          </p:cNvSpPr>
          <p:nvPr/>
        </p:nvSpPr>
        <p:spPr bwMode="auto">
          <a:xfrm>
            <a:off x="911225" y="1827213"/>
            <a:ext cx="2781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2000" b="1"/>
              <a:t>PDCA</a:t>
            </a:r>
            <a:r>
              <a:rPr lang="ja-JP" altLang="en-US" sz="2000" b="1"/>
              <a:t>サイクル</a:t>
            </a:r>
          </a:p>
        </p:txBody>
      </p:sp>
      <p:sp>
        <p:nvSpPr>
          <p:cNvPr id="9242" name="テキスト ボックス 3"/>
          <p:cNvSpPr txBox="1">
            <a:spLocks noChangeArrowheads="1"/>
          </p:cNvSpPr>
          <p:nvPr/>
        </p:nvSpPr>
        <p:spPr bwMode="auto">
          <a:xfrm>
            <a:off x="1893888" y="299085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b="1">
                <a:solidFill>
                  <a:srgbClr val="0000CC"/>
                </a:solidFill>
              </a:rPr>
              <a:t>計画</a:t>
            </a:r>
          </a:p>
        </p:txBody>
      </p:sp>
      <p:sp>
        <p:nvSpPr>
          <p:cNvPr id="9243" name="テキスト ボックス 4"/>
          <p:cNvSpPr txBox="1">
            <a:spLocks noChangeArrowheads="1"/>
          </p:cNvSpPr>
          <p:nvPr/>
        </p:nvSpPr>
        <p:spPr bwMode="auto">
          <a:xfrm>
            <a:off x="1839913" y="3935413"/>
            <a:ext cx="11430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b="1">
                <a:solidFill>
                  <a:srgbClr val="0000CC"/>
                </a:solidFill>
              </a:rPr>
              <a:t>実行</a:t>
            </a:r>
          </a:p>
        </p:txBody>
      </p:sp>
      <p:sp>
        <p:nvSpPr>
          <p:cNvPr id="9244" name="テキスト ボックス 5"/>
          <p:cNvSpPr txBox="1">
            <a:spLocks noChangeArrowheads="1"/>
          </p:cNvSpPr>
          <p:nvPr/>
        </p:nvSpPr>
        <p:spPr bwMode="auto">
          <a:xfrm>
            <a:off x="962025" y="3935413"/>
            <a:ext cx="1028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b="1">
                <a:solidFill>
                  <a:srgbClr val="0000CC"/>
                </a:solidFill>
              </a:rPr>
              <a:t>評価</a:t>
            </a:r>
          </a:p>
        </p:txBody>
      </p:sp>
      <p:sp>
        <p:nvSpPr>
          <p:cNvPr id="9245" name="テキスト ボックス 6"/>
          <p:cNvSpPr txBox="1">
            <a:spLocks noChangeArrowheads="1"/>
          </p:cNvSpPr>
          <p:nvPr/>
        </p:nvSpPr>
        <p:spPr bwMode="auto">
          <a:xfrm>
            <a:off x="930275" y="2998788"/>
            <a:ext cx="1009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b="1">
                <a:solidFill>
                  <a:srgbClr val="0000CC"/>
                </a:solidFill>
              </a:rPr>
              <a:t>改善</a:t>
            </a:r>
          </a:p>
        </p:txBody>
      </p:sp>
      <p:grpSp>
        <p:nvGrpSpPr>
          <p:cNvPr id="9246" name="グループ化 8"/>
          <p:cNvGrpSpPr>
            <a:grpSpLocks/>
          </p:cNvGrpSpPr>
          <p:nvPr/>
        </p:nvGrpSpPr>
        <p:grpSpPr bwMode="auto">
          <a:xfrm>
            <a:off x="3124200" y="3481388"/>
            <a:ext cx="2138363" cy="1260475"/>
            <a:chOff x="3366619" y="3393350"/>
            <a:chExt cx="2138362" cy="1262226"/>
          </a:xfrm>
        </p:grpSpPr>
        <p:sp>
          <p:nvSpPr>
            <p:cNvPr id="9270" name="Text Box 17"/>
            <p:cNvSpPr txBox="1">
              <a:spLocks noChangeArrowheads="1"/>
            </p:cNvSpPr>
            <p:nvPr/>
          </p:nvSpPr>
          <p:spPr bwMode="auto">
            <a:xfrm>
              <a:off x="3453118" y="3669602"/>
              <a:ext cx="1524000" cy="985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b="1">
                  <a:solidFill>
                    <a:srgbClr val="FF0000"/>
                  </a:solidFill>
                  <a:latin typeface="Times New Roman" pitchFamily="18" charset="0"/>
                </a:rPr>
                <a:t>ばらつき  </a:t>
              </a:r>
              <a:endParaRPr lang="ja-JP" altLang="en-US" sz="2400">
                <a:solidFill>
                  <a:srgbClr val="FF0000"/>
                </a:solidFill>
                <a:latin typeface="Times New Roman" pitchFamily="18" charset="0"/>
              </a:endParaRPr>
            </a:p>
            <a:p>
              <a:pPr eaLnBrk="1" hangingPunct="1">
                <a:spcBef>
                  <a:spcPct val="50000"/>
                </a:spcBef>
                <a:buFontTx/>
                <a:buNone/>
              </a:pPr>
              <a:r>
                <a:rPr lang="ja-JP" altLang="en-US" sz="2000">
                  <a:solidFill>
                    <a:srgbClr val="FF0000"/>
                  </a:solidFill>
                  <a:latin typeface="Times New Roman" pitchFamily="18" charset="0"/>
                </a:rPr>
                <a:t>  </a:t>
              </a:r>
              <a:endParaRPr lang="ja-JP" altLang="en-US" sz="2800" b="1">
                <a:solidFill>
                  <a:srgbClr val="FF0000"/>
                </a:solidFill>
                <a:latin typeface="Times New Roman" pitchFamily="18" charset="0"/>
              </a:endParaRPr>
            </a:p>
          </p:txBody>
        </p:sp>
        <p:sp>
          <p:nvSpPr>
            <p:cNvPr id="9271" name="テキスト ボックス 1"/>
            <p:cNvSpPr txBox="1">
              <a:spLocks noChangeArrowheads="1"/>
            </p:cNvSpPr>
            <p:nvPr/>
          </p:nvSpPr>
          <p:spPr bwMode="auto">
            <a:xfrm>
              <a:off x="3366619" y="3393350"/>
              <a:ext cx="21383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b="1">
                  <a:solidFill>
                    <a:srgbClr val="FF0000"/>
                  </a:solidFill>
                </a:rPr>
                <a:t>作り込む時の</a:t>
              </a:r>
              <a:endParaRPr lang="en-US" altLang="ja-JP" sz="2000" b="1">
                <a:solidFill>
                  <a:srgbClr val="FF0000"/>
                </a:solidFill>
              </a:endParaRPr>
            </a:p>
          </p:txBody>
        </p:sp>
        <p:sp>
          <p:nvSpPr>
            <p:cNvPr id="9272" name="角丸四角形 7"/>
            <p:cNvSpPr>
              <a:spLocks noChangeArrowheads="1"/>
            </p:cNvSpPr>
            <p:nvPr/>
          </p:nvSpPr>
          <p:spPr bwMode="auto">
            <a:xfrm>
              <a:off x="3441539" y="3401819"/>
              <a:ext cx="1651321" cy="749874"/>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9247" name="グループ化 10"/>
          <p:cNvGrpSpPr>
            <a:grpSpLocks/>
          </p:cNvGrpSpPr>
          <p:nvPr/>
        </p:nvGrpSpPr>
        <p:grpSpPr bwMode="auto">
          <a:xfrm>
            <a:off x="7639050" y="3232150"/>
            <a:ext cx="1292225" cy="1116013"/>
            <a:chOff x="7620000" y="3213100"/>
            <a:chExt cx="1291963" cy="1116013"/>
          </a:xfrm>
        </p:grpSpPr>
        <p:sp>
          <p:nvSpPr>
            <p:cNvPr id="9268" name="Text Box 19"/>
            <p:cNvSpPr txBox="1">
              <a:spLocks noChangeArrowheads="1"/>
            </p:cNvSpPr>
            <p:nvPr/>
          </p:nvSpPr>
          <p:spPr bwMode="auto">
            <a:xfrm>
              <a:off x="7692763" y="3316288"/>
              <a:ext cx="1219200" cy="954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latin typeface="Times New Roman" pitchFamily="18" charset="0"/>
                </a:rPr>
                <a:t>正しい判断</a:t>
              </a:r>
              <a:endParaRPr lang="ja-JP" altLang="en-US" sz="2400">
                <a:latin typeface="Times New Roman" pitchFamily="18" charset="0"/>
              </a:endParaRPr>
            </a:p>
          </p:txBody>
        </p:sp>
        <p:sp>
          <p:nvSpPr>
            <p:cNvPr id="9269" name="角丸四角形 9"/>
            <p:cNvSpPr>
              <a:spLocks noChangeArrowheads="1"/>
            </p:cNvSpPr>
            <p:nvPr/>
          </p:nvSpPr>
          <p:spPr bwMode="auto">
            <a:xfrm>
              <a:off x="7620000" y="3213100"/>
              <a:ext cx="1219200" cy="1116013"/>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9248" name="右矢印 10"/>
          <p:cNvSpPr>
            <a:spLocks noChangeArrowheads="1"/>
          </p:cNvSpPr>
          <p:nvPr/>
        </p:nvSpPr>
        <p:spPr bwMode="auto">
          <a:xfrm>
            <a:off x="7172325" y="3179763"/>
            <a:ext cx="444500" cy="1312862"/>
          </a:xfrm>
          <a:prstGeom prst="rightArrow">
            <a:avLst>
              <a:gd name="adj1" fmla="val 50000"/>
              <a:gd name="adj2" fmla="val 500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49" name="テキスト ボックス 12"/>
          <p:cNvSpPr txBox="1">
            <a:spLocks noChangeArrowheads="1"/>
          </p:cNvSpPr>
          <p:nvPr/>
        </p:nvSpPr>
        <p:spPr bwMode="auto">
          <a:xfrm>
            <a:off x="369888" y="785813"/>
            <a:ext cx="185261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800">
                <a:solidFill>
                  <a:srgbClr val="FF0000"/>
                </a:solidFill>
                <a:latin typeface="HGP創英角ﾎﾟｯﾌﾟ体" pitchFamily="50" charset="-128"/>
                <a:ea typeface="HGP創英角ﾎﾟｯﾌﾟ体" pitchFamily="50" charset="-128"/>
              </a:rPr>
              <a:t>統計的な考え方 </a:t>
            </a:r>
            <a:endParaRPr lang="ja-JP" altLang="en-US" sz="2800">
              <a:latin typeface="HGP創英角ﾎﾟｯﾌﾟ体" pitchFamily="50" charset="-128"/>
              <a:ea typeface="HGP創英角ﾎﾟｯﾌﾟ体" pitchFamily="50" charset="-128"/>
            </a:endParaRPr>
          </a:p>
        </p:txBody>
      </p:sp>
      <p:sp>
        <p:nvSpPr>
          <p:cNvPr id="9250" name="テキスト ボックス 13"/>
          <p:cNvSpPr txBox="1">
            <a:spLocks noChangeArrowheads="1"/>
          </p:cNvSpPr>
          <p:nvPr/>
        </p:nvSpPr>
        <p:spPr bwMode="auto">
          <a:xfrm>
            <a:off x="1985963" y="819150"/>
            <a:ext cx="1281112"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4400">
                <a:solidFill>
                  <a:srgbClr val="FF0000"/>
                </a:solidFill>
                <a:latin typeface="HGP創英角ﾎﾟｯﾌﾟ体" pitchFamily="50" charset="-128"/>
                <a:ea typeface="HGP創英角ﾎﾟｯﾌﾟ体" pitchFamily="50" charset="-128"/>
              </a:rPr>
              <a:t>＝</a:t>
            </a:r>
          </a:p>
        </p:txBody>
      </p:sp>
      <p:sp>
        <p:nvSpPr>
          <p:cNvPr id="9251" name="角丸四角形 14"/>
          <p:cNvSpPr>
            <a:spLocks noChangeArrowheads="1"/>
          </p:cNvSpPr>
          <p:nvPr/>
        </p:nvSpPr>
        <p:spPr bwMode="auto">
          <a:xfrm>
            <a:off x="215900" y="750888"/>
            <a:ext cx="8742363" cy="996950"/>
          </a:xfrm>
          <a:prstGeom prst="roundRect">
            <a:avLst>
              <a:gd name="adj" fmla="val 16667"/>
            </a:avLst>
          </a:prstGeom>
          <a:noFill/>
          <a:ln w="254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latin typeface="HGP創英角ﾎﾟｯﾌﾟ体" pitchFamily="50" charset="-128"/>
              <a:ea typeface="HGP創英角ﾎﾟｯﾌﾟ体" pitchFamily="50" charset="-128"/>
            </a:endParaRPr>
          </a:p>
        </p:txBody>
      </p:sp>
      <p:sp>
        <p:nvSpPr>
          <p:cNvPr id="9252" name="テキスト ボックス 1"/>
          <p:cNvSpPr txBox="1">
            <a:spLocks noChangeArrowheads="1"/>
          </p:cNvSpPr>
          <p:nvPr/>
        </p:nvSpPr>
        <p:spPr bwMode="auto">
          <a:xfrm>
            <a:off x="5118100" y="3825875"/>
            <a:ext cx="2257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b="1"/>
              <a:t>管理されたﾊﾞﾗﾂｷ</a:t>
            </a:r>
          </a:p>
        </p:txBody>
      </p:sp>
      <p:sp>
        <p:nvSpPr>
          <p:cNvPr id="9253" name="テキスト ボックス 49"/>
          <p:cNvSpPr txBox="1">
            <a:spLocks noChangeArrowheads="1"/>
          </p:cNvSpPr>
          <p:nvPr/>
        </p:nvSpPr>
        <p:spPr bwMode="auto">
          <a:xfrm>
            <a:off x="5113338" y="3429000"/>
            <a:ext cx="22558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000" b="1"/>
              <a:t>異常によるﾊﾞﾗﾂｷ</a:t>
            </a:r>
          </a:p>
        </p:txBody>
      </p:sp>
      <p:sp>
        <p:nvSpPr>
          <p:cNvPr id="9254" name="Line 34"/>
          <p:cNvSpPr>
            <a:spLocks noChangeShapeType="1"/>
          </p:cNvSpPr>
          <p:nvPr/>
        </p:nvSpPr>
        <p:spPr bwMode="auto">
          <a:xfrm flipV="1">
            <a:off x="8156575" y="4422775"/>
            <a:ext cx="0" cy="596900"/>
          </a:xfrm>
          <a:prstGeom prst="line">
            <a:avLst/>
          </a:prstGeom>
          <a:noFill/>
          <a:ln w="444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9255" name="グループ化 9"/>
          <p:cNvGrpSpPr>
            <a:grpSpLocks/>
          </p:cNvGrpSpPr>
          <p:nvPr/>
        </p:nvGrpSpPr>
        <p:grpSpPr bwMode="auto">
          <a:xfrm>
            <a:off x="5378450" y="2641600"/>
            <a:ext cx="1828800" cy="528638"/>
            <a:chOff x="5392831" y="4503596"/>
            <a:chExt cx="1828800" cy="529238"/>
          </a:xfrm>
        </p:grpSpPr>
        <p:sp>
          <p:nvSpPr>
            <p:cNvPr id="9266" name="Text Box 18"/>
            <p:cNvSpPr txBox="1">
              <a:spLocks noChangeArrowheads="1"/>
            </p:cNvSpPr>
            <p:nvPr/>
          </p:nvSpPr>
          <p:spPr bwMode="auto">
            <a:xfrm>
              <a:off x="5392831" y="4509614"/>
              <a:ext cx="1828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0000CC"/>
                  </a:solidFill>
                  <a:latin typeface="Times New Roman" pitchFamily="18" charset="0"/>
                </a:rPr>
                <a:t>許されない</a:t>
              </a:r>
              <a:endParaRPr lang="ja-JP" altLang="en-US" sz="2400">
                <a:solidFill>
                  <a:srgbClr val="0000CC"/>
                </a:solidFill>
                <a:latin typeface="Times New Roman" pitchFamily="18" charset="0"/>
              </a:endParaRPr>
            </a:p>
          </p:txBody>
        </p:sp>
        <p:sp>
          <p:nvSpPr>
            <p:cNvPr id="9267" name="角丸四角形 2"/>
            <p:cNvSpPr>
              <a:spLocks noChangeArrowheads="1"/>
            </p:cNvSpPr>
            <p:nvPr/>
          </p:nvSpPr>
          <p:spPr bwMode="auto">
            <a:xfrm>
              <a:off x="5437201" y="4503596"/>
              <a:ext cx="1771859" cy="516059"/>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9256" name="グループ化 4"/>
          <p:cNvGrpSpPr>
            <a:grpSpLocks/>
          </p:cNvGrpSpPr>
          <p:nvPr/>
        </p:nvGrpSpPr>
        <p:grpSpPr bwMode="auto">
          <a:xfrm>
            <a:off x="5486400" y="4446588"/>
            <a:ext cx="1828800" cy="549275"/>
            <a:chOff x="5389934" y="2657528"/>
            <a:chExt cx="1828800" cy="551349"/>
          </a:xfrm>
        </p:grpSpPr>
        <p:sp>
          <p:nvSpPr>
            <p:cNvPr id="9264" name="Text Box 18"/>
            <p:cNvSpPr txBox="1">
              <a:spLocks noChangeArrowheads="1"/>
            </p:cNvSpPr>
            <p:nvPr/>
          </p:nvSpPr>
          <p:spPr bwMode="auto">
            <a:xfrm>
              <a:off x="5389934" y="2657528"/>
              <a:ext cx="1828800" cy="551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0000CC"/>
                  </a:solidFill>
                  <a:latin typeface="Times New Roman" pitchFamily="18" charset="0"/>
                </a:rPr>
                <a:t>許される</a:t>
              </a:r>
            </a:p>
          </p:txBody>
        </p:sp>
        <p:sp>
          <p:nvSpPr>
            <p:cNvPr id="9265" name="角丸四角形 3"/>
            <p:cNvSpPr>
              <a:spLocks noChangeArrowheads="1"/>
            </p:cNvSpPr>
            <p:nvPr/>
          </p:nvSpPr>
          <p:spPr bwMode="auto">
            <a:xfrm>
              <a:off x="5402483" y="2721302"/>
              <a:ext cx="1577051" cy="467986"/>
            </a:xfrm>
            <a:prstGeom prst="roundRect">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solidFill>
                  <a:srgbClr val="0000CC"/>
                </a:solidFill>
              </a:endParaRPr>
            </a:p>
          </p:txBody>
        </p:sp>
      </p:grpSp>
      <p:sp>
        <p:nvSpPr>
          <p:cNvPr id="9257" name="下矢印 7"/>
          <p:cNvSpPr>
            <a:spLocks noChangeArrowheads="1"/>
          </p:cNvSpPr>
          <p:nvPr/>
        </p:nvSpPr>
        <p:spPr bwMode="auto">
          <a:xfrm>
            <a:off x="5969000" y="4232275"/>
            <a:ext cx="457200" cy="242888"/>
          </a:xfrm>
          <a:prstGeom prst="downArrow">
            <a:avLst>
              <a:gd name="adj1" fmla="val 50000"/>
              <a:gd name="adj2"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9258" name="上矢印 8"/>
          <p:cNvSpPr>
            <a:spLocks noChangeArrowheads="1"/>
          </p:cNvSpPr>
          <p:nvPr/>
        </p:nvSpPr>
        <p:spPr bwMode="auto">
          <a:xfrm>
            <a:off x="5969000" y="3219450"/>
            <a:ext cx="457200" cy="249238"/>
          </a:xfrm>
          <a:prstGeom prst="upArrow">
            <a:avLst>
              <a:gd name="adj1" fmla="val 50000"/>
              <a:gd name="adj2" fmla="val 50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pic>
        <p:nvPicPr>
          <p:cNvPr id="9259" name="Picture 63" descr="\\asmo.local\fs\ASD25C\品質企画室\70_QCｻｰｸﾙ\QCｻｰｸﾙｲﾗｽﾄ集\QC4 (D)\イラスト\03_ヒストグラム\021.e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8963" y="1857375"/>
            <a:ext cx="2236787"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0" name="テキスト ボックス 2"/>
          <p:cNvSpPr txBox="1">
            <a:spLocks noChangeArrowheads="1"/>
          </p:cNvSpPr>
          <p:nvPr/>
        </p:nvSpPr>
        <p:spPr bwMode="auto">
          <a:xfrm>
            <a:off x="2333625" y="4803775"/>
            <a:ext cx="14986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lang="ja-JP" altLang="en-US" sz="2400" b="1">
                <a:latin typeface="Times New Roman" pitchFamily="18" charset="0"/>
              </a:rPr>
              <a:t>母集団</a:t>
            </a:r>
          </a:p>
        </p:txBody>
      </p:sp>
      <p:sp>
        <p:nvSpPr>
          <p:cNvPr id="9261" name="Text Box 23"/>
          <p:cNvSpPr txBox="1">
            <a:spLocks noChangeArrowheads="1"/>
          </p:cNvSpPr>
          <p:nvPr/>
        </p:nvSpPr>
        <p:spPr bwMode="auto">
          <a:xfrm>
            <a:off x="2397125" y="5194300"/>
            <a:ext cx="1600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FF0000"/>
                </a:solidFill>
                <a:latin typeface="Times New Roman" pitchFamily="18" charset="0"/>
              </a:rPr>
              <a:t>サンプル</a:t>
            </a:r>
            <a:endParaRPr lang="ja-JP" altLang="en-US" sz="2400">
              <a:solidFill>
                <a:srgbClr val="FF0000"/>
              </a:solidFill>
              <a:latin typeface="Times New Roman" pitchFamily="18" charset="0"/>
            </a:endParaRPr>
          </a:p>
        </p:txBody>
      </p:sp>
      <p:sp>
        <p:nvSpPr>
          <p:cNvPr id="9262" name="Line 32"/>
          <p:cNvSpPr>
            <a:spLocks noChangeShapeType="1"/>
          </p:cNvSpPr>
          <p:nvPr/>
        </p:nvSpPr>
        <p:spPr bwMode="auto">
          <a:xfrm>
            <a:off x="4024313" y="5468938"/>
            <a:ext cx="450850" cy="0"/>
          </a:xfrm>
          <a:prstGeom prst="line">
            <a:avLst/>
          </a:prstGeom>
          <a:noFill/>
          <a:ln w="444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63"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4213" y="404813"/>
            <a:ext cx="7772400" cy="658812"/>
          </a:xfrm>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「ヒストグラム」演習・作成例</a:t>
            </a:r>
          </a:p>
        </p:txBody>
      </p:sp>
      <p:sp>
        <p:nvSpPr>
          <p:cNvPr id="46083" name="AutoShape 353"/>
          <p:cNvSpPr>
            <a:spLocks noChangeAspect="1" noChangeArrowheads="1" noTextEdit="1"/>
          </p:cNvSpPr>
          <p:nvPr/>
        </p:nvSpPr>
        <p:spPr bwMode="auto">
          <a:xfrm>
            <a:off x="192088" y="1196975"/>
            <a:ext cx="8785225" cy="566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6084" name="Rectangle 355"/>
          <p:cNvSpPr>
            <a:spLocks noChangeArrowheads="1"/>
          </p:cNvSpPr>
          <p:nvPr/>
        </p:nvSpPr>
        <p:spPr bwMode="auto">
          <a:xfrm>
            <a:off x="4435475" y="2447925"/>
            <a:ext cx="649288" cy="509588"/>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85" name="Rectangle 356"/>
          <p:cNvSpPr>
            <a:spLocks noChangeArrowheads="1"/>
          </p:cNvSpPr>
          <p:nvPr/>
        </p:nvSpPr>
        <p:spPr bwMode="auto">
          <a:xfrm>
            <a:off x="4435475" y="2954338"/>
            <a:ext cx="1296988" cy="260350"/>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86" name="Rectangle 357"/>
          <p:cNvSpPr>
            <a:spLocks noChangeArrowheads="1"/>
          </p:cNvSpPr>
          <p:nvPr/>
        </p:nvSpPr>
        <p:spPr bwMode="auto">
          <a:xfrm>
            <a:off x="3787775" y="3213100"/>
            <a:ext cx="1944688" cy="1004888"/>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87" name="Rectangle 358"/>
          <p:cNvSpPr>
            <a:spLocks noChangeArrowheads="1"/>
          </p:cNvSpPr>
          <p:nvPr/>
        </p:nvSpPr>
        <p:spPr bwMode="auto">
          <a:xfrm>
            <a:off x="3787775" y="4216400"/>
            <a:ext cx="2592388" cy="260350"/>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88" name="Rectangle 359"/>
          <p:cNvSpPr>
            <a:spLocks noChangeArrowheads="1"/>
          </p:cNvSpPr>
          <p:nvPr/>
        </p:nvSpPr>
        <p:spPr bwMode="auto">
          <a:xfrm>
            <a:off x="3140075" y="4473575"/>
            <a:ext cx="3240088" cy="757238"/>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89" name="Rectangle 360"/>
          <p:cNvSpPr>
            <a:spLocks noChangeArrowheads="1"/>
          </p:cNvSpPr>
          <p:nvPr/>
        </p:nvSpPr>
        <p:spPr bwMode="auto">
          <a:xfrm>
            <a:off x="3140075" y="5229225"/>
            <a:ext cx="3887788" cy="260350"/>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90" name="Rectangle 361"/>
          <p:cNvSpPr>
            <a:spLocks noChangeArrowheads="1"/>
          </p:cNvSpPr>
          <p:nvPr/>
        </p:nvSpPr>
        <p:spPr bwMode="auto">
          <a:xfrm>
            <a:off x="1844675" y="5486400"/>
            <a:ext cx="5183188" cy="260350"/>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91" name="Rectangle 362"/>
          <p:cNvSpPr>
            <a:spLocks noChangeArrowheads="1"/>
          </p:cNvSpPr>
          <p:nvPr/>
        </p:nvSpPr>
        <p:spPr bwMode="auto">
          <a:xfrm>
            <a:off x="7672388" y="5486400"/>
            <a:ext cx="650875" cy="2603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92" name="Rectangle 363"/>
          <p:cNvSpPr>
            <a:spLocks noChangeArrowheads="1"/>
          </p:cNvSpPr>
          <p:nvPr/>
        </p:nvSpPr>
        <p:spPr bwMode="auto">
          <a:xfrm>
            <a:off x="241300" y="2716213"/>
            <a:ext cx="438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   </a:t>
            </a:r>
            <a:r>
              <a:rPr kumimoji="0" lang="ja-JP" altLang="en-US" sz="1800" b="1">
                <a:solidFill>
                  <a:srgbClr val="000000"/>
                </a:solidFill>
                <a:latin typeface="ＭＳ Ｐゴシック" pitchFamily="50" charset="-128"/>
              </a:rPr>
              <a:t>度</a:t>
            </a:r>
            <a:endParaRPr kumimoji="0" lang="ja-JP" altLang="en-US" sz="1800"/>
          </a:p>
        </p:txBody>
      </p:sp>
      <p:sp>
        <p:nvSpPr>
          <p:cNvPr id="46093" name="Rectangle 364"/>
          <p:cNvSpPr>
            <a:spLocks noChangeArrowheads="1"/>
          </p:cNvSpPr>
          <p:nvPr/>
        </p:nvSpPr>
        <p:spPr bwMode="auto">
          <a:xfrm>
            <a:off x="241300" y="3475038"/>
            <a:ext cx="438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   </a:t>
            </a:r>
            <a:r>
              <a:rPr kumimoji="0" lang="ja-JP" altLang="en-US" sz="1800" b="1">
                <a:solidFill>
                  <a:srgbClr val="000000"/>
                </a:solidFill>
                <a:latin typeface="ＭＳ Ｐゴシック" pitchFamily="50" charset="-128"/>
              </a:rPr>
              <a:t>数</a:t>
            </a:r>
            <a:endParaRPr kumimoji="0" lang="ja-JP" altLang="en-US" sz="1800"/>
          </a:p>
        </p:txBody>
      </p:sp>
      <p:sp>
        <p:nvSpPr>
          <p:cNvPr id="46094" name="Rectangle 365"/>
          <p:cNvSpPr>
            <a:spLocks noChangeArrowheads="1"/>
          </p:cNvSpPr>
          <p:nvPr/>
        </p:nvSpPr>
        <p:spPr bwMode="auto">
          <a:xfrm>
            <a:off x="3949700" y="6218238"/>
            <a:ext cx="12223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800" b="1">
                <a:solidFill>
                  <a:srgbClr val="000000"/>
                </a:solidFill>
                <a:latin typeface="ＭＳ Ｐゴシック" pitchFamily="50" charset="-128"/>
              </a:rPr>
              <a:t>プレート肉厚</a:t>
            </a:r>
            <a:endParaRPr kumimoji="0" lang="ja-JP" altLang="en-US" sz="1800"/>
          </a:p>
        </p:txBody>
      </p:sp>
      <p:sp>
        <p:nvSpPr>
          <p:cNvPr id="46095" name="Rectangle 366"/>
          <p:cNvSpPr>
            <a:spLocks noChangeArrowheads="1"/>
          </p:cNvSpPr>
          <p:nvPr/>
        </p:nvSpPr>
        <p:spPr bwMode="auto">
          <a:xfrm>
            <a:off x="1863725" y="5467350"/>
            <a:ext cx="1295400" cy="38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96" name="Rectangle 367"/>
          <p:cNvSpPr>
            <a:spLocks noChangeArrowheads="1"/>
          </p:cNvSpPr>
          <p:nvPr/>
        </p:nvSpPr>
        <p:spPr bwMode="auto">
          <a:xfrm>
            <a:off x="1177925" y="1455738"/>
            <a:ext cx="39688" cy="43084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97" name="Rectangle 368"/>
          <p:cNvSpPr>
            <a:spLocks noChangeArrowheads="1"/>
          </p:cNvSpPr>
          <p:nvPr/>
        </p:nvSpPr>
        <p:spPr bwMode="auto">
          <a:xfrm>
            <a:off x="4414838" y="2428875"/>
            <a:ext cx="39687" cy="3335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98" name="Rectangle 369"/>
          <p:cNvSpPr>
            <a:spLocks noChangeArrowheads="1"/>
          </p:cNvSpPr>
          <p:nvPr/>
        </p:nvSpPr>
        <p:spPr bwMode="auto">
          <a:xfrm>
            <a:off x="5062538" y="2468563"/>
            <a:ext cx="39687" cy="32956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099" name="Rectangle 370"/>
          <p:cNvSpPr>
            <a:spLocks noChangeArrowheads="1"/>
          </p:cNvSpPr>
          <p:nvPr/>
        </p:nvSpPr>
        <p:spPr bwMode="auto">
          <a:xfrm>
            <a:off x="5710238" y="2973388"/>
            <a:ext cx="39687" cy="27908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0" name="Rectangle 371"/>
          <p:cNvSpPr>
            <a:spLocks noChangeArrowheads="1"/>
          </p:cNvSpPr>
          <p:nvPr/>
        </p:nvSpPr>
        <p:spPr bwMode="auto">
          <a:xfrm>
            <a:off x="3768725" y="3194050"/>
            <a:ext cx="38100" cy="25701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1" name="Rectangle 372"/>
          <p:cNvSpPr>
            <a:spLocks noChangeArrowheads="1"/>
          </p:cNvSpPr>
          <p:nvPr/>
        </p:nvSpPr>
        <p:spPr bwMode="auto">
          <a:xfrm>
            <a:off x="6357938" y="4235450"/>
            <a:ext cx="39687" cy="1528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2" name="Rectangle 373"/>
          <p:cNvSpPr>
            <a:spLocks noChangeArrowheads="1"/>
          </p:cNvSpPr>
          <p:nvPr/>
        </p:nvSpPr>
        <p:spPr bwMode="auto">
          <a:xfrm>
            <a:off x="3121025" y="4454525"/>
            <a:ext cx="38100" cy="13096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3" name="Rectangle 374"/>
          <p:cNvSpPr>
            <a:spLocks noChangeArrowheads="1"/>
          </p:cNvSpPr>
          <p:nvPr/>
        </p:nvSpPr>
        <p:spPr bwMode="auto">
          <a:xfrm>
            <a:off x="7005638" y="5248275"/>
            <a:ext cx="39687" cy="5159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4" name="Rectangle 375"/>
          <p:cNvSpPr>
            <a:spLocks noChangeArrowheads="1"/>
          </p:cNvSpPr>
          <p:nvPr/>
        </p:nvSpPr>
        <p:spPr bwMode="auto">
          <a:xfrm>
            <a:off x="1825625" y="5467350"/>
            <a:ext cx="38100" cy="2968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5" name="Rectangle 376"/>
          <p:cNvSpPr>
            <a:spLocks noChangeArrowheads="1"/>
          </p:cNvSpPr>
          <p:nvPr/>
        </p:nvSpPr>
        <p:spPr bwMode="auto">
          <a:xfrm>
            <a:off x="2473325" y="5505450"/>
            <a:ext cx="38100" cy="258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6" name="Rectangle 377"/>
          <p:cNvSpPr>
            <a:spLocks noChangeArrowheads="1"/>
          </p:cNvSpPr>
          <p:nvPr/>
        </p:nvSpPr>
        <p:spPr bwMode="auto">
          <a:xfrm>
            <a:off x="7653338" y="5467350"/>
            <a:ext cx="38100" cy="2968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7" name="Rectangle 378"/>
          <p:cNvSpPr>
            <a:spLocks noChangeArrowheads="1"/>
          </p:cNvSpPr>
          <p:nvPr/>
        </p:nvSpPr>
        <p:spPr bwMode="auto">
          <a:xfrm>
            <a:off x="8301038" y="5505450"/>
            <a:ext cx="38100" cy="2587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8" name="Rectangle 379"/>
          <p:cNvSpPr>
            <a:spLocks noChangeArrowheads="1"/>
          </p:cNvSpPr>
          <p:nvPr/>
        </p:nvSpPr>
        <p:spPr bwMode="auto">
          <a:xfrm>
            <a:off x="4454525" y="2428875"/>
            <a:ext cx="647700" cy="396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09" name="Rectangle 380"/>
          <p:cNvSpPr>
            <a:spLocks noChangeArrowheads="1"/>
          </p:cNvSpPr>
          <p:nvPr/>
        </p:nvSpPr>
        <p:spPr bwMode="auto">
          <a:xfrm>
            <a:off x="5102225" y="2935288"/>
            <a:ext cx="647700" cy="38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10" name="Rectangle 381"/>
          <p:cNvSpPr>
            <a:spLocks noChangeArrowheads="1"/>
          </p:cNvSpPr>
          <p:nvPr/>
        </p:nvSpPr>
        <p:spPr bwMode="auto">
          <a:xfrm>
            <a:off x="3806825" y="3194050"/>
            <a:ext cx="647700" cy="38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11" name="Rectangle 382"/>
          <p:cNvSpPr>
            <a:spLocks noChangeArrowheads="1"/>
          </p:cNvSpPr>
          <p:nvPr/>
        </p:nvSpPr>
        <p:spPr bwMode="auto">
          <a:xfrm>
            <a:off x="5749925" y="4195763"/>
            <a:ext cx="647700" cy="396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12" name="Rectangle 383"/>
          <p:cNvSpPr>
            <a:spLocks noChangeArrowheads="1"/>
          </p:cNvSpPr>
          <p:nvPr/>
        </p:nvSpPr>
        <p:spPr bwMode="auto">
          <a:xfrm>
            <a:off x="3159125" y="4454525"/>
            <a:ext cx="647700" cy="38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13" name="Rectangle 384"/>
          <p:cNvSpPr>
            <a:spLocks noChangeArrowheads="1"/>
          </p:cNvSpPr>
          <p:nvPr/>
        </p:nvSpPr>
        <p:spPr bwMode="auto">
          <a:xfrm>
            <a:off x="6397625" y="5208588"/>
            <a:ext cx="647700" cy="396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14" name="Rectangle 385"/>
          <p:cNvSpPr>
            <a:spLocks noChangeArrowheads="1"/>
          </p:cNvSpPr>
          <p:nvPr/>
        </p:nvSpPr>
        <p:spPr bwMode="auto">
          <a:xfrm>
            <a:off x="7691438" y="5467350"/>
            <a:ext cx="647700" cy="38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15" name="Rectangle 386"/>
          <p:cNvSpPr>
            <a:spLocks noChangeArrowheads="1"/>
          </p:cNvSpPr>
          <p:nvPr/>
        </p:nvSpPr>
        <p:spPr bwMode="auto">
          <a:xfrm>
            <a:off x="1217613" y="5724525"/>
            <a:ext cx="7751762" cy="396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16" name="Line 387"/>
          <p:cNvSpPr>
            <a:spLocks noChangeShapeType="1"/>
          </p:cNvSpPr>
          <p:nvPr/>
        </p:nvSpPr>
        <p:spPr bwMode="auto">
          <a:xfrm>
            <a:off x="1185863" y="4462463"/>
            <a:ext cx="161925" cy="1587"/>
          </a:xfrm>
          <a:prstGeom prst="line">
            <a:avLst/>
          </a:prstGeom>
          <a:noFill/>
          <a:ln w="1587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17" name="Line 388"/>
          <p:cNvSpPr>
            <a:spLocks noChangeShapeType="1"/>
          </p:cNvSpPr>
          <p:nvPr/>
        </p:nvSpPr>
        <p:spPr bwMode="auto">
          <a:xfrm>
            <a:off x="1185863" y="3201988"/>
            <a:ext cx="161925" cy="1587"/>
          </a:xfrm>
          <a:prstGeom prst="line">
            <a:avLst/>
          </a:prstGeom>
          <a:noFill/>
          <a:ln w="1587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18" name="Line 389"/>
          <p:cNvSpPr>
            <a:spLocks noChangeShapeType="1"/>
          </p:cNvSpPr>
          <p:nvPr/>
        </p:nvSpPr>
        <p:spPr bwMode="auto">
          <a:xfrm>
            <a:off x="1185863" y="1952625"/>
            <a:ext cx="161925" cy="1588"/>
          </a:xfrm>
          <a:prstGeom prst="line">
            <a:avLst/>
          </a:prstGeom>
          <a:noFill/>
          <a:ln w="1587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19" name="Rectangle 390"/>
          <p:cNvSpPr>
            <a:spLocks noChangeArrowheads="1"/>
          </p:cNvSpPr>
          <p:nvPr/>
        </p:nvSpPr>
        <p:spPr bwMode="auto">
          <a:xfrm>
            <a:off x="814388" y="5588000"/>
            <a:ext cx="284162" cy="292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20" name="Rectangle 391"/>
          <p:cNvSpPr>
            <a:spLocks noChangeArrowheads="1"/>
          </p:cNvSpPr>
          <p:nvPr/>
        </p:nvSpPr>
        <p:spPr bwMode="auto">
          <a:xfrm>
            <a:off x="863600" y="5613400"/>
            <a:ext cx="114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0</a:t>
            </a:r>
            <a:endParaRPr kumimoji="0" lang="en-US" altLang="ja-JP" sz="1800"/>
          </a:p>
        </p:txBody>
      </p:sp>
      <p:sp>
        <p:nvSpPr>
          <p:cNvPr id="46121" name="Rectangle 392"/>
          <p:cNvSpPr>
            <a:spLocks noChangeArrowheads="1"/>
          </p:cNvSpPr>
          <p:nvPr/>
        </p:nvSpPr>
        <p:spPr bwMode="auto">
          <a:xfrm>
            <a:off x="838200" y="4316413"/>
            <a:ext cx="2730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22" name="Rectangle 393"/>
          <p:cNvSpPr>
            <a:spLocks noChangeArrowheads="1"/>
          </p:cNvSpPr>
          <p:nvPr/>
        </p:nvSpPr>
        <p:spPr bwMode="auto">
          <a:xfrm>
            <a:off x="889000" y="4341813"/>
            <a:ext cx="114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5</a:t>
            </a:r>
            <a:endParaRPr kumimoji="0" lang="en-US" altLang="ja-JP" sz="1800"/>
          </a:p>
        </p:txBody>
      </p:sp>
      <p:sp>
        <p:nvSpPr>
          <p:cNvPr id="46123" name="Rectangle 394"/>
          <p:cNvSpPr>
            <a:spLocks noChangeArrowheads="1"/>
          </p:cNvSpPr>
          <p:nvPr/>
        </p:nvSpPr>
        <p:spPr bwMode="auto">
          <a:xfrm>
            <a:off x="727075" y="3055938"/>
            <a:ext cx="384175"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24" name="Rectangle 395"/>
          <p:cNvSpPr>
            <a:spLocks noChangeArrowheads="1"/>
          </p:cNvSpPr>
          <p:nvPr/>
        </p:nvSpPr>
        <p:spPr bwMode="auto">
          <a:xfrm>
            <a:off x="776288" y="3081338"/>
            <a:ext cx="228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10</a:t>
            </a:r>
            <a:endParaRPr kumimoji="0" lang="en-US" altLang="ja-JP" sz="1800"/>
          </a:p>
        </p:txBody>
      </p:sp>
      <p:sp>
        <p:nvSpPr>
          <p:cNvPr id="46125" name="Rectangle 396"/>
          <p:cNvSpPr>
            <a:spLocks noChangeArrowheads="1"/>
          </p:cNvSpPr>
          <p:nvPr/>
        </p:nvSpPr>
        <p:spPr bwMode="auto">
          <a:xfrm>
            <a:off x="727075" y="1816100"/>
            <a:ext cx="384175" cy="295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26" name="Rectangle 397"/>
          <p:cNvSpPr>
            <a:spLocks noChangeArrowheads="1"/>
          </p:cNvSpPr>
          <p:nvPr/>
        </p:nvSpPr>
        <p:spPr bwMode="auto">
          <a:xfrm>
            <a:off x="776288" y="1841500"/>
            <a:ext cx="228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15</a:t>
            </a:r>
            <a:endParaRPr kumimoji="0" lang="en-US" altLang="ja-JP" sz="1800"/>
          </a:p>
        </p:txBody>
      </p:sp>
      <p:sp>
        <p:nvSpPr>
          <p:cNvPr id="46127" name="Rectangle 398"/>
          <p:cNvSpPr>
            <a:spLocks noChangeArrowheads="1"/>
          </p:cNvSpPr>
          <p:nvPr/>
        </p:nvSpPr>
        <p:spPr bwMode="auto">
          <a:xfrm>
            <a:off x="1897063" y="5845175"/>
            <a:ext cx="584200"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28" name="Rectangle 399"/>
          <p:cNvSpPr>
            <a:spLocks noChangeArrowheads="1"/>
          </p:cNvSpPr>
          <p:nvPr/>
        </p:nvSpPr>
        <p:spPr bwMode="auto">
          <a:xfrm>
            <a:off x="1947863" y="5870575"/>
            <a:ext cx="388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6.55</a:t>
            </a:r>
            <a:endParaRPr kumimoji="0" lang="en-US" altLang="ja-JP" sz="1800"/>
          </a:p>
        </p:txBody>
      </p:sp>
      <p:sp>
        <p:nvSpPr>
          <p:cNvPr id="46129" name="Rectangle 400"/>
          <p:cNvSpPr>
            <a:spLocks noChangeArrowheads="1"/>
          </p:cNvSpPr>
          <p:nvPr/>
        </p:nvSpPr>
        <p:spPr bwMode="auto">
          <a:xfrm>
            <a:off x="2505075" y="5845175"/>
            <a:ext cx="585788"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30" name="Rectangle 401"/>
          <p:cNvSpPr>
            <a:spLocks noChangeArrowheads="1"/>
          </p:cNvSpPr>
          <p:nvPr/>
        </p:nvSpPr>
        <p:spPr bwMode="auto">
          <a:xfrm>
            <a:off x="2555875" y="5870575"/>
            <a:ext cx="3889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6.75</a:t>
            </a:r>
            <a:endParaRPr kumimoji="0" lang="en-US" altLang="ja-JP" sz="1800"/>
          </a:p>
        </p:txBody>
      </p:sp>
      <p:sp>
        <p:nvSpPr>
          <p:cNvPr id="46131" name="Rectangle 402"/>
          <p:cNvSpPr>
            <a:spLocks noChangeArrowheads="1"/>
          </p:cNvSpPr>
          <p:nvPr/>
        </p:nvSpPr>
        <p:spPr bwMode="auto">
          <a:xfrm>
            <a:off x="3165475" y="5845175"/>
            <a:ext cx="587375"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32" name="Rectangle 403"/>
          <p:cNvSpPr>
            <a:spLocks noChangeArrowheads="1"/>
          </p:cNvSpPr>
          <p:nvPr/>
        </p:nvSpPr>
        <p:spPr bwMode="auto">
          <a:xfrm>
            <a:off x="3214688" y="5870575"/>
            <a:ext cx="388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6.95</a:t>
            </a:r>
            <a:endParaRPr kumimoji="0" lang="en-US" altLang="ja-JP" sz="1800"/>
          </a:p>
        </p:txBody>
      </p:sp>
      <p:sp>
        <p:nvSpPr>
          <p:cNvPr id="46133" name="Rectangle 404"/>
          <p:cNvSpPr>
            <a:spLocks noChangeArrowheads="1"/>
          </p:cNvSpPr>
          <p:nvPr/>
        </p:nvSpPr>
        <p:spPr bwMode="auto">
          <a:xfrm>
            <a:off x="3863975" y="5845175"/>
            <a:ext cx="584200"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34" name="Rectangle 405"/>
          <p:cNvSpPr>
            <a:spLocks noChangeArrowheads="1"/>
          </p:cNvSpPr>
          <p:nvPr/>
        </p:nvSpPr>
        <p:spPr bwMode="auto">
          <a:xfrm>
            <a:off x="3914775" y="5870575"/>
            <a:ext cx="3889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7.15</a:t>
            </a:r>
            <a:endParaRPr kumimoji="0" lang="en-US" altLang="ja-JP" sz="1800"/>
          </a:p>
        </p:txBody>
      </p:sp>
      <p:sp>
        <p:nvSpPr>
          <p:cNvPr id="46135" name="Rectangle 406"/>
          <p:cNvSpPr>
            <a:spLocks noChangeArrowheads="1"/>
          </p:cNvSpPr>
          <p:nvPr/>
        </p:nvSpPr>
        <p:spPr bwMode="auto">
          <a:xfrm>
            <a:off x="4511675" y="5845175"/>
            <a:ext cx="584200"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36" name="Rectangle 407"/>
          <p:cNvSpPr>
            <a:spLocks noChangeArrowheads="1"/>
          </p:cNvSpPr>
          <p:nvPr/>
        </p:nvSpPr>
        <p:spPr bwMode="auto">
          <a:xfrm>
            <a:off x="4560888" y="5870575"/>
            <a:ext cx="388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7.35</a:t>
            </a:r>
            <a:endParaRPr kumimoji="0" lang="en-US" altLang="ja-JP" sz="1800"/>
          </a:p>
        </p:txBody>
      </p:sp>
      <p:sp>
        <p:nvSpPr>
          <p:cNvPr id="46137" name="Rectangle 408"/>
          <p:cNvSpPr>
            <a:spLocks noChangeArrowheads="1"/>
          </p:cNvSpPr>
          <p:nvPr/>
        </p:nvSpPr>
        <p:spPr bwMode="auto">
          <a:xfrm>
            <a:off x="5172075" y="5857875"/>
            <a:ext cx="584200"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38" name="Rectangle 409"/>
          <p:cNvSpPr>
            <a:spLocks noChangeArrowheads="1"/>
          </p:cNvSpPr>
          <p:nvPr/>
        </p:nvSpPr>
        <p:spPr bwMode="auto">
          <a:xfrm>
            <a:off x="5221288" y="5883275"/>
            <a:ext cx="388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7.55</a:t>
            </a:r>
            <a:endParaRPr kumimoji="0" lang="en-US" altLang="ja-JP" sz="1800"/>
          </a:p>
        </p:txBody>
      </p:sp>
      <p:sp>
        <p:nvSpPr>
          <p:cNvPr id="46139" name="Rectangle 410"/>
          <p:cNvSpPr>
            <a:spLocks noChangeArrowheads="1"/>
          </p:cNvSpPr>
          <p:nvPr/>
        </p:nvSpPr>
        <p:spPr bwMode="auto">
          <a:xfrm>
            <a:off x="5818188" y="5857875"/>
            <a:ext cx="584200"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40" name="Rectangle 411"/>
          <p:cNvSpPr>
            <a:spLocks noChangeArrowheads="1"/>
          </p:cNvSpPr>
          <p:nvPr/>
        </p:nvSpPr>
        <p:spPr bwMode="auto">
          <a:xfrm>
            <a:off x="5868988" y="5883275"/>
            <a:ext cx="388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7.75</a:t>
            </a:r>
            <a:endParaRPr kumimoji="0" lang="en-US" altLang="ja-JP" sz="1800"/>
          </a:p>
        </p:txBody>
      </p:sp>
      <p:sp>
        <p:nvSpPr>
          <p:cNvPr id="46141" name="Rectangle 412"/>
          <p:cNvSpPr>
            <a:spLocks noChangeArrowheads="1"/>
          </p:cNvSpPr>
          <p:nvPr/>
        </p:nvSpPr>
        <p:spPr bwMode="auto">
          <a:xfrm>
            <a:off x="6442075" y="5857875"/>
            <a:ext cx="584200"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42" name="Rectangle 413"/>
          <p:cNvSpPr>
            <a:spLocks noChangeArrowheads="1"/>
          </p:cNvSpPr>
          <p:nvPr/>
        </p:nvSpPr>
        <p:spPr bwMode="auto">
          <a:xfrm>
            <a:off x="6491288" y="5883275"/>
            <a:ext cx="388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7.95</a:t>
            </a:r>
            <a:endParaRPr kumimoji="0" lang="en-US" altLang="ja-JP" sz="1800"/>
          </a:p>
        </p:txBody>
      </p:sp>
      <p:sp>
        <p:nvSpPr>
          <p:cNvPr id="46143" name="Rectangle 414"/>
          <p:cNvSpPr>
            <a:spLocks noChangeArrowheads="1"/>
          </p:cNvSpPr>
          <p:nvPr/>
        </p:nvSpPr>
        <p:spPr bwMode="auto">
          <a:xfrm>
            <a:off x="7089775" y="5857875"/>
            <a:ext cx="584200"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44" name="Rectangle 415"/>
          <p:cNvSpPr>
            <a:spLocks noChangeArrowheads="1"/>
          </p:cNvSpPr>
          <p:nvPr/>
        </p:nvSpPr>
        <p:spPr bwMode="auto">
          <a:xfrm>
            <a:off x="7138988" y="5883275"/>
            <a:ext cx="388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8.15</a:t>
            </a:r>
            <a:endParaRPr kumimoji="0" lang="en-US" altLang="ja-JP" sz="1800"/>
          </a:p>
        </p:txBody>
      </p:sp>
      <p:sp>
        <p:nvSpPr>
          <p:cNvPr id="46145" name="Rectangle 416"/>
          <p:cNvSpPr>
            <a:spLocks noChangeArrowheads="1"/>
          </p:cNvSpPr>
          <p:nvPr/>
        </p:nvSpPr>
        <p:spPr bwMode="auto">
          <a:xfrm>
            <a:off x="7737475" y="5845175"/>
            <a:ext cx="584200"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46" name="Rectangle 417"/>
          <p:cNvSpPr>
            <a:spLocks noChangeArrowheads="1"/>
          </p:cNvSpPr>
          <p:nvPr/>
        </p:nvSpPr>
        <p:spPr bwMode="auto">
          <a:xfrm>
            <a:off x="7786688" y="5870575"/>
            <a:ext cx="388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b="1">
                <a:solidFill>
                  <a:srgbClr val="000000"/>
                </a:solidFill>
                <a:latin typeface="ＭＳ Ｐゴシック" pitchFamily="50" charset="-128"/>
              </a:rPr>
              <a:t>8.35</a:t>
            </a:r>
            <a:endParaRPr kumimoji="0" lang="en-US" altLang="ja-JP" sz="1800"/>
          </a:p>
        </p:txBody>
      </p:sp>
      <p:sp>
        <p:nvSpPr>
          <p:cNvPr id="46147" name="Line 418"/>
          <p:cNvSpPr>
            <a:spLocks noChangeShapeType="1"/>
          </p:cNvSpPr>
          <p:nvPr/>
        </p:nvSpPr>
        <p:spPr bwMode="auto">
          <a:xfrm>
            <a:off x="1993900" y="2098675"/>
            <a:ext cx="1588" cy="36258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48" name="Line 419"/>
          <p:cNvSpPr>
            <a:spLocks noChangeShapeType="1"/>
          </p:cNvSpPr>
          <p:nvPr/>
        </p:nvSpPr>
        <p:spPr bwMode="auto">
          <a:xfrm>
            <a:off x="6862763" y="2076450"/>
            <a:ext cx="1587" cy="3668713"/>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49" name="Freeform 420"/>
          <p:cNvSpPr>
            <a:spLocks noEditPoints="1"/>
          </p:cNvSpPr>
          <p:nvPr/>
        </p:nvSpPr>
        <p:spPr bwMode="auto">
          <a:xfrm>
            <a:off x="4799013" y="1828800"/>
            <a:ext cx="20637" cy="3895725"/>
          </a:xfrm>
          <a:custGeom>
            <a:avLst/>
            <a:gdLst>
              <a:gd name="T0" fmla="*/ 0 w 13"/>
              <a:gd name="T1" fmla="*/ 2147483647 h 2454"/>
              <a:gd name="T2" fmla="*/ 2147483647 w 13"/>
              <a:gd name="T3" fmla="*/ 2147483647 h 2454"/>
              <a:gd name="T4" fmla="*/ 0 w 13"/>
              <a:gd name="T5" fmla="*/ 2147483647 h 2454"/>
              <a:gd name="T6" fmla="*/ 2147483647 w 13"/>
              <a:gd name="T7" fmla="*/ 2147483647 h 2454"/>
              <a:gd name="T8" fmla="*/ 2147483647 w 13"/>
              <a:gd name="T9" fmla="*/ 2147483647 h 2454"/>
              <a:gd name="T10" fmla="*/ 0 w 13"/>
              <a:gd name="T11" fmla="*/ 2147483647 h 2454"/>
              <a:gd name="T12" fmla="*/ 2147483647 w 13"/>
              <a:gd name="T13" fmla="*/ 2147483647 h 2454"/>
              <a:gd name="T14" fmla="*/ 0 w 13"/>
              <a:gd name="T15" fmla="*/ 2147483647 h 2454"/>
              <a:gd name="T16" fmla="*/ 2147483647 w 13"/>
              <a:gd name="T17" fmla="*/ 2147483647 h 2454"/>
              <a:gd name="T18" fmla="*/ 2147483647 w 13"/>
              <a:gd name="T19" fmla="*/ 2147483647 h 2454"/>
              <a:gd name="T20" fmla="*/ 0 w 13"/>
              <a:gd name="T21" fmla="*/ 2147483647 h 2454"/>
              <a:gd name="T22" fmla="*/ 2147483647 w 13"/>
              <a:gd name="T23" fmla="*/ 2147483647 h 2454"/>
              <a:gd name="T24" fmla="*/ 0 w 13"/>
              <a:gd name="T25" fmla="*/ 2147483647 h 2454"/>
              <a:gd name="T26" fmla="*/ 2147483647 w 13"/>
              <a:gd name="T27" fmla="*/ 2147483647 h 2454"/>
              <a:gd name="T28" fmla="*/ 2147483647 w 13"/>
              <a:gd name="T29" fmla="*/ 2147483647 h 2454"/>
              <a:gd name="T30" fmla="*/ 0 w 13"/>
              <a:gd name="T31" fmla="*/ 2147483647 h 2454"/>
              <a:gd name="T32" fmla="*/ 2147483647 w 13"/>
              <a:gd name="T33" fmla="*/ 2147483647 h 2454"/>
              <a:gd name="T34" fmla="*/ 0 w 13"/>
              <a:gd name="T35" fmla="*/ 2147483647 h 2454"/>
              <a:gd name="T36" fmla="*/ 2147483647 w 13"/>
              <a:gd name="T37" fmla="*/ 2147483647 h 2454"/>
              <a:gd name="T38" fmla="*/ 2147483647 w 13"/>
              <a:gd name="T39" fmla="*/ 2147483647 h 2454"/>
              <a:gd name="T40" fmla="*/ 0 w 13"/>
              <a:gd name="T41" fmla="*/ 2147483647 h 2454"/>
              <a:gd name="T42" fmla="*/ 2147483647 w 13"/>
              <a:gd name="T43" fmla="*/ 2147483647 h 2454"/>
              <a:gd name="T44" fmla="*/ 0 w 13"/>
              <a:gd name="T45" fmla="*/ 2147483647 h 2454"/>
              <a:gd name="T46" fmla="*/ 2147483647 w 13"/>
              <a:gd name="T47" fmla="*/ 2147483647 h 2454"/>
              <a:gd name="T48" fmla="*/ 2147483647 w 13"/>
              <a:gd name="T49" fmla="*/ 2147483647 h 2454"/>
              <a:gd name="T50" fmla="*/ 0 w 13"/>
              <a:gd name="T51" fmla="*/ 2147483647 h 2454"/>
              <a:gd name="T52" fmla="*/ 2147483647 w 13"/>
              <a:gd name="T53" fmla="*/ 2147483647 h 2454"/>
              <a:gd name="T54" fmla="*/ 0 w 13"/>
              <a:gd name="T55" fmla="*/ 2147483647 h 2454"/>
              <a:gd name="T56" fmla="*/ 2147483647 w 13"/>
              <a:gd name="T57" fmla="*/ 2147483647 h 2454"/>
              <a:gd name="T58" fmla="*/ 2147483647 w 13"/>
              <a:gd name="T59" fmla="*/ 2147483647 h 2454"/>
              <a:gd name="T60" fmla="*/ 0 w 13"/>
              <a:gd name="T61" fmla="*/ 2147483647 h 2454"/>
              <a:gd name="T62" fmla="*/ 2147483647 w 13"/>
              <a:gd name="T63" fmla="*/ 2147483647 h 2454"/>
              <a:gd name="T64" fmla="*/ 0 w 13"/>
              <a:gd name="T65" fmla="*/ 2147483647 h 2454"/>
              <a:gd name="T66" fmla="*/ 2147483647 w 13"/>
              <a:gd name="T67" fmla="*/ 2147483647 h 2454"/>
              <a:gd name="T68" fmla="*/ 2147483647 w 13"/>
              <a:gd name="T69" fmla="*/ 2147483647 h 2454"/>
              <a:gd name="T70" fmla="*/ 0 w 13"/>
              <a:gd name="T71" fmla="*/ 2147483647 h 2454"/>
              <a:gd name="T72" fmla="*/ 2147483647 w 13"/>
              <a:gd name="T73" fmla="*/ 2147483647 h 2454"/>
              <a:gd name="T74" fmla="*/ 0 w 13"/>
              <a:gd name="T75" fmla="*/ 2147483647 h 2454"/>
              <a:gd name="T76" fmla="*/ 2147483647 w 13"/>
              <a:gd name="T77" fmla="*/ 2147483647 h 2454"/>
              <a:gd name="T78" fmla="*/ 2147483647 w 13"/>
              <a:gd name="T79" fmla="*/ 2147483647 h 2454"/>
              <a:gd name="T80" fmla="*/ 0 w 13"/>
              <a:gd name="T81" fmla="*/ 2147483647 h 2454"/>
              <a:gd name="T82" fmla="*/ 2147483647 w 13"/>
              <a:gd name="T83" fmla="*/ 2147483647 h 2454"/>
              <a:gd name="T84" fmla="*/ 0 w 13"/>
              <a:gd name="T85" fmla="*/ 2147483647 h 24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 h="2454">
                <a:moveTo>
                  <a:pt x="13" y="0"/>
                </a:moveTo>
                <a:lnTo>
                  <a:pt x="13" y="102"/>
                </a:lnTo>
                <a:lnTo>
                  <a:pt x="0" y="102"/>
                </a:lnTo>
                <a:lnTo>
                  <a:pt x="0" y="0"/>
                </a:lnTo>
                <a:lnTo>
                  <a:pt x="13" y="0"/>
                </a:lnTo>
                <a:close/>
                <a:moveTo>
                  <a:pt x="13" y="141"/>
                </a:moveTo>
                <a:lnTo>
                  <a:pt x="13" y="153"/>
                </a:lnTo>
                <a:lnTo>
                  <a:pt x="0" y="153"/>
                </a:lnTo>
                <a:lnTo>
                  <a:pt x="0" y="141"/>
                </a:lnTo>
                <a:lnTo>
                  <a:pt x="13" y="141"/>
                </a:lnTo>
                <a:close/>
                <a:moveTo>
                  <a:pt x="13" y="192"/>
                </a:moveTo>
                <a:lnTo>
                  <a:pt x="13" y="294"/>
                </a:lnTo>
                <a:lnTo>
                  <a:pt x="0" y="294"/>
                </a:lnTo>
                <a:lnTo>
                  <a:pt x="0" y="192"/>
                </a:lnTo>
                <a:lnTo>
                  <a:pt x="13" y="192"/>
                </a:lnTo>
                <a:close/>
                <a:moveTo>
                  <a:pt x="13" y="332"/>
                </a:moveTo>
                <a:lnTo>
                  <a:pt x="13" y="345"/>
                </a:lnTo>
                <a:lnTo>
                  <a:pt x="0" y="345"/>
                </a:lnTo>
                <a:lnTo>
                  <a:pt x="0" y="332"/>
                </a:lnTo>
                <a:lnTo>
                  <a:pt x="13" y="332"/>
                </a:lnTo>
                <a:close/>
                <a:moveTo>
                  <a:pt x="13" y="383"/>
                </a:moveTo>
                <a:lnTo>
                  <a:pt x="13" y="486"/>
                </a:lnTo>
                <a:lnTo>
                  <a:pt x="0" y="486"/>
                </a:lnTo>
                <a:lnTo>
                  <a:pt x="0" y="383"/>
                </a:lnTo>
                <a:lnTo>
                  <a:pt x="13" y="383"/>
                </a:lnTo>
                <a:close/>
                <a:moveTo>
                  <a:pt x="13" y="524"/>
                </a:moveTo>
                <a:lnTo>
                  <a:pt x="13" y="537"/>
                </a:lnTo>
                <a:lnTo>
                  <a:pt x="0" y="537"/>
                </a:lnTo>
                <a:lnTo>
                  <a:pt x="0" y="524"/>
                </a:lnTo>
                <a:lnTo>
                  <a:pt x="13" y="524"/>
                </a:lnTo>
                <a:close/>
                <a:moveTo>
                  <a:pt x="13" y="575"/>
                </a:moveTo>
                <a:lnTo>
                  <a:pt x="13" y="677"/>
                </a:lnTo>
                <a:lnTo>
                  <a:pt x="0" y="677"/>
                </a:lnTo>
                <a:lnTo>
                  <a:pt x="0" y="575"/>
                </a:lnTo>
                <a:lnTo>
                  <a:pt x="13" y="575"/>
                </a:lnTo>
                <a:close/>
                <a:moveTo>
                  <a:pt x="13" y="716"/>
                </a:moveTo>
                <a:lnTo>
                  <a:pt x="13" y="728"/>
                </a:lnTo>
                <a:lnTo>
                  <a:pt x="0" y="728"/>
                </a:lnTo>
                <a:lnTo>
                  <a:pt x="0" y="716"/>
                </a:lnTo>
                <a:lnTo>
                  <a:pt x="13" y="716"/>
                </a:lnTo>
                <a:close/>
                <a:moveTo>
                  <a:pt x="13" y="767"/>
                </a:moveTo>
                <a:lnTo>
                  <a:pt x="13" y="869"/>
                </a:lnTo>
                <a:lnTo>
                  <a:pt x="0" y="869"/>
                </a:lnTo>
                <a:lnTo>
                  <a:pt x="0" y="767"/>
                </a:lnTo>
                <a:lnTo>
                  <a:pt x="13" y="767"/>
                </a:lnTo>
                <a:close/>
                <a:moveTo>
                  <a:pt x="13" y="907"/>
                </a:moveTo>
                <a:lnTo>
                  <a:pt x="13" y="920"/>
                </a:lnTo>
                <a:lnTo>
                  <a:pt x="0" y="920"/>
                </a:lnTo>
                <a:lnTo>
                  <a:pt x="0" y="907"/>
                </a:lnTo>
                <a:lnTo>
                  <a:pt x="13" y="907"/>
                </a:lnTo>
                <a:close/>
                <a:moveTo>
                  <a:pt x="13" y="958"/>
                </a:moveTo>
                <a:lnTo>
                  <a:pt x="13" y="1061"/>
                </a:lnTo>
                <a:lnTo>
                  <a:pt x="0" y="1061"/>
                </a:lnTo>
                <a:lnTo>
                  <a:pt x="0" y="958"/>
                </a:lnTo>
                <a:lnTo>
                  <a:pt x="13" y="958"/>
                </a:lnTo>
                <a:close/>
                <a:moveTo>
                  <a:pt x="13" y="1099"/>
                </a:moveTo>
                <a:lnTo>
                  <a:pt x="13" y="1112"/>
                </a:lnTo>
                <a:lnTo>
                  <a:pt x="0" y="1112"/>
                </a:lnTo>
                <a:lnTo>
                  <a:pt x="0" y="1099"/>
                </a:lnTo>
                <a:lnTo>
                  <a:pt x="13" y="1099"/>
                </a:lnTo>
                <a:close/>
                <a:moveTo>
                  <a:pt x="13" y="1150"/>
                </a:moveTo>
                <a:lnTo>
                  <a:pt x="13" y="1252"/>
                </a:lnTo>
                <a:lnTo>
                  <a:pt x="0" y="1252"/>
                </a:lnTo>
                <a:lnTo>
                  <a:pt x="0" y="1150"/>
                </a:lnTo>
                <a:lnTo>
                  <a:pt x="13" y="1150"/>
                </a:lnTo>
                <a:close/>
                <a:moveTo>
                  <a:pt x="13" y="1291"/>
                </a:moveTo>
                <a:lnTo>
                  <a:pt x="13" y="1303"/>
                </a:lnTo>
                <a:lnTo>
                  <a:pt x="0" y="1303"/>
                </a:lnTo>
                <a:lnTo>
                  <a:pt x="0" y="1291"/>
                </a:lnTo>
                <a:lnTo>
                  <a:pt x="13" y="1291"/>
                </a:lnTo>
                <a:close/>
                <a:moveTo>
                  <a:pt x="13" y="1342"/>
                </a:moveTo>
                <a:lnTo>
                  <a:pt x="13" y="1444"/>
                </a:lnTo>
                <a:lnTo>
                  <a:pt x="0" y="1444"/>
                </a:lnTo>
                <a:lnTo>
                  <a:pt x="0" y="1342"/>
                </a:lnTo>
                <a:lnTo>
                  <a:pt x="13" y="1342"/>
                </a:lnTo>
                <a:close/>
                <a:moveTo>
                  <a:pt x="13" y="1482"/>
                </a:moveTo>
                <a:lnTo>
                  <a:pt x="13" y="1495"/>
                </a:lnTo>
                <a:lnTo>
                  <a:pt x="0" y="1495"/>
                </a:lnTo>
                <a:lnTo>
                  <a:pt x="0" y="1482"/>
                </a:lnTo>
                <a:lnTo>
                  <a:pt x="13" y="1482"/>
                </a:lnTo>
                <a:close/>
                <a:moveTo>
                  <a:pt x="13" y="1534"/>
                </a:moveTo>
                <a:lnTo>
                  <a:pt x="13" y="1636"/>
                </a:lnTo>
                <a:lnTo>
                  <a:pt x="0" y="1636"/>
                </a:lnTo>
                <a:lnTo>
                  <a:pt x="0" y="1534"/>
                </a:lnTo>
                <a:lnTo>
                  <a:pt x="13" y="1534"/>
                </a:lnTo>
                <a:close/>
                <a:moveTo>
                  <a:pt x="13" y="1674"/>
                </a:moveTo>
                <a:lnTo>
                  <a:pt x="13" y="1687"/>
                </a:lnTo>
                <a:lnTo>
                  <a:pt x="0" y="1687"/>
                </a:lnTo>
                <a:lnTo>
                  <a:pt x="0" y="1674"/>
                </a:lnTo>
                <a:lnTo>
                  <a:pt x="13" y="1674"/>
                </a:lnTo>
                <a:close/>
                <a:moveTo>
                  <a:pt x="13" y="1725"/>
                </a:moveTo>
                <a:lnTo>
                  <a:pt x="13" y="1827"/>
                </a:lnTo>
                <a:lnTo>
                  <a:pt x="0" y="1827"/>
                </a:lnTo>
                <a:lnTo>
                  <a:pt x="0" y="1725"/>
                </a:lnTo>
                <a:lnTo>
                  <a:pt x="13" y="1725"/>
                </a:lnTo>
                <a:close/>
                <a:moveTo>
                  <a:pt x="13" y="1866"/>
                </a:moveTo>
                <a:lnTo>
                  <a:pt x="13" y="1879"/>
                </a:lnTo>
                <a:lnTo>
                  <a:pt x="0" y="1879"/>
                </a:lnTo>
                <a:lnTo>
                  <a:pt x="0" y="1866"/>
                </a:lnTo>
                <a:lnTo>
                  <a:pt x="13" y="1866"/>
                </a:lnTo>
                <a:close/>
                <a:moveTo>
                  <a:pt x="13" y="1917"/>
                </a:moveTo>
                <a:lnTo>
                  <a:pt x="13" y="2019"/>
                </a:lnTo>
                <a:lnTo>
                  <a:pt x="0" y="2019"/>
                </a:lnTo>
                <a:lnTo>
                  <a:pt x="0" y="1917"/>
                </a:lnTo>
                <a:lnTo>
                  <a:pt x="13" y="1917"/>
                </a:lnTo>
                <a:close/>
                <a:moveTo>
                  <a:pt x="13" y="2058"/>
                </a:moveTo>
                <a:lnTo>
                  <a:pt x="13" y="2070"/>
                </a:lnTo>
                <a:lnTo>
                  <a:pt x="0" y="2070"/>
                </a:lnTo>
                <a:lnTo>
                  <a:pt x="0" y="2058"/>
                </a:lnTo>
                <a:lnTo>
                  <a:pt x="13" y="2058"/>
                </a:lnTo>
                <a:close/>
                <a:moveTo>
                  <a:pt x="13" y="2109"/>
                </a:moveTo>
                <a:lnTo>
                  <a:pt x="13" y="2211"/>
                </a:lnTo>
                <a:lnTo>
                  <a:pt x="0" y="2211"/>
                </a:lnTo>
                <a:lnTo>
                  <a:pt x="0" y="2109"/>
                </a:lnTo>
                <a:lnTo>
                  <a:pt x="13" y="2109"/>
                </a:lnTo>
                <a:close/>
                <a:moveTo>
                  <a:pt x="13" y="2249"/>
                </a:moveTo>
                <a:lnTo>
                  <a:pt x="13" y="2262"/>
                </a:lnTo>
                <a:lnTo>
                  <a:pt x="0" y="2262"/>
                </a:lnTo>
                <a:lnTo>
                  <a:pt x="0" y="2249"/>
                </a:lnTo>
                <a:lnTo>
                  <a:pt x="13" y="2249"/>
                </a:lnTo>
                <a:close/>
                <a:moveTo>
                  <a:pt x="13" y="2300"/>
                </a:moveTo>
                <a:lnTo>
                  <a:pt x="13" y="2403"/>
                </a:lnTo>
                <a:lnTo>
                  <a:pt x="0" y="2403"/>
                </a:lnTo>
                <a:lnTo>
                  <a:pt x="0" y="2300"/>
                </a:lnTo>
                <a:lnTo>
                  <a:pt x="13" y="2300"/>
                </a:lnTo>
                <a:close/>
                <a:moveTo>
                  <a:pt x="13" y="2441"/>
                </a:moveTo>
                <a:lnTo>
                  <a:pt x="13" y="2454"/>
                </a:lnTo>
                <a:lnTo>
                  <a:pt x="0" y="2454"/>
                </a:lnTo>
                <a:lnTo>
                  <a:pt x="0" y="2441"/>
                </a:lnTo>
                <a:lnTo>
                  <a:pt x="13" y="2441"/>
                </a:lnTo>
                <a:close/>
              </a:path>
            </a:pathLst>
          </a:custGeom>
          <a:solidFill>
            <a:srgbClr val="000000"/>
          </a:solidFill>
          <a:ln w="3175" cap="flat">
            <a:solidFill>
              <a:srgbClr val="000000"/>
            </a:solidFill>
            <a:prstDash val="solid"/>
            <a:bevel/>
            <a:headEnd/>
            <a:tailEnd/>
          </a:ln>
        </p:spPr>
        <p:txBody>
          <a:bodyPr/>
          <a:lstStyle/>
          <a:p>
            <a:endParaRPr lang="ja-JP" altLang="en-US"/>
          </a:p>
        </p:txBody>
      </p:sp>
      <p:sp>
        <p:nvSpPr>
          <p:cNvPr id="46150" name="Rectangle 421"/>
          <p:cNvSpPr>
            <a:spLocks noChangeArrowheads="1"/>
          </p:cNvSpPr>
          <p:nvPr/>
        </p:nvSpPr>
        <p:spPr bwMode="auto">
          <a:xfrm>
            <a:off x="2344738" y="2312988"/>
            <a:ext cx="1184275" cy="755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51" name="Rectangle 422"/>
          <p:cNvSpPr>
            <a:spLocks noChangeArrowheads="1"/>
          </p:cNvSpPr>
          <p:nvPr/>
        </p:nvSpPr>
        <p:spPr bwMode="auto">
          <a:xfrm>
            <a:off x="2392363" y="2338388"/>
            <a:ext cx="6556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i="1">
                <a:solidFill>
                  <a:srgbClr val="000000"/>
                </a:solidFill>
                <a:latin typeface="ＭＳ Ｐゴシック" pitchFamily="50" charset="-128"/>
              </a:rPr>
              <a:t>ｎ</a:t>
            </a:r>
            <a:r>
              <a:rPr kumimoji="0" lang="ja-JP" altLang="en-US" sz="1600">
                <a:solidFill>
                  <a:srgbClr val="000000"/>
                </a:solidFill>
                <a:latin typeface="ＭＳ Ｐゴシック" pitchFamily="50" charset="-128"/>
              </a:rPr>
              <a:t> ＝ </a:t>
            </a:r>
            <a:r>
              <a:rPr kumimoji="0" lang="en-US" altLang="ja-JP" sz="1600">
                <a:solidFill>
                  <a:srgbClr val="000000"/>
                </a:solidFill>
                <a:latin typeface="ＭＳ Ｐゴシック" pitchFamily="50" charset="-128"/>
              </a:rPr>
              <a:t>50</a:t>
            </a:r>
            <a:endParaRPr kumimoji="0" lang="en-US" altLang="ja-JP" sz="1800"/>
          </a:p>
        </p:txBody>
      </p:sp>
      <p:sp>
        <p:nvSpPr>
          <p:cNvPr id="46152" name="Rectangle 423"/>
          <p:cNvSpPr>
            <a:spLocks noChangeArrowheads="1"/>
          </p:cNvSpPr>
          <p:nvPr/>
        </p:nvSpPr>
        <p:spPr bwMode="auto">
          <a:xfrm>
            <a:off x="2417763" y="2565400"/>
            <a:ext cx="769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600" i="1">
                <a:solidFill>
                  <a:srgbClr val="000000"/>
                </a:solidFill>
                <a:latin typeface="ＭＳ Ｐゴシック" pitchFamily="50" charset="-128"/>
              </a:rPr>
              <a:t>x</a:t>
            </a:r>
            <a:r>
              <a:rPr kumimoji="0" lang="en-US" altLang="ja-JP" sz="1800"/>
              <a:t> </a:t>
            </a:r>
            <a:r>
              <a:rPr kumimoji="0" lang="ja-JP" altLang="en-US" sz="1600">
                <a:solidFill>
                  <a:srgbClr val="000000"/>
                </a:solidFill>
                <a:latin typeface="ＭＳ Ｐゴシック" pitchFamily="50" charset="-128"/>
              </a:rPr>
              <a:t>＝</a:t>
            </a:r>
            <a:r>
              <a:rPr kumimoji="0" lang="ja-JP" altLang="en-US" sz="1800"/>
              <a:t> </a:t>
            </a:r>
            <a:r>
              <a:rPr kumimoji="0" lang="en-US" altLang="ja-JP" sz="1600">
                <a:solidFill>
                  <a:srgbClr val="000000"/>
                </a:solidFill>
                <a:latin typeface="ＭＳ Ｐゴシック" pitchFamily="50" charset="-128"/>
              </a:rPr>
              <a:t>7.38</a:t>
            </a:r>
          </a:p>
        </p:txBody>
      </p:sp>
      <p:sp>
        <p:nvSpPr>
          <p:cNvPr id="46153" name="Rectangle 424"/>
          <p:cNvSpPr>
            <a:spLocks noChangeArrowheads="1"/>
          </p:cNvSpPr>
          <p:nvPr/>
        </p:nvSpPr>
        <p:spPr bwMode="auto">
          <a:xfrm>
            <a:off x="2392363" y="2790825"/>
            <a:ext cx="8905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i="1">
                <a:solidFill>
                  <a:srgbClr val="000000"/>
                </a:solidFill>
                <a:latin typeface="ＭＳ Ｐゴシック" pitchFamily="50" charset="-128"/>
              </a:rPr>
              <a:t>ｓ</a:t>
            </a:r>
            <a:r>
              <a:rPr kumimoji="0" lang="ja-JP" altLang="en-US" sz="1600">
                <a:solidFill>
                  <a:srgbClr val="000000"/>
                </a:solidFill>
                <a:latin typeface="ＭＳ Ｐゴシック" pitchFamily="50" charset="-128"/>
              </a:rPr>
              <a:t> ＝ </a:t>
            </a:r>
            <a:r>
              <a:rPr kumimoji="0" lang="en-US" altLang="ja-JP" sz="1600">
                <a:solidFill>
                  <a:srgbClr val="000000"/>
                </a:solidFill>
                <a:latin typeface="ＭＳ Ｐゴシック" pitchFamily="50" charset="-128"/>
              </a:rPr>
              <a:t>0.330</a:t>
            </a:r>
            <a:endParaRPr kumimoji="0" lang="en-US" altLang="ja-JP" sz="1800"/>
          </a:p>
        </p:txBody>
      </p:sp>
      <p:sp>
        <p:nvSpPr>
          <p:cNvPr id="46154" name="Line 425"/>
          <p:cNvSpPr>
            <a:spLocks noChangeShapeType="1"/>
          </p:cNvSpPr>
          <p:nvPr/>
        </p:nvSpPr>
        <p:spPr bwMode="auto">
          <a:xfrm flipV="1">
            <a:off x="2420938" y="2647950"/>
            <a:ext cx="128587" cy="4763"/>
          </a:xfrm>
          <a:prstGeom prst="line">
            <a:avLst/>
          </a:prstGeom>
          <a:noFill/>
          <a:ln w="1587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55" name="Rectangle 426"/>
          <p:cNvSpPr>
            <a:spLocks noChangeArrowheads="1"/>
          </p:cNvSpPr>
          <p:nvPr/>
        </p:nvSpPr>
        <p:spPr bwMode="auto">
          <a:xfrm>
            <a:off x="4672013" y="1533525"/>
            <a:ext cx="387350"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56" name="Rectangle 427"/>
          <p:cNvSpPr>
            <a:spLocks noChangeArrowheads="1"/>
          </p:cNvSpPr>
          <p:nvPr/>
        </p:nvSpPr>
        <p:spPr bwMode="auto">
          <a:xfrm>
            <a:off x="4722813" y="1560513"/>
            <a:ext cx="1190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800" i="1">
                <a:solidFill>
                  <a:srgbClr val="000000"/>
                </a:solidFill>
                <a:latin typeface="ＭＳ Ｐゴシック" pitchFamily="50" charset="-128"/>
              </a:rPr>
              <a:t>ｘ</a:t>
            </a:r>
            <a:endParaRPr kumimoji="0" lang="ja-JP" altLang="en-US" sz="1800" i="1"/>
          </a:p>
        </p:txBody>
      </p:sp>
      <p:sp>
        <p:nvSpPr>
          <p:cNvPr id="46157" name="Line 428"/>
          <p:cNvSpPr>
            <a:spLocks noChangeShapeType="1"/>
          </p:cNvSpPr>
          <p:nvPr/>
        </p:nvSpPr>
        <p:spPr bwMode="auto">
          <a:xfrm>
            <a:off x="4737100" y="1639888"/>
            <a:ext cx="136525" cy="1587"/>
          </a:xfrm>
          <a:prstGeom prst="line">
            <a:avLst/>
          </a:prstGeom>
          <a:noFill/>
          <a:ln w="1587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58" name="Rectangle 429"/>
          <p:cNvSpPr>
            <a:spLocks noChangeArrowheads="1"/>
          </p:cNvSpPr>
          <p:nvPr/>
        </p:nvSpPr>
        <p:spPr bwMode="auto">
          <a:xfrm>
            <a:off x="6230938" y="1714500"/>
            <a:ext cx="1579562"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59" name="Rectangle 430"/>
          <p:cNvSpPr>
            <a:spLocks noChangeArrowheads="1"/>
          </p:cNvSpPr>
          <p:nvPr/>
        </p:nvSpPr>
        <p:spPr bwMode="auto">
          <a:xfrm>
            <a:off x="6276975" y="1739900"/>
            <a:ext cx="10652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a:solidFill>
                  <a:srgbClr val="000000"/>
                </a:solidFill>
                <a:latin typeface="ＭＳ Ｐゴシック" pitchFamily="50" charset="-128"/>
              </a:rPr>
              <a:t>上限規格（Ｓ</a:t>
            </a:r>
            <a:endParaRPr kumimoji="0" lang="ja-JP" altLang="en-US" sz="1800"/>
          </a:p>
        </p:txBody>
      </p:sp>
      <p:sp>
        <p:nvSpPr>
          <p:cNvPr id="46160" name="Rectangle 431"/>
          <p:cNvSpPr>
            <a:spLocks noChangeArrowheads="1"/>
          </p:cNvSpPr>
          <p:nvPr/>
        </p:nvSpPr>
        <p:spPr bwMode="auto">
          <a:xfrm>
            <a:off x="7339013" y="1771650"/>
            <a:ext cx="1063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a:solidFill>
                  <a:srgbClr val="000000"/>
                </a:solidFill>
                <a:latin typeface="ＭＳ Ｐゴシック" pitchFamily="50" charset="-128"/>
              </a:rPr>
              <a:t>U</a:t>
            </a:r>
            <a:endParaRPr kumimoji="0" lang="en-US" altLang="ja-JP" sz="1800"/>
          </a:p>
        </p:txBody>
      </p:sp>
      <p:sp>
        <p:nvSpPr>
          <p:cNvPr id="46161" name="Rectangle 432"/>
          <p:cNvSpPr>
            <a:spLocks noChangeArrowheads="1"/>
          </p:cNvSpPr>
          <p:nvPr/>
        </p:nvSpPr>
        <p:spPr bwMode="auto">
          <a:xfrm>
            <a:off x="7443788" y="1739900"/>
            <a:ext cx="101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a:solidFill>
                  <a:srgbClr val="000000"/>
                </a:solidFill>
                <a:latin typeface="ＭＳ Ｐゴシック" pitchFamily="50" charset="-128"/>
              </a:rPr>
              <a:t>）</a:t>
            </a:r>
            <a:endParaRPr kumimoji="0" lang="ja-JP" altLang="en-US" sz="1800"/>
          </a:p>
        </p:txBody>
      </p:sp>
      <p:sp>
        <p:nvSpPr>
          <p:cNvPr id="46162" name="Rectangle 433"/>
          <p:cNvSpPr>
            <a:spLocks noChangeArrowheads="1"/>
          </p:cNvSpPr>
          <p:nvPr/>
        </p:nvSpPr>
        <p:spPr bwMode="auto">
          <a:xfrm>
            <a:off x="1509713" y="1760538"/>
            <a:ext cx="1531937" cy="2587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63" name="Rectangle 434"/>
          <p:cNvSpPr>
            <a:spLocks noChangeArrowheads="1"/>
          </p:cNvSpPr>
          <p:nvPr/>
        </p:nvSpPr>
        <p:spPr bwMode="auto">
          <a:xfrm>
            <a:off x="1557338" y="1785938"/>
            <a:ext cx="10652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a:solidFill>
                  <a:srgbClr val="000000"/>
                </a:solidFill>
                <a:latin typeface="ＭＳ Ｐゴシック" pitchFamily="50" charset="-128"/>
              </a:rPr>
              <a:t>下限規格（Ｓ</a:t>
            </a:r>
            <a:endParaRPr kumimoji="0" lang="ja-JP" altLang="en-US" sz="1800"/>
          </a:p>
        </p:txBody>
      </p:sp>
      <p:sp>
        <p:nvSpPr>
          <p:cNvPr id="46164" name="Rectangle 435"/>
          <p:cNvSpPr>
            <a:spLocks noChangeArrowheads="1"/>
          </p:cNvSpPr>
          <p:nvPr/>
        </p:nvSpPr>
        <p:spPr bwMode="auto">
          <a:xfrm>
            <a:off x="2619375" y="1817688"/>
            <a:ext cx="889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a:solidFill>
                  <a:srgbClr val="000000"/>
                </a:solidFill>
                <a:latin typeface="ＭＳ Ｐゴシック" pitchFamily="50" charset="-128"/>
              </a:rPr>
              <a:t>L</a:t>
            </a:r>
            <a:endParaRPr kumimoji="0" lang="en-US" altLang="ja-JP" sz="1800"/>
          </a:p>
        </p:txBody>
      </p:sp>
      <p:sp>
        <p:nvSpPr>
          <p:cNvPr id="46165" name="Rectangle 436"/>
          <p:cNvSpPr>
            <a:spLocks noChangeArrowheads="1"/>
          </p:cNvSpPr>
          <p:nvPr/>
        </p:nvSpPr>
        <p:spPr bwMode="auto">
          <a:xfrm>
            <a:off x="2706688" y="1785938"/>
            <a:ext cx="101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a:solidFill>
                  <a:srgbClr val="000000"/>
                </a:solidFill>
                <a:latin typeface="ＭＳ Ｐゴシック" pitchFamily="50" charset="-128"/>
              </a:rPr>
              <a:t>）</a:t>
            </a:r>
            <a:endParaRPr kumimoji="0" lang="ja-JP" altLang="en-US" sz="1800"/>
          </a:p>
        </p:txBody>
      </p:sp>
      <p:sp>
        <p:nvSpPr>
          <p:cNvPr id="46166" name="Rectangle 437"/>
          <p:cNvSpPr>
            <a:spLocks noChangeArrowheads="1"/>
          </p:cNvSpPr>
          <p:nvPr/>
        </p:nvSpPr>
        <p:spPr bwMode="auto">
          <a:xfrm>
            <a:off x="8385175" y="5845175"/>
            <a:ext cx="708025" cy="28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46167" name="Rectangle 438"/>
          <p:cNvSpPr>
            <a:spLocks noChangeArrowheads="1"/>
          </p:cNvSpPr>
          <p:nvPr/>
        </p:nvSpPr>
        <p:spPr bwMode="auto">
          <a:xfrm>
            <a:off x="8434388" y="5870575"/>
            <a:ext cx="565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800">
                <a:solidFill>
                  <a:srgbClr val="000000"/>
                </a:solidFill>
                <a:latin typeface="ＭＳ Ｐゴシック" pitchFamily="50" charset="-128"/>
              </a:rPr>
              <a:t>（</a:t>
            </a:r>
            <a:r>
              <a:rPr kumimoji="0" lang="en-US" altLang="ja-JP" sz="1800">
                <a:solidFill>
                  <a:srgbClr val="000000"/>
                </a:solidFill>
                <a:latin typeface="ＭＳ Ｐゴシック" pitchFamily="50" charset="-128"/>
              </a:rPr>
              <a:t>mm</a:t>
            </a:r>
            <a:r>
              <a:rPr kumimoji="0" lang="ja-JP" altLang="en-US" sz="1800">
                <a:solidFill>
                  <a:srgbClr val="000000"/>
                </a:solidFill>
                <a:latin typeface="ＭＳ Ｐゴシック" pitchFamily="50" charset="-128"/>
              </a:rPr>
              <a:t>）</a:t>
            </a:r>
            <a:endParaRPr kumimoji="0" lang="ja-JP" altLang="en-US" sz="1800"/>
          </a:p>
        </p:txBody>
      </p:sp>
      <p:sp>
        <p:nvSpPr>
          <p:cNvPr id="46168" name="Line 439"/>
          <p:cNvSpPr>
            <a:spLocks noChangeShapeType="1"/>
          </p:cNvSpPr>
          <p:nvPr/>
        </p:nvSpPr>
        <p:spPr bwMode="auto">
          <a:xfrm flipV="1">
            <a:off x="2157413" y="5621338"/>
            <a:ext cx="1587"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69" name="Line 440"/>
          <p:cNvSpPr>
            <a:spLocks noChangeShapeType="1"/>
          </p:cNvSpPr>
          <p:nvPr/>
        </p:nvSpPr>
        <p:spPr bwMode="auto">
          <a:xfrm flipV="1">
            <a:off x="3452813" y="5621338"/>
            <a:ext cx="1587"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70" name="Line 441"/>
          <p:cNvSpPr>
            <a:spLocks noChangeShapeType="1"/>
          </p:cNvSpPr>
          <p:nvPr/>
        </p:nvSpPr>
        <p:spPr bwMode="auto">
          <a:xfrm flipV="1">
            <a:off x="2792413" y="5621338"/>
            <a:ext cx="1587"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71" name="Line 442"/>
          <p:cNvSpPr>
            <a:spLocks noChangeShapeType="1"/>
          </p:cNvSpPr>
          <p:nvPr/>
        </p:nvSpPr>
        <p:spPr bwMode="auto">
          <a:xfrm flipV="1">
            <a:off x="4113213" y="5621338"/>
            <a:ext cx="1587"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72" name="Line 443"/>
          <p:cNvSpPr>
            <a:spLocks noChangeShapeType="1"/>
          </p:cNvSpPr>
          <p:nvPr/>
        </p:nvSpPr>
        <p:spPr bwMode="auto">
          <a:xfrm flipV="1">
            <a:off x="6726238" y="5611813"/>
            <a:ext cx="1587"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73" name="Line 444"/>
          <p:cNvSpPr>
            <a:spLocks noChangeShapeType="1"/>
          </p:cNvSpPr>
          <p:nvPr/>
        </p:nvSpPr>
        <p:spPr bwMode="auto">
          <a:xfrm flipV="1">
            <a:off x="7337425" y="5621338"/>
            <a:ext cx="1588"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74" name="Line 445"/>
          <p:cNvSpPr>
            <a:spLocks noChangeShapeType="1"/>
          </p:cNvSpPr>
          <p:nvPr/>
        </p:nvSpPr>
        <p:spPr bwMode="auto">
          <a:xfrm flipV="1">
            <a:off x="7985125" y="5611813"/>
            <a:ext cx="1588"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75" name="Line 446"/>
          <p:cNvSpPr>
            <a:spLocks noChangeShapeType="1"/>
          </p:cNvSpPr>
          <p:nvPr/>
        </p:nvSpPr>
        <p:spPr bwMode="auto">
          <a:xfrm flipV="1">
            <a:off x="6054725" y="5621338"/>
            <a:ext cx="1588"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76" name="Line 447"/>
          <p:cNvSpPr>
            <a:spLocks noChangeShapeType="1"/>
          </p:cNvSpPr>
          <p:nvPr/>
        </p:nvSpPr>
        <p:spPr bwMode="auto">
          <a:xfrm flipV="1">
            <a:off x="5407025" y="5621338"/>
            <a:ext cx="1588"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77" name="Line 448"/>
          <p:cNvSpPr>
            <a:spLocks noChangeShapeType="1"/>
          </p:cNvSpPr>
          <p:nvPr/>
        </p:nvSpPr>
        <p:spPr bwMode="auto">
          <a:xfrm flipV="1">
            <a:off x="4759325" y="5621338"/>
            <a:ext cx="1588" cy="112712"/>
          </a:xfrm>
          <a:prstGeom prst="line">
            <a:avLst/>
          </a:prstGeom>
          <a:noFill/>
          <a:ln w="3016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6178" name="Rectangle 365"/>
          <p:cNvSpPr>
            <a:spLocks noChangeArrowheads="1"/>
          </p:cNvSpPr>
          <p:nvPr/>
        </p:nvSpPr>
        <p:spPr bwMode="auto">
          <a:xfrm>
            <a:off x="3471863" y="6492875"/>
            <a:ext cx="27066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800" b="1">
                <a:latin typeface="ＭＳ Ｐゴシック" pitchFamily="50" charset="-128"/>
              </a:rPr>
              <a:t>図○ △部品のプレート肉厚</a:t>
            </a:r>
            <a:endParaRPr kumimoji="0" lang="ja-JP" altLang="en-US" sz="1800"/>
          </a:p>
        </p:txBody>
      </p:sp>
      <p:sp>
        <p:nvSpPr>
          <p:cNvPr id="46179"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３９／６０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333375"/>
            <a:ext cx="7772400" cy="581025"/>
          </a:xfrm>
          <a:ln w="25400">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ヒストグラムの見方－山の形</a:t>
            </a:r>
          </a:p>
        </p:txBody>
      </p:sp>
      <p:graphicFrame>
        <p:nvGraphicFramePr>
          <p:cNvPr id="47107" name="Object 3"/>
          <p:cNvGraphicFramePr>
            <a:graphicFrameLocks noChangeAspect="1"/>
          </p:cNvGraphicFramePr>
          <p:nvPr/>
        </p:nvGraphicFramePr>
        <p:xfrm>
          <a:off x="969963" y="838200"/>
          <a:ext cx="3076575" cy="5735638"/>
        </p:xfrm>
        <a:graphic>
          <a:graphicData uri="http://schemas.openxmlformats.org/presentationml/2006/ole">
            <mc:AlternateContent xmlns:mc="http://schemas.openxmlformats.org/markup-compatibility/2006">
              <mc:Choice xmlns:v="urn:schemas-microsoft-com:vml" Requires="v">
                <p:oleObj spid="_x0000_s47123" name="ワークシート" r:id="rId4" imgW="3468624" imgH="6464808" progId="Excel.Sheet.8">
                  <p:embed/>
                </p:oleObj>
              </mc:Choice>
              <mc:Fallback>
                <p:oleObj name="ワークシート" r:id="rId4" imgW="3468624" imgH="6464808"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9963" y="838200"/>
                        <a:ext cx="3076575" cy="573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2516" name="AutoShape 4"/>
          <p:cNvSpPr>
            <a:spLocks noChangeArrowheads="1"/>
          </p:cNvSpPr>
          <p:nvPr/>
        </p:nvSpPr>
        <p:spPr bwMode="auto">
          <a:xfrm flipH="1">
            <a:off x="4267200" y="1371600"/>
            <a:ext cx="4191000" cy="1447800"/>
          </a:xfrm>
          <a:prstGeom prst="chevron">
            <a:avLst>
              <a:gd name="adj" fmla="val 26656"/>
            </a:avLst>
          </a:prstGeom>
          <a:solidFill>
            <a:srgbClr val="FFE7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2800">
                <a:latin typeface="HGP創英角ﾎﾟｯﾌﾟ体" pitchFamily="50" charset="-128"/>
                <a:ea typeface="HGP創英角ﾎﾟｯﾌﾟ体" pitchFamily="50" charset="-128"/>
              </a:rPr>
              <a:t>ほぼ左右対称で，  </a:t>
            </a:r>
          </a:p>
          <a:p>
            <a:pPr algn="ctr" eaLnBrk="1" hangingPunct="1">
              <a:spcBef>
                <a:spcPct val="0"/>
              </a:spcBef>
              <a:buFontTx/>
              <a:buNone/>
            </a:pPr>
            <a:r>
              <a:rPr lang="ja-JP" altLang="en-US" sz="2800">
                <a:latin typeface="HGP創英角ﾎﾟｯﾌﾟ体" pitchFamily="50" charset="-128"/>
                <a:ea typeface="HGP創英角ﾎﾟｯﾌﾟ体" pitchFamily="50" charset="-128"/>
              </a:rPr>
              <a:t>正規分布に近い     </a:t>
            </a:r>
          </a:p>
          <a:p>
            <a:pPr algn="ctr" eaLnBrk="1" hangingPunct="1">
              <a:spcBef>
                <a:spcPct val="0"/>
              </a:spcBef>
              <a:buFontTx/>
              <a:buNone/>
            </a:pPr>
            <a:r>
              <a:rPr lang="ja-JP" altLang="en-US" sz="2800">
                <a:latin typeface="HGP創英角ﾎﾟｯﾌﾟ体" pitchFamily="50" charset="-128"/>
                <a:ea typeface="HGP創英角ﾎﾟｯﾌﾟ体" pitchFamily="50" charset="-128"/>
              </a:rPr>
              <a:t>　状況 → 正常          </a:t>
            </a:r>
          </a:p>
        </p:txBody>
      </p:sp>
      <p:sp>
        <p:nvSpPr>
          <p:cNvPr id="192517" name="AutoShape 5"/>
          <p:cNvSpPr>
            <a:spLocks noChangeArrowheads="1"/>
          </p:cNvSpPr>
          <p:nvPr/>
        </p:nvSpPr>
        <p:spPr bwMode="auto">
          <a:xfrm flipH="1">
            <a:off x="4267200" y="3200400"/>
            <a:ext cx="4191000" cy="1447800"/>
          </a:xfrm>
          <a:prstGeom prst="chevron">
            <a:avLst>
              <a:gd name="adj" fmla="val 26656"/>
            </a:avLst>
          </a:prstGeom>
          <a:solidFill>
            <a:srgbClr val="FFE7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2400">
                <a:latin typeface="HGP創英角ﾎﾟｯﾌﾟ体" pitchFamily="50" charset="-128"/>
                <a:ea typeface="HGP創英角ﾎﾟｯﾌﾟ体" pitchFamily="50" charset="-128"/>
              </a:rPr>
              <a:t>離れ小島があり，不良品</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混入や計算ミス・記入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ミスの恐れあり →原因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調査とアクションが必要  </a:t>
            </a:r>
          </a:p>
        </p:txBody>
      </p:sp>
      <p:sp>
        <p:nvSpPr>
          <p:cNvPr id="192518" name="AutoShape 6"/>
          <p:cNvSpPr>
            <a:spLocks noChangeArrowheads="1"/>
          </p:cNvSpPr>
          <p:nvPr/>
        </p:nvSpPr>
        <p:spPr bwMode="auto">
          <a:xfrm flipH="1">
            <a:off x="4267200" y="5029200"/>
            <a:ext cx="4191000" cy="1447800"/>
          </a:xfrm>
          <a:prstGeom prst="chevron">
            <a:avLst>
              <a:gd name="adj" fmla="val 26656"/>
            </a:avLst>
          </a:prstGeom>
          <a:solidFill>
            <a:srgbClr val="FFE7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2400">
                <a:latin typeface="HGP創英角ﾎﾟｯﾌﾟ体" pitchFamily="50" charset="-128"/>
                <a:ea typeface="HGP創英角ﾎﾟｯﾌﾟ体" pitchFamily="50" charset="-128"/>
              </a:rPr>
              <a:t>２つ山は，異なる状況の</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データが混在している。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 データの層別が必要 </a:t>
            </a:r>
          </a:p>
        </p:txBody>
      </p:sp>
      <p:sp>
        <p:nvSpPr>
          <p:cNvPr id="47111" name="Rectangle 9"/>
          <p:cNvSpPr>
            <a:spLocks noChangeArrowheads="1"/>
          </p:cNvSpPr>
          <p:nvPr/>
        </p:nvSpPr>
        <p:spPr bwMode="auto">
          <a:xfrm>
            <a:off x="3429000" y="257175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47112" name="Rectangle 434"/>
          <p:cNvSpPr>
            <a:spLocks noChangeArrowheads="1"/>
          </p:cNvSpPr>
          <p:nvPr/>
        </p:nvSpPr>
        <p:spPr bwMode="auto">
          <a:xfrm>
            <a:off x="111125" y="107632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47113" name="Rectangle 847"/>
          <p:cNvSpPr>
            <a:spLocks noChangeArrowheads="1"/>
          </p:cNvSpPr>
          <p:nvPr/>
        </p:nvSpPr>
        <p:spPr bwMode="auto">
          <a:xfrm>
            <a:off x="3429000" y="257175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47114" name="Text Box 236"/>
          <p:cNvSpPr txBox="1">
            <a:spLocks noChangeArrowheads="1"/>
          </p:cNvSpPr>
          <p:nvPr/>
        </p:nvSpPr>
        <p:spPr bwMode="auto">
          <a:xfrm>
            <a:off x="2181225" y="2767013"/>
            <a:ext cx="609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a:t>正常型</a:t>
            </a:r>
          </a:p>
        </p:txBody>
      </p:sp>
      <p:sp>
        <p:nvSpPr>
          <p:cNvPr id="47115" name="Text Box 237"/>
          <p:cNvSpPr txBox="1">
            <a:spLocks noChangeArrowheads="1"/>
          </p:cNvSpPr>
          <p:nvPr/>
        </p:nvSpPr>
        <p:spPr bwMode="auto">
          <a:xfrm>
            <a:off x="2003425" y="4724400"/>
            <a:ext cx="1016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a:t>離れ小島型</a:t>
            </a:r>
          </a:p>
        </p:txBody>
      </p:sp>
      <p:sp>
        <p:nvSpPr>
          <p:cNvPr id="47116" name="Text Box 238"/>
          <p:cNvSpPr txBox="1">
            <a:spLocks noChangeArrowheads="1"/>
          </p:cNvSpPr>
          <p:nvPr/>
        </p:nvSpPr>
        <p:spPr bwMode="auto">
          <a:xfrm>
            <a:off x="2003425" y="6553200"/>
            <a:ext cx="796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600"/>
              <a:t>ふた山型</a:t>
            </a:r>
          </a:p>
        </p:txBody>
      </p:sp>
      <p:sp>
        <p:nvSpPr>
          <p:cNvPr id="47117"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４０／６０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2516"/>
                                        </p:tgtEl>
                                        <p:attrNameLst>
                                          <p:attrName>style.visibility</p:attrName>
                                        </p:attrNameLst>
                                      </p:cBhvr>
                                      <p:to>
                                        <p:strVal val="visible"/>
                                      </p:to>
                                    </p:set>
                                    <p:anim calcmode="lin" valueType="num">
                                      <p:cBhvr additive="base">
                                        <p:cTn id="7" dur="500" fill="hold"/>
                                        <p:tgtEl>
                                          <p:spTgt spid="192516"/>
                                        </p:tgtEl>
                                        <p:attrNameLst>
                                          <p:attrName>ppt_x</p:attrName>
                                        </p:attrNameLst>
                                      </p:cBhvr>
                                      <p:tavLst>
                                        <p:tav tm="0">
                                          <p:val>
                                            <p:strVal val="1+#ppt_w/2"/>
                                          </p:val>
                                        </p:tav>
                                        <p:tav tm="100000">
                                          <p:val>
                                            <p:strVal val="#ppt_x"/>
                                          </p:val>
                                        </p:tav>
                                      </p:tavLst>
                                    </p:anim>
                                    <p:anim calcmode="lin" valueType="num">
                                      <p:cBhvr additive="base">
                                        <p:cTn id="8" dur="500" fill="hold"/>
                                        <p:tgtEl>
                                          <p:spTgt spid="19251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92517"/>
                                        </p:tgtEl>
                                        <p:attrNameLst>
                                          <p:attrName>style.visibility</p:attrName>
                                        </p:attrNameLst>
                                      </p:cBhvr>
                                      <p:to>
                                        <p:strVal val="visible"/>
                                      </p:to>
                                    </p:set>
                                    <p:anim calcmode="lin" valueType="num">
                                      <p:cBhvr additive="base">
                                        <p:cTn id="13" dur="500" fill="hold"/>
                                        <p:tgtEl>
                                          <p:spTgt spid="192517"/>
                                        </p:tgtEl>
                                        <p:attrNameLst>
                                          <p:attrName>ppt_x</p:attrName>
                                        </p:attrNameLst>
                                      </p:cBhvr>
                                      <p:tavLst>
                                        <p:tav tm="0">
                                          <p:val>
                                            <p:strVal val="1+#ppt_w/2"/>
                                          </p:val>
                                        </p:tav>
                                        <p:tav tm="100000">
                                          <p:val>
                                            <p:strVal val="#ppt_x"/>
                                          </p:val>
                                        </p:tav>
                                      </p:tavLst>
                                    </p:anim>
                                    <p:anim calcmode="lin" valueType="num">
                                      <p:cBhvr additive="base">
                                        <p:cTn id="14" dur="500" fill="hold"/>
                                        <p:tgtEl>
                                          <p:spTgt spid="19251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92518"/>
                                        </p:tgtEl>
                                        <p:attrNameLst>
                                          <p:attrName>style.visibility</p:attrName>
                                        </p:attrNameLst>
                                      </p:cBhvr>
                                      <p:to>
                                        <p:strVal val="visible"/>
                                      </p:to>
                                    </p:set>
                                    <p:anim calcmode="lin" valueType="num">
                                      <p:cBhvr additive="base">
                                        <p:cTn id="19" dur="500" fill="hold"/>
                                        <p:tgtEl>
                                          <p:spTgt spid="192518"/>
                                        </p:tgtEl>
                                        <p:attrNameLst>
                                          <p:attrName>ppt_x</p:attrName>
                                        </p:attrNameLst>
                                      </p:cBhvr>
                                      <p:tavLst>
                                        <p:tav tm="0">
                                          <p:val>
                                            <p:strVal val="1+#ppt_w/2"/>
                                          </p:val>
                                        </p:tav>
                                        <p:tav tm="100000">
                                          <p:val>
                                            <p:strVal val="#ppt_x"/>
                                          </p:val>
                                        </p:tav>
                                      </p:tavLst>
                                    </p:anim>
                                    <p:anim calcmode="lin" valueType="num">
                                      <p:cBhvr additive="base">
                                        <p:cTn id="20" dur="500" fill="hold"/>
                                        <p:tgtEl>
                                          <p:spTgt spid="1925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6" grpId="0" animBg="1" autoUpdateAnimBg="0"/>
      <p:bldP spid="192517" grpId="0" animBg="1" autoUpdateAnimBg="0"/>
      <p:bldP spid="192518" grpId="0" animBg="1"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5800" y="333375"/>
            <a:ext cx="7772400" cy="581025"/>
          </a:xfrm>
          <a:ln w="25400">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ヒストグラムの見方－規格との対比</a:t>
            </a:r>
          </a:p>
        </p:txBody>
      </p:sp>
      <p:graphicFrame>
        <p:nvGraphicFramePr>
          <p:cNvPr id="48131" name="Object 3"/>
          <p:cNvGraphicFramePr>
            <a:graphicFrameLocks noChangeAspect="1"/>
          </p:cNvGraphicFramePr>
          <p:nvPr/>
        </p:nvGraphicFramePr>
        <p:xfrm>
          <a:off x="663575" y="1058863"/>
          <a:ext cx="3048000" cy="5557837"/>
        </p:xfrm>
        <a:graphic>
          <a:graphicData uri="http://schemas.openxmlformats.org/presentationml/2006/ole">
            <mc:AlternateContent xmlns:mc="http://schemas.openxmlformats.org/markup-compatibility/2006">
              <mc:Choice xmlns:v="urn:schemas-microsoft-com:vml" Requires="v">
                <p:oleObj spid="_x0000_s48141" name="ワークシート" r:id="rId4" imgW="4105656" imgH="7010400" progId="Excel.Sheet.8">
                  <p:embed/>
                </p:oleObj>
              </mc:Choice>
              <mc:Fallback>
                <p:oleObj name="ワークシート" r:id="rId4" imgW="4105656" imgH="7010400"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3575" y="1058863"/>
                        <a:ext cx="3048000" cy="55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3540" name="AutoShape 4"/>
          <p:cNvSpPr>
            <a:spLocks noChangeArrowheads="1"/>
          </p:cNvSpPr>
          <p:nvPr/>
        </p:nvSpPr>
        <p:spPr bwMode="auto">
          <a:xfrm flipH="1">
            <a:off x="4114800" y="1219200"/>
            <a:ext cx="4343400" cy="1447800"/>
          </a:xfrm>
          <a:prstGeom prst="chevron">
            <a:avLst>
              <a:gd name="adj" fmla="val 27625"/>
            </a:avLst>
          </a:prstGeom>
          <a:solidFill>
            <a:srgbClr val="FFE7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2400">
                <a:latin typeface="HGP創英角ﾎﾟｯﾌﾟ体" pitchFamily="50" charset="-128"/>
                <a:ea typeface="HGP創英角ﾎﾟｯﾌﾟ体" pitchFamily="50" charset="-128"/>
              </a:rPr>
              <a:t>分布の中心がほぼ規格の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中心にあり，ばらつきも規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格に対し余裕がある。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現状を維持する            </a:t>
            </a:r>
          </a:p>
        </p:txBody>
      </p:sp>
      <p:sp>
        <p:nvSpPr>
          <p:cNvPr id="193541" name="AutoShape 5"/>
          <p:cNvSpPr>
            <a:spLocks noChangeArrowheads="1"/>
          </p:cNvSpPr>
          <p:nvPr/>
        </p:nvSpPr>
        <p:spPr bwMode="auto">
          <a:xfrm flipH="1">
            <a:off x="4114800" y="3048000"/>
            <a:ext cx="4343400" cy="1447800"/>
          </a:xfrm>
          <a:prstGeom prst="chevron">
            <a:avLst>
              <a:gd name="adj" fmla="val 27625"/>
            </a:avLst>
          </a:prstGeom>
          <a:solidFill>
            <a:srgbClr val="FFE7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2400">
                <a:latin typeface="HGP創英角ﾎﾟｯﾌﾟ体" pitchFamily="50" charset="-128"/>
                <a:ea typeface="HGP創英角ﾎﾟｯﾌﾟ体" pitchFamily="50" charset="-128"/>
              </a:rPr>
              <a:t>　ばらつきは規格に対し余裕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があるが，分布が上限側に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偏っていて不良がでている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→偏りを調査し処置する       </a:t>
            </a:r>
          </a:p>
        </p:txBody>
      </p:sp>
      <p:sp>
        <p:nvSpPr>
          <p:cNvPr id="193542" name="AutoShape 6"/>
          <p:cNvSpPr>
            <a:spLocks noChangeArrowheads="1"/>
          </p:cNvSpPr>
          <p:nvPr/>
        </p:nvSpPr>
        <p:spPr bwMode="auto">
          <a:xfrm flipH="1">
            <a:off x="4114800" y="4876800"/>
            <a:ext cx="4343400" cy="1447800"/>
          </a:xfrm>
          <a:prstGeom prst="chevron">
            <a:avLst>
              <a:gd name="adj" fmla="val 27625"/>
            </a:avLst>
          </a:prstGeom>
          <a:solidFill>
            <a:srgbClr val="FFE7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2400">
                <a:latin typeface="HGP創英角ﾎﾟｯﾌﾟ体" pitchFamily="50" charset="-128"/>
                <a:ea typeface="HGP創英角ﾎﾟｯﾌﾟ体" pitchFamily="50" charset="-128"/>
              </a:rPr>
              <a:t>　　ばらつきが規格幅より大きく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両側で不良が出ている。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→ばらつきを大きくしている </a:t>
            </a:r>
          </a:p>
          <a:p>
            <a:pPr algn="ctr" eaLnBrk="1" hangingPunct="1">
              <a:spcBef>
                <a:spcPct val="0"/>
              </a:spcBef>
              <a:buFontTx/>
              <a:buNone/>
            </a:pPr>
            <a:r>
              <a:rPr lang="ja-JP" altLang="en-US" sz="2400">
                <a:latin typeface="HGP創英角ﾎﾟｯﾌﾟ体" pitchFamily="50" charset="-128"/>
                <a:ea typeface="HGP創英角ﾎﾟｯﾌﾟ体" pitchFamily="50" charset="-128"/>
              </a:rPr>
              <a:t>　　　原因を調べ改善する。         </a:t>
            </a:r>
          </a:p>
        </p:txBody>
      </p:sp>
      <p:sp>
        <p:nvSpPr>
          <p:cNvPr id="48135"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４１／６０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3540"/>
                                        </p:tgtEl>
                                        <p:attrNameLst>
                                          <p:attrName>style.visibility</p:attrName>
                                        </p:attrNameLst>
                                      </p:cBhvr>
                                      <p:to>
                                        <p:strVal val="visible"/>
                                      </p:to>
                                    </p:set>
                                    <p:anim calcmode="lin" valueType="num">
                                      <p:cBhvr additive="base">
                                        <p:cTn id="7" dur="500" fill="hold"/>
                                        <p:tgtEl>
                                          <p:spTgt spid="193540"/>
                                        </p:tgtEl>
                                        <p:attrNameLst>
                                          <p:attrName>ppt_x</p:attrName>
                                        </p:attrNameLst>
                                      </p:cBhvr>
                                      <p:tavLst>
                                        <p:tav tm="0">
                                          <p:val>
                                            <p:strVal val="1+#ppt_w/2"/>
                                          </p:val>
                                        </p:tav>
                                        <p:tav tm="100000">
                                          <p:val>
                                            <p:strVal val="#ppt_x"/>
                                          </p:val>
                                        </p:tav>
                                      </p:tavLst>
                                    </p:anim>
                                    <p:anim calcmode="lin" valueType="num">
                                      <p:cBhvr additive="base">
                                        <p:cTn id="8" dur="500" fill="hold"/>
                                        <p:tgtEl>
                                          <p:spTgt spid="19354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93541"/>
                                        </p:tgtEl>
                                        <p:attrNameLst>
                                          <p:attrName>style.visibility</p:attrName>
                                        </p:attrNameLst>
                                      </p:cBhvr>
                                      <p:to>
                                        <p:strVal val="visible"/>
                                      </p:to>
                                    </p:set>
                                    <p:anim calcmode="lin" valueType="num">
                                      <p:cBhvr additive="base">
                                        <p:cTn id="13" dur="500" fill="hold"/>
                                        <p:tgtEl>
                                          <p:spTgt spid="193541"/>
                                        </p:tgtEl>
                                        <p:attrNameLst>
                                          <p:attrName>ppt_x</p:attrName>
                                        </p:attrNameLst>
                                      </p:cBhvr>
                                      <p:tavLst>
                                        <p:tav tm="0">
                                          <p:val>
                                            <p:strVal val="1+#ppt_w/2"/>
                                          </p:val>
                                        </p:tav>
                                        <p:tav tm="100000">
                                          <p:val>
                                            <p:strVal val="#ppt_x"/>
                                          </p:val>
                                        </p:tav>
                                      </p:tavLst>
                                    </p:anim>
                                    <p:anim calcmode="lin" valueType="num">
                                      <p:cBhvr additive="base">
                                        <p:cTn id="14" dur="500" fill="hold"/>
                                        <p:tgtEl>
                                          <p:spTgt spid="19354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93542"/>
                                        </p:tgtEl>
                                        <p:attrNameLst>
                                          <p:attrName>style.visibility</p:attrName>
                                        </p:attrNameLst>
                                      </p:cBhvr>
                                      <p:to>
                                        <p:strVal val="visible"/>
                                      </p:to>
                                    </p:set>
                                    <p:anim calcmode="lin" valueType="num">
                                      <p:cBhvr additive="base">
                                        <p:cTn id="19" dur="500" fill="hold"/>
                                        <p:tgtEl>
                                          <p:spTgt spid="193542"/>
                                        </p:tgtEl>
                                        <p:attrNameLst>
                                          <p:attrName>ppt_x</p:attrName>
                                        </p:attrNameLst>
                                      </p:cBhvr>
                                      <p:tavLst>
                                        <p:tav tm="0">
                                          <p:val>
                                            <p:strVal val="1+#ppt_w/2"/>
                                          </p:val>
                                        </p:tav>
                                        <p:tav tm="100000">
                                          <p:val>
                                            <p:strVal val="#ppt_x"/>
                                          </p:val>
                                        </p:tav>
                                      </p:tavLst>
                                    </p:anim>
                                    <p:anim calcmode="lin" valueType="num">
                                      <p:cBhvr additive="base">
                                        <p:cTn id="20" dur="500" fill="hold"/>
                                        <p:tgtEl>
                                          <p:spTgt spid="193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40" grpId="0" animBg="1" autoUpdateAnimBg="0"/>
      <p:bldP spid="193541" grpId="0" animBg="1" autoUpdateAnimBg="0"/>
      <p:bldP spid="193542"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p:cNvSpPr>
          <p:nvPr>
            <p:ph type="title"/>
          </p:nvPr>
        </p:nvSpPr>
        <p:spPr>
          <a:xfrm>
            <a:off x="2497138" y="274638"/>
            <a:ext cx="4098925" cy="682625"/>
          </a:xfrm>
        </p:spPr>
        <p:txBody>
          <a:bodyPr/>
          <a:lstStyle/>
          <a:p>
            <a:r>
              <a:rPr lang="ja-JP" altLang="en-US" sz="2400" smtClean="0"/>
              <a:t>ヒストグラム演習問題</a:t>
            </a:r>
            <a:r>
              <a:rPr lang="ja-JP" altLang="en-US" sz="1400" b="1" smtClean="0"/>
              <a:t>（宿題）</a:t>
            </a:r>
          </a:p>
        </p:txBody>
      </p:sp>
      <p:pic>
        <p:nvPicPr>
          <p:cNvPr id="49155"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957263"/>
            <a:ext cx="8229600" cy="4746625"/>
          </a:xfrm>
        </p:spPr>
      </p:pic>
      <p:sp>
        <p:nvSpPr>
          <p:cNvPr id="49156" name="右矢印 4"/>
          <p:cNvSpPr>
            <a:spLocks noChangeArrowheads="1"/>
          </p:cNvSpPr>
          <p:nvPr/>
        </p:nvSpPr>
        <p:spPr bwMode="auto">
          <a:xfrm>
            <a:off x="6053138" y="5878513"/>
            <a:ext cx="2422525" cy="654050"/>
          </a:xfrm>
          <a:prstGeom prst="rightArrow">
            <a:avLst>
              <a:gd name="adj1" fmla="val 59991"/>
              <a:gd name="adj2" fmla="val 49900"/>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000" dirty="0">
                <a:hlinkClick r:id="rId3" action="ppaction://hlinkfile"/>
              </a:rPr>
              <a:t>配布資料の説明</a:t>
            </a:r>
            <a:endParaRPr kumimoji="0" lang="ja-JP" altLang="en-US" sz="2000" dirty="0"/>
          </a:p>
        </p:txBody>
      </p:sp>
      <p:sp>
        <p:nvSpPr>
          <p:cNvPr id="49157"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４２／６０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Text Box 3"/>
          <p:cNvSpPr txBox="1">
            <a:spLocks noChangeArrowheads="1"/>
          </p:cNvSpPr>
          <p:nvPr/>
        </p:nvSpPr>
        <p:spPr bwMode="auto">
          <a:xfrm>
            <a:off x="546100" y="2630488"/>
            <a:ext cx="8150225" cy="13843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800">
                <a:solidFill>
                  <a:srgbClr val="0000FF"/>
                </a:solidFill>
                <a:latin typeface="HGP創英角ﾎﾟｯﾌﾟ体" pitchFamily="50" charset="-128"/>
                <a:ea typeface="HGP創英角ﾎﾟｯﾌﾟ体" pitchFamily="50" charset="-128"/>
              </a:rPr>
              <a:t>散布図とは，２つの対応したデータ（特性）を，Ｘ軸とＹ軸に分けて，プロットし，その</a:t>
            </a:r>
            <a:r>
              <a:rPr kumimoji="0" lang="ja-JP" altLang="en-US" sz="2800">
                <a:solidFill>
                  <a:srgbClr val="0000FF"/>
                </a:solidFill>
                <a:latin typeface="HGP創英角ﾎﾟｯﾌﾟ体" pitchFamily="50" charset="-128"/>
                <a:ea typeface="HGP創英角ﾎﾟｯﾌﾟ体" pitchFamily="50" charset="-128"/>
              </a:rPr>
              <a:t>２つのデーターの相互関係</a:t>
            </a:r>
            <a:r>
              <a:rPr lang="ja-JP" altLang="en-US" sz="2800">
                <a:solidFill>
                  <a:srgbClr val="0000FF"/>
                </a:solidFill>
                <a:latin typeface="HGP創英角ﾎﾟｯﾌﾟ体" pitchFamily="50" charset="-128"/>
                <a:ea typeface="HGP創英角ﾎﾟｯﾌﾟ体" pitchFamily="50" charset="-128"/>
              </a:rPr>
              <a:t>を見る図</a:t>
            </a:r>
          </a:p>
        </p:txBody>
      </p:sp>
      <p:sp>
        <p:nvSpPr>
          <p:cNvPr id="194565" name="AutoShape 5"/>
          <p:cNvSpPr>
            <a:spLocks noChangeArrowheads="1"/>
          </p:cNvSpPr>
          <p:nvPr/>
        </p:nvSpPr>
        <p:spPr bwMode="auto">
          <a:xfrm>
            <a:off x="4038600" y="4035425"/>
            <a:ext cx="838200" cy="533400"/>
          </a:xfrm>
          <a:prstGeom prst="downArrow">
            <a:avLst>
              <a:gd name="adj1" fmla="val 58713"/>
              <a:gd name="adj2" fmla="val 40278"/>
            </a:avLst>
          </a:prstGeom>
          <a:solidFill>
            <a:srgbClr val="CD73C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80" name="Rectangle 5"/>
          <p:cNvSpPr>
            <a:spLocks noGrp="1" noChangeArrowheads="1"/>
          </p:cNvSpPr>
          <p:nvPr>
            <p:ph type="title"/>
          </p:nvPr>
        </p:nvSpPr>
        <p:spPr>
          <a:xfrm>
            <a:off x="584200" y="223838"/>
            <a:ext cx="2460625" cy="704850"/>
          </a:xfrm>
          <a:solidFill>
            <a:srgbClr val="FFFF00"/>
          </a:solidFill>
        </p:spPr>
        <p:txBody>
          <a:bodyPr/>
          <a:lstStyle/>
          <a:p>
            <a:pPr algn="l" eaLnBrk="1" hangingPunct="1"/>
            <a:r>
              <a:rPr lang="ja-JP" altLang="en-US" sz="3200" smtClean="0">
                <a:solidFill>
                  <a:srgbClr val="0000FF"/>
                </a:solidFill>
                <a:latin typeface="HGP創英角ﾎﾟｯﾌﾟ体" pitchFamily="50" charset="-128"/>
                <a:ea typeface="HGP創英角ﾎﾟｯﾌﾟ体" pitchFamily="50" charset="-128"/>
              </a:rPr>
              <a:t>⑥　散布図</a:t>
            </a:r>
            <a:endParaRPr lang="ja-JP" altLang="en-US" sz="3600" smtClean="0">
              <a:solidFill>
                <a:srgbClr val="0000FF"/>
              </a:solidFill>
              <a:latin typeface="HGP創英角ﾎﾟｯﾌﾟ体" pitchFamily="50" charset="-128"/>
              <a:ea typeface="HGP創英角ﾎﾟｯﾌﾟ体" pitchFamily="50" charset="-128"/>
            </a:endParaRPr>
          </a:p>
        </p:txBody>
      </p:sp>
      <p:grpSp>
        <p:nvGrpSpPr>
          <p:cNvPr id="2" name="グループ化 1"/>
          <p:cNvGrpSpPr>
            <a:grpSpLocks/>
          </p:cNvGrpSpPr>
          <p:nvPr/>
        </p:nvGrpSpPr>
        <p:grpSpPr bwMode="auto">
          <a:xfrm>
            <a:off x="546100" y="4611688"/>
            <a:ext cx="8150225" cy="2046287"/>
            <a:chOff x="546100" y="4611688"/>
            <a:chExt cx="8150225" cy="2046287"/>
          </a:xfrm>
        </p:grpSpPr>
        <p:sp>
          <p:nvSpPr>
            <p:cNvPr id="50184" name="Text Box 4"/>
            <p:cNvSpPr txBox="1">
              <a:spLocks noChangeArrowheads="1"/>
            </p:cNvSpPr>
            <p:nvPr/>
          </p:nvSpPr>
          <p:spPr bwMode="auto">
            <a:xfrm>
              <a:off x="546100" y="4611688"/>
              <a:ext cx="8150225" cy="2046287"/>
            </a:xfrm>
            <a:prstGeom prst="rect">
              <a:avLst/>
            </a:prstGeom>
            <a:solidFill>
              <a:srgbClr val="FFFF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　① お互いの関係の傾向を見る</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　　　ある・なし，正の相関・負の相関</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　② お互いの関係の度合いを見る</a:t>
              </a:r>
            </a:p>
            <a:p>
              <a:pPr eaLnBrk="1" hangingPunct="1">
                <a:spcBef>
                  <a:spcPts val="600"/>
                </a:spcBef>
                <a:buFontTx/>
                <a:buNone/>
              </a:pPr>
              <a:r>
                <a:rPr lang="ja-JP" altLang="en-US" sz="2800">
                  <a:solidFill>
                    <a:srgbClr val="0000FF"/>
                  </a:solidFill>
                  <a:latin typeface="HGP創英角ﾎﾟｯﾌﾟ体" pitchFamily="50" charset="-128"/>
                  <a:ea typeface="HGP創英角ﾎﾟｯﾌﾟ体" pitchFamily="50" charset="-128"/>
                </a:rPr>
                <a:t>　　　強弱</a:t>
              </a:r>
            </a:p>
          </p:txBody>
        </p:sp>
        <p:grpSp>
          <p:nvGrpSpPr>
            <p:cNvPr id="50185" name="Group 91"/>
            <p:cNvGrpSpPr>
              <a:grpSpLocks/>
            </p:cNvGrpSpPr>
            <p:nvPr/>
          </p:nvGrpSpPr>
          <p:grpSpPr bwMode="auto">
            <a:xfrm>
              <a:off x="6365875" y="4749800"/>
              <a:ext cx="2279650" cy="1635125"/>
              <a:chOff x="3712" y="1960"/>
              <a:chExt cx="1928" cy="1426"/>
            </a:xfrm>
          </p:grpSpPr>
          <p:sp>
            <p:nvSpPr>
              <p:cNvPr id="50186" name="Rectangle 92"/>
              <p:cNvSpPr>
                <a:spLocks noChangeArrowheads="1"/>
              </p:cNvSpPr>
              <p:nvPr/>
            </p:nvSpPr>
            <p:spPr bwMode="auto">
              <a:xfrm>
                <a:off x="3712" y="1960"/>
                <a:ext cx="1928" cy="14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87" name="Line 93"/>
              <p:cNvSpPr>
                <a:spLocks noChangeShapeType="1"/>
              </p:cNvSpPr>
              <p:nvPr/>
            </p:nvSpPr>
            <p:spPr bwMode="auto">
              <a:xfrm>
                <a:off x="3992" y="2080"/>
                <a:ext cx="0" cy="108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188" name="Line 94"/>
              <p:cNvSpPr>
                <a:spLocks noChangeShapeType="1"/>
              </p:cNvSpPr>
              <p:nvPr/>
            </p:nvSpPr>
            <p:spPr bwMode="auto">
              <a:xfrm>
                <a:off x="3992" y="3166"/>
                <a:ext cx="150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189" name="Text Box 95"/>
              <p:cNvSpPr txBox="1">
                <a:spLocks noChangeArrowheads="1"/>
              </p:cNvSpPr>
              <p:nvPr/>
            </p:nvSpPr>
            <p:spPr bwMode="auto">
              <a:xfrm>
                <a:off x="3736" y="2231"/>
                <a:ext cx="246" cy="2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400" b="1">
                    <a:solidFill>
                      <a:srgbClr val="0000FF"/>
                    </a:solidFill>
                    <a:latin typeface="ＭＳ Ｐゴシック" pitchFamily="50" charset="-128"/>
                  </a:rPr>
                  <a:t>Y</a:t>
                </a:r>
              </a:p>
            </p:txBody>
          </p:sp>
          <p:sp>
            <p:nvSpPr>
              <p:cNvPr id="50190" name="Text Box 96"/>
              <p:cNvSpPr txBox="1">
                <a:spLocks noChangeArrowheads="1"/>
              </p:cNvSpPr>
              <p:nvPr/>
            </p:nvSpPr>
            <p:spPr bwMode="auto">
              <a:xfrm>
                <a:off x="4742" y="3118"/>
                <a:ext cx="247" cy="2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400" b="1">
                    <a:solidFill>
                      <a:srgbClr val="0000FF"/>
                    </a:solidFill>
                    <a:latin typeface="ＭＳ Ｐゴシック" pitchFamily="50" charset="-128"/>
                  </a:rPr>
                  <a:t>X</a:t>
                </a:r>
              </a:p>
            </p:txBody>
          </p:sp>
          <p:sp>
            <p:nvSpPr>
              <p:cNvPr id="50191" name="AutoShape 97"/>
              <p:cNvSpPr>
                <a:spLocks noChangeArrowheads="1"/>
              </p:cNvSpPr>
              <p:nvPr/>
            </p:nvSpPr>
            <p:spPr bwMode="auto">
              <a:xfrm>
                <a:off x="4632" y="2496"/>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92" name="AutoShape 98"/>
              <p:cNvSpPr>
                <a:spLocks noChangeArrowheads="1"/>
              </p:cNvSpPr>
              <p:nvPr/>
            </p:nvSpPr>
            <p:spPr bwMode="auto">
              <a:xfrm>
                <a:off x="4432" y="2632"/>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93" name="AutoShape 99"/>
              <p:cNvSpPr>
                <a:spLocks noChangeArrowheads="1"/>
              </p:cNvSpPr>
              <p:nvPr/>
            </p:nvSpPr>
            <p:spPr bwMode="auto">
              <a:xfrm>
                <a:off x="4536" y="2616"/>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94" name="AutoShape 100"/>
              <p:cNvSpPr>
                <a:spLocks noChangeArrowheads="1"/>
              </p:cNvSpPr>
              <p:nvPr/>
            </p:nvSpPr>
            <p:spPr bwMode="auto">
              <a:xfrm>
                <a:off x="4424" y="2736"/>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95" name="AutoShape 101"/>
              <p:cNvSpPr>
                <a:spLocks noChangeArrowheads="1"/>
              </p:cNvSpPr>
              <p:nvPr/>
            </p:nvSpPr>
            <p:spPr bwMode="auto">
              <a:xfrm>
                <a:off x="4400" y="2976"/>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96" name="AutoShape 102"/>
              <p:cNvSpPr>
                <a:spLocks noChangeArrowheads="1"/>
              </p:cNvSpPr>
              <p:nvPr/>
            </p:nvSpPr>
            <p:spPr bwMode="auto">
              <a:xfrm>
                <a:off x="4304" y="3008"/>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97" name="AutoShape 103"/>
              <p:cNvSpPr>
                <a:spLocks noChangeArrowheads="1"/>
              </p:cNvSpPr>
              <p:nvPr/>
            </p:nvSpPr>
            <p:spPr bwMode="auto">
              <a:xfrm>
                <a:off x="4520" y="2832"/>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98" name="AutoShape 104"/>
              <p:cNvSpPr>
                <a:spLocks noChangeArrowheads="1"/>
              </p:cNvSpPr>
              <p:nvPr/>
            </p:nvSpPr>
            <p:spPr bwMode="auto">
              <a:xfrm>
                <a:off x="4664" y="2704"/>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199" name="AutoShape 105"/>
              <p:cNvSpPr>
                <a:spLocks noChangeArrowheads="1"/>
              </p:cNvSpPr>
              <p:nvPr/>
            </p:nvSpPr>
            <p:spPr bwMode="auto">
              <a:xfrm>
                <a:off x="4536" y="2720"/>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0" name="AutoShape 106"/>
              <p:cNvSpPr>
                <a:spLocks noChangeArrowheads="1"/>
              </p:cNvSpPr>
              <p:nvPr/>
            </p:nvSpPr>
            <p:spPr bwMode="auto">
              <a:xfrm>
                <a:off x="4760" y="2544"/>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1" name="AutoShape 107"/>
              <p:cNvSpPr>
                <a:spLocks noChangeArrowheads="1"/>
              </p:cNvSpPr>
              <p:nvPr/>
            </p:nvSpPr>
            <p:spPr bwMode="auto">
              <a:xfrm>
                <a:off x="5248" y="2296"/>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2" name="AutoShape 108"/>
              <p:cNvSpPr>
                <a:spLocks noChangeArrowheads="1"/>
              </p:cNvSpPr>
              <p:nvPr/>
            </p:nvSpPr>
            <p:spPr bwMode="auto">
              <a:xfrm>
                <a:off x="4848" y="2544"/>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3" name="AutoShape 109"/>
              <p:cNvSpPr>
                <a:spLocks noChangeArrowheads="1"/>
              </p:cNvSpPr>
              <p:nvPr/>
            </p:nvSpPr>
            <p:spPr bwMode="auto">
              <a:xfrm>
                <a:off x="4400" y="2848"/>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4" name="AutoShape 110"/>
              <p:cNvSpPr>
                <a:spLocks noChangeArrowheads="1"/>
              </p:cNvSpPr>
              <p:nvPr/>
            </p:nvSpPr>
            <p:spPr bwMode="auto">
              <a:xfrm>
                <a:off x="5128" y="2520"/>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5" name="AutoShape 111"/>
              <p:cNvSpPr>
                <a:spLocks noChangeArrowheads="1"/>
              </p:cNvSpPr>
              <p:nvPr/>
            </p:nvSpPr>
            <p:spPr bwMode="auto">
              <a:xfrm>
                <a:off x="5176" y="2384"/>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6" name="AutoShape 112"/>
              <p:cNvSpPr>
                <a:spLocks noChangeArrowheads="1"/>
              </p:cNvSpPr>
              <p:nvPr/>
            </p:nvSpPr>
            <p:spPr bwMode="auto">
              <a:xfrm>
                <a:off x="4968" y="2376"/>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7" name="AutoShape 113"/>
              <p:cNvSpPr>
                <a:spLocks noChangeArrowheads="1"/>
              </p:cNvSpPr>
              <p:nvPr/>
            </p:nvSpPr>
            <p:spPr bwMode="auto">
              <a:xfrm>
                <a:off x="4936" y="2600"/>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8" name="AutoShape 114"/>
              <p:cNvSpPr>
                <a:spLocks noChangeArrowheads="1"/>
              </p:cNvSpPr>
              <p:nvPr/>
            </p:nvSpPr>
            <p:spPr bwMode="auto">
              <a:xfrm>
                <a:off x="4824" y="2440"/>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09" name="AutoShape 115"/>
              <p:cNvSpPr>
                <a:spLocks noChangeArrowheads="1"/>
              </p:cNvSpPr>
              <p:nvPr/>
            </p:nvSpPr>
            <p:spPr bwMode="auto">
              <a:xfrm>
                <a:off x="4952" y="2472"/>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0" name="AutoShape 116"/>
              <p:cNvSpPr>
                <a:spLocks noChangeArrowheads="1"/>
              </p:cNvSpPr>
              <p:nvPr/>
            </p:nvSpPr>
            <p:spPr bwMode="auto">
              <a:xfrm>
                <a:off x="4784" y="2664"/>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1" name="AutoShape 117"/>
              <p:cNvSpPr>
                <a:spLocks noChangeArrowheads="1"/>
              </p:cNvSpPr>
              <p:nvPr/>
            </p:nvSpPr>
            <p:spPr bwMode="auto">
              <a:xfrm>
                <a:off x="4632" y="2600"/>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2" name="AutoShape 118"/>
              <p:cNvSpPr>
                <a:spLocks noChangeArrowheads="1"/>
              </p:cNvSpPr>
              <p:nvPr/>
            </p:nvSpPr>
            <p:spPr bwMode="auto">
              <a:xfrm>
                <a:off x="4480" y="2896"/>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3" name="AutoShape 119"/>
              <p:cNvSpPr>
                <a:spLocks noChangeArrowheads="1"/>
              </p:cNvSpPr>
              <p:nvPr/>
            </p:nvSpPr>
            <p:spPr bwMode="auto">
              <a:xfrm>
                <a:off x="4912" y="2688"/>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4" name="AutoShape 120"/>
              <p:cNvSpPr>
                <a:spLocks noChangeArrowheads="1"/>
              </p:cNvSpPr>
              <p:nvPr/>
            </p:nvSpPr>
            <p:spPr bwMode="auto">
              <a:xfrm>
                <a:off x="4304" y="3096"/>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5" name="AutoShape 121"/>
              <p:cNvSpPr>
                <a:spLocks noChangeArrowheads="1"/>
              </p:cNvSpPr>
              <p:nvPr/>
            </p:nvSpPr>
            <p:spPr bwMode="auto">
              <a:xfrm>
                <a:off x="4608" y="2808"/>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6" name="AutoShape 122"/>
              <p:cNvSpPr>
                <a:spLocks noChangeArrowheads="1"/>
              </p:cNvSpPr>
              <p:nvPr/>
            </p:nvSpPr>
            <p:spPr bwMode="auto">
              <a:xfrm>
                <a:off x="5032" y="2432"/>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7" name="AutoShape 123"/>
              <p:cNvSpPr>
                <a:spLocks noChangeArrowheads="1"/>
              </p:cNvSpPr>
              <p:nvPr/>
            </p:nvSpPr>
            <p:spPr bwMode="auto">
              <a:xfrm>
                <a:off x="4272" y="2920"/>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8" name="AutoShape 124"/>
              <p:cNvSpPr>
                <a:spLocks noChangeArrowheads="1"/>
              </p:cNvSpPr>
              <p:nvPr/>
            </p:nvSpPr>
            <p:spPr bwMode="auto">
              <a:xfrm>
                <a:off x="4784" y="2624"/>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19" name="AutoShape 125"/>
              <p:cNvSpPr>
                <a:spLocks noChangeArrowheads="1"/>
              </p:cNvSpPr>
              <p:nvPr/>
            </p:nvSpPr>
            <p:spPr bwMode="auto">
              <a:xfrm>
                <a:off x="4528" y="2792"/>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20" name="AutoShape 126"/>
              <p:cNvSpPr>
                <a:spLocks noChangeArrowheads="1"/>
              </p:cNvSpPr>
              <p:nvPr/>
            </p:nvSpPr>
            <p:spPr bwMode="auto">
              <a:xfrm>
                <a:off x="4400" y="2872"/>
                <a:ext cx="27" cy="27"/>
              </a:xfrm>
              <a:prstGeom prst="flowChartConnector">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0221" name="Text Box 127"/>
              <p:cNvSpPr txBox="1">
                <a:spLocks noChangeArrowheads="1"/>
              </p:cNvSpPr>
              <p:nvPr/>
            </p:nvSpPr>
            <p:spPr bwMode="auto">
              <a:xfrm>
                <a:off x="4222" y="2102"/>
                <a:ext cx="593"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000">
                    <a:solidFill>
                      <a:srgbClr val="0000FF"/>
                    </a:solidFill>
                  </a:rPr>
                  <a:t>ｎ＝３０</a:t>
                </a:r>
              </a:p>
            </p:txBody>
          </p:sp>
        </p:grpSp>
      </p:grpSp>
      <p:pic>
        <p:nvPicPr>
          <p:cNvPr id="50182" name="Picture 47" descr="\\asmo.local\fs\ASD25C\品質企画室\70_QCｻｰｸﾙ\QCｻｰｸﾙｲﾗｽﾄ集\QC4 (D)\イラスト\06_散布図\015.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9475" y="214313"/>
            <a:ext cx="3816350" cy="231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４３／６０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4565"/>
                                        </p:tgtEl>
                                        <p:attrNameLst>
                                          <p:attrName>style.visibility</p:attrName>
                                        </p:attrNameLst>
                                      </p:cBhvr>
                                      <p:to>
                                        <p:strVal val="visible"/>
                                      </p:to>
                                    </p:set>
                                    <p:animEffect transition="in" filter="wipe(up)">
                                      <p:cBhvr>
                                        <p:cTn id="7" dur="500"/>
                                        <p:tgtEl>
                                          <p:spTgt spid="1945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5" grpId="0" animBg="1"/>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457200"/>
            <a:ext cx="7772400" cy="609600"/>
          </a:xfrm>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散布図の書き方</a:t>
            </a:r>
            <a:endParaRPr lang="ja-JP" altLang="en-US" smtClean="0">
              <a:latin typeface="HGP創英角ﾎﾟｯﾌﾟ体" pitchFamily="50" charset="-128"/>
              <a:ea typeface="HGP創英角ﾎﾟｯﾌﾟ体" pitchFamily="50" charset="-128"/>
            </a:endParaRPr>
          </a:p>
        </p:txBody>
      </p:sp>
      <p:graphicFrame>
        <p:nvGraphicFramePr>
          <p:cNvPr id="51203" name="Object 3"/>
          <p:cNvGraphicFramePr>
            <a:graphicFrameLocks noGrp="1" noChangeAspect="1"/>
          </p:cNvGraphicFramePr>
          <p:nvPr>
            <p:ph idx="1"/>
          </p:nvPr>
        </p:nvGraphicFramePr>
        <p:xfrm>
          <a:off x="546100" y="1168400"/>
          <a:ext cx="8128000" cy="5137150"/>
        </p:xfrm>
        <a:graphic>
          <a:graphicData uri="http://schemas.openxmlformats.org/presentationml/2006/ole">
            <mc:AlternateContent xmlns:mc="http://schemas.openxmlformats.org/markup-compatibility/2006">
              <mc:Choice xmlns:v="urn:schemas-microsoft-com:vml" Requires="v">
                <p:oleObj spid="_x0000_s51210" name="ワークシート" r:id="rId4" imgW="6419675" imgH="4010027" progId="Excel.Sheet.8">
                  <p:embed/>
                </p:oleObj>
              </mc:Choice>
              <mc:Fallback>
                <p:oleObj name="ワークシート" r:id="rId4" imgW="6419675" imgH="4010027"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100" y="1168400"/>
                        <a:ext cx="8128000" cy="513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51204"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４４／６０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ctrTitle"/>
          </p:nvPr>
        </p:nvSpPr>
        <p:spPr>
          <a:xfrm>
            <a:off x="685800" y="381000"/>
            <a:ext cx="7772400" cy="533400"/>
          </a:xfrm>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「散布図」の演習</a:t>
            </a:r>
          </a:p>
        </p:txBody>
      </p:sp>
      <p:sp>
        <p:nvSpPr>
          <p:cNvPr id="52227" name="Text Box 3"/>
          <p:cNvSpPr txBox="1">
            <a:spLocks noChangeArrowheads="1"/>
          </p:cNvSpPr>
          <p:nvPr/>
        </p:nvSpPr>
        <p:spPr bwMode="auto">
          <a:xfrm>
            <a:off x="649288" y="1028700"/>
            <a:ext cx="83486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b="1">
                <a:solidFill>
                  <a:srgbClr val="800000"/>
                </a:solidFill>
                <a:latin typeface="Times New Roman" pitchFamily="18" charset="0"/>
              </a:rPr>
              <a:t>次のＡ職場における男子の身長と体重を散布図にしてください。</a:t>
            </a:r>
            <a:endParaRPr lang="ja-JP" altLang="en-US" sz="2400">
              <a:latin typeface="Times New Roman" pitchFamily="18" charset="0"/>
            </a:endParaRPr>
          </a:p>
        </p:txBody>
      </p:sp>
      <p:pic>
        <p:nvPicPr>
          <p:cNvPr id="52228"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650" y="1606550"/>
            <a:ext cx="7704138" cy="470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229" name="右矢印 4"/>
          <p:cNvSpPr>
            <a:spLocks noChangeArrowheads="1"/>
          </p:cNvSpPr>
          <p:nvPr/>
        </p:nvSpPr>
        <p:spPr bwMode="auto">
          <a:xfrm>
            <a:off x="7199313" y="6313488"/>
            <a:ext cx="1566862" cy="479425"/>
          </a:xfrm>
          <a:prstGeom prst="rightArrow">
            <a:avLst>
              <a:gd name="adj1" fmla="val 59991"/>
              <a:gd name="adj2" fmla="val 49825"/>
            </a:avLst>
          </a:prstGeom>
          <a:solidFill>
            <a:schemeClr val="accent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200" dirty="0">
                <a:hlinkClick r:id="rId4" action="ppaction://hlinkfile"/>
              </a:rPr>
              <a:t>配布資料の説明</a:t>
            </a:r>
            <a:endParaRPr kumimoji="0" lang="ja-JP" altLang="en-US" sz="1200" dirty="0"/>
          </a:p>
        </p:txBody>
      </p:sp>
      <p:sp>
        <p:nvSpPr>
          <p:cNvPr id="52230"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４５／６０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381000"/>
            <a:ext cx="7772400" cy="533400"/>
          </a:xfrm>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「散布図」演習・作成例</a:t>
            </a:r>
          </a:p>
        </p:txBody>
      </p:sp>
      <p:grpSp>
        <p:nvGrpSpPr>
          <p:cNvPr id="53251" name="Group 5"/>
          <p:cNvGrpSpPr>
            <a:grpSpLocks noChangeAspect="1"/>
          </p:cNvGrpSpPr>
          <p:nvPr/>
        </p:nvGrpSpPr>
        <p:grpSpPr bwMode="auto">
          <a:xfrm>
            <a:off x="1114425" y="989013"/>
            <a:ext cx="6697663" cy="5707062"/>
            <a:chOff x="702" y="623"/>
            <a:chExt cx="4219" cy="3595"/>
          </a:xfrm>
        </p:grpSpPr>
        <p:sp>
          <p:nvSpPr>
            <p:cNvPr id="53253" name="AutoShape 4"/>
            <p:cNvSpPr>
              <a:spLocks noChangeAspect="1" noChangeArrowheads="1" noTextEdit="1"/>
            </p:cNvSpPr>
            <p:nvPr/>
          </p:nvSpPr>
          <p:spPr bwMode="auto">
            <a:xfrm>
              <a:off x="702" y="623"/>
              <a:ext cx="4219" cy="3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53254" name="Rectangle 6"/>
            <p:cNvSpPr>
              <a:spLocks noChangeArrowheads="1"/>
            </p:cNvSpPr>
            <p:nvPr/>
          </p:nvSpPr>
          <p:spPr bwMode="auto">
            <a:xfrm>
              <a:off x="743" y="2139"/>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300" b="1">
                  <a:solidFill>
                    <a:srgbClr val="000000"/>
                  </a:solidFill>
                  <a:latin typeface="ＭＳ Ｐゴシック" pitchFamily="50" charset="-128"/>
                </a:rPr>
                <a:t>体</a:t>
              </a:r>
              <a:endParaRPr kumimoji="0" lang="ja-JP" altLang="en-US" sz="1800"/>
            </a:p>
          </p:txBody>
        </p:sp>
        <p:sp>
          <p:nvSpPr>
            <p:cNvPr id="53255" name="Rectangle 7"/>
            <p:cNvSpPr>
              <a:spLocks noChangeArrowheads="1"/>
            </p:cNvSpPr>
            <p:nvPr/>
          </p:nvSpPr>
          <p:spPr bwMode="auto">
            <a:xfrm>
              <a:off x="743" y="2353"/>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300" b="1">
                  <a:solidFill>
                    <a:srgbClr val="000000"/>
                  </a:solidFill>
                  <a:latin typeface="ＭＳ Ｐゴシック" pitchFamily="50" charset="-128"/>
                </a:rPr>
                <a:t>重</a:t>
              </a:r>
              <a:endParaRPr kumimoji="0" lang="ja-JP" altLang="en-US" sz="1800"/>
            </a:p>
          </p:txBody>
        </p:sp>
        <p:sp>
          <p:nvSpPr>
            <p:cNvPr id="53256" name="Rectangle 8"/>
            <p:cNvSpPr>
              <a:spLocks noChangeArrowheads="1"/>
            </p:cNvSpPr>
            <p:nvPr/>
          </p:nvSpPr>
          <p:spPr bwMode="auto">
            <a:xfrm>
              <a:off x="2850" y="3880"/>
              <a:ext cx="303"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300" b="1">
                  <a:solidFill>
                    <a:srgbClr val="000000"/>
                  </a:solidFill>
                  <a:latin typeface="ＭＳ Ｐゴシック" pitchFamily="50" charset="-128"/>
                </a:rPr>
                <a:t>身   長</a:t>
              </a:r>
              <a:endParaRPr kumimoji="0" lang="ja-JP" altLang="en-US" sz="1800"/>
            </a:p>
          </p:txBody>
        </p:sp>
        <p:sp>
          <p:nvSpPr>
            <p:cNvPr id="53257" name="Rectangle 9"/>
            <p:cNvSpPr>
              <a:spLocks noChangeArrowheads="1"/>
            </p:cNvSpPr>
            <p:nvPr/>
          </p:nvSpPr>
          <p:spPr bwMode="auto">
            <a:xfrm>
              <a:off x="1958" y="4074"/>
              <a:ext cx="8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b="1">
                  <a:solidFill>
                    <a:srgbClr val="000000"/>
                  </a:solidFill>
                  <a:latin typeface="ＭＳ Ｐゴシック" pitchFamily="50" charset="-128"/>
                </a:rPr>
                <a:t>Ａ</a:t>
              </a:r>
              <a:endParaRPr kumimoji="0" lang="ja-JP" altLang="en-US" sz="1800"/>
            </a:p>
          </p:txBody>
        </p:sp>
        <p:sp>
          <p:nvSpPr>
            <p:cNvPr id="53258" name="Rectangle 10"/>
            <p:cNvSpPr>
              <a:spLocks noChangeArrowheads="1"/>
            </p:cNvSpPr>
            <p:nvPr/>
          </p:nvSpPr>
          <p:spPr bwMode="auto">
            <a:xfrm>
              <a:off x="2042" y="4074"/>
              <a:ext cx="4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b="1">
                  <a:solidFill>
                    <a:srgbClr val="000000"/>
                  </a:solidFill>
                  <a:latin typeface="ＭＳ Ｐゴシック" pitchFamily="50" charset="-128"/>
                </a:rPr>
                <a:t>職場男子</a:t>
              </a:r>
              <a:endParaRPr kumimoji="0" lang="ja-JP" altLang="en-US" sz="1800"/>
            </a:p>
          </p:txBody>
        </p:sp>
        <p:sp>
          <p:nvSpPr>
            <p:cNvPr id="53259" name="Rectangle 11"/>
            <p:cNvSpPr>
              <a:spLocks noChangeArrowheads="1"/>
            </p:cNvSpPr>
            <p:nvPr/>
          </p:nvSpPr>
          <p:spPr bwMode="auto">
            <a:xfrm>
              <a:off x="2512" y="4074"/>
              <a:ext cx="1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b="1">
                  <a:solidFill>
                    <a:srgbClr val="000000"/>
                  </a:solidFill>
                  <a:latin typeface="ＭＳ Ｐゴシック" pitchFamily="50" charset="-128"/>
                </a:rPr>
                <a:t>の</a:t>
              </a:r>
              <a:endParaRPr kumimoji="0" lang="ja-JP" altLang="en-US" sz="1800"/>
            </a:p>
          </p:txBody>
        </p:sp>
        <p:sp>
          <p:nvSpPr>
            <p:cNvPr id="53260" name="Rectangle 12"/>
            <p:cNvSpPr>
              <a:spLocks noChangeArrowheads="1"/>
            </p:cNvSpPr>
            <p:nvPr/>
          </p:nvSpPr>
          <p:spPr bwMode="auto">
            <a:xfrm>
              <a:off x="2629" y="4074"/>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b="1">
                  <a:solidFill>
                    <a:srgbClr val="000000"/>
                  </a:solidFill>
                  <a:latin typeface="ＭＳ Ｐゴシック" pitchFamily="50" charset="-128"/>
                </a:rPr>
                <a:t>身長</a:t>
              </a:r>
              <a:endParaRPr kumimoji="0" lang="ja-JP" altLang="en-US" sz="1800"/>
            </a:p>
          </p:txBody>
        </p:sp>
        <p:sp>
          <p:nvSpPr>
            <p:cNvPr id="53261" name="Rectangle 13"/>
            <p:cNvSpPr>
              <a:spLocks noChangeArrowheads="1"/>
            </p:cNvSpPr>
            <p:nvPr/>
          </p:nvSpPr>
          <p:spPr bwMode="auto">
            <a:xfrm>
              <a:off x="2864" y="4074"/>
              <a:ext cx="9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b="1">
                  <a:solidFill>
                    <a:srgbClr val="000000"/>
                  </a:solidFill>
                  <a:latin typeface="ＭＳ Ｐゴシック" pitchFamily="50" charset="-128"/>
                </a:rPr>
                <a:t>と</a:t>
              </a:r>
              <a:endParaRPr kumimoji="0" lang="ja-JP" altLang="en-US" sz="1800"/>
            </a:p>
          </p:txBody>
        </p:sp>
        <p:sp>
          <p:nvSpPr>
            <p:cNvPr id="53262" name="Rectangle 14"/>
            <p:cNvSpPr>
              <a:spLocks noChangeArrowheads="1"/>
            </p:cNvSpPr>
            <p:nvPr/>
          </p:nvSpPr>
          <p:spPr bwMode="auto">
            <a:xfrm>
              <a:off x="2955" y="4074"/>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b="1">
                  <a:solidFill>
                    <a:srgbClr val="000000"/>
                  </a:solidFill>
                  <a:latin typeface="ＭＳ Ｐゴシック" pitchFamily="50" charset="-128"/>
                </a:rPr>
                <a:t>体重</a:t>
              </a:r>
              <a:endParaRPr kumimoji="0" lang="ja-JP" altLang="en-US" sz="1800"/>
            </a:p>
          </p:txBody>
        </p:sp>
        <p:sp>
          <p:nvSpPr>
            <p:cNvPr id="53263" name="Rectangle 15"/>
            <p:cNvSpPr>
              <a:spLocks noChangeArrowheads="1"/>
            </p:cNvSpPr>
            <p:nvPr/>
          </p:nvSpPr>
          <p:spPr bwMode="auto">
            <a:xfrm>
              <a:off x="3190" y="4074"/>
              <a:ext cx="12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b="1">
                  <a:solidFill>
                    <a:srgbClr val="000000"/>
                  </a:solidFill>
                  <a:latin typeface="ＭＳ Ｐゴシック" pitchFamily="50" charset="-128"/>
                </a:rPr>
                <a:t>の</a:t>
              </a:r>
              <a:endParaRPr kumimoji="0" lang="ja-JP" altLang="en-US" sz="1800"/>
            </a:p>
          </p:txBody>
        </p:sp>
        <p:sp>
          <p:nvSpPr>
            <p:cNvPr id="53264" name="Rectangle 16"/>
            <p:cNvSpPr>
              <a:spLocks noChangeArrowheads="1"/>
            </p:cNvSpPr>
            <p:nvPr/>
          </p:nvSpPr>
          <p:spPr bwMode="auto">
            <a:xfrm>
              <a:off x="3308" y="4074"/>
              <a:ext cx="3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b="1">
                  <a:solidFill>
                    <a:srgbClr val="000000"/>
                  </a:solidFill>
                  <a:latin typeface="ＭＳ Ｐゴシック" pitchFamily="50" charset="-128"/>
                </a:rPr>
                <a:t>散布図</a:t>
              </a:r>
              <a:endParaRPr kumimoji="0" lang="ja-JP" altLang="en-US" sz="1800"/>
            </a:p>
          </p:txBody>
        </p:sp>
        <p:sp>
          <p:nvSpPr>
            <p:cNvPr id="53265" name="Rectangle 17"/>
            <p:cNvSpPr>
              <a:spLocks noChangeArrowheads="1"/>
            </p:cNvSpPr>
            <p:nvPr/>
          </p:nvSpPr>
          <p:spPr bwMode="auto">
            <a:xfrm>
              <a:off x="1185" y="853"/>
              <a:ext cx="18" cy="27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66" name="Rectangle 18"/>
            <p:cNvSpPr>
              <a:spLocks noChangeArrowheads="1"/>
            </p:cNvSpPr>
            <p:nvPr/>
          </p:nvSpPr>
          <p:spPr bwMode="auto">
            <a:xfrm>
              <a:off x="1203" y="3626"/>
              <a:ext cx="356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67" name="Rectangle 19"/>
            <p:cNvSpPr>
              <a:spLocks noChangeArrowheads="1"/>
            </p:cNvSpPr>
            <p:nvPr/>
          </p:nvSpPr>
          <p:spPr bwMode="auto">
            <a:xfrm>
              <a:off x="945" y="3572"/>
              <a:ext cx="208" cy="12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68" name="Rectangle 20"/>
            <p:cNvSpPr>
              <a:spLocks noChangeArrowheads="1"/>
            </p:cNvSpPr>
            <p:nvPr/>
          </p:nvSpPr>
          <p:spPr bwMode="auto">
            <a:xfrm>
              <a:off x="968" y="3585"/>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40</a:t>
              </a:r>
              <a:endParaRPr kumimoji="0" lang="en-US" altLang="ja-JP" sz="1800"/>
            </a:p>
          </p:txBody>
        </p:sp>
        <p:sp>
          <p:nvSpPr>
            <p:cNvPr id="53269" name="Rectangle 21"/>
            <p:cNvSpPr>
              <a:spLocks noChangeArrowheads="1"/>
            </p:cNvSpPr>
            <p:nvPr/>
          </p:nvSpPr>
          <p:spPr bwMode="auto">
            <a:xfrm>
              <a:off x="945" y="3048"/>
              <a:ext cx="208"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70" name="Rectangle 22"/>
            <p:cNvSpPr>
              <a:spLocks noChangeArrowheads="1"/>
            </p:cNvSpPr>
            <p:nvPr/>
          </p:nvSpPr>
          <p:spPr bwMode="auto">
            <a:xfrm>
              <a:off x="968" y="3060"/>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50</a:t>
              </a:r>
              <a:endParaRPr kumimoji="0" lang="en-US" altLang="ja-JP" sz="1800"/>
            </a:p>
          </p:txBody>
        </p:sp>
        <p:sp>
          <p:nvSpPr>
            <p:cNvPr id="53271" name="Rectangle 23"/>
            <p:cNvSpPr>
              <a:spLocks noChangeArrowheads="1"/>
            </p:cNvSpPr>
            <p:nvPr/>
          </p:nvSpPr>
          <p:spPr bwMode="auto">
            <a:xfrm>
              <a:off x="945" y="2507"/>
              <a:ext cx="208"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72" name="Rectangle 24"/>
            <p:cNvSpPr>
              <a:spLocks noChangeArrowheads="1"/>
            </p:cNvSpPr>
            <p:nvPr/>
          </p:nvSpPr>
          <p:spPr bwMode="auto">
            <a:xfrm>
              <a:off x="968" y="2519"/>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60</a:t>
              </a:r>
              <a:endParaRPr kumimoji="0" lang="en-US" altLang="ja-JP" sz="1800"/>
            </a:p>
          </p:txBody>
        </p:sp>
        <p:sp>
          <p:nvSpPr>
            <p:cNvPr id="53273" name="Rectangle 25"/>
            <p:cNvSpPr>
              <a:spLocks noChangeArrowheads="1"/>
            </p:cNvSpPr>
            <p:nvPr/>
          </p:nvSpPr>
          <p:spPr bwMode="auto">
            <a:xfrm>
              <a:off x="945" y="1972"/>
              <a:ext cx="208"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74" name="Rectangle 26"/>
            <p:cNvSpPr>
              <a:spLocks noChangeArrowheads="1"/>
            </p:cNvSpPr>
            <p:nvPr/>
          </p:nvSpPr>
          <p:spPr bwMode="auto">
            <a:xfrm>
              <a:off x="968" y="1984"/>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70</a:t>
              </a:r>
              <a:endParaRPr kumimoji="0" lang="en-US" altLang="ja-JP" sz="1800"/>
            </a:p>
          </p:txBody>
        </p:sp>
        <p:sp>
          <p:nvSpPr>
            <p:cNvPr id="53275" name="Rectangle 27"/>
            <p:cNvSpPr>
              <a:spLocks noChangeArrowheads="1"/>
            </p:cNvSpPr>
            <p:nvPr/>
          </p:nvSpPr>
          <p:spPr bwMode="auto">
            <a:xfrm>
              <a:off x="945" y="1442"/>
              <a:ext cx="208" cy="1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76" name="Rectangle 28"/>
            <p:cNvSpPr>
              <a:spLocks noChangeArrowheads="1"/>
            </p:cNvSpPr>
            <p:nvPr/>
          </p:nvSpPr>
          <p:spPr bwMode="auto">
            <a:xfrm>
              <a:off x="968" y="1455"/>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80</a:t>
              </a:r>
              <a:endParaRPr kumimoji="0" lang="en-US" altLang="ja-JP" sz="1800"/>
            </a:p>
          </p:txBody>
        </p:sp>
        <p:sp>
          <p:nvSpPr>
            <p:cNvPr id="53277" name="Rectangle 29"/>
            <p:cNvSpPr>
              <a:spLocks noChangeArrowheads="1"/>
            </p:cNvSpPr>
            <p:nvPr/>
          </p:nvSpPr>
          <p:spPr bwMode="auto">
            <a:xfrm>
              <a:off x="1082" y="3674"/>
              <a:ext cx="267" cy="1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78" name="Rectangle 30"/>
            <p:cNvSpPr>
              <a:spLocks noChangeArrowheads="1"/>
            </p:cNvSpPr>
            <p:nvPr/>
          </p:nvSpPr>
          <p:spPr bwMode="auto">
            <a:xfrm>
              <a:off x="1106" y="3686"/>
              <a:ext cx="15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140</a:t>
              </a:r>
              <a:endParaRPr kumimoji="0" lang="en-US" altLang="ja-JP" sz="1800"/>
            </a:p>
          </p:txBody>
        </p:sp>
        <p:sp>
          <p:nvSpPr>
            <p:cNvPr id="53279" name="Rectangle 31"/>
            <p:cNvSpPr>
              <a:spLocks noChangeArrowheads="1"/>
            </p:cNvSpPr>
            <p:nvPr/>
          </p:nvSpPr>
          <p:spPr bwMode="auto">
            <a:xfrm>
              <a:off x="1820" y="3674"/>
              <a:ext cx="268" cy="1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80" name="Rectangle 32"/>
            <p:cNvSpPr>
              <a:spLocks noChangeArrowheads="1"/>
            </p:cNvSpPr>
            <p:nvPr/>
          </p:nvSpPr>
          <p:spPr bwMode="auto">
            <a:xfrm>
              <a:off x="1844" y="3686"/>
              <a:ext cx="15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150</a:t>
              </a:r>
              <a:endParaRPr kumimoji="0" lang="en-US" altLang="ja-JP" sz="1800"/>
            </a:p>
          </p:txBody>
        </p:sp>
        <p:sp>
          <p:nvSpPr>
            <p:cNvPr id="53281" name="Rectangle 33"/>
            <p:cNvSpPr>
              <a:spLocks noChangeArrowheads="1"/>
            </p:cNvSpPr>
            <p:nvPr/>
          </p:nvSpPr>
          <p:spPr bwMode="auto">
            <a:xfrm>
              <a:off x="2571" y="3668"/>
              <a:ext cx="267" cy="1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82" name="Rectangle 34"/>
            <p:cNvSpPr>
              <a:spLocks noChangeArrowheads="1"/>
            </p:cNvSpPr>
            <p:nvPr/>
          </p:nvSpPr>
          <p:spPr bwMode="auto">
            <a:xfrm>
              <a:off x="2595" y="3680"/>
              <a:ext cx="15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160</a:t>
              </a:r>
              <a:endParaRPr kumimoji="0" lang="en-US" altLang="ja-JP" sz="1800"/>
            </a:p>
          </p:txBody>
        </p:sp>
        <p:sp>
          <p:nvSpPr>
            <p:cNvPr id="53283" name="Rectangle 35"/>
            <p:cNvSpPr>
              <a:spLocks noChangeArrowheads="1"/>
            </p:cNvSpPr>
            <p:nvPr/>
          </p:nvSpPr>
          <p:spPr bwMode="auto">
            <a:xfrm>
              <a:off x="3315" y="3668"/>
              <a:ext cx="268" cy="1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84" name="Rectangle 36"/>
            <p:cNvSpPr>
              <a:spLocks noChangeArrowheads="1"/>
            </p:cNvSpPr>
            <p:nvPr/>
          </p:nvSpPr>
          <p:spPr bwMode="auto">
            <a:xfrm>
              <a:off x="3339" y="3680"/>
              <a:ext cx="15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170</a:t>
              </a:r>
              <a:endParaRPr kumimoji="0" lang="en-US" altLang="ja-JP" sz="1800"/>
            </a:p>
          </p:txBody>
        </p:sp>
        <p:sp>
          <p:nvSpPr>
            <p:cNvPr id="53285" name="Rectangle 37"/>
            <p:cNvSpPr>
              <a:spLocks noChangeArrowheads="1"/>
            </p:cNvSpPr>
            <p:nvPr/>
          </p:nvSpPr>
          <p:spPr bwMode="auto">
            <a:xfrm>
              <a:off x="4060" y="3668"/>
              <a:ext cx="267" cy="1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86" name="Rectangle 38"/>
            <p:cNvSpPr>
              <a:spLocks noChangeArrowheads="1"/>
            </p:cNvSpPr>
            <p:nvPr/>
          </p:nvSpPr>
          <p:spPr bwMode="auto">
            <a:xfrm>
              <a:off x="4084" y="3680"/>
              <a:ext cx="15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180</a:t>
              </a:r>
              <a:endParaRPr kumimoji="0" lang="en-US" altLang="ja-JP" sz="1800"/>
            </a:p>
          </p:txBody>
        </p:sp>
        <p:sp>
          <p:nvSpPr>
            <p:cNvPr id="53287" name="Rectangle 39"/>
            <p:cNvSpPr>
              <a:spLocks noChangeArrowheads="1"/>
            </p:cNvSpPr>
            <p:nvPr/>
          </p:nvSpPr>
          <p:spPr bwMode="auto">
            <a:xfrm>
              <a:off x="945" y="902"/>
              <a:ext cx="208" cy="1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88" name="Rectangle 40"/>
            <p:cNvSpPr>
              <a:spLocks noChangeArrowheads="1"/>
            </p:cNvSpPr>
            <p:nvPr/>
          </p:nvSpPr>
          <p:spPr bwMode="auto">
            <a:xfrm>
              <a:off x="968" y="914"/>
              <a:ext cx="10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90</a:t>
              </a:r>
              <a:endParaRPr kumimoji="0" lang="en-US" altLang="ja-JP" sz="1800"/>
            </a:p>
          </p:txBody>
        </p:sp>
        <p:sp>
          <p:nvSpPr>
            <p:cNvPr id="53289" name="Line 41"/>
            <p:cNvSpPr>
              <a:spLocks noChangeShapeType="1"/>
            </p:cNvSpPr>
            <p:nvPr/>
          </p:nvSpPr>
          <p:spPr bwMode="auto">
            <a:xfrm>
              <a:off x="1189" y="955"/>
              <a:ext cx="71"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290" name="Line 42"/>
            <p:cNvSpPr>
              <a:spLocks noChangeShapeType="1"/>
            </p:cNvSpPr>
            <p:nvPr/>
          </p:nvSpPr>
          <p:spPr bwMode="auto">
            <a:xfrm>
              <a:off x="1189" y="1496"/>
              <a:ext cx="71"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291" name="Line 43"/>
            <p:cNvSpPr>
              <a:spLocks noChangeShapeType="1"/>
            </p:cNvSpPr>
            <p:nvPr/>
          </p:nvSpPr>
          <p:spPr bwMode="auto">
            <a:xfrm>
              <a:off x="1189" y="2031"/>
              <a:ext cx="71"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292" name="Line 44"/>
            <p:cNvSpPr>
              <a:spLocks noChangeShapeType="1"/>
            </p:cNvSpPr>
            <p:nvPr/>
          </p:nvSpPr>
          <p:spPr bwMode="auto">
            <a:xfrm>
              <a:off x="1189" y="2560"/>
              <a:ext cx="71"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293" name="Line 45"/>
            <p:cNvSpPr>
              <a:spLocks noChangeShapeType="1"/>
            </p:cNvSpPr>
            <p:nvPr/>
          </p:nvSpPr>
          <p:spPr bwMode="auto">
            <a:xfrm>
              <a:off x="1189" y="3101"/>
              <a:ext cx="71"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294" name="Line 46"/>
            <p:cNvSpPr>
              <a:spLocks noChangeShapeType="1"/>
            </p:cNvSpPr>
            <p:nvPr/>
          </p:nvSpPr>
          <p:spPr bwMode="auto">
            <a:xfrm flipV="1">
              <a:off x="1933" y="3583"/>
              <a:ext cx="1" cy="47"/>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295" name="Line 47"/>
            <p:cNvSpPr>
              <a:spLocks noChangeShapeType="1"/>
            </p:cNvSpPr>
            <p:nvPr/>
          </p:nvSpPr>
          <p:spPr bwMode="auto">
            <a:xfrm flipV="1">
              <a:off x="2684" y="3577"/>
              <a:ext cx="1" cy="49"/>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296" name="Line 48"/>
            <p:cNvSpPr>
              <a:spLocks noChangeShapeType="1"/>
            </p:cNvSpPr>
            <p:nvPr/>
          </p:nvSpPr>
          <p:spPr bwMode="auto">
            <a:xfrm flipV="1">
              <a:off x="3428" y="3577"/>
              <a:ext cx="1" cy="49"/>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297" name="Line 49"/>
            <p:cNvSpPr>
              <a:spLocks noChangeShapeType="1"/>
            </p:cNvSpPr>
            <p:nvPr/>
          </p:nvSpPr>
          <p:spPr bwMode="auto">
            <a:xfrm flipV="1">
              <a:off x="4167" y="3577"/>
              <a:ext cx="1" cy="49"/>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3298" name="Rectangle 50"/>
            <p:cNvSpPr>
              <a:spLocks noChangeArrowheads="1"/>
            </p:cNvSpPr>
            <p:nvPr/>
          </p:nvSpPr>
          <p:spPr bwMode="auto">
            <a:xfrm>
              <a:off x="4387" y="3674"/>
              <a:ext cx="297" cy="1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299" name="Rectangle 51"/>
            <p:cNvSpPr>
              <a:spLocks noChangeArrowheads="1"/>
            </p:cNvSpPr>
            <p:nvPr/>
          </p:nvSpPr>
          <p:spPr bwMode="auto">
            <a:xfrm>
              <a:off x="4410" y="3686"/>
              <a:ext cx="32"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a:t>
              </a:r>
              <a:endParaRPr kumimoji="0" lang="en-US" altLang="ja-JP" sz="1800"/>
            </a:p>
          </p:txBody>
        </p:sp>
        <p:sp>
          <p:nvSpPr>
            <p:cNvPr id="53300" name="Rectangle 52"/>
            <p:cNvSpPr>
              <a:spLocks noChangeArrowheads="1"/>
            </p:cNvSpPr>
            <p:nvPr/>
          </p:nvSpPr>
          <p:spPr bwMode="auto">
            <a:xfrm>
              <a:off x="4444" y="3686"/>
              <a:ext cx="128"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cm</a:t>
              </a:r>
              <a:endParaRPr kumimoji="0" lang="en-US" altLang="ja-JP" sz="1800"/>
            </a:p>
          </p:txBody>
        </p:sp>
        <p:sp>
          <p:nvSpPr>
            <p:cNvPr id="53301" name="Rectangle 53"/>
            <p:cNvSpPr>
              <a:spLocks noChangeArrowheads="1"/>
            </p:cNvSpPr>
            <p:nvPr/>
          </p:nvSpPr>
          <p:spPr bwMode="auto">
            <a:xfrm>
              <a:off x="4579" y="3686"/>
              <a:ext cx="52"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300" b="1">
                  <a:solidFill>
                    <a:srgbClr val="000000"/>
                  </a:solidFill>
                  <a:latin typeface="ＭＳ Ｐゴシック" pitchFamily="50" charset="-128"/>
                </a:rPr>
                <a:t>）</a:t>
              </a:r>
              <a:endParaRPr kumimoji="0" lang="ja-JP" altLang="en-US" sz="1800"/>
            </a:p>
          </p:txBody>
        </p:sp>
        <p:sp>
          <p:nvSpPr>
            <p:cNvPr id="53302" name="Rectangle 54"/>
            <p:cNvSpPr>
              <a:spLocks noChangeArrowheads="1"/>
            </p:cNvSpPr>
            <p:nvPr/>
          </p:nvSpPr>
          <p:spPr bwMode="auto">
            <a:xfrm>
              <a:off x="921" y="698"/>
              <a:ext cx="316" cy="1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03" name="Rectangle 55"/>
            <p:cNvSpPr>
              <a:spLocks noChangeArrowheads="1"/>
            </p:cNvSpPr>
            <p:nvPr/>
          </p:nvSpPr>
          <p:spPr bwMode="auto">
            <a:xfrm>
              <a:off x="945" y="710"/>
              <a:ext cx="32"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a:t>
              </a:r>
              <a:endParaRPr kumimoji="0" lang="en-US" altLang="ja-JP" sz="1800"/>
            </a:p>
          </p:txBody>
        </p:sp>
        <p:sp>
          <p:nvSpPr>
            <p:cNvPr id="53304" name="Rectangle 56"/>
            <p:cNvSpPr>
              <a:spLocks noChangeArrowheads="1"/>
            </p:cNvSpPr>
            <p:nvPr/>
          </p:nvSpPr>
          <p:spPr bwMode="auto">
            <a:xfrm>
              <a:off x="979" y="710"/>
              <a:ext cx="9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300" b="1">
                  <a:solidFill>
                    <a:srgbClr val="000000"/>
                  </a:solidFill>
                  <a:latin typeface="ＭＳ Ｐゴシック" pitchFamily="50" charset="-128"/>
                </a:rPr>
                <a:t>kg</a:t>
              </a:r>
              <a:endParaRPr kumimoji="0" lang="en-US" altLang="ja-JP" sz="1800"/>
            </a:p>
          </p:txBody>
        </p:sp>
        <p:sp>
          <p:nvSpPr>
            <p:cNvPr id="53305" name="Rectangle 57"/>
            <p:cNvSpPr>
              <a:spLocks noChangeArrowheads="1"/>
            </p:cNvSpPr>
            <p:nvPr/>
          </p:nvSpPr>
          <p:spPr bwMode="auto">
            <a:xfrm>
              <a:off x="1079" y="710"/>
              <a:ext cx="52"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300" b="1">
                  <a:solidFill>
                    <a:srgbClr val="000000"/>
                  </a:solidFill>
                  <a:latin typeface="ＭＳ Ｐゴシック" pitchFamily="50" charset="-128"/>
                </a:rPr>
                <a:t>）</a:t>
              </a:r>
              <a:endParaRPr kumimoji="0" lang="ja-JP" altLang="en-US" sz="1800"/>
            </a:p>
          </p:txBody>
        </p:sp>
        <p:grpSp>
          <p:nvGrpSpPr>
            <p:cNvPr id="53306" name="Group 60"/>
            <p:cNvGrpSpPr>
              <a:grpSpLocks/>
            </p:cNvGrpSpPr>
            <p:nvPr/>
          </p:nvGrpSpPr>
          <p:grpSpPr bwMode="auto">
            <a:xfrm>
              <a:off x="2945" y="2379"/>
              <a:ext cx="54" cy="49"/>
              <a:chOff x="2945" y="2379"/>
              <a:chExt cx="54" cy="49"/>
            </a:xfrm>
          </p:grpSpPr>
          <p:sp>
            <p:nvSpPr>
              <p:cNvPr id="53395" name="Oval 58"/>
              <p:cNvSpPr>
                <a:spLocks noChangeArrowheads="1"/>
              </p:cNvSpPr>
              <p:nvPr/>
            </p:nvSpPr>
            <p:spPr bwMode="auto">
              <a:xfrm>
                <a:off x="2945" y="2379"/>
                <a:ext cx="54" cy="49"/>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96" name="Oval 59"/>
              <p:cNvSpPr>
                <a:spLocks noChangeArrowheads="1"/>
              </p:cNvSpPr>
              <p:nvPr/>
            </p:nvSpPr>
            <p:spPr bwMode="auto">
              <a:xfrm>
                <a:off x="2945" y="2379"/>
                <a:ext cx="54" cy="49"/>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07" name="Group 63"/>
            <p:cNvGrpSpPr>
              <a:grpSpLocks/>
            </p:cNvGrpSpPr>
            <p:nvPr/>
          </p:nvGrpSpPr>
          <p:grpSpPr bwMode="auto">
            <a:xfrm>
              <a:off x="3613" y="1951"/>
              <a:ext cx="54" cy="49"/>
              <a:chOff x="3613" y="1951"/>
              <a:chExt cx="54" cy="49"/>
            </a:xfrm>
          </p:grpSpPr>
          <p:sp>
            <p:nvSpPr>
              <p:cNvPr id="53393" name="Oval 61"/>
              <p:cNvSpPr>
                <a:spLocks noChangeArrowheads="1"/>
              </p:cNvSpPr>
              <p:nvPr/>
            </p:nvSpPr>
            <p:spPr bwMode="auto">
              <a:xfrm>
                <a:off x="3613" y="1951"/>
                <a:ext cx="54" cy="49"/>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94" name="Oval 62"/>
              <p:cNvSpPr>
                <a:spLocks noChangeArrowheads="1"/>
              </p:cNvSpPr>
              <p:nvPr/>
            </p:nvSpPr>
            <p:spPr bwMode="auto">
              <a:xfrm>
                <a:off x="3613" y="1951"/>
                <a:ext cx="54" cy="49"/>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08" name="Group 66"/>
            <p:cNvGrpSpPr>
              <a:grpSpLocks/>
            </p:cNvGrpSpPr>
            <p:nvPr/>
          </p:nvGrpSpPr>
          <p:grpSpPr bwMode="auto">
            <a:xfrm>
              <a:off x="3321" y="2486"/>
              <a:ext cx="54" cy="49"/>
              <a:chOff x="3321" y="2486"/>
              <a:chExt cx="54" cy="49"/>
            </a:xfrm>
          </p:grpSpPr>
          <p:sp>
            <p:nvSpPr>
              <p:cNvPr id="53391" name="Oval 64"/>
              <p:cNvSpPr>
                <a:spLocks noChangeArrowheads="1"/>
              </p:cNvSpPr>
              <p:nvPr/>
            </p:nvSpPr>
            <p:spPr bwMode="auto">
              <a:xfrm>
                <a:off x="3321" y="2486"/>
                <a:ext cx="54" cy="49"/>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92" name="Oval 65"/>
              <p:cNvSpPr>
                <a:spLocks noChangeArrowheads="1"/>
              </p:cNvSpPr>
              <p:nvPr/>
            </p:nvSpPr>
            <p:spPr bwMode="auto">
              <a:xfrm>
                <a:off x="3321" y="2486"/>
                <a:ext cx="54" cy="49"/>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09" name="Group 69"/>
            <p:cNvGrpSpPr>
              <a:grpSpLocks/>
            </p:cNvGrpSpPr>
            <p:nvPr/>
          </p:nvGrpSpPr>
          <p:grpSpPr bwMode="auto">
            <a:xfrm>
              <a:off x="2577" y="2218"/>
              <a:ext cx="53" cy="48"/>
              <a:chOff x="2577" y="2218"/>
              <a:chExt cx="53" cy="48"/>
            </a:xfrm>
          </p:grpSpPr>
          <p:sp>
            <p:nvSpPr>
              <p:cNvPr id="53389" name="Oval 67"/>
              <p:cNvSpPr>
                <a:spLocks noChangeArrowheads="1"/>
              </p:cNvSpPr>
              <p:nvPr/>
            </p:nvSpPr>
            <p:spPr bwMode="auto">
              <a:xfrm>
                <a:off x="2577" y="2218"/>
                <a:ext cx="53"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90" name="Oval 68"/>
              <p:cNvSpPr>
                <a:spLocks noChangeArrowheads="1"/>
              </p:cNvSpPr>
              <p:nvPr/>
            </p:nvSpPr>
            <p:spPr bwMode="auto">
              <a:xfrm>
                <a:off x="2577" y="2218"/>
                <a:ext cx="53"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0" name="Group 72"/>
            <p:cNvGrpSpPr>
              <a:grpSpLocks/>
            </p:cNvGrpSpPr>
            <p:nvPr/>
          </p:nvGrpSpPr>
          <p:grpSpPr bwMode="auto">
            <a:xfrm>
              <a:off x="3023" y="2004"/>
              <a:ext cx="54" cy="48"/>
              <a:chOff x="3023" y="2004"/>
              <a:chExt cx="54" cy="48"/>
            </a:xfrm>
          </p:grpSpPr>
          <p:sp>
            <p:nvSpPr>
              <p:cNvPr id="53387" name="Oval 70"/>
              <p:cNvSpPr>
                <a:spLocks noChangeArrowheads="1"/>
              </p:cNvSpPr>
              <p:nvPr/>
            </p:nvSpPr>
            <p:spPr bwMode="auto">
              <a:xfrm>
                <a:off x="3023" y="2004"/>
                <a:ext cx="54"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88" name="Oval 71"/>
              <p:cNvSpPr>
                <a:spLocks noChangeArrowheads="1"/>
              </p:cNvSpPr>
              <p:nvPr/>
            </p:nvSpPr>
            <p:spPr bwMode="auto">
              <a:xfrm>
                <a:off x="3023" y="2004"/>
                <a:ext cx="54"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1" name="Group 75"/>
            <p:cNvGrpSpPr>
              <a:grpSpLocks/>
            </p:cNvGrpSpPr>
            <p:nvPr/>
          </p:nvGrpSpPr>
          <p:grpSpPr bwMode="auto">
            <a:xfrm>
              <a:off x="3321" y="2384"/>
              <a:ext cx="54" cy="48"/>
              <a:chOff x="3321" y="2384"/>
              <a:chExt cx="54" cy="48"/>
            </a:xfrm>
          </p:grpSpPr>
          <p:sp>
            <p:nvSpPr>
              <p:cNvPr id="53385" name="Oval 73"/>
              <p:cNvSpPr>
                <a:spLocks noChangeArrowheads="1"/>
              </p:cNvSpPr>
              <p:nvPr/>
            </p:nvSpPr>
            <p:spPr bwMode="auto">
              <a:xfrm>
                <a:off x="3321" y="2384"/>
                <a:ext cx="54"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86" name="Oval 74"/>
              <p:cNvSpPr>
                <a:spLocks noChangeArrowheads="1"/>
              </p:cNvSpPr>
              <p:nvPr/>
            </p:nvSpPr>
            <p:spPr bwMode="auto">
              <a:xfrm>
                <a:off x="3321" y="2384"/>
                <a:ext cx="54"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2" name="Group 78"/>
            <p:cNvGrpSpPr>
              <a:grpSpLocks/>
            </p:cNvGrpSpPr>
            <p:nvPr/>
          </p:nvGrpSpPr>
          <p:grpSpPr bwMode="auto">
            <a:xfrm>
              <a:off x="2058" y="2700"/>
              <a:ext cx="54" cy="49"/>
              <a:chOff x="2058" y="2700"/>
              <a:chExt cx="54" cy="49"/>
            </a:xfrm>
          </p:grpSpPr>
          <p:sp>
            <p:nvSpPr>
              <p:cNvPr id="53383" name="Oval 76"/>
              <p:cNvSpPr>
                <a:spLocks noChangeArrowheads="1"/>
              </p:cNvSpPr>
              <p:nvPr/>
            </p:nvSpPr>
            <p:spPr bwMode="auto">
              <a:xfrm>
                <a:off x="2058" y="2700"/>
                <a:ext cx="54" cy="49"/>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84" name="Oval 77"/>
              <p:cNvSpPr>
                <a:spLocks noChangeArrowheads="1"/>
              </p:cNvSpPr>
              <p:nvPr/>
            </p:nvSpPr>
            <p:spPr bwMode="auto">
              <a:xfrm>
                <a:off x="2058" y="2700"/>
                <a:ext cx="54" cy="49"/>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3" name="Group 81"/>
            <p:cNvGrpSpPr>
              <a:grpSpLocks/>
            </p:cNvGrpSpPr>
            <p:nvPr/>
          </p:nvGrpSpPr>
          <p:grpSpPr bwMode="auto">
            <a:xfrm>
              <a:off x="2653" y="2486"/>
              <a:ext cx="55" cy="49"/>
              <a:chOff x="2653" y="2486"/>
              <a:chExt cx="55" cy="49"/>
            </a:xfrm>
          </p:grpSpPr>
          <p:sp>
            <p:nvSpPr>
              <p:cNvPr id="53381" name="Oval 79"/>
              <p:cNvSpPr>
                <a:spLocks noChangeArrowheads="1"/>
              </p:cNvSpPr>
              <p:nvPr/>
            </p:nvSpPr>
            <p:spPr bwMode="auto">
              <a:xfrm>
                <a:off x="2653" y="2486"/>
                <a:ext cx="55" cy="49"/>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82" name="Oval 80"/>
              <p:cNvSpPr>
                <a:spLocks noChangeArrowheads="1"/>
              </p:cNvSpPr>
              <p:nvPr/>
            </p:nvSpPr>
            <p:spPr bwMode="auto">
              <a:xfrm>
                <a:off x="2653" y="2486"/>
                <a:ext cx="55" cy="49"/>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4" name="Group 84"/>
            <p:cNvGrpSpPr>
              <a:grpSpLocks/>
            </p:cNvGrpSpPr>
            <p:nvPr/>
          </p:nvGrpSpPr>
          <p:grpSpPr bwMode="auto">
            <a:xfrm>
              <a:off x="2874" y="2428"/>
              <a:ext cx="54" cy="47"/>
              <a:chOff x="2874" y="2428"/>
              <a:chExt cx="54" cy="47"/>
            </a:xfrm>
          </p:grpSpPr>
          <p:sp>
            <p:nvSpPr>
              <p:cNvPr id="53379" name="Oval 82"/>
              <p:cNvSpPr>
                <a:spLocks noChangeArrowheads="1"/>
              </p:cNvSpPr>
              <p:nvPr/>
            </p:nvSpPr>
            <p:spPr bwMode="auto">
              <a:xfrm>
                <a:off x="2874" y="2428"/>
                <a:ext cx="54" cy="47"/>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80" name="Oval 83"/>
              <p:cNvSpPr>
                <a:spLocks noChangeArrowheads="1"/>
              </p:cNvSpPr>
              <p:nvPr/>
            </p:nvSpPr>
            <p:spPr bwMode="auto">
              <a:xfrm>
                <a:off x="2874" y="2428"/>
                <a:ext cx="54" cy="47"/>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5" name="Group 87"/>
            <p:cNvGrpSpPr>
              <a:grpSpLocks/>
            </p:cNvGrpSpPr>
            <p:nvPr/>
          </p:nvGrpSpPr>
          <p:grpSpPr bwMode="auto">
            <a:xfrm>
              <a:off x="3844" y="1796"/>
              <a:ext cx="55" cy="48"/>
              <a:chOff x="3844" y="1796"/>
              <a:chExt cx="55" cy="48"/>
            </a:xfrm>
          </p:grpSpPr>
          <p:sp>
            <p:nvSpPr>
              <p:cNvPr id="53377" name="Oval 85"/>
              <p:cNvSpPr>
                <a:spLocks noChangeArrowheads="1"/>
              </p:cNvSpPr>
              <p:nvPr/>
            </p:nvSpPr>
            <p:spPr bwMode="auto">
              <a:xfrm>
                <a:off x="3844" y="1796"/>
                <a:ext cx="55"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78" name="Oval 86"/>
              <p:cNvSpPr>
                <a:spLocks noChangeArrowheads="1"/>
              </p:cNvSpPr>
              <p:nvPr/>
            </p:nvSpPr>
            <p:spPr bwMode="auto">
              <a:xfrm>
                <a:off x="3844" y="1796"/>
                <a:ext cx="55"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6" name="Group 90"/>
            <p:cNvGrpSpPr>
              <a:grpSpLocks/>
            </p:cNvGrpSpPr>
            <p:nvPr/>
          </p:nvGrpSpPr>
          <p:grpSpPr bwMode="auto">
            <a:xfrm>
              <a:off x="3172" y="2721"/>
              <a:ext cx="54" cy="49"/>
              <a:chOff x="3172" y="2721"/>
              <a:chExt cx="54" cy="49"/>
            </a:xfrm>
          </p:grpSpPr>
          <p:sp>
            <p:nvSpPr>
              <p:cNvPr id="53375" name="Oval 88"/>
              <p:cNvSpPr>
                <a:spLocks noChangeArrowheads="1"/>
              </p:cNvSpPr>
              <p:nvPr/>
            </p:nvSpPr>
            <p:spPr bwMode="auto">
              <a:xfrm>
                <a:off x="3172" y="2721"/>
                <a:ext cx="54" cy="49"/>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76" name="Oval 89"/>
              <p:cNvSpPr>
                <a:spLocks noChangeArrowheads="1"/>
              </p:cNvSpPr>
              <p:nvPr/>
            </p:nvSpPr>
            <p:spPr bwMode="auto">
              <a:xfrm>
                <a:off x="3172" y="2721"/>
                <a:ext cx="54" cy="49"/>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7" name="Group 93"/>
            <p:cNvGrpSpPr>
              <a:grpSpLocks/>
            </p:cNvGrpSpPr>
            <p:nvPr/>
          </p:nvGrpSpPr>
          <p:grpSpPr bwMode="auto">
            <a:xfrm>
              <a:off x="3762" y="2111"/>
              <a:ext cx="53" cy="48"/>
              <a:chOff x="3762" y="2111"/>
              <a:chExt cx="53" cy="48"/>
            </a:xfrm>
          </p:grpSpPr>
          <p:sp>
            <p:nvSpPr>
              <p:cNvPr id="53373" name="Oval 91"/>
              <p:cNvSpPr>
                <a:spLocks noChangeArrowheads="1"/>
              </p:cNvSpPr>
              <p:nvPr/>
            </p:nvSpPr>
            <p:spPr bwMode="auto">
              <a:xfrm>
                <a:off x="3762" y="2111"/>
                <a:ext cx="53"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74" name="Oval 92"/>
              <p:cNvSpPr>
                <a:spLocks noChangeArrowheads="1"/>
              </p:cNvSpPr>
              <p:nvPr/>
            </p:nvSpPr>
            <p:spPr bwMode="auto">
              <a:xfrm>
                <a:off x="3762" y="2111"/>
                <a:ext cx="53"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8" name="Group 96"/>
            <p:cNvGrpSpPr>
              <a:grpSpLocks/>
            </p:cNvGrpSpPr>
            <p:nvPr/>
          </p:nvGrpSpPr>
          <p:grpSpPr bwMode="auto">
            <a:xfrm>
              <a:off x="3392" y="1887"/>
              <a:ext cx="53" cy="48"/>
              <a:chOff x="3392" y="1887"/>
              <a:chExt cx="53" cy="48"/>
            </a:xfrm>
          </p:grpSpPr>
          <p:sp>
            <p:nvSpPr>
              <p:cNvPr id="53371" name="Oval 94"/>
              <p:cNvSpPr>
                <a:spLocks noChangeArrowheads="1"/>
              </p:cNvSpPr>
              <p:nvPr/>
            </p:nvSpPr>
            <p:spPr bwMode="auto">
              <a:xfrm>
                <a:off x="3392" y="1887"/>
                <a:ext cx="53"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72" name="Oval 95"/>
              <p:cNvSpPr>
                <a:spLocks noChangeArrowheads="1"/>
              </p:cNvSpPr>
              <p:nvPr/>
            </p:nvSpPr>
            <p:spPr bwMode="auto">
              <a:xfrm>
                <a:off x="3392" y="1887"/>
                <a:ext cx="53"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19" name="Group 99"/>
            <p:cNvGrpSpPr>
              <a:grpSpLocks/>
            </p:cNvGrpSpPr>
            <p:nvPr/>
          </p:nvGrpSpPr>
          <p:grpSpPr bwMode="auto">
            <a:xfrm>
              <a:off x="1689" y="3235"/>
              <a:ext cx="54" cy="49"/>
              <a:chOff x="1689" y="3235"/>
              <a:chExt cx="54" cy="49"/>
            </a:xfrm>
          </p:grpSpPr>
          <p:sp>
            <p:nvSpPr>
              <p:cNvPr id="53369" name="Oval 97"/>
              <p:cNvSpPr>
                <a:spLocks noChangeArrowheads="1"/>
              </p:cNvSpPr>
              <p:nvPr/>
            </p:nvSpPr>
            <p:spPr bwMode="auto">
              <a:xfrm>
                <a:off x="1689" y="3235"/>
                <a:ext cx="54" cy="49"/>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70" name="Oval 98"/>
              <p:cNvSpPr>
                <a:spLocks noChangeArrowheads="1"/>
              </p:cNvSpPr>
              <p:nvPr/>
            </p:nvSpPr>
            <p:spPr bwMode="auto">
              <a:xfrm>
                <a:off x="1689" y="3235"/>
                <a:ext cx="54" cy="49"/>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0" name="Group 102"/>
            <p:cNvGrpSpPr>
              <a:grpSpLocks/>
            </p:cNvGrpSpPr>
            <p:nvPr/>
          </p:nvGrpSpPr>
          <p:grpSpPr bwMode="auto">
            <a:xfrm>
              <a:off x="2653" y="2914"/>
              <a:ext cx="55" cy="49"/>
              <a:chOff x="2653" y="2914"/>
              <a:chExt cx="55" cy="49"/>
            </a:xfrm>
          </p:grpSpPr>
          <p:sp>
            <p:nvSpPr>
              <p:cNvPr id="53367" name="Oval 100"/>
              <p:cNvSpPr>
                <a:spLocks noChangeArrowheads="1"/>
              </p:cNvSpPr>
              <p:nvPr/>
            </p:nvSpPr>
            <p:spPr bwMode="auto">
              <a:xfrm>
                <a:off x="2653" y="2914"/>
                <a:ext cx="55" cy="49"/>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68" name="Oval 101"/>
              <p:cNvSpPr>
                <a:spLocks noChangeArrowheads="1"/>
              </p:cNvSpPr>
              <p:nvPr/>
            </p:nvSpPr>
            <p:spPr bwMode="auto">
              <a:xfrm>
                <a:off x="2653" y="2914"/>
                <a:ext cx="55" cy="49"/>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1" name="Group 105"/>
            <p:cNvGrpSpPr>
              <a:grpSpLocks/>
            </p:cNvGrpSpPr>
            <p:nvPr/>
          </p:nvGrpSpPr>
          <p:grpSpPr bwMode="auto">
            <a:xfrm>
              <a:off x="2791" y="2630"/>
              <a:ext cx="53" cy="48"/>
              <a:chOff x="2791" y="2630"/>
              <a:chExt cx="53" cy="48"/>
            </a:xfrm>
          </p:grpSpPr>
          <p:sp>
            <p:nvSpPr>
              <p:cNvPr id="53365" name="Oval 103"/>
              <p:cNvSpPr>
                <a:spLocks noChangeArrowheads="1"/>
              </p:cNvSpPr>
              <p:nvPr/>
            </p:nvSpPr>
            <p:spPr bwMode="auto">
              <a:xfrm>
                <a:off x="2791" y="2630"/>
                <a:ext cx="53"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66" name="Oval 104"/>
              <p:cNvSpPr>
                <a:spLocks noChangeArrowheads="1"/>
              </p:cNvSpPr>
              <p:nvPr/>
            </p:nvSpPr>
            <p:spPr bwMode="auto">
              <a:xfrm>
                <a:off x="2791" y="2630"/>
                <a:ext cx="53"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2" name="Group 108"/>
            <p:cNvGrpSpPr>
              <a:grpSpLocks/>
            </p:cNvGrpSpPr>
            <p:nvPr/>
          </p:nvGrpSpPr>
          <p:grpSpPr bwMode="auto">
            <a:xfrm>
              <a:off x="4131" y="1566"/>
              <a:ext cx="53" cy="47"/>
              <a:chOff x="4131" y="1566"/>
              <a:chExt cx="53" cy="47"/>
            </a:xfrm>
          </p:grpSpPr>
          <p:sp>
            <p:nvSpPr>
              <p:cNvPr id="53363" name="Oval 106"/>
              <p:cNvSpPr>
                <a:spLocks noChangeArrowheads="1"/>
              </p:cNvSpPr>
              <p:nvPr/>
            </p:nvSpPr>
            <p:spPr bwMode="auto">
              <a:xfrm>
                <a:off x="4131" y="1566"/>
                <a:ext cx="53" cy="47"/>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64" name="Oval 107"/>
              <p:cNvSpPr>
                <a:spLocks noChangeArrowheads="1"/>
              </p:cNvSpPr>
              <p:nvPr/>
            </p:nvSpPr>
            <p:spPr bwMode="auto">
              <a:xfrm>
                <a:off x="4131" y="1566"/>
                <a:ext cx="53" cy="47"/>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3" name="Group 111"/>
            <p:cNvGrpSpPr>
              <a:grpSpLocks/>
            </p:cNvGrpSpPr>
            <p:nvPr/>
          </p:nvGrpSpPr>
          <p:grpSpPr bwMode="auto">
            <a:xfrm>
              <a:off x="2577" y="2743"/>
              <a:ext cx="53" cy="48"/>
              <a:chOff x="2577" y="2743"/>
              <a:chExt cx="53" cy="48"/>
            </a:xfrm>
          </p:grpSpPr>
          <p:sp>
            <p:nvSpPr>
              <p:cNvPr id="53361" name="Oval 109"/>
              <p:cNvSpPr>
                <a:spLocks noChangeArrowheads="1"/>
              </p:cNvSpPr>
              <p:nvPr/>
            </p:nvSpPr>
            <p:spPr bwMode="auto">
              <a:xfrm>
                <a:off x="2577" y="2743"/>
                <a:ext cx="53"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62" name="Oval 110"/>
              <p:cNvSpPr>
                <a:spLocks noChangeArrowheads="1"/>
              </p:cNvSpPr>
              <p:nvPr/>
            </p:nvSpPr>
            <p:spPr bwMode="auto">
              <a:xfrm>
                <a:off x="2577" y="2743"/>
                <a:ext cx="53"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4" name="Group 114"/>
            <p:cNvGrpSpPr>
              <a:grpSpLocks/>
            </p:cNvGrpSpPr>
            <p:nvPr/>
          </p:nvGrpSpPr>
          <p:grpSpPr bwMode="auto">
            <a:xfrm>
              <a:off x="3088" y="2107"/>
              <a:ext cx="54" cy="47"/>
              <a:chOff x="3088" y="2107"/>
              <a:chExt cx="54" cy="47"/>
            </a:xfrm>
          </p:grpSpPr>
          <p:sp>
            <p:nvSpPr>
              <p:cNvPr id="53359" name="Oval 112"/>
              <p:cNvSpPr>
                <a:spLocks noChangeArrowheads="1"/>
              </p:cNvSpPr>
              <p:nvPr/>
            </p:nvSpPr>
            <p:spPr bwMode="auto">
              <a:xfrm>
                <a:off x="3088" y="2107"/>
                <a:ext cx="54" cy="47"/>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60" name="Oval 113"/>
              <p:cNvSpPr>
                <a:spLocks noChangeArrowheads="1"/>
              </p:cNvSpPr>
              <p:nvPr/>
            </p:nvSpPr>
            <p:spPr bwMode="auto">
              <a:xfrm>
                <a:off x="3088" y="2107"/>
                <a:ext cx="54" cy="47"/>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5" name="Group 117"/>
            <p:cNvGrpSpPr>
              <a:grpSpLocks/>
            </p:cNvGrpSpPr>
            <p:nvPr/>
          </p:nvGrpSpPr>
          <p:grpSpPr bwMode="auto">
            <a:xfrm>
              <a:off x="3017" y="2753"/>
              <a:ext cx="54" cy="48"/>
              <a:chOff x="3017" y="2753"/>
              <a:chExt cx="54" cy="48"/>
            </a:xfrm>
          </p:grpSpPr>
          <p:sp>
            <p:nvSpPr>
              <p:cNvPr id="53357" name="Oval 115"/>
              <p:cNvSpPr>
                <a:spLocks noChangeArrowheads="1"/>
              </p:cNvSpPr>
              <p:nvPr/>
            </p:nvSpPr>
            <p:spPr bwMode="auto">
              <a:xfrm>
                <a:off x="3017" y="2753"/>
                <a:ext cx="54"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58" name="Oval 116"/>
              <p:cNvSpPr>
                <a:spLocks noChangeArrowheads="1"/>
              </p:cNvSpPr>
              <p:nvPr/>
            </p:nvSpPr>
            <p:spPr bwMode="auto">
              <a:xfrm>
                <a:off x="3017" y="2753"/>
                <a:ext cx="54"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6" name="Group 120"/>
            <p:cNvGrpSpPr>
              <a:grpSpLocks/>
            </p:cNvGrpSpPr>
            <p:nvPr/>
          </p:nvGrpSpPr>
          <p:grpSpPr bwMode="auto">
            <a:xfrm>
              <a:off x="3690" y="1673"/>
              <a:ext cx="53" cy="47"/>
              <a:chOff x="3690" y="1673"/>
              <a:chExt cx="53" cy="47"/>
            </a:xfrm>
          </p:grpSpPr>
          <p:sp>
            <p:nvSpPr>
              <p:cNvPr id="53355" name="Oval 118"/>
              <p:cNvSpPr>
                <a:spLocks noChangeArrowheads="1"/>
              </p:cNvSpPr>
              <p:nvPr/>
            </p:nvSpPr>
            <p:spPr bwMode="auto">
              <a:xfrm>
                <a:off x="3690" y="1673"/>
                <a:ext cx="53" cy="47"/>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56" name="Oval 119"/>
              <p:cNvSpPr>
                <a:spLocks noChangeArrowheads="1"/>
              </p:cNvSpPr>
              <p:nvPr/>
            </p:nvSpPr>
            <p:spPr bwMode="auto">
              <a:xfrm>
                <a:off x="3690" y="1673"/>
                <a:ext cx="53" cy="47"/>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7" name="Group 123"/>
            <p:cNvGrpSpPr>
              <a:grpSpLocks/>
            </p:cNvGrpSpPr>
            <p:nvPr/>
          </p:nvGrpSpPr>
          <p:grpSpPr bwMode="auto">
            <a:xfrm>
              <a:off x="3017" y="2535"/>
              <a:ext cx="54" cy="47"/>
              <a:chOff x="3017" y="2535"/>
              <a:chExt cx="54" cy="47"/>
            </a:xfrm>
          </p:grpSpPr>
          <p:sp>
            <p:nvSpPr>
              <p:cNvPr id="53353" name="Oval 121"/>
              <p:cNvSpPr>
                <a:spLocks noChangeArrowheads="1"/>
              </p:cNvSpPr>
              <p:nvPr/>
            </p:nvSpPr>
            <p:spPr bwMode="auto">
              <a:xfrm>
                <a:off x="3017" y="2535"/>
                <a:ext cx="54" cy="47"/>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54" name="Oval 122"/>
              <p:cNvSpPr>
                <a:spLocks noChangeArrowheads="1"/>
              </p:cNvSpPr>
              <p:nvPr/>
            </p:nvSpPr>
            <p:spPr bwMode="auto">
              <a:xfrm>
                <a:off x="3017" y="2535"/>
                <a:ext cx="54" cy="47"/>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8" name="Group 126"/>
            <p:cNvGrpSpPr>
              <a:grpSpLocks/>
            </p:cNvGrpSpPr>
            <p:nvPr/>
          </p:nvGrpSpPr>
          <p:grpSpPr bwMode="auto">
            <a:xfrm>
              <a:off x="3249" y="1679"/>
              <a:ext cx="55" cy="47"/>
              <a:chOff x="3249" y="1679"/>
              <a:chExt cx="55" cy="47"/>
            </a:xfrm>
          </p:grpSpPr>
          <p:sp>
            <p:nvSpPr>
              <p:cNvPr id="53351" name="Oval 124"/>
              <p:cNvSpPr>
                <a:spLocks noChangeArrowheads="1"/>
              </p:cNvSpPr>
              <p:nvPr/>
            </p:nvSpPr>
            <p:spPr bwMode="auto">
              <a:xfrm>
                <a:off x="3249" y="1679"/>
                <a:ext cx="55" cy="47"/>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52" name="Oval 125"/>
              <p:cNvSpPr>
                <a:spLocks noChangeArrowheads="1"/>
              </p:cNvSpPr>
              <p:nvPr/>
            </p:nvSpPr>
            <p:spPr bwMode="auto">
              <a:xfrm>
                <a:off x="3249" y="1679"/>
                <a:ext cx="55" cy="47"/>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29" name="Group 129"/>
            <p:cNvGrpSpPr>
              <a:grpSpLocks/>
            </p:cNvGrpSpPr>
            <p:nvPr/>
          </p:nvGrpSpPr>
          <p:grpSpPr bwMode="auto">
            <a:xfrm>
              <a:off x="3613" y="2486"/>
              <a:ext cx="54" cy="49"/>
              <a:chOff x="3613" y="2486"/>
              <a:chExt cx="54" cy="49"/>
            </a:xfrm>
          </p:grpSpPr>
          <p:sp>
            <p:nvSpPr>
              <p:cNvPr id="53349" name="Oval 127"/>
              <p:cNvSpPr>
                <a:spLocks noChangeArrowheads="1"/>
              </p:cNvSpPr>
              <p:nvPr/>
            </p:nvSpPr>
            <p:spPr bwMode="auto">
              <a:xfrm>
                <a:off x="3613" y="2486"/>
                <a:ext cx="54" cy="49"/>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50" name="Oval 128"/>
              <p:cNvSpPr>
                <a:spLocks noChangeArrowheads="1"/>
              </p:cNvSpPr>
              <p:nvPr/>
            </p:nvSpPr>
            <p:spPr bwMode="auto">
              <a:xfrm>
                <a:off x="3613" y="2486"/>
                <a:ext cx="54" cy="49"/>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30" name="Group 132"/>
            <p:cNvGrpSpPr>
              <a:grpSpLocks/>
            </p:cNvGrpSpPr>
            <p:nvPr/>
          </p:nvGrpSpPr>
          <p:grpSpPr bwMode="auto">
            <a:xfrm>
              <a:off x="4285" y="1148"/>
              <a:ext cx="54" cy="48"/>
              <a:chOff x="4285" y="1148"/>
              <a:chExt cx="54" cy="48"/>
            </a:xfrm>
          </p:grpSpPr>
          <p:sp>
            <p:nvSpPr>
              <p:cNvPr id="53347" name="Oval 130"/>
              <p:cNvSpPr>
                <a:spLocks noChangeArrowheads="1"/>
              </p:cNvSpPr>
              <p:nvPr/>
            </p:nvSpPr>
            <p:spPr bwMode="auto">
              <a:xfrm>
                <a:off x="4285" y="1148"/>
                <a:ext cx="54"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48" name="Oval 131"/>
              <p:cNvSpPr>
                <a:spLocks noChangeArrowheads="1"/>
              </p:cNvSpPr>
              <p:nvPr/>
            </p:nvSpPr>
            <p:spPr bwMode="auto">
              <a:xfrm>
                <a:off x="4285" y="1148"/>
                <a:ext cx="54"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31" name="Group 135"/>
            <p:cNvGrpSpPr>
              <a:grpSpLocks/>
            </p:cNvGrpSpPr>
            <p:nvPr/>
          </p:nvGrpSpPr>
          <p:grpSpPr bwMode="auto">
            <a:xfrm>
              <a:off x="3541" y="2218"/>
              <a:ext cx="53" cy="48"/>
              <a:chOff x="3541" y="2218"/>
              <a:chExt cx="53" cy="48"/>
            </a:xfrm>
          </p:grpSpPr>
          <p:sp>
            <p:nvSpPr>
              <p:cNvPr id="53345" name="Oval 133"/>
              <p:cNvSpPr>
                <a:spLocks noChangeArrowheads="1"/>
              </p:cNvSpPr>
              <p:nvPr/>
            </p:nvSpPr>
            <p:spPr bwMode="auto">
              <a:xfrm>
                <a:off x="3541" y="2218"/>
                <a:ext cx="53"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46" name="Oval 134"/>
              <p:cNvSpPr>
                <a:spLocks noChangeArrowheads="1"/>
              </p:cNvSpPr>
              <p:nvPr/>
            </p:nvSpPr>
            <p:spPr bwMode="auto">
              <a:xfrm>
                <a:off x="3541" y="2218"/>
                <a:ext cx="53"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32" name="Group 138"/>
            <p:cNvGrpSpPr>
              <a:grpSpLocks/>
            </p:cNvGrpSpPr>
            <p:nvPr/>
          </p:nvGrpSpPr>
          <p:grpSpPr bwMode="auto">
            <a:xfrm>
              <a:off x="2261" y="3080"/>
              <a:ext cx="54" cy="48"/>
              <a:chOff x="2261" y="3080"/>
              <a:chExt cx="54" cy="48"/>
            </a:xfrm>
          </p:grpSpPr>
          <p:sp>
            <p:nvSpPr>
              <p:cNvPr id="53343" name="Oval 136"/>
              <p:cNvSpPr>
                <a:spLocks noChangeArrowheads="1"/>
              </p:cNvSpPr>
              <p:nvPr/>
            </p:nvSpPr>
            <p:spPr bwMode="auto">
              <a:xfrm>
                <a:off x="2261" y="3080"/>
                <a:ext cx="54"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44" name="Oval 137"/>
              <p:cNvSpPr>
                <a:spLocks noChangeArrowheads="1"/>
              </p:cNvSpPr>
              <p:nvPr/>
            </p:nvSpPr>
            <p:spPr bwMode="auto">
              <a:xfrm>
                <a:off x="2261" y="3080"/>
                <a:ext cx="54"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33" name="Group 141"/>
            <p:cNvGrpSpPr>
              <a:grpSpLocks/>
            </p:cNvGrpSpPr>
            <p:nvPr/>
          </p:nvGrpSpPr>
          <p:grpSpPr bwMode="auto">
            <a:xfrm>
              <a:off x="3231" y="2309"/>
              <a:ext cx="54" cy="48"/>
              <a:chOff x="3231" y="2309"/>
              <a:chExt cx="54" cy="48"/>
            </a:xfrm>
          </p:grpSpPr>
          <p:sp>
            <p:nvSpPr>
              <p:cNvPr id="53341" name="Oval 139"/>
              <p:cNvSpPr>
                <a:spLocks noChangeArrowheads="1"/>
              </p:cNvSpPr>
              <p:nvPr/>
            </p:nvSpPr>
            <p:spPr bwMode="auto">
              <a:xfrm>
                <a:off x="3231" y="2309"/>
                <a:ext cx="54"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42" name="Oval 140"/>
              <p:cNvSpPr>
                <a:spLocks noChangeArrowheads="1"/>
              </p:cNvSpPr>
              <p:nvPr/>
            </p:nvSpPr>
            <p:spPr bwMode="auto">
              <a:xfrm>
                <a:off x="3231" y="2309"/>
                <a:ext cx="54"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3334" name="Group 144"/>
            <p:cNvGrpSpPr>
              <a:grpSpLocks/>
            </p:cNvGrpSpPr>
            <p:nvPr/>
          </p:nvGrpSpPr>
          <p:grpSpPr bwMode="auto">
            <a:xfrm>
              <a:off x="3386" y="2850"/>
              <a:ext cx="54" cy="48"/>
              <a:chOff x="3386" y="2850"/>
              <a:chExt cx="54" cy="48"/>
            </a:xfrm>
          </p:grpSpPr>
          <p:sp>
            <p:nvSpPr>
              <p:cNvPr id="53339" name="Oval 142"/>
              <p:cNvSpPr>
                <a:spLocks noChangeArrowheads="1"/>
              </p:cNvSpPr>
              <p:nvPr/>
            </p:nvSpPr>
            <p:spPr bwMode="auto">
              <a:xfrm>
                <a:off x="3386" y="2850"/>
                <a:ext cx="54" cy="48"/>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40" name="Oval 143"/>
              <p:cNvSpPr>
                <a:spLocks noChangeArrowheads="1"/>
              </p:cNvSpPr>
              <p:nvPr/>
            </p:nvSpPr>
            <p:spPr bwMode="auto">
              <a:xfrm>
                <a:off x="3386" y="2850"/>
                <a:ext cx="54" cy="48"/>
              </a:xfrm>
              <a:prstGeom prst="ellipse">
                <a:avLst/>
              </a:prstGeom>
              <a:noFill/>
              <a:ln w="11113"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53335" name="Oval 145"/>
            <p:cNvSpPr>
              <a:spLocks noChangeArrowheads="1"/>
            </p:cNvSpPr>
            <p:nvPr/>
          </p:nvSpPr>
          <p:spPr bwMode="auto">
            <a:xfrm>
              <a:off x="3304" y="2470"/>
              <a:ext cx="94" cy="86"/>
            </a:xfrm>
            <a:prstGeom prst="ellipse">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36" name="Rectangle 146"/>
            <p:cNvSpPr>
              <a:spLocks noChangeArrowheads="1"/>
            </p:cNvSpPr>
            <p:nvPr/>
          </p:nvSpPr>
          <p:spPr bwMode="auto">
            <a:xfrm>
              <a:off x="1987" y="1175"/>
              <a:ext cx="542" cy="1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3337" name="Rectangle 147"/>
            <p:cNvSpPr>
              <a:spLocks noChangeArrowheads="1"/>
            </p:cNvSpPr>
            <p:nvPr/>
          </p:nvSpPr>
          <p:spPr bwMode="auto">
            <a:xfrm>
              <a:off x="2011" y="1187"/>
              <a:ext cx="232"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300" b="1" i="1">
                  <a:solidFill>
                    <a:srgbClr val="000000"/>
                  </a:solidFill>
                  <a:latin typeface="ＭＳ Ｐゴシック" pitchFamily="50" charset="-128"/>
                </a:rPr>
                <a:t>ｎ</a:t>
              </a:r>
              <a:r>
                <a:rPr kumimoji="0" lang="ja-JP" altLang="en-US" sz="1300" b="1">
                  <a:solidFill>
                    <a:srgbClr val="000000"/>
                  </a:solidFill>
                  <a:latin typeface="ＭＳ Ｐゴシック" pitchFamily="50" charset="-128"/>
                </a:rPr>
                <a:t> ＝ </a:t>
              </a:r>
              <a:endParaRPr kumimoji="0" lang="ja-JP" altLang="en-US" sz="1800"/>
            </a:p>
          </p:txBody>
        </p:sp>
        <p:sp>
          <p:nvSpPr>
            <p:cNvPr id="53338" name="Rectangle 148"/>
            <p:cNvSpPr>
              <a:spLocks noChangeArrowheads="1"/>
            </p:cNvSpPr>
            <p:nvPr/>
          </p:nvSpPr>
          <p:spPr bwMode="auto">
            <a:xfrm>
              <a:off x="2254" y="1187"/>
              <a:ext cx="142"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300" b="1">
                  <a:solidFill>
                    <a:srgbClr val="000000"/>
                  </a:solidFill>
                  <a:latin typeface="ＭＳ Ｐゴシック" pitchFamily="50" charset="-128"/>
                </a:rPr>
                <a:t>３０</a:t>
              </a:r>
              <a:endParaRPr kumimoji="0" lang="ja-JP" altLang="en-US" sz="1800"/>
            </a:p>
          </p:txBody>
        </p:sp>
      </p:grpSp>
      <p:sp>
        <p:nvSpPr>
          <p:cNvPr id="5325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４６／６０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ctrTitle"/>
          </p:nvPr>
        </p:nvSpPr>
        <p:spPr>
          <a:xfrm>
            <a:off x="685800" y="381000"/>
            <a:ext cx="7772400" cy="533400"/>
          </a:xfrm>
          <a:ln w="28575">
            <a:solidFill>
              <a:schemeClr val="tx1"/>
            </a:solidFill>
            <a:miter lim="800000"/>
            <a:headEnd/>
            <a:tailEnd/>
          </a:ln>
        </p:spPr>
        <p:txBody>
          <a:bodyPr/>
          <a:lstStyle/>
          <a:p>
            <a:pPr eaLnBrk="1" hangingPunct="1"/>
            <a:r>
              <a:rPr lang="ja-JP" altLang="en-US" sz="3200" smtClean="0">
                <a:latin typeface="HGP創英角ﾎﾟｯﾌﾟ体" pitchFamily="50" charset="-128"/>
                <a:ea typeface="HGP創英角ﾎﾟｯﾌﾟ体" pitchFamily="50" charset="-128"/>
              </a:rPr>
              <a:t>「散布図」の見方</a:t>
            </a:r>
          </a:p>
        </p:txBody>
      </p:sp>
      <p:sp>
        <p:nvSpPr>
          <p:cNvPr id="54275" name="AutoShape 764"/>
          <p:cNvSpPr>
            <a:spLocks noChangeAspect="1" noChangeArrowheads="1" noTextEdit="1"/>
          </p:cNvSpPr>
          <p:nvPr/>
        </p:nvSpPr>
        <p:spPr bwMode="auto">
          <a:xfrm>
            <a:off x="971550" y="1143000"/>
            <a:ext cx="7200900"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54276" name="Rectangle 766"/>
          <p:cNvSpPr>
            <a:spLocks noChangeArrowheads="1"/>
          </p:cNvSpPr>
          <p:nvPr/>
        </p:nvSpPr>
        <p:spPr bwMode="auto">
          <a:xfrm>
            <a:off x="1293813" y="1171575"/>
            <a:ext cx="12954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700">
                <a:solidFill>
                  <a:srgbClr val="000000"/>
                </a:solidFill>
                <a:latin typeface="ＭＳ Ｐゴシック" pitchFamily="50" charset="-128"/>
              </a:rPr>
              <a:t>散布図の状態</a:t>
            </a:r>
            <a:endParaRPr kumimoji="0" lang="ja-JP" altLang="en-US" sz="1800"/>
          </a:p>
        </p:txBody>
      </p:sp>
      <p:sp>
        <p:nvSpPr>
          <p:cNvPr id="54277" name="Rectangle 767"/>
          <p:cNvSpPr>
            <a:spLocks noChangeArrowheads="1"/>
          </p:cNvSpPr>
          <p:nvPr/>
        </p:nvSpPr>
        <p:spPr bwMode="auto">
          <a:xfrm>
            <a:off x="3227388" y="1171575"/>
            <a:ext cx="10795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700">
                <a:solidFill>
                  <a:srgbClr val="000000"/>
                </a:solidFill>
                <a:latin typeface="ＭＳ Ｐゴシック" pitchFamily="50" charset="-128"/>
              </a:rPr>
              <a:t>状態の見方</a:t>
            </a:r>
            <a:endParaRPr kumimoji="0" lang="ja-JP" altLang="en-US" sz="1800"/>
          </a:p>
        </p:txBody>
      </p:sp>
      <p:sp>
        <p:nvSpPr>
          <p:cNvPr id="54278" name="Rectangle 768"/>
          <p:cNvSpPr>
            <a:spLocks noChangeArrowheads="1"/>
          </p:cNvSpPr>
          <p:nvPr/>
        </p:nvSpPr>
        <p:spPr bwMode="auto">
          <a:xfrm>
            <a:off x="4884738" y="1171575"/>
            <a:ext cx="12954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700">
                <a:solidFill>
                  <a:srgbClr val="000000"/>
                </a:solidFill>
                <a:latin typeface="ＭＳ Ｐゴシック" pitchFamily="50" charset="-128"/>
              </a:rPr>
              <a:t>散布図の状態</a:t>
            </a:r>
            <a:endParaRPr kumimoji="0" lang="ja-JP" altLang="en-US" sz="1800"/>
          </a:p>
        </p:txBody>
      </p:sp>
      <p:sp>
        <p:nvSpPr>
          <p:cNvPr id="54279" name="Rectangle 769"/>
          <p:cNvSpPr>
            <a:spLocks noChangeArrowheads="1"/>
          </p:cNvSpPr>
          <p:nvPr/>
        </p:nvSpPr>
        <p:spPr bwMode="auto">
          <a:xfrm>
            <a:off x="6818313" y="1168400"/>
            <a:ext cx="10795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700">
                <a:solidFill>
                  <a:srgbClr val="000000"/>
                </a:solidFill>
                <a:latin typeface="ＭＳ Ｐゴシック" pitchFamily="50" charset="-128"/>
              </a:rPr>
              <a:t>状態の見方</a:t>
            </a:r>
            <a:endParaRPr kumimoji="0" lang="ja-JP" altLang="en-US" sz="1800"/>
          </a:p>
        </p:txBody>
      </p:sp>
      <p:sp>
        <p:nvSpPr>
          <p:cNvPr id="54280" name="Rectangle 770"/>
          <p:cNvSpPr>
            <a:spLocks noChangeArrowheads="1"/>
          </p:cNvSpPr>
          <p:nvPr/>
        </p:nvSpPr>
        <p:spPr bwMode="auto">
          <a:xfrm>
            <a:off x="1077913" y="2192338"/>
            <a:ext cx="1270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Y</a:t>
            </a:r>
            <a:endParaRPr kumimoji="0" lang="en-US" altLang="ja-JP" sz="1800"/>
          </a:p>
        </p:txBody>
      </p:sp>
      <p:sp>
        <p:nvSpPr>
          <p:cNvPr id="54281" name="Rectangle 771"/>
          <p:cNvSpPr>
            <a:spLocks noChangeArrowheads="1"/>
          </p:cNvSpPr>
          <p:nvPr/>
        </p:nvSpPr>
        <p:spPr bwMode="auto">
          <a:xfrm>
            <a:off x="4668838" y="2192338"/>
            <a:ext cx="127000"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Y</a:t>
            </a:r>
            <a:endParaRPr kumimoji="0" lang="en-US" altLang="ja-JP" sz="1800"/>
          </a:p>
        </p:txBody>
      </p:sp>
      <p:sp>
        <p:nvSpPr>
          <p:cNvPr id="54282" name="Rectangle 772"/>
          <p:cNvSpPr>
            <a:spLocks noChangeArrowheads="1"/>
          </p:cNvSpPr>
          <p:nvPr/>
        </p:nvSpPr>
        <p:spPr bwMode="auto">
          <a:xfrm>
            <a:off x="1846263" y="2857500"/>
            <a:ext cx="130175"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X</a:t>
            </a:r>
            <a:endParaRPr kumimoji="0" lang="en-US" altLang="ja-JP" sz="1800"/>
          </a:p>
        </p:txBody>
      </p:sp>
      <p:sp>
        <p:nvSpPr>
          <p:cNvPr id="54283" name="Rectangle 773"/>
          <p:cNvSpPr>
            <a:spLocks noChangeArrowheads="1"/>
          </p:cNvSpPr>
          <p:nvPr/>
        </p:nvSpPr>
        <p:spPr bwMode="auto">
          <a:xfrm>
            <a:off x="5437188" y="2847975"/>
            <a:ext cx="130175"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X</a:t>
            </a:r>
            <a:endParaRPr kumimoji="0" lang="en-US" altLang="ja-JP" sz="1800"/>
          </a:p>
        </p:txBody>
      </p:sp>
      <p:sp>
        <p:nvSpPr>
          <p:cNvPr id="54284" name="Rectangle 774"/>
          <p:cNvSpPr>
            <a:spLocks noChangeArrowheads="1"/>
          </p:cNvSpPr>
          <p:nvPr/>
        </p:nvSpPr>
        <p:spPr bwMode="auto">
          <a:xfrm>
            <a:off x="1077913" y="3867150"/>
            <a:ext cx="1270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Y</a:t>
            </a:r>
            <a:endParaRPr kumimoji="0" lang="en-US" altLang="ja-JP" sz="1800"/>
          </a:p>
        </p:txBody>
      </p:sp>
      <p:sp>
        <p:nvSpPr>
          <p:cNvPr id="54285" name="Rectangle 775"/>
          <p:cNvSpPr>
            <a:spLocks noChangeArrowheads="1"/>
          </p:cNvSpPr>
          <p:nvPr/>
        </p:nvSpPr>
        <p:spPr bwMode="auto">
          <a:xfrm>
            <a:off x="4668838" y="3867150"/>
            <a:ext cx="1270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Y</a:t>
            </a:r>
            <a:endParaRPr kumimoji="0" lang="en-US" altLang="ja-JP" sz="1800"/>
          </a:p>
        </p:txBody>
      </p:sp>
      <p:sp>
        <p:nvSpPr>
          <p:cNvPr id="54286" name="Rectangle 776"/>
          <p:cNvSpPr>
            <a:spLocks noChangeArrowheads="1"/>
          </p:cNvSpPr>
          <p:nvPr/>
        </p:nvSpPr>
        <p:spPr bwMode="auto">
          <a:xfrm>
            <a:off x="1846263" y="4527550"/>
            <a:ext cx="130175"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X</a:t>
            </a:r>
            <a:endParaRPr kumimoji="0" lang="en-US" altLang="ja-JP" sz="1800"/>
          </a:p>
        </p:txBody>
      </p:sp>
      <p:sp>
        <p:nvSpPr>
          <p:cNvPr id="54287" name="Rectangle 777"/>
          <p:cNvSpPr>
            <a:spLocks noChangeArrowheads="1"/>
          </p:cNvSpPr>
          <p:nvPr/>
        </p:nvSpPr>
        <p:spPr bwMode="auto">
          <a:xfrm>
            <a:off x="5437188" y="4532313"/>
            <a:ext cx="1301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X</a:t>
            </a:r>
            <a:endParaRPr kumimoji="0" lang="en-US" altLang="ja-JP" sz="1800"/>
          </a:p>
        </p:txBody>
      </p:sp>
      <p:sp>
        <p:nvSpPr>
          <p:cNvPr id="54288" name="Rectangle 778"/>
          <p:cNvSpPr>
            <a:spLocks noChangeArrowheads="1"/>
          </p:cNvSpPr>
          <p:nvPr/>
        </p:nvSpPr>
        <p:spPr bwMode="auto">
          <a:xfrm>
            <a:off x="1077913" y="5543550"/>
            <a:ext cx="152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800"/>
              <a:t>Y</a:t>
            </a:r>
          </a:p>
        </p:txBody>
      </p:sp>
      <p:sp>
        <p:nvSpPr>
          <p:cNvPr id="54289" name="Rectangle 779"/>
          <p:cNvSpPr>
            <a:spLocks noChangeArrowheads="1"/>
          </p:cNvSpPr>
          <p:nvPr/>
        </p:nvSpPr>
        <p:spPr bwMode="auto">
          <a:xfrm>
            <a:off x="4668838" y="5543550"/>
            <a:ext cx="12700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Y</a:t>
            </a:r>
            <a:endParaRPr kumimoji="0" lang="en-US" altLang="ja-JP" sz="1800"/>
          </a:p>
        </p:txBody>
      </p:sp>
      <p:sp>
        <p:nvSpPr>
          <p:cNvPr id="54290" name="Rectangle 780"/>
          <p:cNvSpPr>
            <a:spLocks noChangeArrowheads="1"/>
          </p:cNvSpPr>
          <p:nvPr/>
        </p:nvSpPr>
        <p:spPr bwMode="auto">
          <a:xfrm>
            <a:off x="1846263" y="6203950"/>
            <a:ext cx="130175"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X</a:t>
            </a:r>
            <a:endParaRPr kumimoji="0" lang="en-US" altLang="ja-JP" sz="1800"/>
          </a:p>
        </p:txBody>
      </p:sp>
      <p:sp>
        <p:nvSpPr>
          <p:cNvPr id="54291" name="Rectangle 781"/>
          <p:cNvSpPr>
            <a:spLocks noChangeArrowheads="1"/>
          </p:cNvSpPr>
          <p:nvPr/>
        </p:nvSpPr>
        <p:spPr bwMode="auto">
          <a:xfrm>
            <a:off x="5437188" y="6208713"/>
            <a:ext cx="1301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700">
                <a:solidFill>
                  <a:srgbClr val="000000"/>
                </a:solidFill>
                <a:latin typeface="ＭＳ Ｐゴシック" pitchFamily="50" charset="-128"/>
              </a:rPr>
              <a:t>X</a:t>
            </a:r>
            <a:endParaRPr kumimoji="0" lang="en-US" altLang="ja-JP" sz="1800"/>
          </a:p>
        </p:txBody>
      </p:sp>
      <p:sp>
        <p:nvSpPr>
          <p:cNvPr id="54292" name="Line 782"/>
          <p:cNvSpPr>
            <a:spLocks noChangeShapeType="1"/>
          </p:cNvSpPr>
          <p:nvPr/>
        </p:nvSpPr>
        <p:spPr bwMode="auto">
          <a:xfrm>
            <a:off x="2905125" y="1169988"/>
            <a:ext cx="1588" cy="2682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293" name="Rectangle 783"/>
          <p:cNvSpPr>
            <a:spLocks noChangeArrowheads="1"/>
          </p:cNvSpPr>
          <p:nvPr/>
        </p:nvSpPr>
        <p:spPr bwMode="auto">
          <a:xfrm>
            <a:off x="2905125" y="1169988"/>
            <a:ext cx="19050" cy="2682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294" name="Rectangle 784"/>
          <p:cNvSpPr>
            <a:spLocks noChangeArrowheads="1"/>
          </p:cNvSpPr>
          <p:nvPr/>
        </p:nvSpPr>
        <p:spPr bwMode="auto">
          <a:xfrm>
            <a:off x="998538" y="1438275"/>
            <a:ext cx="3546475" cy="365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295" name="Line 785"/>
          <p:cNvSpPr>
            <a:spLocks noChangeShapeType="1"/>
          </p:cNvSpPr>
          <p:nvPr/>
        </p:nvSpPr>
        <p:spPr bwMode="auto">
          <a:xfrm>
            <a:off x="6496050" y="1169988"/>
            <a:ext cx="1588" cy="2682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296" name="Rectangle 786"/>
          <p:cNvSpPr>
            <a:spLocks noChangeArrowheads="1"/>
          </p:cNvSpPr>
          <p:nvPr/>
        </p:nvSpPr>
        <p:spPr bwMode="auto">
          <a:xfrm>
            <a:off x="6496050" y="1169988"/>
            <a:ext cx="19050" cy="2682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297" name="Line 787"/>
          <p:cNvSpPr>
            <a:spLocks noChangeShapeType="1"/>
          </p:cNvSpPr>
          <p:nvPr/>
        </p:nvSpPr>
        <p:spPr bwMode="auto">
          <a:xfrm>
            <a:off x="1266825" y="2882900"/>
            <a:ext cx="13763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298" name="Rectangle 788"/>
          <p:cNvSpPr>
            <a:spLocks noChangeArrowheads="1"/>
          </p:cNvSpPr>
          <p:nvPr/>
        </p:nvSpPr>
        <p:spPr bwMode="auto">
          <a:xfrm>
            <a:off x="1266825" y="2882900"/>
            <a:ext cx="1376363"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299" name="Line 789"/>
          <p:cNvSpPr>
            <a:spLocks noChangeShapeType="1"/>
          </p:cNvSpPr>
          <p:nvPr/>
        </p:nvSpPr>
        <p:spPr bwMode="auto">
          <a:xfrm>
            <a:off x="998538" y="3122613"/>
            <a:ext cx="35464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00" name="Rectangle 790"/>
          <p:cNvSpPr>
            <a:spLocks noChangeArrowheads="1"/>
          </p:cNvSpPr>
          <p:nvPr/>
        </p:nvSpPr>
        <p:spPr bwMode="auto">
          <a:xfrm>
            <a:off x="998538" y="3122613"/>
            <a:ext cx="3546475"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01" name="Line 791"/>
          <p:cNvSpPr>
            <a:spLocks noChangeShapeType="1"/>
          </p:cNvSpPr>
          <p:nvPr/>
        </p:nvSpPr>
        <p:spPr bwMode="auto">
          <a:xfrm>
            <a:off x="1247775" y="1695450"/>
            <a:ext cx="1588" cy="12065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02" name="Rectangle 792"/>
          <p:cNvSpPr>
            <a:spLocks noChangeArrowheads="1"/>
          </p:cNvSpPr>
          <p:nvPr/>
        </p:nvSpPr>
        <p:spPr bwMode="auto">
          <a:xfrm>
            <a:off x="1247775" y="1695450"/>
            <a:ext cx="19050" cy="12065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03" name="Line 793"/>
          <p:cNvSpPr>
            <a:spLocks noChangeShapeType="1"/>
          </p:cNvSpPr>
          <p:nvPr/>
        </p:nvSpPr>
        <p:spPr bwMode="auto">
          <a:xfrm>
            <a:off x="4838700" y="1695450"/>
            <a:ext cx="1588" cy="12065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04" name="Rectangle 794"/>
          <p:cNvSpPr>
            <a:spLocks noChangeArrowheads="1"/>
          </p:cNvSpPr>
          <p:nvPr/>
        </p:nvSpPr>
        <p:spPr bwMode="auto">
          <a:xfrm>
            <a:off x="4838700" y="1695450"/>
            <a:ext cx="19050" cy="12065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05" name="Line 795"/>
          <p:cNvSpPr>
            <a:spLocks noChangeShapeType="1"/>
          </p:cNvSpPr>
          <p:nvPr/>
        </p:nvSpPr>
        <p:spPr bwMode="auto">
          <a:xfrm>
            <a:off x="1266825" y="4557713"/>
            <a:ext cx="13763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06" name="Rectangle 796"/>
          <p:cNvSpPr>
            <a:spLocks noChangeArrowheads="1"/>
          </p:cNvSpPr>
          <p:nvPr/>
        </p:nvSpPr>
        <p:spPr bwMode="auto">
          <a:xfrm>
            <a:off x="1266825" y="4557713"/>
            <a:ext cx="1376363"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07" name="Line 797"/>
          <p:cNvSpPr>
            <a:spLocks noChangeShapeType="1"/>
          </p:cNvSpPr>
          <p:nvPr/>
        </p:nvSpPr>
        <p:spPr bwMode="auto">
          <a:xfrm>
            <a:off x="998538" y="4797425"/>
            <a:ext cx="35464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08" name="Rectangle 798"/>
          <p:cNvSpPr>
            <a:spLocks noChangeArrowheads="1"/>
          </p:cNvSpPr>
          <p:nvPr/>
        </p:nvSpPr>
        <p:spPr bwMode="auto">
          <a:xfrm>
            <a:off x="998538" y="4797425"/>
            <a:ext cx="3546475"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09" name="Line 799"/>
          <p:cNvSpPr>
            <a:spLocks noChangeShapeType="1"/>
          </p:cNvSpPr>
          <p:nvPr/>
        </p:nvSpPr>
        <p:spPr bwMode="auto">
          <a:xfrm>
            <a:off x="1247775" y="3370263"/>
            <a:ext cx="1588" cy="12065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10" name="Rectangle 800"/>
          <p:cNvSpPr>
            <a:spLocks noChangeArrowheads="1"/>
          </p:cNvSpPr>
          <p:nvPr/>
        </p:nvSpPr>
        <p:spPr bwMode="auto">
          <a:xfrm>
            <a:off x="1247775" y="3370263"/>
            <a:ext cx="19050" cy="12065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11" name="Line 801"/>
          <p:cNvSpPr>
            <a:spLocks noChangeShapeType="1"/>
          </p:cNvSpPr>
          <p:nvPr/>
        </p:nvSpPr>
        <p:spPr bwMode="auto">
          <a:xfrm>
            <a:off x="4838700" y="3370263"/>
            <a:ext cx="1588" cy="12065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12" name="Rectangle 802"/>
          <p:cNvSpPr>
            <a:spLocks noChangeArrowheads="1"/>
          </p:cNvSpPr>
          <p:nvPr/>
        </p:nvSpPr>
        <p:spPr bwMode="auto">
          <a:xfrm>
            <a:off x="4838700" y="3370263"/>
            <a:ext cx="19050" cy="12065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13" name="Line 803"/>
          <p:cNvSpPr>
            <a:spLocks noChangeShapeType="1"/>
          </p:cNvSpPr>
          <p:nvPr/>
        </p:nvSpPr>
        <p:spPr bwMode="auto">
          <a:xfrm>
            <a:off x="1266825" y="6234113"/>
            <a:ext cx="13763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14" name="Rectangle 804"/>
          <p:cNvSpPr>
            <a:spLocks noChangeArrowheads="1"/>
          </p:cNvSpPr>
          <p:nvPr/>
        </p:nvSpPr>
        <p:spPr bwMode="auto">
          <a:xfrm>
            <a:off x="1266825" y="6234113"/>
            <a:ext cx="1376363"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15" name="Rectangle 805"/>
          <p:cNvSpPr>
            <a:spLocks noChangeArrowheads="1"/>
          </p:cNvSpPr>
          <p:nvPr/>
        </p:nvSpPr>
        <p:spPr bwMode="auto">
          <a:xfrm>
            <a:off x="962025" y="1133475"/>
            <a:ext cx="36513" cy="53816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16" name="Line 806"/>
          <p:cNvSpPr>
            <a:spLocks noChangeShapeType="1"/>
          </p:cNvSpPr>
          <p:nvPr/>
        </p:nvSpPr>
        <p:spPr bwMode="auto">
          <a:xfrm>
            <a:off x="2905125" y="1474788"/>
            <a:ext cx="1588" cy="50022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17" name="Rectangle 807"/>
          <p:cNvSpPr>
            <a:spLocks noChangeArrowheads="1"/>
          </p:cNvSpPr>
          <p:nvPr/>
        </p:nvSpPr>
        <p:spPr bwMode="auto">
          <a:xfrm>
            <a:off x="2905125" y="1474788"/>
            <a:ext cx="19050" cy="50022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18" name="Rectangle 808"/>
          <p:cNvSpPr>
            <a:spLocks noChangeArrowheads="1"/>
          </p:cNvSpPr>
          <p:nvPr/>
        </p:nvSpPr>
        <p:spPr bwMode="auto">
          <a:xfrm>
            <a:off x="4545013" y="1169988"/>
            <a:ext cx="17462" cy="53070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19" name="Rectangle 809"/>
          <p:cNvSpPr>
            <a:spLocks noChangeArrowheads="1"/>
          </p:cNvSpPr>
          <p:nvPr/>
        </p:nvSpPr>
        <p:spPr bwMode="auto">
          <a:xfrm>
            <a:off x="4581525" y="1169988"/>
            <a:ext cx="17463" cy="53070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20" name="Line 810"/>
          <p:cNvSpPr>
            <a:spLocks noChangeShapeType="1"/>
          </p:cNvSpPr>
          <p:nvPr/>
        </p:nvSpPr>
        <p:spPr bwMode="auto">
          <a:xfrm>
            <a:off x="6496050" y="1474788"/>
            <a:ext cx="1588" cy="50022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21" name="Rectangle 811"/>
          <p:cNvSpPr>
            <a:spLocks noChangeArrowheads="1"/>
          </p:cNvSpPr>
          <p:nvPr/>
        </p:nvSpPr>
        <p:spPr bwMode="auto">
          <a:xfrm>
            <a:off x="6496050" y="1474788"/>
            <a:ext cx="19050" cy="50022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22" name="Rectangle 812"/>
          <p:cNvSpPr>
            <a:spLocks noChangeArrowheads="1"/>
          </p:cNvSpPr>
          <p:nvPr/>
        </p:nvSpPr>
        <p:spPr bwMode="auto">
          <a:xfrm>
            <a:off x="8143875" y="1169988"/>
            <a:ext cx="38100" cy="5345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23" name="Line 813"/>
          <p:cNvSpPr>
            <a:spLocks noChangeShapeType="1"/>
          </p:cNvSpPr>
          <p:nvPr/>
        </p:nvSpPr>
        <p:spPr bwMode="auto">
          <a:xfrm>
            <a:off x="1247775" y="5046663"/>
            <a:ext cx="1588" cy="12049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24" name="Rectangle 814"/>
          <p:cNvSpPr>
            <a:spLocks noChangeArrowheads="1"/>
          </p:cNvSpPr>
          <p:nvPr/>
        </p:nvSpPr>
        <p:spPr bwMode="auto">
          <a:xfrm>
            <a:off x="1247775" y="5046663"/>
            <a:ext cx="19050" cy="12049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25" name="Line 815"/>
          <p:cNvSpPr>
            <a:spLocks noChangeShapeType="1"/>
          </p:cNvSpPr>
          <p:nvPr/>
        </p:nvSpPr>
        <p:spPr bwMode="auto">
          <a:xfrm>
            <a:off x="4838700" y="5046663"/>
            <a:ext cx="1588" cy="12049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26" name="Rectangle 816"/>
          <p:cNvSpPr>
            <a:spLocks noChangeArrowheads="1"/>
          </p:cNvSpPr>
          <p:nvPr/>
        </p:nvSpPr>
        <p:spPr bwMode="auto">
          <a:xfrm>
            <a:off x="4838700" y="5046663"/>
            <a:ext cx="19050" cy="12049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27" name="Rectangle 817"/>
          <p:cNvSpPr>
            <a:spLocks noChangeArrowheads="1"/>
          </p:cNvSpPr>
          <p:nvPr/>
        </p:nvSpPr>
        <p:spPr bwMode="auto">
          <a:xfrm>
            <a:off x="998538" y="1133475"/>
            <a:ext cx="7183437" cy="365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28" name="Rectangle 818"/>
          <p:cNvSpPr>
            <a:spLocks noChangeArrowheads="1"/>
          </p:cNvSpPr>
          <p:nvPr/>
        </p:nvSpPr>
        <p:spPr bwMode="auto">
          <a:xfrm>
            <a:off x="4598988" y="1438275"/>
            <a:ext cx="3582987" cy="365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29" name="Line 819"/>
          <p:cNvSpPr>
            <a:spLocks noChangeShapeType="1"/>
          </p:cNvSpPr>
          <p:nvPr/>
        </p:nvSpPr>
        <p:spPr bwMode="auto">
          <a:xfrm>
            <a:off x="4857750" y="2882900"/>
            <a:ext cx="13763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30" name="Rectangle 820"/>
          <p:cNvSpPr>
            <a:spLocks noChangeArrowheads="1"/>
          </p:cNvSpPr>
          <p:nvPr/>
        </p:nvSpPr>
        <p:spPr bwMode="auto">
          <a:xfrm>
            <a:off x="4857750" y="2882900"/>
            <a:ext cx="1376363"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31" name="Line 821"/>
          <p:cNvSpPr>
            <a:spLocks noChangeShapeType="1"/>
          </p:cNvSpPr>
          <p:nvPr/>
        </p:nvSpPr>
        <p:spPr bwMode="auto">
          <a:xfrm>
            <a:off x="4598988" y="3122613"/>
            <a:ext cx="35448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32" name="Rectangle 822"/>
          <p:cNvSpPr>
            <a:spLocks noChangeArrowheads="1"/>
          </p:cNvSpPr>
          <p:nvPr/>
        </p:nvSpPr>
        <p:spPr bwMode="auto">
          <a:xfrm>
            <a:off x="4598988" y="3122613"/>
            <a:ext cx="3544887"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33" name="Line 823"/>
          <p:cNvSpPr>
            <a:spLocks noChangeShapeType="1"/>
          </p:cNvSpPr>
          <p:nvPr/>
        </p:nvSpPr>
        <p:spPr bwMode="auto">
          <a:xfrm>
            <a:off x="4857750" y="4557713"/>
            <a:ext cx="13763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34" name="Rectangle 824"/>
          <p:cNvSpPr>
            <a:spLocks noChangeArrowheads="1"/>
          </p:cNvSpPr>
          <p:nvPr/>
        </p:nvSpPr>
        <p:spPr bwMode="auto">
          <a:xfrm>
            <a:off x="4857750" y="4557713"/>
            <a:ext cx="1376363"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35" name="Line 825"/>
          <p:cNvSpPr>
            <a:spLocks noChangeShapeType="1"/>
          </p:cNvSpPr>
          <p:nvPr/>
        </p:nvSpPr>
        <p:spPr bwMode="auto">
          <a:xfrm>
            <a:off x="4598988" y="4797425"/>
            <a:ext cx="35448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36" name="Rectangle 826"/>
          <p:cNvSpPr>
            <a:spLocks noChangeArrowheads="1"/>
          </p:cNvSpPr>
          <p:nvPr/>
        </p:nvSpPr>
        <p:spPr bwMode="auto">
          <a:xfrm>
            <a:off x="4598988" y="4797425"/>
            <a:ext cx="3544887"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37" name="Line 827"/>
          <p:cNvSpPr>
            <a:spLocks noChangeShapeType="1"/>
          </p:cNvSpPr>
          <p:nvPr/>
        </p:nvSpPr>
        <p:spPr bwMode="auto">
          <a:xfrm>
            <a:off x="4857750" y="6234113"/>
            <a:ext cx="13763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54338" name="Rectangle 828"/>
          <p:cNvSpPr>
            <a:spLocks noChangeArrowheads="1"/>
          </p:cNvSpPr>
          <p:nvPr/>
        </p:nvSpPr>
        <p:spPr bwMode="auto">
          <a:xfrm>
            <a:off x="4857750" y="6234113"/>
            <a:ext cx="1376363"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339" name="Rectangle 829"/>
          <p:cNvSpPr>
            <a:spLocks noChangeArrowheads="1"/>
          </p:cNvSpPr>
          <p:nvPr/>
        </p:nvSpPr>
        <p:spPr bwMode="auto">
          <a:xfrm>
            <a:off x="998538" y="6477000"/>
            <a:ext cx="7183437" cy="38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nvGrpSpPr>
          <p:cNvPr id="54340" name="Group 832"/>
          <p:cNvGrpSpPr>
            <a:grpSpLocks/>
          </p:cNvGrpSpPr>
          <p:nvPr/>
        </p:nvGrpSpPr>
        <p:grpSpPr bwMode="auto">
          <a:xfrm>
            <a:off x="2470150" y="1776413"/>
            <a:ext cx="41275" cy="53975"/>
            <a:chOff x="1556" y="1119"/>
            <a:chExt cx="26" cy="34"/>
          </a:xfrm>
        </p:grpSpPr>
        <p:sp>
          <p:nvSpPr>
            <p:cNvPr id="54781" name="Oval 830"/>
            <p:cNvSpPr>
              <a:spLocks noChangeArrowheads="1"/>
            </p:cNvSpPr>
            <p:nvPr/>
          </p:nvSpPr>
          <p:spPr bwMode="auto">
            <a:xfrm>
              <a:off x="1556" y="1119"/>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82" name="Oval 831"/>
            <p:cNvSpPr>
              <a:spLocks noChangeArrowheads="1"/>
            </p:cNvSpPr>
            <p:nvPr/>
          </p:nvSpPr>
          <p:spPr bwMode="auto">
            <a:xfrm>
              <a:off x="1556" y="1119"/>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41" name="Group 835"/>
          <p:cNvGrpSpPr>
            <a:grpSpLocks/>
          </p:cNvGrpSpPr>
          <p:nvPr/>
        </p:nvGrpSpPr>
        <p:grpSpPr bwMode="auto">
          <a:xfrm>
            <a:off x="1512888" y="2613025"/>
            <a:ext cx="36512" cy="55563"/>
            <a:chOff x="953" y="1646"/>
            <a:chExt cx="23" cy="35"/>
          </a:xfrm>
        </p:grpSpPr>
        <p:sp>
          <p:nvSpPr>
            <p:cNvPr id="54779" name="Oval 833"/>
            <p:cNvSpPr>
              <a:spLocks noChangeArrowheads="1"/>
            </p:cNvSpPr>
            <p:nvPr/>
          </p:nvSpPr>
          <p:spPr bwMode="auto">
            <a:xfrm>
              <a:off x="953" y="1646"/>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80" name="Oval 834"/>
            <p:cNvSpPr>
              <a:spLocks noChangeArrowheads="1"/>
            </p:cNvSpPr>
            <p:nvPr/>
          </p:nvSpPr>
          <p:spPr bwMode="auto">
            <a:xfrm>
              <a:off x="953" y="1646"/>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42" name="Group 838"/>
          <p:cNvGrpSpPr>
            <a:grpSpLocks/>
          </p:cNvGrpSpPr>
          <p:nvPr/>
        </p:nvGrpSpPr>
        <p:grpSpPr bwMode="auto">
          <a:xfrm>
            <a:off x="1641475" y="2613025"/>
            <a:ext cx="41275" cy="55563"/>
            <a:chOff x="1034" y="1646"/>
            <a:chExt cx="26" cy="35"/>
          </a:xfrm>
        </p:grpSpPr>
        <p:sp>
          <p:nvSpPr>
            <p:cNvPr id="54777" name="Oval 836"/>
            <p:cNvSpPr>
              <a:spLocks noChangeArrowheads="1"/>
            </p:cNvSpPr>
            <p:nvPr/>
          </p:nvSpPr>
          <p:spPr bwMode="auto">
            <a:xfrm>
              <a:off x="1034" y="1646"/>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78" name="Oval 837"/>
            <p:cNvSpPr>
              <a:spLocks noChangeArrowheads="1"/>
            </p:cNvSpPr>
            <p:nvPr/>
          </p:nvSpPr>
          <p:spPr bwMode="auto">
            <a:xfrm>
              <a:off x="1034" y="1646"/>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43" name="Group 841"/>
          <p:cNvGrpSpPr>
            <a:grpSpLocks/>
          </p:cNvGrpSpPr>
          <p:nvPr/>
        </p:nvGrpSpPr>
        <p:grpSpPr bwMode="auto">
          <a:xfrm>
            <a:off x="2065338" y="2014538"/>
            <a:ext cx="36512" cy="55562"/>
            <a:chOff x="1301" y="1269"/>
            <a:chExt cx="23" cy="35"/>
          </a:xfrm>
        </p:grpSpPr>
        <p:sp>
          <p:nvSpPr>
            <p:cNvPr id="54775" name="Oval 839"/>
            <p:cNvSpPr>
              <a:spLocks noChangeArrowheads="1"/>
            </p:cNvSpPr>
            <p:nvPr/>
          </p:nvSpPr>
          <p:spPr bwMode="auto">
            <a:xfrm>
              <a:off x="1301" y="1269"/>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76" name="Oval 840"/>
            <p:cNvSpPr>
              <a:spLocks noChangeArrowheads="1"/>
            </p:cNvSpPr>
            <p:nvPr/>
          </p:nvSpPr>
          <p:spPr bwMode="auto">
            <a:xfrm>
              <a:off x="1301" y="1269"/>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44" name="Group 844"/>
          <p:cNvGrpSpPr>
            <a:grpSpLocks/>
          </p:cNvGrpSpPr>
          <p:nvPr/>
        </p:nvGrpSpPr>
        <p:grpSpPr bwMode="auto">
          <a:xfrm>
            <a:off x="2351088" y="1776413"/>
            <a:ext cx="41275" cy="53975"/>
            <a:chOff x="1481" y="1119"/>
            <a:chExt cx="26" cy="34"/>
          </a:xfrm>
        </p:grpSpPr>
        <p:sp>
          <p:nvSpPr>
            <p:cNvPr id="54773" name="Oval 842"/>
            <p:cNvSpPr>
              <a:spLocks noChangeArrowheads="1"/>
            </p:cNvSpPr>
            <p:nvPr/>
          </p:nvSpPr>
          <p:spPr bwMode="auto">
            <a:xfrm>
              <a:off x="1481" y="1119"/>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74" name="Oval 843"/>
            <p:cNvSpPr>
              <a:spLocks noChangeArrowheads="1"/>
            </p:cNvSpPr>
            <p:nvPr/>
          </p:nvSpPr>
          <p:spPr bwMode="auto">
            <a:xfrm>
              <a:off x="1481" y="1119"/>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45" name="Group 847"/>
          <p:cNvGrpSpPr>
            <a:grpSpLocks/>
          </p:cNvGrpSpPr>
          <p:nvPr/>
        </p:nvGrpSpPr>
        <p:grpSpPr bwMode="auto">
          <a:xfrm>
            <a:off x="1406525" y="2733675"/>
            <a:ext cx="36513" cy="55563"/>
            <a:chOff x="886" y="1722"/>
            <a:chExt cx="23" cy="35"/>
          </a:xfrm>
        </p:grpSpPr>
        <p:sp>
          <p:nvSpPr>
            <p:cNvPr id="54771" name="Oval 845"/>
            <p:cNvSpPr>
              <a:spLocks noChangeArrowheads="1"/>
            </p:cNvSpPr>
            <p:nvPr/>
          </p:nvSpPr>
          <p:spPr bwMode="auto">
            <a:xfrm>
              <a:off x="886" y="1722"/>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72" name="Oval 846"/>
            <p:cNvSpPr>
              <a:spLocks noChangeArrowheads="1"/>
            </p:cNvSpPr>
            <p:nvPr/>
          </p:nvSpPr>
          <p:spPr bwMode="auto">
            <a:xfrm>
              <a:off x="886" y="1722"/>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46" name="Group 850"/>
          <p:cNvGrpSpPr>
            <a:grpSpLocks/>
          </p:cNvGrpSpPr>
          <p:nvPr/>
        </p:nvGrpSpPr>
        <p:grpSpPr bwMode="auto">
          <a:xfrm>
            <a:off x="2193925" y="2014538"/>
            <a:ext cx="41275" cy="55562"/>
            <a:chOff x="1382" y="1269"/>
            <a:chExt cx="26" cy="35"/>
          </a:xfrm>
        </p:grpSpPr>
        <p:sp>
          <p:nvSpPr>
            <p:cNvPr id="54769" name="Oval 848"/>
            <p:cNvSpPr>
              <a:spLocks noChangeArrowheads="1"/>
            </p:cNvSpPr>
            <p:nvPr/>
          </p:nvSpPr>
          <p:spPr bwMode="auto">
            <a:xfrm>
              <a:off x="1382" y="1269"/>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70" name="Oval 849"/>
            <p:cNvSpPr>
              <a:spLocks noChangeArrowheads="1"/>
            </p:cNvSpPr>
            <p:nvPr/>
          </p:nvSpPr>
          <p:spPr bwMode="auto">
            <a:xfrm>
              <a:off x="1382" y="1269"/>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47" name="Group 853"/>
          <p:cNvGrpSpPr>
            <a:grpSpLocks/>
          </p:cNvGrpSpPr>
          <p:nvPr/>
        </p:nvGrpSpPr>
        <p:grpSpPr bwMode="auto">
          <a:xfrm>
            <a:off x="2051050" y="2162175"/>
            <a:ext cx="36513" cy="55563"/>
            <a:chOff x="1292" y="1362"/>
            <a:chExt cx="23" cy="35"/>
          </a:xfrm>
        </p:grpSpPr>
        <p:sp>
          <p:nvSpPr>
            <p:cNvPr id="54767" name="Oval 851"/>
            <p:cNvSpPr>
              <a:spLocks noChangeArrowheads="1"/>
            </p:cNvSpPr>
            <p:nvPr/>
          </p:nvSpPr>
          <p:spPr bwMode="auto">
            <a:xfrm>
              <a:off x="1292" y="1362"/>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68" name="Oval 852"/>
            <p:cNvSpPr>
              <a:spLocks noChangeArrowheads="1"/>
            </p:cNvSpPr>
            <p:nvPr/>
          </p:nvSpPr>
          <p:spPr bwMode="auto">
            <a:xfrm>
              <a:off x="1292" y="1362"/>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48" name="Group 856"/>
          <p:cNvGrpSpPr>
            <a:grpSpLocks/>
          </p:cNvGrpSpPr>
          <p:nvPr/>
        </p:nvGrpSpPr>
        <p:grpSpPr bwMode="auto">
          <a:xfrm>
            <a:off x="1903413" y="2282825"/>
            <a:ext cx="41275" cy="53975"/>
            <a:chOff x="1199" y="1438"/>
            <a:chExt cx="26" cy="34"/>
          </a:xfrm>
        </p:grpSpPr>
        <p:sp>
          <p:nvSpPr>
            <p:cNvPr id="54765" name="Oval 854"/>
            <p:cNvSpPr>
              <a:spLocks noChangeArrowheads="1"/>
            </p:cNvSpPr>
            <p:nvPr/>
          </p:nvSpPr>
          <p:spPr bwMode="auto">
            <a:xfrm>
              <a:off x="1199" y="1438"/>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66" name="Oval 855"/>
            <p:cNvSpPr>
              <a:spLocks noChangeArrowheads="1"/>
            </p:cNvSpPr>
            <p:nvPr/>
          </p:nvSpPr>
          <p:spPr bwMode="auto">
            <a:xfrm>
              <a:off x="1199" y="1438"/>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49" name="Group 859"/>
          <p:cNvGrpSpPr>
            <a:grpSpLocks/>
          </p:cNvGrpSpPr>
          <p:nvPr/>
        </p:nvGrpSpPr>
        <p:grpSpPr bwMode="auto">
          <a:xfrm>
            <a:off x="2051050" y="2268538"/>
            <a:ext cx="36513" cy="55562"/>
            <a:chOff x="1292" y="1429"/>
            <a:chExt cx="23" cy="35"/>
          </a:xfrm>
        </p:grpSpPr>
        <p:sp>
          <p:nvSpPr>
            <p:cNvPr id="54763" name="Oval 857"/>
            <p:cNvSpPr>
              <a:spLocks noChangeArrowheads="1"/>
            </p:cNvSpPr>
            <p:nvPr/>
          </p:nvSpPr>
          <p:spPr bwMode="auto">
            <a:xfrm>
              <a:off x="1292" y="1429"/>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64" name="Oval 858"/>
            <p:cNvSpPr>
              <a:spLocks noChangeArrowheads="1"/>
            </p:cNvSpPr>
            <p:nvPr/>
          </p:nvSpPr>
          <p:spPr bwMode="auto">
            <a:xfrm>
              <a:off x="1292" y="1429"/>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0" name="Group 862"/>
          <p:cNvGrpSpPr>
            <a:grpSpLocks/>
          </p:cNvGrpSpPr>
          <p:nvPr/>
        </p:nvGrpSpPr>
        <p:grpSpPr bwMode="auto">
          <a:xfrm>
            <a:off x="2193925" y="1789113"/>
            <a:ext cx="41275" cy="55562"/>
            <a:chOff x="1382" y="1127"/>
            <a:chExt cx="26" cy="35"/>
          </a:xfrm>
        </p:grpSpPr>
        <p:sp>
          <p:nvSpPr>
            <p:cNvPr id="54761" name="Oval 860"/>
            <p:cNvSpPr>
              <a:spLocks noChangeArrowheads="1"/>
            </p:cNvSpPr>
            <p:nvPr/>
          </p:nvSpPr>
          <p:spPr bwMode="auto">
            <a:xfrm>
              <a:off x="1382" y="1127"/>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62" name="Oval 861"/>
            <p:cNvSpPr>
              <a:spLocks noChangeArrowheads="1"/>
            </p:cNvSpPr>
            <p:nvPr/>
          </p:nvSpPr>
          <p:spPr bwMode="auto">
            <a:xfrm>
              <a:off x="1382" y="1127"/>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1" name="Group 865"/>
          <p:cNvGrpSpPr>
            <a:grpSpLocks/>
          </p:cNvGrpSpPr>
          <p:nvPr/>
        </p:nvGrpSpPr>
        <p:grpSpPr bwMode="auto">
          <a:xfrm>
            <a:off x="2617788" y="1577975"/>
            <a:ext cx="36512" cy="50800"/>
            <a:chOff x="1649" y="994"/>
            <a:chExt cx="23" cy="32"/>
          </a:xfrm>
        </p:grpSpPr>
        <p:sp>
          <p:nvSpPr>
            <p:cNvPr id="54759" name="Oval 863"/>
            <p:cNvSpPr>
              <a:spLocks noChangeArrowheads="1"/>
            </p:cNvSpPr>
            <p:nvPr/>
          </p:nvSpPr>
          <p:spPr bwMode="auto">
            <a:xfrm>
              <a:off x="1649" y="994"/>
              <a:ext cx="23" cy="32"/>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60" name="Oval 864"/>
            <p:cNvSpPr>
              <a:spLocks noChangeArrowheads="1"/>
            </p:cNvSpPr>
            <p:nvPr/>
          </p:nvSpPr>
          <p:spPr bwMode="auto">
            <a:xfrm>
              <a:off x="1649" y="994"/>
              <a:ext cx="23" cy="32"/>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2" name="Group 868"/>
          <p:cNvGrpSpPr>
            <a:grpSpLocks/>
          </p:cNvGrpSpPr>
          <p:nvPr/>
        </p:nvGrpSpPr>
        <p:grpSpPr bwMode="auto">
          <a:xfrm>
            <a:off x="2193925" y="2149475"/>
            <a:ext cx="41275" cy="53975"/>
            <a:chOff x="1382" y="1354"/>
            <a:chExt cx="26" cy="34"/>
          </a:xfrm>
        </p:grpSpPr>
        <p:sp>
          <p:nvSpPr>
            <p:cNvPr id="54757" name="Oval 866"/>
            <p:cNvSpPr>
              <a:spLocks noChangeArrowheads="1"/>
            </p:cNvSpPr>
            <p:nvPr/>
          </p:nvSpPr>
          <p:spPr bwMode="auto">
            <a:xfrm>
              <a:off x="1382" y="1354"/>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58" name="Oval 867"/>
            <p:cNvSpPr>
              <a:spLocks noChangeArrowheads="1"/>
            </p:cNvSpPr>
            <p:nvPr/>
          </p:nvSpPr>
          <p:spPr bwMode="auto">
            <a:xfrm>
              <a:off x="1382" y="1354"/>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3" name="Group 871"/>
          <p:cNvGrpSpPr>
            <a:grpSpLocks/>
          </p:cNvGrpSpPr>
          <p:nvPr/>
        </p:nvGrpSpPr>
        <p:grpSpPr bwMode="auto">
          <a:xfrm>
            <a:off x="1641475" y="2493963"/>
            <a:ext cx="41275" cy="55562"/>
            <a:chOff x="1034" y="1571"/>
            <a:chExt cx="26" cy="35"/>
          </a:xfrm>
        </p:grpSpPr>
        <p:sp>
          <p:nvSpPr>
            <p:cNvPr id="54755" name="Oval 869"/>
            <p:cNvSpPr>
              <a:spLocks noChangeArrowheads="1"/>
            </p:cNvSpPr>
            <p:nvPr/>
          </p:nvSpPr>
          <p:spPr bwMode="auto">
            <a:xfrm>
              <a:off x="1034" y="1571"/>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56" name="Oval 870"/>
            <p:cNvSpPr>
              <a:spLocks noChangeArrowheads="1"/>
            </p:cNvSpPr>
            <p:nvPr/>
          </p:nvSpPr>
          <p:spPr bwMode="auto">
            <a:xfrm>
              <a:off x="1034" y="1571"/>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4" name="Group 874"/>
          <p:cNvGrpSpPr>
            <a:grpSpLocks/>
          </p:cNvGrpSpPr>
          <p:nvPr/>
        </p:nvGrpSpPr>
        <p:grpSpPr bwMode="auto">
          <a:xfrm>
            <a:off x="2341563" y="1909763"/>
            <a:ext cx="36512" cy="55562"/>
            <a:chOff x="1475" y="1203"/>
            <a:chExt cx="23" cy="35"/>
          </a:xfrm>
        </p:grpSpPr>
        <p:sp>
          <p:nvSpPr>
            <p:cNvPr id="54753" name="Oval 872"/>
            <p:cNvSpPr>
              <a:spLocks noChangeArrowheads="1"/>
            </p:cNvSpPr>
            <p:nvPr/>
          </p:nvSpPr>
          <p:spPr bwMode="auto">
            <a:xfrm>
              <a:off x="1475" y="1203"/>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54" name="Oval 873"/>
            <p:cNvSpPr>
              <a:spLocks noChangeArrowheads="1"/>
            </p:cNvSpPr>
            <p:nvPr/>
          </p:nvSpPr>
          <p:spPr bwMode="auto">
            <a:xfrm>
              <a:off x="1475" y="1203"/>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5" name="Group 877"/>
          <p:cNvGrpSpPr>
            <a:grpSpLocks/>
          </p:cNvGrpSpPr>
          <p:nvPr/>
        </p:nvGrpSpPr>
        <p:grpSpPr bwMode="auto">
          <a:xfrm>
            <a:off x="1903413" y="2374900"/>
            <a:ext cx="41275" cy="53975"/>
            <a:chOff x="1199" y="1496"/>
            <a:chExt cx="26" cy="34"/>
          </a:xfrm>
        </p:grpSpPr>
        <p:sp>
          <p:nvSpPr>
            <p:cNvPr id="54751" name="Oval 875"/>
            <p:cNvSpPr>
              <a:spLocks noChangeArrowheads="1"/>
            </p:cNvSpPr>
            <p:nvPr/>
          </p:nvSpPr>
          <p:spPr bwMode="auto">
            <a:xfrm>
              <a:off x="1199" y="1496"/>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52" name="Oval 876"/>
            <p:cNvSpPr>
              <a:spLocks noChangeArrowheads="1"/>
            </p:cNvSpPr>
            <p:nvPr/>
          </p:nvSpPr>
          <p:spPr bwMode="auto">
            <a:xfrm>
              <a:off x="1199" y="1496"/>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6" name="Group 880"/>
          <p:cNvGrpSpPr>
            <a:grpSpLocks/>
          </p:cNvGrpSpPr>
          <p:nvPr/>
        </p:nvGrpSpPr>
        <p:grpSpPr bwMode="auto">
          <a:xfrm>
            <a:off x="2455863" y="1684338"/>
            <a:ext cx="41275" cy="53975"/>
            <a:chOff x="1547" y="1061"/>
            <a:chExt cx="26" cy="34"/>
          </a:xfrm>
        </p:grpSpPr>
        <p:sp>
          <p:nvSpPr>
            <p:cNvPr id="54749" name="Oval 878"/>
            <p:cNvSpPr>
              <a:spLocks noChangeArrowheads="1"/>
            </p:cNvSpPr>
            <p:nvPr/>
          </p:nvSpPr>
          <p:spPr bwMode="auto">
            <a:xfrm>
              <a:off x="1547" y="1061"/>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50" name="Oval 879"/>
            <p:cNvSpPr>
              <a:spLocks noChangeArrowheads="1"/>
            </p:cNvSpPr>
            <p:nvPr/>
          </p:nvSpPr>
          <p:spPr bwMode="auto">
            <a:xfrm>
              <a:off x="1547" y="1061"/>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7" name="Group 883"/>
          <p:cNvGrpSpPr>
            <a:grpSpLocks/>
          </p:cNvGrpSpPr>
          <p:nvPr/>
        </p:nvGrpSpPr>
        <p:grpSpPr bwMode="auto">
          <a:xfrm>
            <a:off x="2208213" y="1922463"/>
            <a:ext cx="36512" cy="55562"/>
            <a:chOff x="1391" y="1211"/>
            <a:chExt cx="23" cy="35"/>
          </a:xfrm>
        </p:grpSpPr>
        <p:sp>
          <p:nvSpPr>
            <p:cNvPr id="54747" name="Oval 881"/>
            <p:cNvSpPr>
              <a:spLocks noChangeArrowheads="1"/>
            </p:cNvSpPr>
            <p:nvPr/>
          </p:nvSpPr>
          <p:spPr bwMode="auto">
            <a:xfrm>
              <a:off x="1391" y="1211"/>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48" name="Oval 882"/>
            <p:cNvSpPr>
              <a:spLocks noChangeArrowheads="1"/>
            </p:cNvSpPr>
            <p:nvPr/>
          </p:nvSpPr>
          <p:spPr bwMode="auto">
            <a:xfrm>
              <a:off x="1391" y="1211"/>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8" name="Group 886"/>
          <p:cNvGrpSpPr>
            <a:grpSpLocks/>
          </p:cNvGrpSpPr>
          <p:nvPr/>
        </p:nvGrpSpPr>
        <p:grpSpPr bwMode="auto">
          <a:xfrm>
            <a:off x="1903413" y="2162175"/>
            <a:ext cx="41275" cy="55563"/>
            <a:chOff x="1199" y="1362"/>
            <a:chExt cx="26" cy="35"/>
          </a:xfrm>
        </p:grpSpPr>
        <p:sp>
          <p:nvSpPr>
            <p:cNvPr id="54745" name="Oval 884"/>
            <p:cNvSpPr>
              <a:spLocks noChangeArrowheads="1"/>
            </p:cNvSpPr>
            <p:nvPr/>
          </p:nvSpPr>
          <p:spPr bwMode="auto">
            <a:xfrm>
              <a:off x="1199" y="1362"/>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46" name="Oval 885"/>
            <p:cNvSpPr>
              <a:spLocks noChangeArrowheads="1"/>
            </p:cNvSpPr>
            <p:nvPr/>
          </p:nvSpPr>
          <p:spPr bwMode="auto">
            <a:xfrm>
              <a:off x="1199" y="1362"/>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59" name="Group 889"/>
          <p:cNvGrpSpPr>
            <a:grpSpLocks/>
          </p:cNvGrpSpPr>
          <p:nvPr/>
        </p:nvGrpSpPr>
        <p:grpSpPr bwMode="auto">
          <a:xfrm>
            <a:off x="1774825" y="2387600"/>
            <a:ext cx="36513" cy="55563"/>
            <a:chOff x="1118" y="1504"/>
            <a:chExt cx="23" cy="35"/>
          </a:xfrm>
        </p:grpSpPr>
        <p:sp>
          <p:nvSpPr>
            <p:cNvPr id="54743" name="Oval 887"/>
            <p:cNvSpPr>
              <a:spLocks noChangeArrowheads="1"/>
            </p:cNvSpPr>
            <p:nvPr/>
          </p:nvSpPr>
          <p:spPr bwMode="auto">
            <a:xfrm>
              <a:off x="1118" y="1504"/>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44" name="Oval 888"/>
            <p:cNvSpPr>
              <a:spLocks noChangeArrowheads="1"/>
            </p:cNvSpPr>
            <p:nvPr/>
          </p:nvSpPr>
          <p:spPr bwMode="auto">
            <a:xfrm>
              <a:off x="1118" y="1504"/>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0" name="Group 892"/>
          <p:cNvGrpSpPr>
            <a:grpSpLocks/>
          </p:cNvGrpSpPr>
          <p:nvPr/>
        </p:nvGrpSpPr>
        <p:grpSpPr bwMode="auto">
          <a:xfrm>
            <a:off x="5380038" y="1922463"/>
            <a:ext cx="36512" cy="55562"/>
            <a:chOff x="3389" y="1211"/>
            <a:chExt cx="23" cy="35"/>
          </a:xfrm>
        </p:grpSpPr>
        <p:sp>
          <p:nvSpPr>
            <p:cNvPr id="54741" name="Oval 890"/>
            <p:cNvSpPr>
              <a:spLocks noChangeArrowheads="1"/>
            </p:cNvSpPr>
            <p:nvPr/>
          </p:nvSpPr>
          <p:spPr bwMode="auto">
            <a:xfrm>
              <a:off x="3389" y="1211"/>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42" name="Oval 891"/>
            <p:cNvSpPr>
              <a:spLocks noChangeArrowheads="1"/>
            </p:cNvSpPr>
            <p:nvPr/>
          </p:nvSpPr>
          <p:spPr bwMode="auto">
            <a:xfrm>
              <a:off x="3389" y="1211"/>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1" name="Group 895"/>
          <p:cNvGrpSpPr>
            <a:grpSpLocks/>
          </p:cNvGrpSpPr>
          <p:nvPr/>
        </p:nvGrpSpPr>
        <p:grpSpPr bwMode="auto">
          <a:xfrm>
            <a:off x="5389563" y="2057400"/>
            <a:ext cx="41275" cy="49213"/>
            <a:chOff x="3395" y="1296"/>
            <a:chExt cx="26" cy="31"/>
          </a:xfrm>
        </p:grpSpPr>
        <p:sp>
          <p:nvSpPr>
            <p:cNvPr id="54739" name="Oval 893"/>
            <p:cNvSpPr>
              <a:spLocks noChangeArrowheads="1"/>
            </p:cNvSpPr>
            <p:nvPr/>
          </p:nvSpPr>
          <p:spPr bwMode="auto">
            <a:xfrm>
              <a:off x="3395" y="1296"/>
              <a:ext cx="26" cy="31"/>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40" name="Oval 894"/>
            <p:cNvSpPr>
              <a:spLocks noChangeArrowheads="1"/>
            </p:cNvSpPr>
            <p:nvPr/>
          </p:nvSpPr>
          <p:spPr bwMode="auto">
            <a:xfrm>
              <a:off x="3395" y="1296"/>
              <a:ext cx="26" cy="31"/>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2" name="Group 898"/>
          <p:cNvGrpSpPr>
            <a:grpSpLocks/>
          </p:cNvGrpSpPr>
          <p:nvPr/>
        </p:nvGrpSpPr>
        <p:grpSpPr bwMode="auto">
          <a:xfrm>
            <a:off x="5665788" y="2295525"/>
            <a:ext cx="41275" cy="50800"/>
            <a:chOff x="3569" y="1446"/>
            <a:chExt cx="26" cy="32"/>
          </a:xfrm>
        </p:grpSpPr>
        <p:sp>
          <p:nvSpPr>
            <p:cNvPr id="54737" name="Oval 896"/>
            <p:cNvSpPr>
              <a:spLocks noChangeArrowheads="1"/>
            </p:cNvSpPr>
            <p:nvPr/>
          </p:nvSpPr>
          <p:spPr bwMode="auto">
            <a:xfrm>
              <a:off x="3569" y="1446"/>
              <a:ext cx="26" cy="32"/>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38" name="Oval 897"/>
            <p:cNvSpPr>
              <a:spLocks noChangeArrowheads="1"/>
            </p:cNvSpPr>
            <p:nvPr/>
          </p:nvSpPr>
          <p:spPr bwMode="auto">
            <a:xfrm>
              <a:off x="3569" y="1446"/>
              <a:ext cx="26" cy="32"/>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3" name="Group 901"/>
          <p:cNvGrpSpPr>
            <a:grpSpLocks/>
          </p:cNvGrpSpPr>
          <p:nvPr/>
        </p:nvGrpSpPr>
        <p:grpSpPr bwMode="auto">
          <a:xfrm>
            <a:off x="5665788" y="2162175"/>
            <a:ext cx="41275" cy="55563"/>
            <a:chOff x="3569" y="1362"/>
            <a:chExt cx="26" cy="35"/>
          </a:xfrm>
        </p:grpSpPr>
        <p:sp>
          <p:nvSpPr>
            <p:cNvPr id="54735" name="Oval 899"/>
            <p:cNvSpPr>
              <a:spLocks noChangeArrowheads="1"/>
            </p:cNvSpPr>
            <p:nvPr/>
          </p:nvSpPr>
          <p:spPr bwMode="auto">
            <a:xfrm>
              <a:off x="3569" y="1362"/>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36" name="Oval 900"/>
            <p:cNvSpPr>
              <a:spLocks noChangeArrowheads="1"/>
            </p:cNvSpPr>
            <p:nvPr/>
          </p:nvSpPr>
          <p:spPr bwMode="auto">
            <a:xfrm>
              <a:off x="3569" y="1362"/>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4" name="Group 904"/>
          <p:cNvGrpSpPr>
            <a:grpSpLocks/>
          </p:cNvGrpSpPr>
          <p:nvPr/>
        </p:nvGrpSpPr>
        <p:grpSpPr bwMode="auto">
          <a:xfrm>
            <a:off x="5932488" y="2508250"/>
            <a:ext cx="36512" cy="53975"/>
            <a:chOff x="3737" y="1580"/>
            <a:chExt cx="23" cy="34"/>
          </a:xfrm>
        </p:grpSpPr>
        <p:sp>
          <p:nvSpPr>
            <p:cNvPr id="54733" name="Oval 902"/>
            <p:cNvSpPr>
              <a:spLocks noChangeArrowheads="1"/>
            </p:cNvSpPr>
            <p:nvPr/>
          </p:nvSpPr>
          <p:spPr bwMode="auto">
            <a:xfrm>
              <a:off x="3737" y="1580"/>
              <a:ext cx="23"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34" name="Oval 903"/>
            <p:cNvSpPr>
              <a:spLocks noChangeArrowheads="1"/>
            </p:cNvSpPr>
            <p:nvPr/>
          </p:nvSpPr>
          <p:spPr bwMode="auto">
            <a:xfrm>
              <a:off x="3737" y="1580"/>
              <a:ext cx="23"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5" name="Group 907"/>
          <p:cNvGrpSpPr>
            <a:grpSpLocks/>
          </p:cNvGrpSpPr>
          <p:nvPr/>
        </p:nvGrpSpPr>
        <p:grpSpPr bwMode="auto">
          <a:xfrm>
            <a:off x="5770563" y="2387600"/>
            <a:ext cx="42862" cy="55563"/>
            <a:chOff x="3635" y="1504"/>
            <a:chExt cx="27" cy="35"/>
          </a:xfrm>
        </p:grpSpPr>
        <p:sp>
          <p:nvSpPr>
            <p:cNvPr id="54731" name="Oval 905"/>
            <p:cNvSpPr>
              <a:spLocks noChangeArrowheads="1"/>
            </p:cNvSpPr>
            <p:nvPr/>
          </p:nvSpPr>
          <p:spPr bwMode="auto">
            <a:xfrm>
              <a:off x="3635" y="1504"/>
              <a:ext cx="27"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32" name="Oval 906"/>
            <p:cNvSpPr>
              <a:spLocks noChangeArrowheads="1"/>
            </p:cNvSpPr>
            <p:nvPr/>
          </p:nvSpPr>
          <p:spPr bwMode="auto">
            <a:xfrm>
              <a:off x="3635" y="1504"/>
              <a:ext cx="27"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6" name="Group 910"/>
          <p:cNvGrpSpPr>
            <a:grpSpLocks/>
          </p:cNvGrpSpPr>
          <p:nvPr/>
        </p:nvGrpSpPr>
        <p:grpSpPr bwMode="auto">
          <a:xfrm>
            <a:off x="5494338" y="2028825"/>
            <a:ext cx="42862" cy="55563"/>
            <a:chOff x="3461" y="1278"/>
            <a:chExt cx="27" cy="35"/>
          </a:xfrm>
        </p:grpSpPr>
        <p:sp>
          <p:nvSpPr>
            <p:cNvPr id="54729" name="Oval 908"/>
            <p:cNvSpPr>
              <a:spLocks noChangeArrowheads="1"/>
            </p:cNvSpPr>
            <p:nvPr/>
          </p:nvSpPr>
          <p:spPr bwMode="auto">
            <a:xfrm>
              <a:off x="3461" y="1278"/>
              <a:ext cx="27"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30" name="Oval 909"/>
            <p:cNvSpPr>
              <a:spLocks noChangeArrowheads="1"/>
            </p:cNvSpPr>
            <p:nvPr/>
          </p:nvSpPr>
          <p:spPr bwMode="auto">
            <a:xfrm>
              <a:off x="3461" y="1278"/>
              <a:ext cx="27"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7" name="Group 913"/>
          <p:cNvGrpSpPr>
            <a:grpSpLocks/>
          </p:cNvGrpSpPr>
          <p:nvPr/>
        </p:nvGrpSpPr>
        <p:grpSpPr bwMode="auto">
          <a:xfrm>
            <a:off x="4970463" y="1550988"/>
            <a:ext cx="36512" cy="53975"/>
            <a:chOff x="3131" y="977"/>
            <a:chExt cx="23" cy="34"/>
          </a:xfrm>
        </p:grpSpPr>
        <p:sp>
          <p:nvSpPr>
            <p:cNvPr id="54727" name="Oval 911"/>
            <p:cNvSpPr>
              <a:spLocks noChangeArrowheads="1"/>
            </p:cNvSpPr>
            <p:nvPr/>
          </p:nvSpPr>
          <p:spPr bwMode="auto">
            <a:xfrm>
              <a:off x="3131" y="977"/>
              <a:ext cx="23"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28" name="Oval 912"/>
            <p:cNvSpPr>
              <a:spLocks noChangeArrowheads="1"/>
            </p:cNvSpPr>
            <p:nvPr/>
          </p:nvSpPr>
          <p:spPr bwMode="auto">
            <a:xfrm>
              <a:off x="3131" y="977"/>
              <a:ext cx="23"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8" name="Group 916"/>
          <p:cNvGrpSpPr>
            <a:grpSpLocks/>
          </p:cNvGrpSpPr>
          <p:nvPr/>
        </p:nvGrpSpPr>
        <p:grpSpPr bwMode="auto">
          <a:xfrm>
            <a:off x="5113338" y="1684338"/>
            <a:ext cx="41275" cy="53975"/>
            <a:chOff x="3221" y="1061"/>
            <a:chExt cx="26" cy="34"/>
          </a:xfrm>
        </p:grpSpPr>
        <p:sp>
          <p:nvSpPr>
            <p:cNvPr id="54725" name="Oval 914"/>
            <p:cNvSpPr>
              <a:spLocks noChangeArrowheads="1"/>
            </p:cNvSpPr>
            <p:nvPr/>
          </p:nvSpPr>
          <p:spPr bwMode="auto">
            <a:xfrm>
              <a:off x="3221" y="1061"/>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26" name="Oval 915"/>
            <p:cNvSpPr>
              <a:spLocks noChangeArrowheads="1"/>
            </p:cNvSpPr>
            <p:nvPr/>
          </p:nvSpPr>
          <p:spPr bwMode="auto">
            <a:xfrm>
              <a:off x="3221" y="1061"/>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69" name="Group 919"/>
          <p:cNvGrpSpPr>
            <a:grpSpLocks/>
          </p:cNvGrpSpPr>
          <p:nvPr/>
        </p:nvGrpSpPr>
        <p:grpSpPr bwMode="auto">
          <a:xfrm>
            <a:off x="5218113" y="1789113"/>
            <a:ext cx="42862" cy="55562"/>
            <a:chOff x="3287" y="1127"/>
            <a:chExt cx="27" cy="35"/>
          </a:xfrm>
        </p:grpSpPr>
        <p:sp>
          <p:nvSpPr>
            <p:cNvPr id="54723" name="Oval 917"/>
            <p:cNvSpPr>
              <a:spLocks noChangeArrowheads="1"/>
            </p:cNvSpPr>
            <p:nvPr/>
          </p:nvSpPr>
          <p:spPr bwMode="auto">
            <a:xfrm>
              <a:off x="3287" y="1127"/>
              <a:ext cx="27"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24" name="Oval 918"/>
            <p:cNvSpPr>
              <a:spLocks noChangeArrowheads="1"/>
            </p:cNvSpPr>
            <p:nvPr/>
          </p:nvSpPr>
          <p:spPr bwMode="auto">
            <a:xfrm>
              <a:off x="3287" y="1127"/>
              <a:ext cx="27"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0" name="Group 922"/>
          <p:cNvGrpSpPr>
            <a:grpSpLocks/>
          </p:cNvGrpSpPr>
          <p:nvPr/>
        </p:nvGrpSpPr>
        <p:grpSpPr bwMode="auto">
          <a:xfrm>
            <a:off x="5113338" y="1817688"/>
            <a:ext cx="41275" cy="50800"/>
            <a:chOff x="3221" y="1145"/>
            <a:chExt cx="26" cy="32"/>
          </a:xfrm>
        </p:grpSpPr>
        <p:sp>
          <p:nvSpPr>
            <p:cNvPr id="54721" name="Oval 920"/>
            <p:cNvSpPr>
              <a:spLocks noChangeArrowheads="1"/>
            </p:cNvSpPr>
            <p:nvPr/>
          </p:nvSpPr>
          <p:spPr bwMode="auto">
            <a:xfrm>
              <a:off x="3221" y="1145"/>
              <a:ext cx="26" cy="32"/>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22" name="Oval 921"/>
            <p:cNvSpPr>
              <a:spLocks noChangeArrowheads="1"/>
            </p:cNvSpPr>
            <p:nvPr/>
          </p:nvSpPr>
          <p:spPr bwMode="auto">
            <a:xfrm>
              <a:off x="3221" y="1145"/>
              <a:ext cx="26" cy="32"/>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1" name="Group 925"/>
          <p:cNvGrpSpPr>
            <a:grpSpLocks/>
          </p:cNvGrpSpPr>
          <p:nvPr/>
        </p:nvGrpSpPr>
        <p:grpSpPr bwMode="auto">
          <a:xfrm>
            <a:off x="5522913" y="2268538"/>
            <a:ext cx="36512" cy="55562"/>
            <a:chOff x="3479" y="1429"/>
            <a:chExt cx="23" cy="35"/>
          </a:xfrm>
        </p:grpSpPr>
        <p:sp>
          <p:nvSpPr>
            <p:cNvPr id="54719" name="Oval 923"/>
            <p:cNvSpPr>
              <a:spLocks noChangeArrowheads="1"/>
            </p:cNvSpPr>
            <p:nvPr/>
          </p:nvSpPr>
          <p:spPr bwMode="auto">
            <a:xfrm>
              <a:off x="3479" y="1429"/>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20" name="Oval 924"/>
            <p:cNvSpPr>
              <a:spLocks noChangeArrowheads="1"/>
            </p:cNvSpPr>
            <p:nvPr/>
          </p:nvSpPr>
          <p:spPr bwMode="auto">
            <a:xfrm>
              <a:off x="3479" y="1429"/>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2" name="Group 928"/>
          <p:cNvGrpSpPr>
            <a:grpSpLocks/>
          </p:cNvGrpSpPr>
          <p:nvPr/>
        </p:nvGrpSpPr>
        <p:grpSpPr bwMode="auto">
          <a:xfrm>
            <a:off x="5522913" y="2149475"/>
            <a:ext cx="36512" cy="53975"/>
            <a:chOff x="3479" y="1354"/>
            <a:chExt cx="23" cy="34"/>
          </a:xfrm>
        </p:grpSpPr>
        <p:sp>
          <p:nvSpPr>
            <p:cNvPr id="54717" name="Oval 926"/>
            <p:cNvSpPr>
              <a:spLocks noChangeArrowheads="1"/>
            </p:cNvSpPr>
            <p:nvPr/>
          </p:nvSpPr>
          <p:spPr bwMode="auto">
            <a:xfrm>
              <a:off x="3479" y="1354"/>
              <a:ext cx="23"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18" name="Oval 927"/>
            <p:cNvSpPr>
              <a:spLocks noChangeArrowheads="1"/>
            </p:cNvSpPr>
            <p:nvPr/>
          </p:nvSpPr>
          <p:spPr bwMode="auto">
            <a:xfrm>
              <a:off x="3479" y="1354"/>
              <a:ext cx="23"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3" name="Group 931"/>
          <p:cNvGrpSpPr>
            <a:grpSpLocks/>
          </p:cNvGrpSpPr>
          <p:nvPr/>
        </p:nvGrpSpPr>
        <p:grpSpPr bwMode="auto">
          <a:xfrm>
            <a:off x="6046788" y="2627313"/>
            <a:ext cx="42862" cy="55562"/>
            <a:chOff x="3809" y="1655"/>
            <a:chExt cx="27" cy="35"/>
          </a:xfrm>
        </p:grpSpPr>
        <p:sp>
          <p:nvSpPr>
            <p:cNvPr id="54715" name="Oval 929"/>
            <p:cNvSpPr>
              <a:spLocks noChangeArrowheads="1"/>
            </p:cNvSpPr>
            <p:nvPr/>
          </p:nvSpPr>
          <p:spPr bwMode="auto">
            <a:xfrm>
              <a:off x="3809" y="1655"/>
              <a:ext cx="27"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16" name="Oval 930"/>
            <p:cNvSpPr>
              <a:spLocks noChangeArrowheads="1"/>
            </p:cNvSpPr>
            <p:nvPr/>
          </p:nvSpPr>
          <p:spPr bwMode="auto">
            <a:xfrm>
              <a:off x="3809" y="1655"/>
              <a:ext cx="27"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4" name="Group 934"/>
          <p:cNvGrpSpPr>
            <a:grpSpLocks/>
          </p:cNvGrpSpPr>
          <p:nvPr/>
        </p:nvGrpSpPr>
        <p:grpSpPr bwMode="auto">
          <a:xfrm>
            <a:off x="5932488" y="2627313"/>
            <a:ext cx="36512" cy="55562"/>
            <a:chOff x="3737" y="1655"/>
            <a:chExt cx="23" cy="35"/>
          </a:xfrm>
        </p:grpSpPr>
        <p:sp>
          <p:nvSpPr>
            <p:cNvPr id="54713" name="Oval 932"/>
            <p:cNvSpPr>
              <a:spLocks noChangeArrowheads="1"/>
            </p:cNvSpPr>
            <p:nvPr/>
          </p:nvSpPr>
          <p:spPr bwMode="auto">
            <a:xfrm>
              <a:off x="3737" y="1655"/>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14" name="Oval 933"/>
            <p:cNvSpPr>
              <a:spLocks noChangeArrowheads="1"/>
            </p:cNvSpPr>
            <p:nvPr/>
          </p:nvSpPr>
          <p:spPr bwMode="auto">
            <a:xfrm>
              <a:off x="3737" y="1655"/>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5" name="Group 937"/>
          <p:cNvGrpSpPr>
            <a:grpSpLocks/>
          </p:cNvGrpSpPr>
          <p:nvPr/>
        </p:nvGrpSpPr>
        <p:grpSpPr bwMode="auto">
          <a:xfrm>
            <a:off x="6208713" y="2733675"/>
            <a:ext cx="36512" cy="55563"/>
            <a:chOff x="3911" y="1722"/>
            <a:chExt cx="23" cy="35"/>
          </a:xfrm>
        </p:grpSpPr>
        <p:sp>
          <p:nvSpPr>
            <p:cNvPr id="54711" name="Oval 935"/>
            <p:cNvSpPr>
              <a:spLocks noChangeArrowheads="1"/>
            </p:cNvSpPr>
            <p:nvPr/>
          </p:nvSpPr>
          <p:spPr bwMode="auto">
            <a:xfrm>
              <a:off x="3911" y="1722"/>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12" name="Oval 936"/>
            <p:cNvSpPr>
              <a:spLocks noChangeArrowheads="1"/>
            </p:cNvSpPr>
            <p:nvPr/>
          </p:nvSpPr>
          <p:spPr bwMode="auto">
            <a:xfrm>
              <a:off x="3911" y="1722"/>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6" name="Group 940"/>
          <p:cNvGrpSpPr>
            <a:grpSpLocks/>
          </p:cNvGrpSpPr>
          <p:nvPr/>
        </p:nvGrpSpPr>
        <p:grpSpPr bwMode="auto">
          <a:xfrm>
            <a:off x="5932488" y="2401888"/>
            <a:ext cx="36512" cy="55562"/>
            <a:chOff x="3737" y="1513"/>
            <a:chExt cx="23" cy="35"/>
          </a:xfrm>
        </p:grpSpPr>
        <p:sp>
          <p:nvSpPr>
            <p:cNvPr id="54709" name="Oval 938"/>
            <p:cNvSpPr>
              <a:spLocks noChangeArrowheads="1"/>
            </p:cNvSpPr>
            <p:nvPr/>
          </p:nvSpPr>
          <p:spPr bwMode="auto">
            <a:xfrm>
              <a:off x="3737" y="1513"/>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10" name="Oval 939"/>
            <p:cNvSpPr>
              <a:spLocks noChangeArrowheads="1"/>
            </p:cNvSpPr>
            <p:nvPr/>
          </p:nvSpPr>
          <p:spPr bwMode="auto">
            <a:xfrm>
              <a:off x="3737" y="1513"/>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7" name="Group 943"/>
          <p:cNvGrpSpPr>
            <a:grpSpLocks/>
          </p:cNvGrpSpPr>
          <p:nvPr/>
        </p:nvGrpSpPr>
        <p:grpSpPr bwMode="auto">
          <a:xfrm>
            <a:off x="5389563" y="2149475"/>
            <a:ext cx="41275" cy="53975"/>
            <a:chOff x="3395" y="1354"/>
            <a:chExt cx="26" cy="34"/>
          </a:xfrm>
        </p:grpSpPr>
        <p:sp>
          <p:nvSpPr>
            <p:cNvPr id="54707" name="Oval 941"/>
            <p:cNvSpPr>
              <a:spLocks noChangeArrowheads="1"/>
            </p:cNvSpPr>
            <p:nvPr/>
          </p:nvSpPr>
          <p:spPr bwMode="auto">
            <a:xfrm>
              <a:off x="3395" y="1354"/>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08" name="Oval 942"/>
            <p:cNvSpPr>
              <a:spLocks noChangeArrowheads="1"/>
            </p:cNvSpPr>
            <p:nvPr/>
          </p:nvSpPr>
          <p:spPr bwMode="auto">
            <a:xfrm>
              <a:off x="3395" y="1354"/>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8" name="Group 946"/>
          <p:cNvGrpSpPr>
            <a:grpSpLocks/>
          </p:cNvGrpSpPr>
          <p:nvPr/>
        </p:nvGrpSpPr>
        <p:grpSpPr bwMode="auto">
          <a:xfrm>
            <a:off x="5218113" y="1909763"/>
            <a:ext cx="42862" cy="55562"/>
            <a:chOff x="3287" y="1203"/>
            <a:chExt cx="27" cy="35"/>
          </a:xfrm>
        </p:grpSpPr>
        <p:sp>
          <p:nvSpPr>
            <p:cNvPr id="54705" name="Oval 944"/>
            <p:cNvSpPr>
              <a:spLocks noChangeArrowheads="1"/>
            </p:cNvSpPr>
            <p:nvPr/>
          </p:nvSpPr>
          <p:spPr bwMode="auto">
            <a:xfrm>
              <a:off x="3287" y="1203"/>
              <a:ext cx="27"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06" name="Oval 945"/>
            <p:cNvSpPr>
              <a:spLocks noChangeArrowheads="1"/>
            </p:cNvSpPr>
            <p:nvPr/>
          </p:nvSpPr>
          <p:spPr bwMode="auto">
            <a:xfrm>
              <a:off x="3287" y="1203"/>
              <a:ext cx="27"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79" name="Group 949"/>
          <p:cNvGrpSpPr>
            <a:grpSpLocks/>
          </p:cNvGrpSpPr>
          <p:nvPr/>
        </p:nvGrpSpPr>
        <p:grpSpPr bwMode="auto">
          <a:xfrm>
            <a:off x="5784850" y="2268538"/>
            <a:ext cx="41275" cy="55562"/>
            <a:chOff x="3644" y="1429"/>
            <a:chExt cx="26" cy="35"/>
          </a:xfrm>
        </p:grpSpPr>
        <p:sp>
          <p:nvSpPr>
            <p:cNvPr id="54703" name="Oval 947"/>
            <p:cNvSpPr>
              <a:spLocks noChangeArrowheads="1"/>
            </p:cNvSpPr>
            <p:nvPr/>
          </p:nvSpPr>
          <p:spPr bwMode="auto">
            <a:xfrm>
              <a:off x="3644" y="1429"/>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04" name="Oval 948"/>
            <p:cNvSpPr>
              <a:spLocks noChangeArrowheads="1"/>
            </p:cNvSpPr>
            <p:nvPr/>
          </p:nvSpPr>
          <p:spPr bwMode="auto">
            <a:xfrm>
              <a:off x="3644" y="1429"/>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0" name="Group 952"/>
          <p:cNvGrpSpPr>
            <a:grpSpLocks/>
          </p:cNvGrpSpPr>
          <p:nvPr/>
        </p:nvGrpSpPr>
        <p:grpSpPr bwMode="auto">
          <a:xfrm>
            <a:off x="1798638" y="3943350"/>
            <a:ext cx="41275" cy="55563"/>
            <a:chOff x="1133" y="2484"/>
            <a:chExt cx="26" cy="35"/>
          </a:xfrm>
        </p:grpSpPr>
        <p:sp>
          <p:nvSpPr>
            <p:cNvPr id="54701" name="Oval 950"/>
            <p:cNvSpPr>
              <a:spLocks noChangeArrowheads="1"/>
            </p:cNvSpPr>
            <p:nvPr/>
          </p:nvSpPr>
          <p:spPr bwMode="auto">
            <a:xfrm>
              <a:off x="1133" y="2484"/>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02" name="Oval 951"/>
            <p:cNvSpPr>
              <a:spLocks noChangeArrowheads="1"/>
            </p:cNvSpPr>
            <p:nvPr/>
          </p:nvSpPr>
          <p:spPr bwMode="auto">
            <a:xfrm>
              <a:off x="1133" y="2484"/>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1" name="Group 955"/>
          <p:cNvGrpSpPr>
            <a:grpSpLocks/>
          </p:cNvGrpSpPr>
          <p:nvPr/>
        </p:nvGrpSpPr>
        <p:grpSpPr bwMode="auto">
          <a:xfrm>
            <a:off x="1798638" y="3690938"/>
            <a:ext cx="41275" cy="55562"/>
            <a:chOff x="1133" y="2325"/>
            <a:chExt cx="26" cy="35"/>
          </a:xfrm>
        </p:grpSpPr>
        <p:sp>
          <p:nvSpPr>
            <p:cNvPr id="54699" name="Oval 953"/>
            <p:cNvSpPr>
              <a:spLocks noChangeArrowheads="1"/>
            </p:cNvSpPr>
            <p:nvPr/>
          </p:nvSpPr>
          <p:spPr bwMode="auto">
            <a:xfrm>
              <a:off x="1133" y="2325"/>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700" name="Oval 954"/>
            <p:cNvSpPr>
              <a:spLocks noChangeArrowheads="1"/>
            </p:cNvSpPr>
            <p:nvPr/>
          </p:nvSpPr>
          <p:spPr bwMode="auto">
            <a:xfrm>
              <a:off x="1133" y="2325"/>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2" name="Group 958"/>
          <p:cNvGrpSpPr>
            <a:grpSpLocks/>
          </p:cNvGrpSpPr>
          <p:nvPr/>
        </p:nvGrpSpPr>
        <p:grpSpPr bwMode="auto">
          <a:xfrm>
            <a:off x="2074863" y="3690938"/>
            <a:ext cx="41275" cy="55562"/>
            <a:chOff x="1307" y="2325"/>
            <a:chExt cx="26" cy="35"/>
          </a:xfrm>
        </p:grpSpPr>
        <p:sp>
          <p:nvSpPr>
            <p:cNvPr id="54697" name="Oval 956"/>
            <p:cNvSpPr>
              <a:spLocks noChangeArrowheads="1"/>
            </p:cNvSpPr>
            <p:nvPr/>
          </p:nvSpPr>
          <p:spPr bwMode="auto">
            <a:xfrm>
              <a:off x="1307" y="2325"/>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98" name="Oval 957"/>
            <p:cNvSpPr>
              <a:spLocks noChangeArrowheads="1"/>
            </p:cNvSpPr>
            <p:nvPr/>
          </p:nvSpPr>
          <p:spPr bwMode="auto">
            <a:xfrm>
              <a:off x="1307" y="2325"/>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3" name="Group 961"/>
          <p:cNvGrpSpPr>
            <a:grpSpLocks/>
          </p:cNvGrpSpPr>
          <p:nvPr/>
        </p:nvGrpSpPr>
        <p:grpSpPr bwMode="auto">
          <a:xfrm>
            <a:off x="2193925" y="3930650"/>
            <a:ext cx="41275" cy="53975"/>
            <a:chOff x="1382" y="2476"/>
            <a:chExt cx="26" cy="34"/>
          </a:xfrm>
        </p:grpSpPr>
        <p:sp>
          <p:nvSpPr>
            <p:cNvPr id="54695" name="Oval 959"/>
            <p:cNvSpPr>
              <a:spLocks noChangeArrowheads="1"/>
            </p:cNvSpPr>
            <p:nvPr/>
          </p:nvSpPr>
          <p:spPr bwMode="auto">
            <a:xfrm>
              <a:off x="1382" y="2476"/>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96" name="Oval 960"/>
            <p:cNvSpPr>
              <a:spLocks noChangeArrowheads="1"/>
            </p:cNvSpPr>
            <p:nvPr/>
          </p:nvSpPr>
          <p:spPr bwMode="auto">
            <a:xfrm>
              <a:off x="1382" y="2476"/>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4" name="Group 964"/>
          <p:cNvGrpSpPr>
            <a:grpSpLocks/>
          </p:cNvGrpSpPr>
          <p:nvPr/>
        </p:nvGrpSpPr>
        <p:grpSpPr bwMode="auto">
          <a:xfrm>
            <a:off x="1789113" y="4168775"/>
            <a:ext cx="36512" cy="55563"/>
            <a:chOff x="1127" y="2626"/>
            <a:chExt cx="23" cy="35"/>
          </a:xfrm>
        </p:grpSpPr>
        <p:sp>
          <p:nvSpPr>
            <p:cNvPr id="54693" name="Oval 962"/>
            <p:cNvSpPr>
              <a:spLocks noChangeArrowheads="1"/>
            </p:cNvSpPr>
            <p:nvPr/>
          </p:nvSpPr>
          <p:spPr bwMode="auto">
            <a:xfrm>
              <a:off x="1127" y="2626"/>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94" name="Oval 963"/>
            <p:cNvSpPr>
              <a:spLocks noChangeArrowheads="1"/>
            </p:cNvSpPr>
            <p:nvPr/>
          </p:nvSpPr>
          <p:spPr bwMode="auto">
            <a:xfrm>
              <a:off x="1127" y="2626"/>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5" name="Group 967"/>
          <p:cNvGrpSpPr>
            <a:grpSpLocks/>
          </p:cNvGrpSpPr>
          <p:nvPr/>
        </p:nvGrpSpPr>
        <p:grpSpPr bwMode="auto">
          <a:xfrm>
            <a:off x="2065338" y="3570288"/>
            <a:ext cx="36512" cy="55562"/>
            <a:chOff x="1301" y="2249"/>
            <a:chExt cx="23" cy="35"/>
          </a:xfrm>
        </p:grpSpPr>
        <p:sp>
          <p:nvSpPr>
            <p:cNvPr id="54691" name="Oval 965"/>
            <p:cNvSpPr>
              <a:spLocks noChangeArrowheads="1"/>
            </p:cNvSpPr>
            <p:nvPr/>
          </p:nvSpPr>
          <p:spPr bwMode="auto">
            <a:xfrm>
              <a:off x="1301" y="2249"/>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92" name="Oval 966"/>
            <p:cNvSpPr>
              <a:spLocks noChangeArrowheads="1"/>
            </p:cNvSpPr>
            <p:nvPr/>
          </p:nvSpPr>
          <p:spPr bwMode="auto">
            <a:xfrm>
              <a:off x="1301" y="2249"/>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6" name="Group 970"/>
          <p:cNvGrpSpPr>
            <a:grpSpLocks/>
          </p:cNvGrpSpPr>
          <p:nvPr/>
        </p:nvGrpSpPr>
        <p:grpSpPr bwMode="auto">
          <a:xfrm>
            <a:off x="1917700" y="3705225"/>
            <a:ext cx="41275" cy="53975"/>
            <a:chOff x="1208" y="2334"/>
            <a:chExt cx="26" cy="34"/>
          </a:xfrm>
        </p:grpSpPr>
        <p:sp>
          <p:nvSpPr>
            <p:cNvPr id="54689" name="Oval 968"/>
            <p:cNvSpPr>
              <a:spLocks noChangeArrowheads="1"/>
            </p:cNvSpPr>
            <p:nvPr/>
          </p:nvSpPr>
          <p:spPr bwMode="auto">
            <a:xfrm>
              <a:off x="1208" y="2334"/>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90" name="Oval 969"/>
            <p:cNvSpPr>
              <a:spLocks noChangeArrowheads="1"/>
            </p:cNvSpPr>
            <p:nvPr/>
          </p:nvSpPr>
          <p:spPr bwMode="auto">
            <a:xfrm>
              <a:off x="1208" y="2334"/>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7" name="Group 973"/>
          <p:cNvGrpSpPr>
            <a:grpSpLocks/>
          </p:cNvGrpSpPr>
          <p:nvPr/>
        </p:nvGrpSpPr>
        <p:grpSpPr bwMode="auto">
          <a:xfrm>
            <a:off x="1917700" y="3478213"/>
            <a:ext cx="41275" cy="55562"/>
            <a:chOff x="1208" y="2191"/>
            <a:chExt cx="26" cy="35"/>
          </a:xfrm>
        </p:grpSpPr>
        <p:sp>
          <p:nvSpPr>
            <p:cNvPr id="54687" name="Oval 971"/>
            <p:cNvSpPr>
              <a:spLocks noChangeArrowheads="1"/>
            </p:cNvSpPr>
            <p:nvPr/>
          </p:nvSpPr>
          <p:spPr bwMode="auto">
            <a:xfrm>
              <a:off x="1208" y="2191"/>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88" name="Oval 972"/>
            <p:cNvSpPr>
              <a:spLocks noChangeArrowheads="1"/>
            </p:cNvSpPr>
            <p:nvPr/>
          </p:nvSpPr>
          <p:spPr bwMode="auto">
            <a:xfrm>
              <a:off x="1208" y="2191"/>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8" name="Group 976"/>
          <p:cNvGrpSpPr>
            <a:grpSpLocks/>
          </p:cNvGrpSpPr>
          <p:nvPr/>
        </p:nvGrpSpPr>
        <p:grpSpPr bwMode="auto">
          <a:xfrm>
            <a:off x="1917700" y="4076700"/>
            <a:ext cx="41275" cy="55563"/>
            <a:chOff x="1208" y="2568"/>
            <a:chExt cx="26" cy="35"/>
          </a:xfrm>
        </p:grpSpPr>
        <p:sp>
          <p:nvSpPr>
            <p:cNvPr id="54685" name="Oval 974"/>
            <p:cNvSpPr>
              <a:spLocks noChangeArrowheads="1"/>
            </p:cNvSpPr>
            <p:nvPr/>
          </p:nvSpPr>
          <p:spPr bwMode="auto">
            <a:xfrm>
              <a:off x="1208" y="2568"/>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86" name="Oval 975"/>
            <p:cNvSpPr>
              <a:spLocks noChangeArrowheads="1"/>
            </p:cNvSpPr>
            <p:nvPr/>
          </p:nvSpPr>
          <p:spPr bwMode="auto">
            <a:xfrm>
              <a:off x="1208" y="2568"/>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89" name="Group 979"/>
          <p:cNvGrpSpPr>
            <a:grpSpLocks/>
          </p:cNvGrpSpPr>
          <p:nvPr/>
        </p:nvGrpSpPr>
        <p:grpSpPr bwMode="auto">
          <a:xfrm>
            <a:off x="1917700" y="3971925"/>
            <a:ext cx="41275" cy="50800"/>
            <a:chOff x="1208" y="2502"/>
            <a:chExt cx="26" cy="32"/>
          </a:xfrm>
        </p:grpSpPr>
        <p:sp>
          <p:nvSpPr>
            <p:cNvPr id="54683" name="Oval 977"/>
            <p:cNvSpPr>
              <a:spLocks noChangeArrowheads="1"/>
            </p:cNvSpPr>
            <p:nvPr/>
          </p:nvSpPr>
          <p:spPr bwMode="auto">
            <a:xfrm>
              <a:off x="1208" y="2502"/>
              <a:ext cx="26" cy="32"/>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84" name="Oval 978"/>
            <p:cNvSpPr>
              <a:spLocks noChangeArrowheads="1"/>
            </p:cNvSpPr>
            <p:nvPr/>
          </p:nvSpPr>
          <p:spPr bwMode="auto">
            <a:xfrm>
              <a:off x="1208" y="2502"/>
              <a:ext cx="26" cy="32"/>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0" name="Group 982"/>
          <p:cNvGrpSpPr>
            <a:grpSpLocks/>
          </p:cNvGrpSpPr>
          <p:nvPr/>
        </p:nvGrpSpPr>
        <p:grpSpPr bwMode="auto">
          <a:xfrm>
            <a:off x="2470150" y="3451225"/>
            <a:ext cx="41275" cy="55563"/>
            <a:chOff x="1556" y="2174"/>
            <a:chExt cx="26" cy="35"/>
          </a:xfrm>
        </p:grpSpPr>
        <p:sp>
          <p:nvSpPr>
            <p:cNvPr id="54681" name="Oval 980"/>
            <p:cNvSpPr>
              <a:spLocks noChangeArrowheads="1"/>
            </p:cNvSpPr>
            <p:nvPr/>
          </p:nvSpPr>
          <p:spPr bwMode="auto">
            <a:xfrm>
              <a:off x="1556" y="2174"/>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82" name="Oval 981"/>
            <p:cNvSpPr>
              <a:spLocks noChangeArrowheads="1"/>
            </p:cNvSpPr>
            <p:nvPr/>
          </p:nvSpPr>
          <p:spPr bwMode="auto">
            <a:xfrm>
              <a:off x="1556" y="2174"/>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1" name="Group 985"/>
          <p:cNvGrpSpPr>
            <a:grpSpLocks/>
          </p:cNvGrpSpPr>
          <p:nvPr/>
        </p:nvGrpSpPr>
        <p:grpSpPr bwMode="auto">
          <a:xfrm>
            <a:off x="2603500" y="3344863"/>
            <a:ext cx="36513" cy="55562"/>
            <a:chOff x="1640" y="2107"/>
            <a:chExt cx="23" cy="35"/>
          </a:xfrm>
        </p:grpSpPr>
        <p:sp>
          <p:nvSpPr>
            <p:cNvPr id="54679" name="Oval 983"/>
            <p:cNvSpPr>
              <a:spLocks noChangeArrowheads="1"/>
            </p:cNvSpPr>
            <p:nvPr/>
          </p:nvSpPr>
          <p:spPr bwMode="auto">
            <a:xfrm>
              <a:off x="1640" y="2107"/>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80" name="Oval 984"/>
            <p:cNvSpPr>
              <a:spLocks noChangeArrowheads="1"/>
            </p:cNvSpPr>
            <p:nvPr/>
          </p:nvSpPr>
          <p:spPr bwMode="auto">
            <a:xfrm>
              <a:off x="1640" y="2107"/>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2" name="Group 988"/>
          <p:cNvGrpSpPr>
            <a:grpSpLocks/>
          </p:cNvGrpSpPr>
          <p:nvPr/>
        </p:nvGrpSpPr>
        <p:grpSpPr bwMode="auto">
          <a:xfrm>
            <a:off x="1512888" y="4168775"/>
            <a:ext cx="36512" cy="55563"/>
            <a:chOff x="953" y="2626"/>
            <a:chExt cx="23" cy="35"/>
          </a:xfrm>
        </p:grpSpPr>
        <p:sp>
          <p:nvSpPr>
            <p:cNvPr id="54677" name="Oval 986"/>
            <p:cNvSpPr>
              <a:spLocks noChangeArrowheads="1"/>
            </p:cNvSpPr>
            <p:nvPr/>
          </p:nvSpPr>
          <p:spPr bwMode="auto">
            <a:xfrm>
              <a:off x="953" y="2626"/>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78" name="Oval 987"/>
            <p:cNvSpPr>
              <a:spLocks noChangeArrowheads="1"/>
            </p:cNvSpPr>
            <p:nvPr/>
          </p:nvSpPr>
          <p:spPr bwMode="auto">
            <a:xfrm>
              <a:off x="953" y="2626"/>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3" name="Group 991"/>
          <p:cNvGrpSpPr>
            <a:grpSpLocks/>
          </p:cNvGrpSpPr>
          <p:nvPr/>
        </p:nvGrpSpPr>
        <p:grpSpPr bwMode="auto">
          <a:xfrm>
            <a:off x="1379538" y="4316413"/>
            <a:ext cx="36512" cy="55562"/>
            <a:chOff x="869" y="2719"/>
            <a:chExt cx="23" cy="35"/>
          </a:xfrm>
        </p:grpSpPr>
        <p:sp>
          <p:nvSpPr>
            <p:cNvPr id="54675" name="Oval 989"/>
            <p:cNvSpPr>
              <a:spLocks noChangeArrowheads="1"/>
            </p:cNvSpPr>
            <p:nvPr/>
          </p:nvSpPr>
          <p:spPr bwMode="auto">
            <a:xfrm>
              <a:off x="869" y="2719"/>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76" name="Oval 990"/>
            <p:cNvSpPr>
              <a:spLocks noChangeArrowheads="1"/>
            </p:cNvSpPr>
            <p:nvPr/>
          </p:nvSpPr>
          <p:spPr bwMode="auto">
            <a:xfrm>
              <a:off x="869" y="2719"/>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4" name="Group 994"/>
          <p:cNvGrpSpPr>
            <a:grpSpLocks/>
          </p:cNvGrpSpPr>
          <p:nvPr/>
        </p:nvGrpSpPr>
        <p:grpSpPr bwMode="auto">
          <a:xfrm>
            <a:off x="1641475" y="4076700"/>
            <a:ext cx="41275" cy="55563"/>
            <a:chOff x="1034" y="2568"/>
            <a:chExt cx="26" cy="35"/>
          </a:xfrm>
        </p:grpSpPr>
        <p:sp>
          <p:nvSpPr>
            <p:cNvPr id="54673" name="Oval 992"/>
            <p:cNvSpPr>
              <a:spLocks noChangeArrowheads="1"/>
            </p:cNvSpPr>
            <p:nvPr/>
          </p:nvSpPr>
          <p:spPr bwMode="auto">
            <a:xfrm>
              <a:off x="1034" y="2568"/>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74" name="Oval 993"/>
            <p:cNvSpPr>
              <a:spLocks noChangeArrowheads="1"/>
            </p:cNvSpPr>
            <p:nvPr/>
          </p:nvSpPr>
          <p:spPr bwMode="auto">
            <a:xfrm>
              <a:off x="1034" y="2568"/>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5" name="Group 997"/>
          <p:cNvGrpSpPr>
            <a:grpSpLocks/>
          </p:cNvGrpSpPr>
          <p:nvPr/>
        </p:nvGrpSpPr>
        <p:grpSpPr bwMode="auto">
          <a:xfrm>
            <a:off x="1512888" y="3943350"/>
            <a:ext cx="36512" cy="55563"/>
            <a:chOff x="953" y="2484"/>
            <a:chExt cx="23" cy="35"/>
          </a:xfrm>
        </p:grpSpPr>
        <p:sp>
          <p:nvSpPr>
            <p:cNvPr id="54671" name="Oval 995"/>
            <p:cNvSpPr>
              <a:spLocks noChangeArrowheads="1"/>
            </p:cNvSpPr>
            <p:nvPr/>
          </p:nvSpPr>
          <p:spPr bwMode="auto">
            <a:xfrm>
              <a:off x="953" y="2484"/>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72" name="Oval 996"/>
            <p:cNvSpPr>
              <a:spLocks noChangeArrowheads="1"/>
            </p:cNvSpPr>
            <p:nvPr/>
          </p:nvSpPr>
          <p:spPr bwMode="auto">
            <a:xfrm>
              <a:off x="953" y="2484"/>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6" name="Group 1000"/>
          <p:cNvGrpSpPr>
            <a:grpSpLocks/>
          </p:cNvGrpSpPr>
          <p:nvPr/>
        </p:nvGrpSpPr>
        <p:grpSpPr bwMode="auto">
          <a:xfrm>
            <a:off x="2208213" y="3690938"/>
            <a:ext cx="36512" cy="55562"/>
            <a:chOff x="1391" y="2325"/>
            <a:chExt cx="23" cy="35"/>
          </a:xfrm>
        </p:grpSpPr>
        <p:sp>
          <p:nvSpPr>
            <p:cNvPr id="54669" name="Oval 998"/>
            <p:cNvSpPr>
              <a:spLocks noChangeArrowheads="1"/>
            </p:cNvSpPr>
            <p:nvPr/>
          </p:nvSpPr>
          <p:spPr bwMode="auto">
            <a:xfrm>
              <a:off x="1391" y="2325"/>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70" name="Oval 999"/>
            <p:cNvSpPr>
              <a:spLocks noChangeArrowheads="1"/>
            </p:cNvSpPr>
            <p:nvPr/>
          </p:nvSpPr>
          <p:spPr bwMode="auto">
            <a:xfrm>
              <a:off x="1391" y="2325"/>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7" name="Group 1003"/>
          <p:cNvGrpSpPr>
            <a:grpSpLocks/>
          </p:cNvGrpSpPr>
          <p:nvPr/>
        </p:nvGrpSpPr>
        <p:grpSpPr bwMode="auto">
          <a:xfrm>
            <a:off x="2179638" y="3451225"/>
            <a:ext cx="41275" cy="55563"/>
            <a:chOff x="1373" y="2174"/>
            <a:chExt cx="26" cy="35"/>
          </a:xfrm>
        </p:grpSpPr>
        <p:sp>
          <p:nvSpPr>
            <p:cNvPr id="54667" name="Oval 1001"/>
            <p:cNvSpPr>
              <a:spLocks noChangeArrowheads="1"/>
            </p:cNvSpPr>
            <p:nvPr/>
          </p:nvSpPr>
          <p:spPr bwMode="auto">
            <a:xfrm>
              <a:off x="1373" y="2174"/>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68" name="Oval 1002"/>
            <p:cNvSpPr>
              <a:spLocks noChangeArrowheads="1"/>
            </p:cNvSpPr>
            <p:nvPr/>
          </p:nvSpPr>
          <p:spPr bwMode="auto">
            <a:xfrm>
              <a:off x="1373" y="2174"/>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8" name="Group 1006"/>
          <p:cNvGrpSpPr>
            <a:grpSpLocks/>
          </p:cNvGrpSpPr>
          <p:nvPr/>
        </p:nvGrpSpPr>
        <p:grpSpPr bwMode="auto">
          <a:xfrm>
            <a:off x="1944688" y="3824288"/>
            <a:ext cx="38100" cy="55562"/>
            <a:chOff x="1225" y="2409"/>
            <a:chExt cx="24" cy="35"/>
          </a:xfrm>
        </p:grpSpPr>
        <p:sp>
          <p:nvSpPr>
            <p:cNvPr id="54665" name="Oval 1004"/>
            <p:cNvSpPr>
              <a:spLocks noChangeArrowheads="1"/>
            </p:cNvSpPr>
            <p:nvPr/>
          </p:nvSpPr>
          <p:spPr bwMode="auto">
            <a:xfrm>
              <a:off x="1225" y="2409"/>
              <a:ext cx="24"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66" name="Oval 1005"/>
            <p:cNvSpPr>
              <a:spLocks noChangeArrowheads="1"/>
            </p:cNvSpPr>
            <p:nvPr/>
          </p:nvSpPr>
          <p:spPr bwMode="auto">
            <a:xfrm>
              <a:off x="1225" y="2409"/>
              <a:ext cx="24"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399" name="Group 1009"/>
          <p:cNvGrpSpPr>
            <a:grpSpLocks/>
          </p:cNvGrpSpPr>
          <p:nvPr/>
        </p:nvGrpSpPr>
        <p:grpSpPr bwMode="auto">
          <a:xfrm>
            <a:off x="1641475" y="3838575"/>
            <a:ext cx="41275" cy="53975"/>
            <a:chOff x="1034" y="2418"/>
            <a:chExt cx="26" cy="34"/>
          </a:xfrm>
        </p:grpSpPr>
        <p:sp>
          <p:nvSpPr>
            <p:cNvPr id="54663" name="Oval 1007"/>
            <p:cNvSpPr>
              <a:spLocks noChangeArrowheads="1"/>
            </p:cNvSpPr>
            <p:nvPr/>
          </p:nvSpPr>
          <p:spPr bwMode="auto">
            <a:xfrm>
              <a:off x="1034" y="2418"/>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64" name="Oval 1008"/>
            <p:cNvSpPr>
              <a:spLocks noChangeArrowheads="1"/>
            </p:cNvSpPr>
            <p:nvPr/>
          </p:nvSpPr>
          <p:spPr bwMode="auto">
            <a:xfrm>
              <a:off x="1034" y="2418"/>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0" name="Group 1012"/>
          <p:cNvGrpSpPr>
            <a:grpSpLocks/>
          </p:cNvGrpSpPr>
          <p:nvPr/>
        </p:nvGrpSpPr>
        <p:grpSpPr bwMode="auto">
          <a:xfrm>
            <a:off x="5389563" y="3584575"/>
            <a:ext cx="41275" cy="55563"/>
            <a:chOff x="3395" y="2258"/>
            <a:chExt cx="26" cy="35"/>
          </a:xfrm>
        </p:grpSpPr>
        <p:sp>
          <p:nvSpPr>
            <p:cNvPr id="54661" name="Oval 1010"/>
            <p:cNvSpPr>
              <a:spLocks noChangeArrowheads="1"/>
            </p:cNvSpPr>
            <p:nvPr/>
          </p:nvSpPr>
          <p:spPr bwMode="auto">
            <a:xfrm>
              <a:off x="3395" y="2258"/>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62" name="Oval 1011"/>
            <p:cNvSpPr>
              <a:spLocks noChangeArrowheads="1"/>
            </p:cNvSpPr>
            <p:nvPr/>
          </p:nvSpPr>
          <p:spPr bwMode="auto">
            <a:xfrm>
              <a:off x="3395" y="2258"/>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1" name="Group 1015"/>
          <p:cNvGrpSpPr>
            <a:grpSpLocks/>
          </p:cNvGrpSpPr>
          <p:nvPr/>
        </p:nvGrpSpPr>
        <p:grpSpPr bwMode="auto">
          <a:xfrm>
            <a:off x="5113338" y="3344863"/>
            <a:ext cx="41275" cy="55562"/>
            <a:chOff x="3221" y="2107"/>
            <a:chExt cx="26" cy="35"/>
          </a:xfrm>
        </p:grpSpPr>
        <p:sp>
          <p:nvSpPr>
            <p:cNvPr id="54659" name="Oval 1013"/>
            <p:cNvSpPr>
              <a:spLocks noChangeArrowheads="1"/>
            </p:cNvSpPr>
            <p:nvPr/>
          </p:nvSpPr>
          <p:spPr bwMode="auto">
            <a:xfrm>
              <a:off x="3221" y="2107"/>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60" name="Oval 1014"/>
            <p:cNvSpPr>
              <a:spLocks noChangeArrowheads="1"/>
            </p:cNvSpPr>
            <p:nvPr/>
          </p:nvSpPr>
          <p:spPr bwMode="auto">
            <a:xfrm>
              <a:off x="3221" y="2107"/>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2" name="Group 1018"/>
          <p:cNvGrpSpPr>
            <a:grpSpLocks/>
          </p:cNvGrpSpPr>
          <p:nvPr/>
        </p:nvGrpSpPr>
        <p:grpSpPr bwMode="auto">
          <a:xfrm>
            <a:off x="5113338" y="3584575"/>
            <a:ext cx="41275" cy="55563"/>
            <a:chOff x="3221" y="2258"/>
            <a:chExt cx="26" cy="35"/>
          </a:xfrm>
        </p:grpSpPr>
        <p:sp>
          <p:nvSpPr>
            <p:cNvPr id="54657" name="Oval 1016"/>
            <p:cNvSpPr>
              <a:spLocks noChangeArrowheads="1"/>
            </p:cNvSpPr>
            <p:nvPr/>
          </p:nvSpPr>
          <p:spPr bwMode="auto">
            <a:xfrm>
              <a:off x="3221" y="2258"/>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58" name="Oval 1017"/>
            <p:cNvSpPr>
              <a:spLocks noChangeArrowheads="1"/>
            </p:cNvSpPr>
            <p:nvPr/>
          </p:nvSpPr>
          <p:spPr bwMode="auto">
            <a:xfrm>
              <a:off x="3221" y="2258"/>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3" name="Group 1021"/>
          <p:cNvGrpSpPr>
            <a:grpSpLocks/>
          </p:cNvGrpSpPr>
          <p:nvPr/>
        </p:nvGrpSpPr>
        <p:grpSpPr bwMode="auto">
          <a:xfrm>
            <a:off x="5784850" y="4168775"/>
            <a:ext cx="41275" cy="55563"/>
            <a:chOff x="3644" y="2626"/>
            <a:chExt cx="26" cy="35"/>
          </a:xfrm>
        </p:grpSpPr>
        <p:sp>
          <p:nvSpPr>
            <p:cNvPr id="54655" name="Oval 1019"/>
            <p:cNvSpPr>
              <a:spLocks noChangeArrowheads="1"/>
            </p:cNvSpPr>
            <p:nvPr/>
          </p:nvSpPr>
          <p:spPr bwMode="auto">
            <a:xfrm>
              <a:off x="3644" y="2626"/>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56" name="Oval 1020"/>
            <p:cNvSpPr>
              <a:spLocks noChangeArrowheads="1"/>
            </p:cNvSpPr>
            <p:nvPr/>
          </p:nvSpPr>
          <p:spPr bwMode="auto">
            <a:xfrm>
              <a:off x="3644" y="2626"/>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4" name="Group 0"/>
          <p:cNvGrpSpPr>
            <a:grpSpLocks/>
          </p:cNvGrpSpPr>
          <p:nvPr/>
        </p:nvGrpSpPr>
        <p:grpSpPr bwMode="auto">
          <a:xfrm>
            <a:off x="5232400" y="3916363"/>
            <a:ext cx="41275" cy="55562"/>
            <a:chOff x="3296" y="2467"/>
            <a:chExt cx="26" cy="35"/>
          </a:xfrm>
        </p:grpSpPr>
        <p:sp>
          <p:nvSpPr>
            <p:cNvPr id="54653" name="Oval 1022"/>
            <p:cNvSpPr>
              <a:spLocks noChangeArrowheads="1"/>
            </p:cNvSpPr>
            <p:nvPr/>
          </p:nvSpPr>
          <p:spPr bwMode="auto">
            <a:xfrm>
              <a:off x="3296" y="2467"/>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54" name="Oval 1023"/>
            <p:cNvSpPr>
              <a:spLocks noChangeArrowheads="1"/>
            </p:cNvSpPr>
            <p:nvPr/>
          </p:nvSpPr>
          <p:spPr bwMode="auto">
            <a:xfrm>
              <a:off x="3296" y="2467"/>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5" name="Group 3"/>
          <p:cNvGrpSpPr>
            <a:grpSpLocks/>
          </p:cNvGrpSpPr>
          <p:nvPr/>
        </p:nvGrpSpPr>
        <p:grpSpPr bwMode="auto">
          <a:xfrm>
            <a:off x="5380038" y="3943350"/>
            <a:ext cx="36512" cy="55563"/>
            <a:chOff x="3389" y="2484"/>
            <a:chExt cx="23" cy="35"/>
          </a:xfrm>
        </p:grpSpPr>
        <p:sp>
          <p:nvSpPr>
            <p:cNvPr id="54651" name="Oval 1"/>
            <p:cNvSpPr>
              <a:spLocks noChangeArrowheads="1"/>
            </p:cNvSpPr>
            <p:nvPr/>
          </p:nvSpPr>
          <p:spPr bwMode="auto">
            <a:xfrm>
              <a:off x="3389" y="2484"/>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52" name="Oval 2"/>
            <p:cNvSpPr>
              <a:spLocks noChangeArrowheads="1"/>
            </p:cNvSpPr>
            <p:nvPr/>
          </p:nvSpPr>
          <p:spPr bwMode="auto">
            <a:xfrm>
              <a:off x="3389" y="2484"/>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6" name="Group 6"/>
          <p:cNvGrpSpPr>
            <a:grpSpLocks/>
          </p:cNvGrpSpPr>
          <p:nvPr/>
        </p:nvGrpSpPr>
        <p:grpSpPr bwMode="auto">
          <a:xfrm>
            <a:off x="5508625" y="3838575"/>
            <a:ext cx="41275" cy="53975"/>
            <a:chOff x="3470" y="2418"/>
            <a:chExt cx="26" cy="34"/>
          </a:xfrm>
        </p:grpSpPr>
        <p:sp>
          <p:nvSpPr>
            <p:cNvPr id="54649" name="Oval 4"/>
            <p:cNvSpPr>
              <a:spLocks noChangeArrowheads="1"/>
            </p:cNvSpPr>
            <p:nvPr/>
          </p:nvSpPr>
          <p:spPr bwMode="auto">
            <a:xfrm>
              <a:off x="3470" y="2418"/>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50" name="Oval 5"/>
            <p:cNvSpPr>
              <a:spLocks noChangeArrowheads="1"/>
            </p:cNvSpPr>
            <p:nvPr/>
          </p:nvSpPr>
          <p:spPr bwMode="auto">
            <a:xfrm>
              <a:off x="3470" y="2418"/>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7" name="Group 9"/>
          <p:cNvGrpSpPr>
            <a:grpSpLocks/>
          </p:cNvGrpSpPr>
          <p:nvPr/>
        </p:nvGrpSpPr>
        <p:grpSpPr bwMode="auto">
          <a:xfrm>
            <a:off x="5799138" y="4064000"/>
            <a:ext cx="36512" cy="53975"/>
            <a:chOff x="3653" y="2560"/>
            <a:chExt cx="23" cy="34"/>
          </a:xfrm>
        </p:grpSpPr>
        <p:sp>
          <p:nvSpPr>
            <p:cNvPr id="54647" name="Oval 7"/>
            <p:cNvSpPr>
              <a:spLocks noChangeArrowheads="1"/>
            </p:cNvSpPr>
            <p:nvPr/>
          </p:nvSpPr>
          <p:spPr bwMode="auto">
            <a:xfrm>
              <a:off x="3653" y="2560"/>
              <a:ext cx="23"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48" name="Oval 8"/>
            <p:cNvSpPr>
              <a:spLocks noChangeArrowheads="1"/>
            </p:cNvSpPr>
            <p:nvPr/>
          </p:nvSpPr>
          <p:spPr bwMode="auto">
            <a:xfrm>
              <a:off x="3653" y="2560"/>
              <a:ext cx="23"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8" name="Group 12"/>
          <p:cNvGrpSpPr>
            <a:grpSpLocks/>
          </p:cNvGrpSpPr>
          <p:nvPr/>
        </p:nvGrpSpPr>
        <p:grpSpPr bwMode="auto">
          <a:xfrm>
            <a:off x="5508625" y="4064000"/>
            <a:ext cx="41275" cy="53975"/>
            <a:chOff x="3470" y="2560"/>
            <a:chExt cx="26" cy="34"/>
          </a:xfrm>
        </p:grpSpPr>
        <p:sp>
          <p:nvSpPr>
            <p:cNvPr id="54645" name="Oval 10"/>
            <p:cNvSpPr>
              <a:spLocks noChangeArrowheads="1"/>
            </p:cNvSpPr>
            <p:nvPr/>
          </p:nvSpPr>
          <p:spPr bwMode="auto">
            <a:xfrm>
              <a:off x="3470" y="2560"/>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46" name="Oval 11"/>
            <p:cNvSpPr>
              <a:spLocks noChangeArrowheads="1"/>
            </p:cNvSpPr>
            <p:nvPr/>
          </p:nvSpPr>
          <p:spPr bwMode="auto">
            <a:xfrm>
              <a:off x="3470" y="2560"/>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09" name="Group 15"/>
          <p:cNvGrpSpPr>
            <a:grpSpLocks/>
          </p:cNvGrpSpPr>
          <p:nvPr/>
        </p:nvGrpSpPr>
        <p:grpSpPr bwMode="auto">
          <a:xfrm>
            <a:off x="5389563" y="3465513"/>
            <a:ext cx="41275" cy="55562"/>
            <a:chOff x="3395" y="2183"/>
            <a:chExt cx="26" cy="35"/>
          </a:xfrm>
        </p:grpSpPr>
        <p:sp>
          <p:nvSpPr>
            <p:cNvPr id="54643" name="Oval 13"/>
            <p:cNvSpPr>
              <a:spLocks noChangeArrowheads="1"/>
            </p:cNvSpPr>
            <p:nvPr/>
          </p:nvSpPr>
          <p:spPr bwMode="auto">
            <a:xfrm>
              <a:off x="3395" y="2183"/>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44" name="Oval 14"/>
            <p:cNvSpPr>
              <a:spLocks noChangeArrowheads="1"/>
            </p:cNvSpPr>
            <p:nvPr/>
          </p:nvSpPr>
          <p:spPr bwMode="auto">
            <a:xfrm>
              <a:off x="3395" y="2183"/>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0" name="Group 18"/>
          <p:cNvGrpSpPr>
            <a:grpSpLocks/>
          </p:cNvGrpSpPr>
          <p:nvPr/>
        </p:nvGrpSpPr>
        <p:grpSpPr bwMode="auto">
          <a:xfrm>
            <a:off x="4956175" y="3332163"/>
            <a:ext cx="41275" cy="53975"/>
            <a:chOff x="3122" y="2099"/>
            <a:chExt cx="26" cy="34"/>
          </a:xfrm>
        </p:grpSpPr>
        <p:sp>
          <p:nvSpPr>
            <p:cNvPr id="54641" name="Oval 16"/>
            <p:cNvSpPr>
              <a:spLocks noChangeArrowheads="1"/>
            </p:cNvSpPr>
            <p:nvPr/>
          </p:nvSpPr>
          <p:spPr bwMode="auto">
            <a:xfrm>
              <a:off x="3122" y="2099"/>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42" name="Oval 17"/>
            <p:cNvSpPr>
              <a:spLocks noChangeArrowheads="1"/>
            </p:cNvSpPr>
            <p:nvPr/>
          </p:nvSpPr>
          <p:spPr bwMode="auto">
            <a:xfrm>
              <a:off x="3122" y="2099"/>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1" name="Group 21"/>
          <p:cNvGrpSpPr>
            <a:grpSpLocks/>
          </p:cNvGrpSpPr>
          <p:nvPr/>
        </p:nvGrpSpPr>
        <p:grpSpPr bwMode="auto">
          <a:xfrm>
            <a:off x="5232400" y="3690938"/>
            <a:ext cx="41275" cy="55562"/>
            <a:chOff x="3296" y="2325"/>
            <a:chExt cx="26" cy="35"/>
          </a:xfrm>
        </p:grpSpPr>
        <p:sp>
          <p:nvSpPr>
            <p:cNvPr id="54639" name="Oval 19"/>
            <p:cNvSpPr>
              <a:spLocks noChangeArrowheads="1"/>
            </p:cNvSpPr>
            <p:nvPr/>
          </p:nvSpPr>
          <p:spPr bwMode="auto">
            <a:xfrm>
              <a:off x="3296" y="2325"/>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40" name="Oval 20"/>
            <p:cNvSpPr>
              <a:spLocks noChangeArrowheads="1"/>
            </p:cNvSpPr>
            <p:nvPr/>
          </p:nvSpPr>
          <p:spPr bwMode="auto">
            <a:xfrm>
              <a:off x="3296" y="2325"/>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2" name="Group 24"/>
          <p:cNvGrpSpPr>
            <a:grpSpLocks/>
          </p:cNvGrpSpPr>
          <p:nvPr/>
        </p:nvGrpSpPr>
        <p:grpSpPr bwMode="auto">
          <a:xfrm>
            <a:off x="5508625" y="3705225"/>
            <a:ext cx="41275" cy="53975"/>
            <a:chOff x="3470" y="2334"/>
            <a:chExt cx="26" cy="34"/>
          </a:xfrm>
        </p:grpSpPr>
        <p:sp>
          <p:nvSpPr>
            <p:cNvPr id="54637" name="Oval 22"/>
            <p:cNvSpPr>
              <a:spLocks noChangeArrowheads="1"/>
            </p:cNvSpPr>
            <p:nvPr/>
          </p:nvSpPr>
          <p:spPr bwMode="auto">
            <a:xfrm>
              <a:off x="3470" y="2334"/>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38" name="Oval 23"/>
            <p:cNvSpPr>
              <a:spLocks noChangeArrowheads="1"/>
            </p:cNvSpPr>
            <p:nvPr/>
          </p:nvSpPr>
          <p:spPr bwMode="auto">
            <a:xfrm>
              <a:off x="3470" y="2334"/>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3" name="Group 27"/>
          <p:cNvGrpSpPr>
            <a:grpSpLocks/>
          </p:cNvGrpSpPr>
          <p:nvPr/>
        </p:nvGrpSpPr>
        <p:grpSpPr bwMode="auto">
          <a:xfrm>
            <a:off x="5932488" y="4076700"/>
            <a:ext cx="36512" cy="55563"/>
            <a:chOff x="3737" y="2568"/>
            <a:chExt cx="23" cy="35"/>
          </a:xfrm>
        </p:grpSpPr>
        <p:sp>
          <p:nvSpPr>
            <p:cNvPr id="54635" name="Oval 25"/>
            <p:cNvSpPr>
              <a:spLocks noChangeArrowheads="1"/>
            </p:cNvSpPr>
            <p:nvPr/>
          </p:nvSpPr>
          <p:spPr bwMode="auto">
            <a:xfrm>
              <a:off x="3737" y="2568"/>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36" name="Oval 26"/>
            <p:cNvSpPr>
              <a:spLocks noChangeArrowheads="1"/>
            </p:cNvSpPr>
            <p:nvPr/>
          </p:nvSpPr>
          <p:spPr bwMode="auto">
            <a:xfrm>
              <a:off x="3737" y="2568"/>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4" name="Group 30"/>
          <p:cNvGrpSpPr>
            <a:grpSpLocks/>
          </p:cNvGrpSpPr>
          <p:nvPr/>
        </p:nvGrpSpPr>
        <p:grpSpPr bwMode="auto">
          <a:xfrm>
            <a:off x="5932488" y="4302125"/>
            <a:ext cx="36512" cy="55563"/>
            <a:chOff x="3737" y="2710"/>
            <a:chExt cx="23" cy="35"/>
          </a:xfrm>
        </p:grpSpPr>
        <p:sp>
          <p:nvSpPr>
            <p:cNvPr id="54633" name="Oval 28"/>
            <p:cNvSpPr>
              <a:spLocks noChangeArrowheads="1"/>
            </p:cNvSpPr>
            <p:nvPr/>
          </p:nvSpPr>
          <p:spPr bwMode="auto">
            <a:xfrm>
              <a:off x="3737" y="2710"/>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34" name="Oval 29"/>
            <p:cNvSpPr>
              <a:spLocks noChangeArrowheads="1"/>
            </p:cNvSpPr>
            <p:nvPr/>
          </p:nvSpPr>
          <p:spPr bwMode="auto">
            <a:xfrm>
              <a:off x="3737" y="2710"/>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5" name="Group 33"/>
          <p:cNvGrpSpPr>
            <a:grpSpLocks/>
          </p:cNvGrpSpPr>
          <p:nvPr/>
        </p:nvGrpSpPr>
        <p:grpSpPr bwMode="auto">
          <a:xfrm>
            <a:off x="5232400" y="3465513"/>
            <a:ext cx="41275" cy="55562"/>
            <a:chOff x="3296" y="2183"/>
            <a:chExt cx="26" cy="35"/>
          </a:xfrm>
        </p:grpSpPr>
        <p:sp>
          <p:nvSpPr>
            <p:cNvPr id="54631" name="Oval 31"/>
            <p:cNvSpPr>
              <a:spLocks noChangeArrowheads="1"/>
            </p:cNvSpPr>
            <p:nvPr/>
          </p:nvSpPr>
          <p:spPr bwMode="auto">
            <a:xfrm>
              <a:off x="3296" y="2183"/>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32" name="Oval 32"/>
            <p:cNvSpPr>
              <a:spLocks noChangeArrowheads="1"/>
            </p:cNvSpPr>
            <p:nvPr/>
          </p:nvSpPr>
          <p:spPr bwMode="auto">
            <a:xfrm>
              <a:off x="3296" y="2183"/>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6" name="Group 36"/>
          <p:cNvGrpSpPr>
            <a:grpSpLocks/>
          </p:cNvGrpSpPr>
          <p:nvPr/>
        </p:nvGrpSpPr>
        <p:grpSpPr bwMode="auto">
          <a:xfrm>
            <a:off x="5656263" y="3584575"/>
            <a:ext cx="36512" cy="55563"/>
            <a:chOff x="3563" y="2258"/>
            <a:chExt cx="23" cy="35"/>
          </a:xfrm>
        </p:grpSpPr>
        <p:sp>
          <p:nvSpPr>
            <p:cNvPr id="54629" name="Oval 34"/>
            <p:cNvSpPr>
              <a:spLocks noChangeArrowheads="1"/>
            </p:cNvSpPr>
            <p:nvPr/>
          </p:nvSpPr>
          <p:spPr bwMode="auto">
            <a:xfrm>
              <a:off x="3563" y="2258"/>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30" name="Oval 35"/>
            <p:cNvSpPr>
              <a:spLocks noChangeArrowheads="1"/>
            </p:cNvSpPr>
            <p:nvPr/>
          </p:nvSpPr>
          <p:spPr bwMode="auto">
            <a:xfrm>
              <a:off x="3563" y="2258"/>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7" name="Group 39"/>
          <p:cNvGrpSpPr>
            <a:grpSpLocks/>
          </p:cNvGrpSpPr>
          <p:nvPr/>
        </p:nvGrpSpPr>
        <p:grpSpPr bwMode="auto">
          <a:xfrm>
            <a:off x="5665788" y="3824288"/>
            <a:ext cx="41275" cy="55562"/>
            <a:chOff x="3569" y="2409"/>
            <a:chExt cx="26" cy="35"/>
          </a:xfrm>
        </p:grpSpPr>
        <p:sp>
          <p:nvSpPr>
            <p:cNvPr id="54627" name="Oval 37"/>
            <p:cNvSpPr>
              <a:spLocks noChangeArrowheads="1"/>
            </p:cNvSpPr>
            <p:nvPr/>
          </p:nvSpPr>
          <p:spPr bwMode="auto">
            <a:xfrm>
              <a:off x="3569" y="2409"/>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28" name="Oval 38"/>
            <p:cNvSpPr>
              <a:spLocks noChangeArrowheads="1"/>
            </p:cNvSpPr>
            <p:nvPr/>
          </p:nvSpPr>
          <p:spPr bwMode="auto">
            <a:xfrm>
              <a:off x="3569" y="2409"/>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8" name="Group 42"/>
          <p:cNvGrpSpPr>
            <a:grpSpLocks/>
          </p:cNvGrpSpPr>
          <p:nvPr/>
        </p:nvGrpSpPr>
        <p:grpSpPr bwMode="auto">
          <a:xfrm>
            <a:off x="5665788" y="4076700"/>
            <a:ext cx="41275" cy="55563"/>
            <a:chOff x="3569" y="2568"/>
            <a:chExt cx="26" cy="35"/>
          </a:xfrm>
        </p:grpSpPr>
        <p:sp>
          <p:nvSpPr>
            <p:cNvPr id="54625" name="Oval 40"/>
            <p:cNvSpPr>
              <a:spLocks noChangeArrowheads="1"/>
            </p:cNvSpPr>
            <p:nvPr/>
          </p:nvSpPr>
          <p:spPr bwMode="auto">
            <a:xfrm>
              <a:off x="3569" y="2568"/>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26" name="Oval 41"/>
            <p:cNvSpPr>
              <a:spLocks noChangeArrowheads="1"/>
            </p:cNvSpPr>
            <p:nvPr/>
          </p:nvSpPr>
          <p:spPr bwMode="auto">
            <a:xfrm>
              <a:off x="3569" y="2568"/>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19" name="Group 45"/>
          <p:cNvGrpSpPr>
            <a:grpSpLocks/>
          </p:cNvGrpSpPr>
          <p:nvPr/>
        </p:nvGrpSpPr>
        <p:grpSpPr bwMode="auto">
          <a:xfrm>
            <a:off x="6208713" y="4408488"/>
            <a:ext cx="36512" cy="55562"/>
            <a:chOff x="3911" y="2777"/>
            <a:chExt cx="23" cy="35"/>
          </a:xfrm>
        </p:grpSpPr>
        <p:sp>
          <p:nvSpPr>
            <p:cNvPr id="54623" name="Oval 43"/>
            <p:cNvSpPr>
              <a:spLocks noChangeArrowheads="1"/>
            </p:cNvSpPr>
            <p:nvPr/>
          </p:nvSpPr>
          <p:spPr bwMode="auto">
            <a:xfrm>
              <a:off x="3911" y="2777"/>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24" name="Oval 44"/>
            <p:cNvSpPr>
              <a:spLocks noChangeArrowheads="1"/>
            </p:cNvSpPr>
            <p:nvPr/>
          </p:nvSpPr>
          <p:spPr bwMode="auto">
            <a:xfrm>
              <a:off x="3911" y="2777"/>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0" name="Group 48"/>
          <p:cNvGrpSpPr>
            <a:grpSpLocks/>
          </p:cNvGrpSpPr>
          <p:nvPr/>
        </p:nvGrpSpPr>
        <p:grpSpPr bwMode="auto">
          <a:xfrm>
            <a:off x="2341563" y="2014538"/>
            <a:ext cx="36512" cy="55562"/>
            <a:chOff x="1475" y="1269"/>
            <a:chExt cx="23" cy="35"/>
          </a:xfrm>
        </p:grpSpPr>
        <p:sp>
          <p:nvSpPr>
            <p:cNvPr id="54621" name="Oval 46"/>
            <p:cNvSpPr>
              <a:spLocks noChangeArrowheads="1"/>
            </p:cNvSpPr>
            <p:nvPr/>
          </p:nvSpPr>
          <p:spPr bwMode="auto">
            <a:xfrm>
              <a:off x="1475" y="1269"/>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22" name="Oval 47"/>
            <p:cNvSpPr>
              <a:spLocks noChangeArrowheads="1"/>
            </p:cNvSpPr>
            <p:nvPr/>
          </p:nvSpPr>
          <p:spPr bwMode="auto">
            <a:xfrm>
              <a:off x="1475" y="1269"/>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1" name="Group 51"/>
          <p:cNvGrpSpPr>
            <a:grpSpLocks/>
          </p:cNvGrpSpPr>
          <p:nvPr/>
        </p:nvGrpSpPr>
        <p:grpSpPr bwMode="auto">
          <a:xfrm>
            <a:off x="1774825" y="2508250"/>
            <a:ext cx="36513" cy="53975"/>
            <a:chOff x="1118" y="1580"/>
            <a:chExt cx="23" cy="34"/>
          </a:xfrm>
        </p:grpSpPr>
        <p:sp>
          <p:nvSpPr>
            <p:cNvPr id="54619" name="Oval 49"/>
            <p:cNvSpPr>
              <a:spLocks noChangeArrowheads="1"/>
            </p:cNvSpPr>
            <p:nvPr/>
          </p:nvSpPr>
          <p:spPr bwMode="auto">
            <a:xfrm>
              <a:off x="1118" y="1580"/>
              <a:ext cx="23"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20" name="Oval 50"/>
            <p:cNvSpPr>
              <a:spLocks noChangeArrowheads="1"/>
            </p:cNvSpPr>
            <p:nvPr/>
          </p:nvSpPr>
          <p:spPr bwMode="auto">
            <a:xfrm>
              <a:off x="1118" y="1580"/>
              <a:ext cx="23"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2" name="Group 54"/>
          <p:cNvGrpSpPr>
            <a:grpSpLocks/>
          </p:cNvGrpSpPr>
          <p:nvPr/>
        </p:nvGrpSpPr>
        <p:grpSpPr bwMode="auto">
          <a:xfrm>
            <a:off x="5232400" y="2028825"/>
            <a:ext cx="41275" cy="55563"/>
            <a:chOff x="3296" y="1278"/>
            <a:chExt cx="26" cy="35"/>
          </a:xfrm>
        </p:grpSpPr>
        <p:sp>
          <p:nvSpPr>
            <p:cNvPr id="54617" name="Oval 52"/>
            <p:cNvSpPr>
              <a:spLocks noChangeArrowheads="1"/>
            </p:cNvSpPr>
            <p:nvPr/>
          </p:nvSpPr>
          <p:spPr bwMode="auto">
            <a:xfrm>
              <a:off x="3296" y="1278"/>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18" name="Oval 53"/>
            <p:cNvSpPr>
              <a:spLocks noChangeArrowheads="1"/>
            </p:cNvSpPr>
            <p:nvPr/>
          </p:nvSpPr>
          <p:spPr bwMode="auto">
            <a:xfrm>
              <a:off x="3296" y="1278"/>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3" name="Group 57"/>
          <p:cNvGrpSpPr>
            <a:grpSpLocks/>
          </p:cNvGrpSpPr>
          <p:nvPr/>
        </p:nvGrpSpPr>
        <p:grpSpPr bwMode="auto">
          <a:xfrm>
            <a:off x="5656263" y="2401888"/>
            <a:ext cx="36512" cy="55562"/>
            <a:chOff x="3563" y="1513"/>
            <a:chExt cx="23" cy="35"/>
          </a:xfrm>
        </p:grpSpPr>
        <p:sp>
          <p:nvSpPr>
            <p:cNvPr id="54615" name="Oval 55"/>
            <p:cNvSpPr>
              <a:spLocks noChangeArrowheads="1"/>
            </p:cNvSpPr>
            <p:nvPr/>
          </p:nvSpPr>
          <p:spPr bwMode="auto">
            <a:xfrm>
              <a:off x="3563" y="1513"/>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16" name="Oval 56"/>
            <p:cNvSpPr>
              <a:spLocks noChangeArrowheads="1"/>
            </p:cNvSpPr>
            <p:nvPr/>
          </p:nvSpPr>
          <p:spPr bwMode="auto">
            <a:xfrm>
              <a:off x="3563" y="1513"/>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4" name="Group 60"/>
          <p:cNvGrpSpPr>
            <a:grpSpLocks/>
          </p:cNvGrpSpPr>
          <p:nvPr/>
        </p:nvGrpSpPr>
        <p:grpSpPr bwMode="auto">
          <a:xfrm>
            <a:off x="5784850" y="3930650"/>
            <a:ext cx="41275" cy="53975"/>
            <a:chOff x="3644" y="2476"/>
            <a:chExt cx="26" cy="34"/>
          </a:xfrm>
        </p:grpSpPr>
        <p:sp>
          <p:nvSpPr>
            <p:cNvPr id="54613" name="Oval 58"/>
            <p:cNvSpPr>
              <a:spLocks noChangeArrowheads="1"/>
            </p:cNvSpPr>
            <p:nvPr/>
          </p:nvSpPr>
          <p:spPr bwMode="auto">
            <a:xfrm>
              <a:off x="3644" y="2476"/>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14" name="Oval 59"/>
            <p:cNvSpPr>
              <a:spLocks noChangeArrowheads="1"/>
            </p:cNvSpPr>
            <p:nvPr/>
          </p:nvSpPr>
          <p:spPr bwMode="auto">
            <a:xfrm>
              <a:off x="3644" y="2476"/>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5" name="Group 63"/>
          <p:cNvGrpSpPr>
            <a:grpSpLocks/>
          </p:cNvGrpSpPr>
          <p:nvPr/>
        </p:nvGrpSpPr>
        <p:grpSpPr bwMode="auto">
          <a:xfrm>
            <a:off x="5799138" y="3690938"/>
            <a:ext cx="36512" cy="55562"/>
            <a:chOff x="3653" y="2325"/>
            <a:chExt cx="23" cy="35"/>
          </a:xfrm>
        </p:grpSpPr>
        <p:sp>
          <p:nvSpPr>
            <p:cNvPr id="54611" name="Oval 61"/>
            <p:cNvSpPr>
              <a:spLocks noChangeArrowheads="1"/>
            </p:cNvSpPr>
            <p:nvPr/>
          </p:nvSpPr>
          <p:spPr bwMode="auto">
            <a:xfrm>
              <a:off x="3653" y="2325"/>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12" name="Oval 62"/>
            <p:cNvSpPr>
              <a:spLocks noChangeArrowheads="1"/>
            </p:cNvSpPr>
            <p:nvPr/>
          </p:nvSpPr>
          <p:spPr bwMode="auto">
            <a:xfrm>
              <a:off x="3653" y="2325"/>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6" name="Group 66"/>
          <p:cNvGrpSpPr>
            <a:grpSpLocks/>
          </p:cNvGrpSpPr>
          <p:nvPr/>
        </p:nvGrpSpPr>
        <p:grpSpPr bwMode="auto">
          <a:xfrm>
            <a:off x="2341563" y="3359150"/>
            <a:ext cx="36512" cy="55563"/>
            <a:chOff x="1475" y="2116"/>
            <a:chExt cx="23" cy="35"/>
          </a:xfrm>
        </p:grpSpPr>
        <p:sp>
          <p:nvSpPr>
            <p:cNvPr id="54609" name="Oval 64"/>
            <p:cNvSpPr>
              <a:spLocks noChangeArrowheads="1"/>
            </p:cNvSpPr>
            <p:nvPr/>
          </p:nvSpPr>
          <p:spPr bwMode="auto">
            <a:xfrm>
              <a:off x="1475" y="2116"/>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10" name="Oval 65"/>
            <p:cNvSpPr>
              <a:spLocks noChangeArrowheads="1"/>
            </p:cNvSpPr>
            <p:nvPr/>
          </p:nvSpPr>
          <p:spPr bwMode="auto">
            <a:xfrm>
              <a:off x="1475" y="2116"/>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7" name="Group 69"/>
          <p:cNvGrpSpPr>
            <a:grpSpLocks/>
          </p:cNvGrpSpPr>
          <p:nvPr/>
        </p:nvGrpSpPr>
        <p:grpSpPr bwMode="auto">
          <a:xfrm>
            <a:off x="2341563" y="3584575"/>
            <a:ext cx="36512" cy="55563"/>
            <a:chOff x="1475" y="2258"/>
            <a:chExt cx="23" cy="35"/>
          </a:xfrm>
        </p:grpSpPr>
        <p:sp>
          <p:nvSpPr>
            <p:cNvPr id="54607" name="Oval 67"/>
            <p:cNvSpPr>
              <a:spLocks noChangeArrowheads="1"/>
            </p:cNvSpPr>
            <p:nvPr/>
          </p:nvSpPr>
          <p:spPr bwMode="auto">
            <a:xfrm>
              <a:off x="1475" y="2258"/>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08" name="Oval 68"/>
            <p:cNvSpPr>
              <a:spLocks noChangeArrowheads="1"/>
            </p:cNvSpPr>
            <p:nvPr/>
          </p:nvSpPr>
          <p:spPr bwMode="auto">
            <a:xfrm>
              <a:off x="1475" y="2258"/>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8" name="Group 72"/>
          <p:cNvGrpSpPr>
            <a:grpSpLocks/>
          </p:cNvGrpSpPr>
          <p:nvPr/>
        </p:nvGrpSpPr>
        <p:grpSpPr bwMode="auto">
          <a:xfrm>
            <a:off x="2193925" y="5845175"/>
            <a:ext cx="41275" cy="55563"/>
            <a:chOff x="1382" y="3682"/>
            <a:chExt cx="26" cy="35"/>
          </a:xfrm>
        </p:grpSpPr>
        <p:sp>
          <p:nvSpPr>
            <p:cNvPr id="54605" name="Oval 70"/>
            <p:cNvSpPr>
              <a:spLocks noChangeArrowheads="1"/>
            </p:cNvSpPr>
            <p:nvPr/>
          </p:nvSpPr>
          <p:spPr bwMode="auto">
            <a:xfrm>
              <a:off x="1382" y="3682"/>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06" name="Oval 71"/>
            <p:cNvSpPr>
              <a:spLocks noChangeArrowheads="1"/>
            </p:cNvSpPr>
            <p:nvPr/>
          </p:nvSpPr>
          <p:spPr bwMode="auto">
            <a:xfrm>
              <a:off x="1382" y="3682"/>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29" name="Group 75"/>
          <p:cNvGrpSpPr>
            <a:grpSpLocks/>
          </p:cNvGrpSpPr>
          <p:nvPr/>
        </p:nvGrpSpPr>
        <p:grpSpPr bwMode="auto">
          <a:xfrm>
            <a:off x="1917700" y="5380038"/>
            <a:ext cx="41275" cy="55562"/>
            <a:chOff x="1208" y="3389"/>
            <a:chExt cx="26" cy="35"/>
          </a:xfrm>
        </p:grpSpPr>
        <p:sp>
          <p:nvSpPr>
            <p:cNvPr id="54603" name="Oval 73"/>
            <p:cNvSpPr>
              <a:spLocks noChangeArrowheads="1"/>
            </p:cNvSpPr>
            <p:nvPr/>
          </p:nvSpPr>
          <p:spPr bwMode="auto">
            <a:xfrm>
              <a:off x="1208" y="3389"/>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04" name="Oval 74"/>
            <p:cNvSpPr>
              <a:spLocks noChangeArrowheads="1"/>
            </p:cNvSpPr>
            <p:nvPr/>
          </p:nvSpPr>
          <p:spPr bwMode="auto">
            <a:xfrm>
              <a:off x="1208" y="3389"/>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0" name="Group 78"/>
          <p:cNvGrpSpPr>
            <a:grpSpLocks/>
          </p:cNvGrpSpPr>
          <p:nvPr/>
        </p:nvGrpSpPr>
        <p:grpSpPr bwMode="auto">
          <a:xfrm>
            <a:off x="1789113" y="5353050"/>
            <a:ext cx="36512" cy="53975"/>
            <a:chOff x="1127" y="3372"/>
            <a:chExt cx="23" cy="34"/>
          </a:xfrm>
        </p:grpSpPr>
        <p:sp>
          <p:nvSpPr>
            <p:cNvPr id="54601" name="Oval 76"/>
            <p:cNvSpPr>
              <a:spLocks noChangeArrowheads="1"/>
            </p:cNvSpPr>
            <p:nvPr/>
          </p:nvSpPr>
          <p:spPr bwMode="auto">
            <a:xfrm>
              <a:off x="1127" y="3372"/>
              <a:ext cx="23"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02" name="Oval 77"/>
            <p:cNvSpPr>
              <a:spLocks noChangeArrowheads="1"/>
            </p:cNvSpPr>
            <p:nvPr/>
          </p:nvSpPr>
          <p:spPr bwMode="auto">
            <a:xfrm>
              <a:off x="1127" y="3372"/>
              <a:ext cx="23"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1" name="Group 81"/>
          <p:cNvGrpSpPr>
            <a:grpSpLocks/>
          </p:cNvGrpSpPr>
          <p:nvPr/>
        </p:nvGrpSpPr>
        <p:grpSpPr bwMode="auto">
          <a:xfrm>
            <a:off x="2193925" y="5260975"/>
            <a:ext cx="41275" cy="53975"/>
            <a:chOff x="1382" y="3314"/>
            <a:chExt cx="26" cy="34"/>
          </a:xfrm>
        </p:grpSpPr>
        <p:sp>
          <p:nvSpPr>
            <p:cNvPr id="54599" name="Oval 79"/>
            <p:cNvSpPr>
              <a:spLocks noChangeArrowheads="1"/>
            </p:cNvSpPr>
            <p:nvPr/>
          </p:nvSpPr>
          <p:spPr bwMode="auto">
            <a:xfrm>
              <a:off x="1382" y="3314"/>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600" name="Oval 80"/>
            <p:cNvSpPr>
              <a:spLocks noChangeArrowheads="1"/>
            </p:cNvSpPr>
            <p:nvPr/>
          </p:nvSpPr>
          <p:spPr bwMode="auto">
            <a:xfrm>
              <a:off x="1382" y="3314"/>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2" name="Group 84"/>
          <p:cNvGrpSpPr>
            <a:grpSpLocks/>
          </p:cNvGrpSpPr>
          <p:nvPr/>
        </p:nvGrpSpPr>
        <p:grpSpPr bwMode="auto">
          <a:xfrm>
            <a:off x="2470150" y="5140325"/>
            <a:ext cx="41275" cy="55563"/>
            <a:chOff x="1556" y="3238"/>
            <a:chExt cx="26" cy="35"/>
          </a:xfrm>
        </p:grpSpPr>
        <p:sp>
          <p:nvSpPr>
            <p:cNvPr id="54597" name="Oval 82"/>
            <p:cNvSpPr>
              <a:spLocks noChangeArrowheads="1"/>
            </p:cNvSpPr>
            <p:nvPr/>
          </p:nvSpPr>
          <p:spPr bwMode="auto">
            <a:xfrm>
              <a:off x="1556" y="3238"/>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98" name="Oval 83"/>
            <p:cNvSpPr>
              <a:spLocks noChangeArrowheads="1"/>
            </p:cNvSpPr>
            <p:nvPr/>
          </p:nvSpPr>
          <p:spPr bwMode="auto">
            <a:xfrm>
              <a:off x="1556" y="3238"/>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3" name="Group 87"/>
          <p:cNvGrpSpPr>
            <a:grpSpLocks/>
          </p:cNvGrpSpPr>
          <p:nvPr/>
        </p:nvGrpSpPr>
        <p:grpSpPr bwMode="auto">
          <a:xfrm>
            <a:off x="1655763" y="5140325"/>
            <a:ext cx="36512" cy="55563"/>
            <a:chOff x="1043" y="3238"/>
            <a:chExt cx="23" cy="35"/>
          </a:xfrm>
        </p:grpSpPr>
        <p:sp>
          <p:nvSpPr>
            <p:cNvPr id="54595" name="Oval 85"/>
            <p:cNvSpPr>
              <a:spLocks noChangeArrowheads="1"/>
            </p:cNvSpPr>
            <p:nvPr/>
          </p:nvSpPr>
          <p:spPr bwMode="auto">
            <a:xfrm>
              <a:off x="1043" y="3238"/>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96" name="Oval 86"/>
            <p:cNvSpPr>
              <a:spLocks noChangeArrowheads="1"/>
            </p:cNvSpPr>
            <p:nvPr/>
          </p:nvSpPr>
          <p:spPr bwMode="auto">
            <a:xfrm>
              <a:off x="1043" y="3238"/>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4" name="Group 90"/>
          <p:cNvGrpSpPr>
            <a:grpSpLocks/>
          </p:cNvGrpSpPr>
          <p:nvPr/>
        </p:nvGrpSpPr>
        <p:grpSpPr bwMode="auto">
          <a:xfrm>
            <a:off x="1512888" y="5246688"/>
            <a:ext cx="36512" cy="55562"/>
            <a:chOff x="953" y="3305"/>
            <a:chExt cx="23" cy="35"/>
          </a:xfrm>
        </p:grpSpPr>
        <p:sp>
          <p:nvSpPr>
            <p:cNvPr id="54593" name="Oval 88"/>
            <p:cNvSpPr>
              <a:spLocks noChangeArrowheads="1"/>
            </p:cNvSpPr>
            <p:nvPr/>
          </p:nvSpPr>
          <p:spPr bwMode="auto">
            <a:xfrm>
              <a:off x="953" y="3305"/>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94" name="Oval 89"/>
            <p:cNvSpPr>
              <a:spLocks noChangeArrowheads="1"/>
            </p:cNvSpPr>
            <p:nvPr/>
          </p:nvSpPr>
          <p:spPr bwMode="auto">
            <a:xfrm>
              <a:off x="953" y="3305"/>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5" name="Group 93"/>
          <p:cNvGrpSpPr>
            <a:grpSpLocks/>
          </p:cNvGrpSpPr>
          <p:nvPr/>
        </p:nvGrpSpPr>
        <p:grpSpPr bwMode="auto">
          <a:xfrm>
            <a:off x="1798638" y="5021263"/>
            <a:ext cx="41275" cy="55562"/>
            <a:chOff x="1133" y="3163"/>
            <a:chExt cx="26" cy="35"/>
          </a:xfrm>
        </p:grpSpPr>
        <p:sp>
          <p:nvSpPr>
            <p:cNvPr id="54591" name="Oval 91"/>
            <p:cNvSpPr>
              <a:spLocks noChangeArrowheads="1"/>
            </p:cNvSpPr>
            <p:nvPr/>
          </p:nvSpPr>
          <p:spPr bwMode="auto">
            <a:xfrm>
              <a:off x="1133" y="3163"/>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92" name="Oval 92"/>
            <p:cNvSpPr>
              <a:spLocks noChangeArrowheads="1"/>
            </p:cNvSpPr>
            <p:nvPr/>
          </p:nvSpPr>
          <p:spPr bwMode="auto">
            <a:xfrm>
              <a:off x="1133" y="3163"/>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6" name="Group 96"/>
          <p:cNvGrpSpPr>
            <a:grpSpLocks/>
          </p:cNvGrpSpPr>
          <p:nvPr/>
        </p:nvGrpSpPr>
        <p:grpSpPr bwMode="auto">
          <a:xfrm>
            <a:off x="2065338" y="5021263"/>
            <a:ext cx="36512" cy="55562"/>
            <a:chOff x="1301" y="3163"/>
            <a:chExt cx="23" cy="35"/>
          </a:xfrm>
        </p:grpSpPr>
        <p:sp>
          <p:nvSpPr>
            <p:cNvPr id="54589" name="Oval 94"/>
            <p:cNvSpPr>
              <a:spLocks noChangeArrowheads="1"/>
            </p:cNvSpPr>
            <p:nvPr/>
          </p:nvSpPr>
          <p:spPr bwMode="auto">
            <a:xfrm>
              <a:off x="1301" y="3163"/>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90" name="Oval 95"/>
            <p:cNvSpPr>
              <a:spLocks noChangeArrowheads="1"/>
            </p:cNvSpPr>
            <p:nvPr/>
          </p:nvSpPr>
          <p:spPr bwMode="auto">
            <a:xfrm>
              <a:off x="1301" y="3163"/>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7" name="Group 99"/>
          <p:cNvGrpSpPr>
            <a:grpSpLocks/>
          </p:cNvGrpSpPr>
          <p:nvPr/>
        </p:nvGrpSpPr>
        <p:grpSpPr bwMode="auto">
          <a:xfrm>
            <a:off x="2193925" y="5126038"/>
            <a:ext cx="41275" cy="55562"/>
            <a:chOff x="1382" y="3229"/>
            <a:chExt cx="26" cy="35"/>
          </a:xfrm>
        </p:grpSpPr>
        <p:sp>
          <p:nvSpPr>
            <p:cNvPr id="54587" name="Oval 97"/>
            <p:cNvSpPr>
              <a:spLocks noChangeArrowheads="1"/>
            </p:cNvSpPr>
            <p:nvPr/>
          </p:nvSpPr>
          <p:spPr bwMode="auto">
            <a:xfrm>
              <a:off x="1382" y="3229"/>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88" name="Oval 98"/>
            <p:cNvSpPr>
              <a:spLocks noChangeArrowheads="1"/>
            </p:cNvSpPr>
            <p:nvPr/>
          </p:nvSpPr>
          <p:spPr bwMode="auto">
            <a:xfrm>
              <a:off x="1382" y="3229"/>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8" name="Group 102"/>
          <p:cNvGrpSpPr>
            <a:grpSpLocks/>
          </p:cNvGrpSpPr>
          <p:nvPr/>
        </p:nvGrpSpPr>
        <p:grpSpPr bwMode="auto">
          <a:xfrm>
            <a:off x="1512888" y="5724525"/>
            <a:ext cx="36512" cy="55563"/>
            <a:chOff x="953" y="3606"/>
            <a:chExt cx="23" cy="35"/>
          </a:xfrm>
        </p:grpSpPr>
        <p:sp>
          <p:nvSpPr>
            <p:cNvPr id="54585" name="Oval 100"/>
            <p:cNvSpPr>
              <a:spLocks noChangeArrowheads="1"/>
            </p:cNvSpPr>
            <p:nvPr/>
          </p:nvSpPr>
          <p:spPr bwMode="auto">
            <a:xfrm>
              <a:off x="953" y="3606"/>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86" name="Oval 101"/>
            <p:cNvSpPr>
              <a:spLocks noChangeArrowheads="1"/>
            </p:cNvSpPr>
            <p:nvPr/>
          </p:nvSpPr>
          <p:spPr bwMode="auto">
            <a:xfrm>
              <a:off x="953" y="3606"/>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39" name="Group 105"/>
          <p:cNvGrpSpPr>
            <a:grpSpLocks/>
          </p:cNvGrpSpPr>
          <p:nvPr/>
        </p:nvGrpSpPr>
        <p:grpSpPr bwMode="auto">
          <a:xfrm>
            <a:off x="1522413" y="5365750"/>
            <a:ext cx="41275" cy="55563"/>
            <a:chOff x="959" y="3380"/>
            <a:chExt cx="26" cy="35"/>
          </a:xfrm>
        </p:grpSpPr>
        <p:sp>
          <p:nvSpPr>
            <p:cNvPr id="54583" name="Oval 103"/>
            <p:cNvSpPr>
              <a:spLocks noChangeArrowheads="1"/>
            </p:cNvSpPr>
            <p:nvPr/>
          </p:nvSpPr>
          <p:spPr bwMode="auto">
            <a:xfrm>
              <a:off x="959" y="3380"/>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84" name="Oval 104"/>
            <p:cNvSpPr>
              <a:spLocks noChangeArrowheads="1"/>
            </p:cNvSpPr>
            <p:nvPr/>
          </p:nvSpPr>
          <p:spPr bwMode="auto">
            <a:xfrm>
              <a:off x="959" y="3380"/>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0" name="Group 108"/>
          <p:cNvGrpSpPr>
            <a:grpSpLocks/>
          </p:cNvGrpSpPr>
          <p:nvPr/>
        </p:nvGrpSpPr>
        <p:grpSpPr bwMode="auto">
          <a:xfrm>
            <a:off x="1917700" y="5260975"/>
            <a:ext cx="41275" cy="53975"/>
            <a:chOff x="1208" y="3314"/>
            <a:chExt cx="26" cy="34"/>
          </a:xfrm>
        </p:grpSpPr>
        <p:sp>
          <p:nvSpPr>
            <p:cNvPr id="54581" name="Oval 106"/>
            <p:cNvSpPr>
              <a:spLocks noChangeArrowheads="1"/>
            </p:cNvSpPr>
            <p:nvPr/>
          </p:nvSpPr>
          <p:spPr bwMode="auto">
            <a:xfrm>
              <a:off x="1208" y="3314"/>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82" name="Oval 107"/>
            <p:cNvSpPr>
              <a:spLocks noChangeArrowheads="1"/>
            </p:cNvSpPr>
            <p:nvPr/>
          </p:nvSpPr>
          <p:spPr bwMode="auto">
            <a:xfrm>
              <a:off x="1208" y="3314"/>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1" name="Group 111"/>
          <p:cNvGrpSpPr>
            <a:grpSpLocks/>
          </p:cNvGrpSpPr>
          <p:nvPr/>
        </p:nvGrpSpPr>
        <p:grpSpPr bwMode="auto">
          <a:xfrm>
            <a:off x="2193925" y="5365750"/>
            <a:ext cx="41275" cy="55563"/>
            <a:chOff x="1382" y="3380"/>
            <a:chExt cx="26" cy="35"/>
          </a:xfrm>
        </p:grpSpPr>
        <p:sp>
          <p:nvSpPr>
            <p:cNvPr id="54579" name="Oval 109"/>
            <p:cNvSpPr>
              <a:spLocks noChangeArrowheads="1"/>
            </p:cNvSpPr>
            <p:nvPr/>
          </p:nvSpPr>
          <p:spPr bwMode="auto">
            <a:xfrm>
              <a:off x="1382" y="3380"/>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80" name="Oval 110"/>
            <p:cNvSpPr>
              <a:spLocks noChangeArrowheads="1"/>
            </p:cNvSpPr>
            <p:nvPr/>
          </p:nvSpPr>
          <p:spPr bwMode="auto">
            <a:xfrm>
              <a:off x="1382" y="3380"/>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2" name="Group 114"/>
          <p:cNvGrpSpPr>
            <a:grpSpLocks/>
          </p:cNvGrpSpPr>
          <p:nvPr/>
        </p:nvGrpSpPr>
        <p:grpSpPr bwMode="auto">
          <a:xfrm>
            <a:off x="2341563" y="5273675"/>
            <a:ext cx="36512" cy="55563"/>
            <a:chOff x="1475" y="3322"/>
            <a:chExt cx="23" cy="35"/>
          </a:xfrm>
        </p:grpSpPr>
        <p:sp>
          <p:nvSpPr>
            <p:cNvPr id="54577" name="Oval 112"/>
            <p:cNvSpPr>
              <a:spLocks noChangeArrowheads="1"/>
            </p:cNvSpPr>
            <p:nvPr/>
          </p:nvSpPr>
          <p:spPr bwMode="auto">
            <a:xfrm>
              <a:off x="1475" y="3322"/>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78" name="Oval 113"/>
            <p:cNvSpPr>
              <a:spLocks noChangeArrowheads="1"/>
            </p:cNvSpPr>
            <p:nvPr/>
          </p:nvSpPr>
          <p:spPr bwMode="auto">
            <a:xfrm>
              <a:off x="1475" y="3322"/>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3" name="Group 117"/>
          <p:cNvGrpSpPr>
            <a:grpSpLocks/>
          </p:cNvGrpSpPr>
          <p:nvPr/>
        </p:nvGrpSpPr>
        <p:grpSpPr bwMode="auto">
          <a:xfrm>
            <a:off x="1917700" y="5964238"/>
            <a:ext cx="41275" cy="55562"/>
            <a:chOff x="1208" y="3757"/>
            <a:chExt cx="26" cy="35"/>
          </a:xfrm>
        </p:grpSpPr>
        <p:sp>
          <p:nvSpPr>
            <p:cNvPr id="54575" name="Oval 115"/>
            <p:cNvSpPr>
              <a:spLocks noChangeArrowheads="1"/>
            </p:cNvSpPr>
            <p:nvPr/>
          </p:nvSpPr>
          <p:spPr bwMode="auto">
            <a:xfrm>
              <a:off x="1208" y="3757"/>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76" name="Oval 116"/>
            <p:cNvSpPr>
              <a:spLocks noChangeArrowheads="1"/>
            </p:cNvSpPr>
            <p:nvPr/>
          </p:nvSpPr>
          <p:spPr bwMode="auto">
            <a:xfrm>
              <a:off x="1208" y="3757"/>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4" name="Group 120"/>
          <p:cNvGrpSpPr>
            <a:grpSpLocks/>
          </p:cNvGrpSpPr>
          <p:nvPr/>
        </p:nvGrpSpPr>
        <p:grpSpPr bwMode="auto">
          <a:xfrm>
            <a:off x="1641475" y="5499100"/>
            <a:ext cx="41275" cy="55563"/>
            <a:chOff x="1034" y="3464"/>
            <a:chExt cx="26" cy="35"/>
          </a:xfrm>
        </p:grpSpPr>
        <p:sp>
          <p:nvSpPr>
            <p:cNvPr id="54573" name="Oval 118"/>
            <p:cNvSpPr>
              <a:spLocks noChangeArrowheads="1"/>
            </p:cNvSpPr>
            <p:nvPr/>
          </p:nvSpPr>
          <p:spPr bwMode="auto">
            <a:xfrm>
              <a:off x="1034" y="3464"/>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74" name="Oval 119"/>
            <p:cNvSpPr>
              <a:spLocks noChangeArrowheads="1"/>
            </p:cNvSpPr>
            <p:nvPr/>
          </p:nvSpPr>
          <p:spPr bwMode="auto">
            <a:xfrm>
              <a:off x="1034" y="3464"/>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5" name="Group 123"/>
          <p:cNvGrpSpPr>
            <a:grpSpLocks/>
          </p:cNvGrpSpPr>
          <p:nvPr/>
        </p:nvGrpSpPr>
        <p:grpSpPr bwMode="auto">
          <a:xfrm>
            <a:off x="1789113" y="5605463"/>
            <a:ext cx="36512" cy="55562"/>
            <a:chOff x="1127" y="3531"/>
            <a:chExt cx="23" cy="35"/>
          </a:xfrm>
        </p:grpSpPr>
        <p:sp>
          <p:nvSpPr>
            <p:cNvPr id="54571" name="Oval 121"/>
            <p:cNvSpPr>
              <a:spLocks noChangeArrowheads="1"/>
            </p:cNvSpPr>
            <p:nvPr/>
          </p:nvSpPr>
          <p:spPr bwMode="auto">
            <a:xfrm>
              <a:off x="1127" y="3531"/>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72" name="Oval 122"/>
            <p:cNvSpPr>
              <a:spLocks noChangeArrowheads="1"/>
            </p:cNvSpPr>
            <p:nvPr/>
          </p:nvSpPr>
          <p:spPr bwMode="auto">
            <a:xfrm>
              <a:off x="1127" y="3531"/>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6" name="Group 126"/>
          <p:cNvGrpSpPr>
            <a:grpSpLocks/>
          </p:cNvGrpSpPr>
          <p:nvPr/>
        </p:nvGrpSpPr>
        <p:grpSpPr bwMode="auto">
          <a:xfrm>
            <a:off x="2065338" y="5499100"/>
            <a:ext cx="36512" cy="55563"/>
            <a:chOff x="1301" y="3464"/>
            <a:chExt cx="23" cy="35"/>
          </a:xfrm>
        </p:grpSpPr>
        <p:sp>
          <p:nvSpPr>
            <p:cNvPr id="54569" name="Oval 124"/>
            <p:cNvSpPr>
              <a:spLocks noChangeArrowheads="1"/>
            </p:cNvSpPr>
            <p:nvPr/>
          </p:nvSpPr>
          <p:spPr bwMode="auto">
            <a:xfrm>
              <a:off x="1301" y="3464"/>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70" name="Oval 125"/>
            <p:cNvSpPr>
              <a:spLocks noChangeArrowheads="1"/>
            </p:cNvSpPr>
            <p:nvPr/>
          </p:nvSpPr>
          <p:spPr bwMode="auto">
            <a:xfrm>
              <a:off x="1301" y="3464"/>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7" name="Group 129"/>
          <p:cNvGrpSpPr>
            <a:grpSpLocks/>
          </p:cNvGrpSpPr>
          <p:nvPr/>
        </p:nvGrpSpPr>
        <p:grpSpPr bwMode="auto">
          <a:xfrm>
            <a:off x="2341563" y="5605463"/>
            <a:ext cx="36512" cy="55562"/>
            <a:chOff x="1475" y="3531"/>
            <a:chExt cx="23" cy="35"/>
          </a:xfrm>
        </p:grpSpPr>
        <p:sp>
          <p:nvSpPr>
            <p:cNvPr id="54567" name="Oval 127"/>
            <p:cNvSpPr>
              <a:spLocks noChangeArrowheads="1"/>
            </p:cNvSpPr>
            <p:nvPr/>
          </p:nvSpPr>
          <p:spPr bwMode="auto">
            <a:xfrm>
              <a:off x="1475" y="3531"/>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68" name="Oval 128"/>
            <p:cNvSpPr>
              <a:spLocks noChangeArrowheads="1"/>
            </p:cNvSpPr>
            <p:nvPr/>
          </p:nvSpPr>
          <p:spPr bwMode="auto">
            <a:xfrm>
              <a:off x="1475" y="3531"/>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8" name="Group 132"/>
          <p:cNvGrpSpPr>
            <a:grpSpLocks/>
          </p:cNvGrpSpPr>
          <p:nvPr/>
        </p:nvGrpSpPr>
        <p:grpSpPr bwMode="auto">
          <a:xfrm>
            <a:off x="1655763" y="5857875"/>
            <a:ext cx="36512" cy="55563"/>
            <a:chOff x="1043" y="3690"/>
            <a:chExt cx="23" cy="35"/>
          </a:xfrm>
        </p:grpSpPr>
        <p:sp>
          <p:nvSpPr>
            <p:cNvPr id="54565" name="Oval 130"/>
            <p:cNvSpPr>
              <a:spLocks noChangeArrowheads="1"/>
            </p:cNvSpPr>
            <p:nvPr/>
          </p:nvSpPr>
          <p:spPr bwMode="auto">
            <a:xfrm>
              <a:off x="1043" y="3690"/>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66" name="Oval 131"/>
            <p:cNvSpPr>
              <a:spLocks noChangeArrowheads="1"/>
            </p:cNvSpPr>
            <p:nvPr/>
          </p:nvSpPr>
          <p:spPr bwMode="auto">
            <a:xfrm>
              <a:off x="1043" y="3690"/>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49" name="Group 135"/>
          <p:cNvGrpSpPr>
            <a:grpSpLocks/>
          </p:cNvGrpSpPr>
          <p:nvPr/>
        </p:nvGrpSpPr>
        <p:grpSpPr bwMode="auto">
          <a:xfrm>
            <a:off x="2065338" y="5738813"/>
            <a:ext cx="36512" cy="55562"/>
            <a:chOff x="1301" y="3615"/>
            <a:chExt cx="23" cy="35"/>
          </a:xfrm>
        </p:grpSpPr>
        <p:sp>
          <p:nvSpPr>
            <p:cNvPr id="54563" name="Oval 133"/>
            <p:cNvSpPr>
              <a:spLocks noChangeArrowheads="1"/>
            </p:cNvSpPr>
            <p:nvPr/>
          </p:nvSpPr>
          <p:spPr bwMode="auto">
            <a:xfrm>
              <a:off x="1301" y="3615"/>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64" name="Oval 134"/>
            <p:cNvSpPr>
              <a:spLocks noChangeArrowheads="1"/>
            </p:cNvSpPr>
            <p:nvPr/>
          </p:nvSpPr>
          <p:spPr bwMode="auto">
            <a:xfrm>
              <a:off x="1301" y="3615"/>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0" name="Group 138"/>
          <p:cNvGrpSpPr>
            <a:grpSpLocks/>
          </p:cNvGrpSpPr>
          <p:nvPr/>
        </p:nvGrpSpPr>
        <p:grpSpPr bwMode="auto">
          <a:xfrm>
            <a:off x="5522913" y="4887913"/>
            <a:ext cx="36512" cy="53975"/>
            <a:chOff x="3479" y="3079"/>
            <a:chExt cx="23" cy="34"/>
          </a:xfrm>
        </p:grpSpPr>
        <p:sp>
          <p:nvSpPr>
            <p:cNvPr id="54561" name="Oval 136"/>
            <p:cNvSpPr>
              <a:spLocks noChangeArrowheads="1"/>
            </p:cNvSpPr>
            <p:nvPr/>
          </p:nvSpPr>
          <p:spPr bwMode="auto">
            <a:xfrm>
              <a:off x="3479" y="3079"/>
              <a:ext cx="23"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62" name="Oval 137"/>
            <p:cNvSpPr>
              <a:spLocks noChangeArrowheads="1"/>
            </p:cNvSpPr>
            <p:nvPr/>
          </p:nvSpPr>
          <p:spPr bwMode="auto">
            <a:xfrm>
              <a:off x="3479" y="3079"/>
              <a:ext cx="23"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1" name="Group 141"/>
          <p:cNvGrpSpPr>
            <a:grpSpLocks/>
          </p:cNvGrpSpPr>
          <p:nvPr/>
        </p:nvGrpSpPr>
        <p:grpSpPr bwMode="auto">
          <a:xfrm>
            <a:off x="5232400" y="5365750"/>
            <a:ext cx="41275" cy="55563"/>
            <a:chOff x="3296" y="3380"/>
            <a:chExt cx="26" cy="35"/>
          </a:xfrm>
        </p:grpSpPr>
        <p:sp>
          <p:nvSpPr>
            <p:cNvPr id="54559" name="Oval 139"/>
            <p:cNvSpPr>
              <a:spLocks noChangeArrowheads="1"/>
            </p:cNvSpPr>
            <p:nvPr/>
          </p:nvSpPr>
          <p:spPr bwMode="auto">
            <a:xfrm>
              <a:off x="3296" y="3380"/>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60" name="Oval 140"/>
            <p:cNvSpPr>
              <a:spLocks noChangeArrowheads="1"/>
            </p:cNvSpPr>
            <p:nvPr/>
          </p:nvSpPr>
          <p:spPr bwMode="auto">
            <a:xfrm>
              <a:off x="3296" y="3380"/>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2" name="Group 144"/>
          <p:cNvGrpSpPr>
            <a:grpSpLocks/>
          </p:cNvGrpSpPr>
          <p:nvPr/>
        </p:nvGrpSpPr>
        <p:grpSpPr bwMode="auto">
          <a:xfrm>
            <a:off x="5103813" y="5605463"/>
            <a:ext cx="36512" cy="55562"/>
            <a:chOff x="3215" y="3531"/>
            <a:chExt cx="23" cy="35"/>
          </a:xfrm>
        </p:grpSpPr>
        <p:sp>
          <p:nvSpPr>
            <p:cNvPr id="54557" name="Oval 142"/>
            <p:cNvSpPr>
              <a:spLocks noChangeArrowheads="1"/>
            </p:cNvSpPr>
            <p:nvPr/>
          </p:nvSpPr>
          <p:spPr bwMode="auto">
            <a:xfrm>
              <a:off x="3215" y="3531"/>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58" name="Oval 143"/>
            <p:cNvSpPr>
              <a:spLocks noChangeArrowheads="1"/>
            </p:cNvSpPr>
            <p:nvPr/>
          </p:nvSpPr>
          <p:spPr bwMode="auto">
            <a:xfrm>
              <a:off x="3215" y="3531"/>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3" name="Group 147"/>
          <p:cNvGrpSpPr>
            <a:grpSpLocks/>
          </p:cNvGrpSpPr>
          <p:nvPr/>
        </p:nvGrpSpPr>
        <p:grpSpPr bwMode="auto">
          <a:xfrm>
            <a:off x="5232400" y="5499100"/>
            <a:ext cx="41275" cy="55563"/>
            <a:chOff x="3296" y="3464"/>
            <a:chExt cx="26" cy="35"/>
          </a:xfrm>
        </p:grpSpPr>
        <p:sp>
          <p:nvSpPr>
            <p:cNvPr id="54555" name="Oval 145"/>
            <p:cNvSpPr>
              <a:spLocks noChangeArrowheads="1"/>
            </p:cNvSpPr>
            <p:nvPr/>
          </p:nvSpPr>
          <p:spPr bwMode="auto">
            <a:xfrm>
              <a:off x="3296" y="3464"/>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56" name="Oval 146"/>
            <p:cNvSpPr>
              <a:spLocks noChangeArrowheads="1"/>
            </p:cNvSpPr>
            <p:nvPr/>
          </p:nvSpPr>
          <p:spPr bwMode="auto">
            <a:xfrm>
              <a:off x="3296" y="3464"/>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4" name="Group 150"/>
          <p:cNvGrpSpPr>
            <a:grpSpLocks/>
          </p:cNvGrpSpPr>
          <p:nvPr/>
        </p:nvGrpSpPr>
        <p:grpSpPr bwMode="auto">
          <a:xfrm>
            <a:off x="4956175" y="5978525"/>
            <a:ext cx="41275" cy="55563"/>
            <a:chOff x="3122" y="3766"/>
            <a:chExt cx="26" cy="35"/>
          </a:xfrm>
        </p:grpSpPr>
        <p:sp>
          <p:nvSpPr>
            <p:cNvPr id="54553" name="Oval 148"/>
            <p:cNvSpPr>
              <a:spLocks noChangeArrowheads="1"/>
            </p:cNvSpPr>
            <p:nvPr/>
          </p:nvSpPr>
          <p:spPr bwMode="auto">
            <a:xfrm>
              <a:off x="3122" y="3766"/>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54" name="Oval 149"/>
            <p:cNvSpPr>
              <a:spLocks noChangeArrowheads="1"/>
            </p:cNvSpPr>
            <p:nvPr/>
          </p:nvSpPr>
          <p:spPr bwMode="auto">
            <a:xfrm>
              <a:off x="3122" y="3766"/>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5" name="Group 153"/>
          <p:cNvGrpSpPr>
            <a:grpSpLocks/>
          </p:cNvGrpSpPr>
          <p:nvPr/>
        </p:nvGrpSpPr>
        <p:grpSpPr bwMode="auto">
          <a:xfrm>
            <a:off x="5232400" y="5126038"/>
            <a:ext cx="41275" cy="55562"/>
            <a:chOff x="3296" y="3229"/>
            <a:chExt cx="26" cy="35"/>
          </a:xfrm>
        </p:grpSpPr>
        <p:sp>
          <p:nvSpPr>
            <p:cNvPr id="54551" name="Oval 151"/>
            <p:cNvSpPr>
              <a:spLocks noChangeArrowheads="1"/>
            </p:cNvSpPr>
            <p:nvPr/>
          </p:nvSpPr>
          <p:spPr bwMode="auto">
            <a:xfrm>
              <a:off x="3296" y="3229"/>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52" name="Oval 152"/>
            <p:cNvSpPr>
              <a:spLocks noChangeArrowheads="1"/>
            </p:cNvSpPr>
            <p:nvPr/>
          </p:nvSpPr>
          <p:spPr bwMode="auto">
            <a:xfrm>
              <a:off x="3296" y="3229"/>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6" name="Group 156"/>
          <p:cNvGrpSpPr>
            <a:grpSpLocks/>
          </p:cNvGrpSpPr>
          <p:nvPr/>
        </p:nvGrpSpPr>
        <p:grpSpPr bwMode="auto">
          <a:xfrm>
            <a:off x="5126038" y="5302250"/>
            <a:ext cx="41275" cy="50800"/>
            <a:chOff x="3229" y="3340"/>
            <a:chExt cx="26" cy="32"/>
          </a:xfrm>
        </p:grpSpPr>
        <p:sp>
          <p:nvSpPr>
            <p:cNvPr id="54549" name="Oval 154"/>
            <p:cNvSpPr>
              <a:spLocks noChangeArrowheads="1"/>
            </p:cNvSpPr>
            <p:nvPr/>
          </p:nvSpPr>
          <p:spPr bwMode="auto">
            <a:xfrm>
              <a:off x="3229" y="3340"/>
              <a:ext cx="26" cy="32"/>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50" name="Oval 155"/>
            <p:cNvSpPr>
              <a:spLocks noChangeArrowheads="1"/>
            </p:cNvSpPr>
            <p:nvPr/>
          </p:nvSpPr>
          <p:spPr bwMode="auto">
            <a:xfrm>
              <a:off x="3229" y="3340"/>
              <a:ext cx="26" cy="32"/>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7" name="Group 159"/>
          <p:cNvGrpSpPr>
            <a:grpSpLocks/>
          </p:cNvGrpSpPr>
          <p:nvPr/>
        </p:nvGrpSpPr>
        <p:grpSpPr bwMode="auto">
          <a:xfrm>
            <a:off x="5113338" y="5499100"/>
            <a:ext cx="41275" cy="55563"/>
            <a:chOff x="3221" y="3464"/>
            <a:chExt cx="26" cy="35"/>
          </a:xfrm>
        </p:grpSpPr>
        <p:sp>
          <p:nvSpPr>
            <p:cNvPr id="54547" name="Oval 157"/>
            <p:cNvSpPr>
              <a:spLocks noChangeArrowheads="1"/>
            </p:cNvSpPr>
            <p:nvPr/>
          </p:nvSpPr>
          <p:spPr bwMode="auto">
            <a:xfrm>
              <a:off x="3221" y="3464"/>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48" name="Oval 158"/>
            <p:cNvSpPr>
              <a:spLocks noChangeArrowheads="1"/>
            </p:cNvSpPr>
            <p:nvPr/>
          </p:nvSpPr>
          <p:spPr bwMode="auto">
            <a:xfrm>
              <a:off x="3221" y="3464"/>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8" name="Group 162"/>
          <p:cNvGrpSpPr>
            <a:grpSpLocks/>
          </p:cNvGrpSpPr>
          <p:nvPr/>
        </p:nvGrpSpPr>
        <p:grpSpPr bwMode="auto">
          <a:xfrm>
            <a:off x="4956175" y="5738813"/>
            <a:ext cx="41275" cy="55562"/>
            <a:chOff x="3122" y="3615"/>
            <a:chExt cx="26" cy="35"/>
          </a:xfrm>
        </p:grpSpPr>
        <p:sp>
          <p:nvSpPr>
            <p:cNvPr id="54545" name="Oval 160"/>
            <p:cNvSpPr>
              <a:spLocks noChangeArrowheads="1"/>
            </p:cNvSpPr>
            <p:nvPr/>
          </p:nvSpPr>
          <p:spPr bwMode="auto">
            <a:xfrm>
              <a:off x="3122" y="3615"/>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46" name="Oval 161"/>
            <p:cNvSpPr>
              <a:spLocks noChangeArrowheads="1"/>
            </p:cNvSpPr>
            <p:nvPr/>
          </p:nvSpPr>
          <p:spPr bwMode="auto">
            <a:xfrm>
              <a:off x="3122" y="3615"/>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59" name="Group 165"/>
          <p:cNvGrpSpPr>
            <a:grpSpLocks/>
          </p:cNvGrpSpPr>
          <p:nvPr/>
        </p:nvGrpSpPr>
        <p:grpSpPr bwMode="auto">
          <a:xfrm>
            <a:off x="5103813" y="5845175"/>
            <a:ext cx="36512" cy="55563"/>
            <a:chOff x="3215" y="3682"/>
            <a:chExt cx="23" cy="35"/>
          </a:xfrm>
        </p:grpSpPr>
        <p:sp>
          <p:nvSpPr>
            <p:cNvPr id="54543" name="Oval 163"/>
            <p:cNvSpPr>
              <a:spLocks noChangeArrowheads="1"/>
            </p:cNvSpPr>
            <p:nvPr/>
          </p:nvSpPr>
          <p:spPr bwMode="auto">
            <a:xfrm>
              <a:off x="3215" y="3682"/>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44" name="Oval 164"/>
            <p:cNvSpPr>
              <a:spLocks noChangeArrowheads="1"/>
            </p:cNvSpPr>
            <p:nvPr/>
          </p:nvSpPr>
          <p:spPr bwMode="auto">
            <a:xfrm>
              <a:off x="3215" y="3682"/>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0" name="Group 168"/>
          <p:cNvGrpSpPr>
            <a:grpSpLocks/>
          </p:cNvGrpSpPr>
          <p:nvPr/>
        </p:nvGrpSpPr>
        <p:grpSpPr bwMode="auto">
          <a:xfrm>
            <a:off x="5380038" y="5021263"/>
            <a:ext cx="36512" cy="55562"/>
            <a:chOff x="3389" y="3163"/>
            <a:chExt cx="23" cy="35"/>
          </a:xfrm>
        </p:grpSpPr>
        <p:sp>
          <p:nvSpPr>
            <p:cNvPr id="54541" name="Oval 166"/>
            <p:cNvSpPr>
              <a:spLocks noChangeArrowheads="1"/>
            </p:cNvSpPr>
            <p:nvPr/>
          </p:nvSpPr>
          <p:spPr bwMode="auto">
            <a:xfrm>
              <a:off x="3389" y="3163"/>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42" name="Oval 167"/>
            <p:cNvSpPr>
              <a:spLocks noChangeArrowheads="1"/>
            </p:cNvSpPr>
            <p:nvPr/>
          </p:nvSpPr>
          <p:spPr bwMode="auto">
            <a:xfrm>
              <a:off x="3389" y="3163"/>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1" name="Group 171"/>
          <p:cNvGrpSpPr>
            <a:grpSpLocks/>
          </p:cNvGrpSpPr>
          <p:nvPr/>
        </p:nvGrpSpPr>
        <p:grpSpPr bwMode="auto">
          <a:xfrm>
            <a:off x="5380038" y="5126038"/>
            <a:ext cx="36512" cy="55562"/>
            <a:chOff x="3389" y="3229"/>
            <a:chExt cx="23" cy="35"/>
          </a:xfrm>
        </p:grpSpPr>
        <p:sp>
          <p:nvSpPr>
            <p:cNvPr id="54539" name="Oval 169"/>
            <p:cNvSpPr>
              <a:spLocks noChangeArrowheads="1"/>
            </p:cNvSpPr>
            <p:nvPr/>
          </p:nvSpPr>
          <p:spPr bwMode="auto">
            <a:xfrm>
              <a:off x="3389" y="3229"/>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40" name="Oval 170"/>
            <p:cNvSpPr>
              <a:spLocks noChangeArrowheads="1"/>
            </p:cNvSpPr>
            <p:nvPr/>
          </p:nvSpPr>
          <p:spPr bwMode="auto">
            <a:xfrm>
              <a:off x="3389" y="3229"/>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2" name="Group 174"/>
          <p:cNvGrpSpPr>
            <a:grpSpLocks/>
          </p:cNvGrpSpPr>
          <p:nvPr/>
        </p:nvGrpSpPr>
        <p:grpSpPr bwMode="auto">
          <a:xfrm>
            <a:off x="5932488" y="5365750"/>
            <a:ext cx="36512" cy="55563"/>
            <a:chOff x="3737" y="3380"/>
            <a:chExt cx="23" cy="35"/>
          </a:xfrm>
        </p:grpSpPr>
        <p:sp>
          <p:nvSpPr>
            <p:cNvPr id="54537" name="Oval 172"/>
            <p:cNvSpPr>
              <a:spLocks noChangeArrowheads="1"/>
            </p:cNvSpPr>
            <p:nvPr/>
          </p:nvSpPr>
          <p:spPr bwMode="auto">
            <a:xfrm>
              <a:off x="3737" y="3380"/>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38" name="Oval 173"/>
            <p:cNvSpPr>
              <a:spLocks noChangeArrowheads="1"/>
            </p:cNvSpPr>
            <p:nvPr/>
          </p:nvSpPr>
          <p:spPr bwMode="auto">
            <a:xfrm>
              <a:off x="3737" y="3380"/>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3" name="Group 177"/>
          <p:cNvGrpSpPr>
            <a:grpSpLocks/>
          </p:cNvGrpSpPr>
          <p:nvPr/>
        </p:nvGrpSpPr>
        <p:grpSpPr bwMode="auto">
          <a:xfrm>
            <a:off x="6194425" y="5738813"/>
            <a:ext cx="36513" cy="55562"/>
            <a:chOff x="3902" y="3615"/>
            <a:chExt cx="23" cy="35"/>
          </a:xfrm>
        </p:grpSpPr>
        <p:sp>
          <p:nvSpPr>
            <p:cNvPr id="54535" name="Oval 175"/>
            <p:cNvSpPr>
              <a:spLocks noChangeArrowheads="1"/>
            </p:cNvSpPr>
            <p:nvPr/>
          </p:nvSpPr>
          <p:spPr bwMode="auto">
            <a:xfrm>
              <a:off x="3902" y="3615"/>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36" name="Oval 176"/>
            <p:cNvSpPr>
              <a:spLocks noChangeArrowheads="1"/>
            </p:cNvSpPr>
            <p:nvPr/>
          </p:nvSpPr>
          <p:spPr bwMode="auto">
            <a:xfrm>
              <a:off x="3902" y="3615"/>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4" name="Group 180"/>
          <p:cNvGrpSpPr>
            <a:grpSpLocks/>
          </p:cNvGrpSpPr>
          <p:nvPr/>
        </p:nvGrpSpPr>
        <p:grpSpPr bwMode="auto">
          <a:xfrm>
            <a:off x="5770563" y="5140325"/>
            <a:ext cx="42862" cy="55563"/>
            <a:chOff x="3635" y="3238"/>
            <a:chExt cx="27" cy="35"/>
          </a:xfrm>
        </p:grpSpPr>
        <p:sp>
          <p:nvSpPr>
            <p:cNvPr id="54533" name="Oval 178"/>
            <p:cNvSpPr>
              <a:spLocks noChangeArrowheads="1"/>
            </p:cNvSpPr>
            <p:nvPr/>
          </p:nvSpPr>
          <p:spPr bwMode="auto">
            <a:xfrm>
              <a:off x="3635" y="3238"/>
              <a:ext cx="27"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34" name="Oval 179"/>
            <p:cNvSpPr>
              <a:spLocks noChangeArrowheads="1"/>
            </p:cNvSpPr>
            <p:nvPr/>
          </p:nvSpPr>
          <p:spPr bwMode="auto">
            <a:xfrm>
              <a:off x="3635" y="3238"/>
              <a:ext cx="27"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5" name="Group 183"/>
          <p:cNvGrpSpPr>
            <a:grpSpLocks/>
          </p:cNvGrpSpPr>
          <p:nvPr/>
        </p:nvGrpSpPr>
        <p:grpSpPr bwMode="auto">
          <a:xfrm>
            <a:off x="5665788" y="5021263"/>
            <a:ext cx="41275" cy="55562"/>
            <a:chOff x="3569" y="3163"/>
            <a:chExt cx="26" cy="35"/>
          </a:xfrm>
        </p:grpSpPr>
        <p:sp>
          <p:nvSpPr>
            <p:cNvPr id="54531" name="Oval 181"/>
            <p:cNvSpPr>
              <a:spLocks noChangeArrowheads="1"/>
            </p:cNvSpPr>
            <p:nvPr/>
          </p:nvSpPr>
          <p:spPr bwMode="auto">
            <a:xfrm>
              <a:off x="3569" y="3163"/>
              <a:ext cx="26"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32" name="Oval 182"/>
            <p:cNvSpPr>
              <a:spLocks noChangeArrowheads="1"/>
            </p:cNvSpPr>
            <p:nvPr/>
          </p:nvSpPr>
          <p:spPr bwMode="auto">
            <a:xfrm>
              <a:off x="3569" y="3163"/>
              <a:ext cx="26"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6" name="Group 186"/>
          <p:cNvGrpSpPr>
            <a:grpSpLocks/>
          </p:cNvGrpSpPr>
          <p:nvPr/>
        </p:nvGrpSpPr>
        <p:grpSpPr bwMode="auto">
          <a:xfrm>
            <a:off x="5784850" y="5260975"/>
            <a:ext cx="41275" cy="53975"/>
            <a:chOff x="3644" y="3314"/>
            <a:chExt cx="26" cy="34"/>
          </a:xfrm>
        </p:grpSpPr>
        <p:sp>
          <p:nvSpPr>
            <p:cNvPr id="54529" name="Oval 184"/>
            <p:cNvSpPr>
              <a:spLocks noChangeArrowheads="1"/>
            </p:cNvSpPr>
            <p:nvPr/>
          </p:nvSpPr>
          <p:spPr bwMode="auto">
            <a:xfrm>
              <a:off x="3644" y="3314"/>
              <a:ext cx="26" cy="34"/>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30" name="Oval 185"/>
            <p:cNvSpPr>
              <a:spLocks noChangeArrowheads="1"/>
            </p:cNvSpPr>
            <p:nvPr/>
          </p:nvSpPr>
          <p:spPr bwMode="auto">
            <a:xfrm>
              <a:off x="3644" y="3314"/>
              <a:ext cx="26" cy="34"/>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7" name="Group 189"/>
          <p:cNvGrpSpPr>
            <a:grpSpLocks/>
          </p:cNvGrpSpPr>
          <p:nvPr/>
        </p:nvGrpSpPr>
        <p:grpSpPr bwMode="auto">
          <a:xfrm>
            <a:off x="5932488" y="5499100"/>
            <a:ext cx="36512" cy="55563"/>
            <a:chOff x="3737" y="3464"/>
            <a:chExt cx="23" cy="35"/>
          </a:xfrm>
        </p:grpSpPr>
        <p:sp>
          <p:nvSpPr>
            <p:cNvPr id="54527" name="Oval 187"/>
            <p:cNvSpPr>
              <a:spLocks noChangeArrowheads="1"/>
            </p:cNvSpPr>
            <p:nvPr/>
          </p:nvSpPr>
          <p:spPr bwMode="auto">
            <a:xfrm>
              <a:off x="3737" y="3464"/>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28" name="Oval 188"/>
            <p:cNvSpPr>
              <a:spLocks noChangeArrowheads="1"/>
            </p:cNvSpPr>
            <p:nvPr/>
          </p:nvSpPr>
          <p:spPr bwMode="auto">
            <a:xfrm>
              <a:off x="3737" y="3464"/>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8" name="Group 192"/>
          <p:cNvGrpSpPr>
            <a:grpSpLocks/>
          </p:cNvGrpSpPr>
          <p:nvPr/>
        </p:nvGrpSpPr>
        <p:grpSpPr bwMode="auto">
          <a:xfrm>
            <a:off x="6046788" y="5724525"/>
            <a:ext cx="42862" cy="55563"/>
            <a:chOff x="3809" y="3606"/>
            <a:chExt cx="27" cy="35"/>
          </a:xfrm>
        </p:grpSpPr>
        <p:sp>
          <p:nvSpPr>
            <p:cNvPr id="54525" name="Oval 190"/>
            <p:cNvSpPr>
              <a:spLocks noChangeArrowheads="1"/>
            </p:cNvSpPr>
            <p:nvPr/>
          </p:nvSpPr>
          <p:spPr bwMode="auto">
            <a:xfrm>
              <a:off x="3809" y="3606"/>
              <a:ext cx="27"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26" name="Oval 191"/>
            <p:cNvSpPr>
              <a:spLocks noChangeArrowheads="1"/>
            </p:cNvSpPr>
            <p:nvPr/>
          </p:nvSpPr>
          <p:spPr bwMode="auto">
            <a:xfrm>
              <a:off x="3809" y="3606"/>
              <a:ext cx="27"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69" name="Group 195"/>
          <p:cNvGrpSpPr>
            <a:grpSpLocks/>
          </p:cNvGrpSpPr>
          <p:nvPr/>
        </p:nvGrpSpPr>
        <p:grpSpPr bwMode="auto">
          <a:xfrm>
            <a:off x="6208713" y="5964238"/>
            <a:ext cx="36512" cy="55562"/>
            <a:chOff x="3911" y="3757"/>
            <a:chExt cx="23" cy="35"/>
          </a:xfrm>
        </p:grpSpPr>
        <p:sp>
          <p:nvSpPr>
            <p:cNvPr id="54523" name="Oval 193"/>
            <p:cNvSpPr>
              <a:spLocks noChangeArrowheads="1"/>
            </p:cNvSpPr>
            <p:nvPr/>
          </p:nvSpPr>
          <p:spPr bwMode="auto">
            <a:xfrm>
              <a:off x="3911" y="3757"/>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24" name="Oval 194"/>
            <p:cNvSpPr>
              <a:spLocks noChangeArrowheads="1"/>
            </p:cNvSpPr>
            <p:nvPr/>
          </p:nvSpPr>
          <p:spPr bwMode="auto">
            <a:xfrm>
              <a:off x="3911" y="3757"/>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70" name="Group 198"/>
          <p:cNvGrpSpPr>
            <a:grpSpLocks/>
          </p:cNvGrpSpPr>
          <p:nvPr/>
        </p:nvGrpSpPr>
        <p:grpSpPr bwMode="auto">
          <a:xfrm>
            <a:off x="6046788" y="5619750"/>
            <a:ext cx="42862" cy="55563"/>
            <a:chOff x="3809" y="3540"/>
            <a:chExt cx="27" cy="35"/>
          </a:xfrm>
        </p:grpSpPr>
        <p:sp>
          <p:nvSpPr>
            <p:cNvPr id="54521" name="Oval 196"/>
            <p:cNvSpPr>
              <a:spLocks noChangeArrowheads="1"/>
            </p:cNvSpPr>
            <p:nvPr/>
          </p:nvSpPr>
          <p:spPr bwMode="auto">
            <a:xfrm>
              <a:off x="3809" y="3540"/>
              <a:ext cx="27"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22" name="Oval 197"/>
            <p:cNvSpPr>
              <a:spLocks noChangeArrowheads="1"/>
            </p:cNvSpPr>
            <p:nvPr/>
          </p:nvSpPr>
          <p:spPr bwMode="auto">
            <a:xfrm>
              <a:off x="3809" y="3540"/>
              <a:ext cx="27"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grpSp>
        <p:nvGrpSpPr>
          <p:cNvPr id="54471" name="Group 201"/>
          <p:cNvGrpSpPr>
            <a:grpSpLocks/>
          </p:cNvGrpSpPr>
          <p:nvPr/>
        </p:nvGrpSpPr>
        <p:grpSpPr bwMode="auto">
          <a:xfrm>
            <a:off x="5932488" y="5273675"/>
            <a:ext cx="36512" cy="55563"/>
            <a:chOff x="3737" y="3322"/>
            <a:chExt cx="23" cy="35"/>
          </a:xfrm>
        </p:grpSpPr>
        <p:sp>
          <p:nvSpPr>
            <p:cNvPr id="54519" name="Oval 199"/>
            <p:cNvSpPr>
              <a:spLocks noChangeArrowheads="1"/>
            </p:cNvSpPr>
            <p:nvPr/>
          </p:nvSpPr>
          <p:spPr bwMode="auto">
            <a:xfrm>
              <a:off x="3737" y="3322"/>
              <a:ext cx="23" cy="35"/>
            </a:xfrm>
            <a:prstGeom prst="ellipse">
              <a:avLst/>
            </a:prstGeom>
            <a:solidFill>
              <a:srgbClr val="000000"/>
            </a:solidFill>
            <a:ln w="0">
              <a:solidFill>
                <a:srgbClr val="000000"/>
              </a:solidFill>
              <a:round/>
              <a:headEnd/>
              <a:tailEnd/>
            </a:ln>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20" name="Oval 200"/>
            <p:cNvSpPr>
              <a:spLocks noChangeArrowheads="1"/>
            </p:cNvSpPr>
            <p:nvPr/>
          </p:nvSpPr>
          <p:spPr bwMode="auto">
            <a:xfrm>
              <a:off x="3737" y="3322"/>
              <a:ext cx="23" cy="35"/>
            </a:xfrm>
            <a:prstGeom prst="ellipse">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54472" name="Rectangle 202"/>
          <p:cNvSpPr>
            <a:spLocks noChangeArrowheads="1"/>
          </p:cNvSpPr>
          <p:nvPr/>
        </p:nvSpPr>
        <p:spPr bwMode="auto">
          <a:xfrm>
            <a:off x="2957513" y="1509713"/>
            <a:ext cx="1538287" cy="155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473" name="Rectangle 203"/>
          <p:cNvSpPr>
            <a:spLocks noChangeArrowheads="1"/>
          </p:cNvSpPr>
          <p:nvPr/>
        </p:nvSpPr>
        <p:spPr bwMode="auto">
          <a:xfrm>
            <a:off x="3006725" y="1538288"/>
            <a:ext cx="13223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強い正の相関が</a:t>
            </a:r>
            <a:endParaRPr kumimoji="0" lang="ja-JP" altLang="en-US" sz="1800"/>
          </a:p>
        </p:txBody>
      </p:sp>
      <p:sp>
        <p:nvSpPr>
          <p:cNvPr id="54474" name="Rectangle 204"/>
          <p:cNvSpPr>
            <a:spLocks noChangeArrowheads="1"/>
          </p:cNvSpPr>
          <p:nvPr/>
        </p:nvSpPr>
        <p:spPr bwMode="auto">
          <a:xfrm>
            <a:off x="3006725" y="1760538"/>
            <a:ext cx="3444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ある</a:t>
            </a:r>
            <a:endParaRPr kumimoji="0" lang="ja-JP" altLang="en-US" sz="1800"/>
          </a:p>
        </p:txBody>
      </p:sp>
      <p:sp>
        <p:nvSpPr>
          <p:cNvPr id="54475" name="Rectangle 205"/>
          <p:cNvSpPr>
            <a:spLocks noChangeArrowheads="1"/>
          </p:cNvSpPr>
          <p:nvPr/>
        </p:nvSpPr>
        <p:spPr bwMode="auto">
          <a:xfrm>
            <a:off x="3006725" y="1981200"/>
            <a:ext cx="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476" name="Rectangle 206"/>
          <p:cNvSpPr>
            <a:spLocks noChangeArrowheads="1"/>
          </p:cNvSpPr>
          <p:nvPr/>
        </p:nvSpPr>
        <p:spPr bwMode="auto">
          <a:xfrm>
            <a:off x="3006725" y="1981200"/>
            <a:ext cx="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477" name="Rectangle 207"/>
          <p:cNvSpPr>
            <a:spLocks noChangeArrowheads="1"/>
          </p:cNvSpPr>
          <p:nvPr/>
        </p:nvSpPr>
        <p:spPr bwMode="auto">
          <a:xfrm>
            <a:off x="3006725" y="2201863"/>
            <a:ext cx="13620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500">
                <a:solidFill>
                  <a:srgbClr val="000000"/>
                </a:solidFill>
                <a:latin typeface="ＭＳ Ｐゴシック" pitchFamily="50" charset="-128"/>
              </a:rPr>
              <a:t>X</a:t>
            </a:r>
            <a:r>
              <a:rPr kumimoji="0" lang="ja-JP" altLang="en-US" sz="1500">
                <a:solidFill>
                  <a:srgbClr val="000000"/>
                </a:solidFill>
                <a:latin typeface="ＭＳ Ｐゴシック" pitchFamily="50" charset="-128"/>
              </a:rPr>
              <a:t>が増加すれば</a:t>
            </a:r>
            <a:r>
              <a:rPr kumimoji="0" lang="en-US" altLang="ja-JP" sz="1500">
                <a:solidFill>
                  <a:srgbClr val="000000"/>
                </a:solidFill>
                <a:latin typeface="ＭＳ Ｐゴシック" pitchFamily="50" charset="-128"/>
              </a:rPr>
              <a:t>Y</a:t>
            </a:r>
          </a:p>
        </p:txBody>
      </p:sp>
      <p:sp>
        <p:nvSpPr>
          <p:cNvPr id="54478" name="Rectangle 208"/>
          <p:cNvSpPr>
            <a:spLocks noChangeArrowheads="1"/>
          </p:cNvSpPr>
          <p:nvPr/>
        </p:nvSpPr>
        <p:spPr bwMode="auto">
          <a:xfrm>
            <a:off x="3006725" y="2422525"/>
            <a:ext cx="8810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も増加する</a:t>
            </a:r>
            <a:endParaRPr kumimoji="0" lang="ja-JP" altLang="en-US" sz="1800"/>
          </a:p>
        </p:txBody>
      </p:sp>
      <p:sp>
        <p:nvSpPr>
          <p:cNvPr id="54479" name="Rectangle 209"/>
          <p:cNvSpPr>
            <a:spLocks noChangeArrowheads="1"/>
          </p:cNvSpPr>
          <p:nvPr/>
        </p:nvSpPr>
        <p:spPr bwMode="auto">
          <a:xfrm>
            <a:off x="6521450" y="1522413"/>
            <a:ext cx="1538288" cy="155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480" name="Rectangle 210"/>
          <p:cNvSpPr>
            <a:spLocks noChangeArrowheads="1"/>
          </p:cNvSpPr>
          <p:nvPr/>
        </p:nvSpPr>
        <p:spPr bwMode="auto">
          <a:xfrm>
            <a:off x="6570663" y="1552575"/>
            <a:ext cx="13223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強い負の相関が</a:t>
            </a:r>
            <a:endParaRPr kumimoji="0" lang="ja-JP" altLang="en-US" sz="1800"/>
          </a:p>
        </p:txBody>
      </p:sp>
      <p:sp>
        <p:nvSpPr>
          <p:cNvPr id="54481" name="Rectangle 211"/>
          <p:cNvSpPr>
            <a:spLocks noChangeArrowheads="1"/>
          </p:cNvSpPr>
          <p:nvPr/>
        </p:nvSpPr>
        <p:spPr bwMode="auto">
          <a:xfrm>
            <a:off x="6570663" y="1773238"/>
            <a:ext cx="3444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ある</a:t>
            </a:r>
            <a:endParaRPr kumimoji="0" lang="ja-JP" altLang="en-US" sz="1800"/>
          </a:p>
        </p:txBody>
      </p:sp>
      <p:sp>
        <p:nvSpPr>
          <p:cNvPr id="54482" name="Rectangle 212"/>
          <p:cNvSpPr>
            <a:spLocks noChangeArrowheads="1"/>
          </p:cNvSpPr>
          <p:nvPr/>
        </p:nvSpPr>
        <p:spPr bwMode="auto">
          <a:xfrm>
            <a:off x="6570663" y="1993900"/>
            <a:ext cx="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483" name="Rectangle 213"/>
          <p:cNvSpPr>
            <a:spLocks noChangeArrowheads="1"/>
          </p:cNvSpPr>
          <p:nvPr/>
        </p:nvSpPr>
        <p:spPr bwMode="auto">
          <a:xfrm>
            <a:off x="6570663" y="1993900"/>
            <a:ext cx="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484" name="Rectangle 214"/>
          <p:cNvSpPr>
            <a:spLocks noChangeArrowheads="1"/>
          </p:cNvSpPr>
          <p:nvPr/>
        </p:nvSpPr>
        <p:spPr bwMode="auto">
          <a:xfrm>
            <a:off x="6570663" y="2216150"/>
            <a:ext cx="13620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500">
                <a:solidFill>
                  <a:srgbClr val="000000"/>
                </a:solidFill>
                <a:latin typeface="ＭＳ Ｐゴシック" pitchFamily="50" charset="-128"/>
              </a:rPr>
              <a:t>X</a:t>
            </a:r>
            <a:r>
              <a:rPr kumimoji="0" lang="ja-JP" altLang="en-US" sz="1500">
                <a:solidFill>
                  <a:srgbClr val="000000"/>
                </a:solidFill>
                <a:latin typeface="ＭＳ Ｐゴシック" pitchFamily="50" charset="-128"/>
              </a:rPr>
              <a:t>が増加すれば</a:t>
            </a:r>
            <a:r>
              <a:rPr kumimoji="0" lang="en-US" altLang="ja-JP" sz="1500">
                <a:solidFill>
                  <a:srgbClr val="000000"/>
                </a:solidFill>
                <a:latin typeface="ＭＳ Ｐゴシック" pitchFamily="50" charset="-128"/>
              </a:rPr>
              <a:t>Y</a:t>
            </a:r>
            <a:endParaRPr kumimoji="0" lang="en-US" altLang="ja-JP" sz="1800"/>
          </a:p>
        </p:txBody>
      </p:sp>
      <p:sp>
        <p:nvSpPr>
          <p:cNvPr id="54485" name="Rectangle 215"/>
          <p:cNvSpPr>
            <a:spLocks noChangeArrowheads="1"/>
          </p:cNvSpPr>
          <p:nvPr/>
        </p:nvSpPr>
        <p:spPr bwMode="auto">
          <a:xfrm>
            <a:off x="6570663" y="2436813"/>
            <a:ext cx="9191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は減少する</a:t>
            </a:r>
            <a:endParaRPr kumimoji="0" lang="ja-JP" altLang="en-US" sz="1800"/>
          </a:p>
        </p:txBody>
      </p:sp>
      <p:sp>
        <p:nvSpPr>
          <p:cNvPr id="54486" name="Rectangle 216"/>
          <p:cNvSpPr>
            <a:spLocks noChangeArrowheads="1"/>
          </p:cNvSpPr>
          <p:nvPr/>
        </p:nvSpPr>
        <p:spPr bwMode="auto">
          <a:xfrm>
            <a:off x="2957513" y="3198813"/>
            <a:ext cx="1538287" cy="155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487" name="Rectangle 217"/>
          <p:cNvSpPr>
            <a:spLocks noChangeArrowheads="1"/>
          </p:cNvSpPr>
          <p:nvPr/>
        </p:nvSpPr>
        <p:spPr bwMode="auto">
          <a:xfrm>
            <a:off x="3006725" y="3227388"/>
            <a:ext cx="13223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弱い正の相関が</a:t>
            </a:r>
            <a:endParaRPr kumimoji="0" lang="ja-JP" altLang="en-US" sz="1800"/>
          </a:p>
        </p:txBody>
      </p:sp>
      <p:sp>
        <p:nvSpPr>
          <p:cNvPr id="54488" name="Rectangle 218"/>
          <p:cNvSpPr>
            <a:spLocks noChangeArrowheads="1"/>
          </p:cNvSpPr>
          <p:nvPr/>
        </p:nvSpPr>
        <p:spPr bwMode="auto">
          <a:xfrm>
            <a:off x="3006725" y="3449638"/>
            <a:ext cx="3444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ある</a:t>
            </a:r>
            <a:endParaRPr kumimoji="0" lang="ja-JP" altLang="en-US" sz="1800"/>
          </a:p>
        </p:txBody>
      </p:sp>
      <p:sp>
        <p:nvSpPr>
          <p:cNvPr id="54489" name="Rectangle 219"/>
          <p:cNvSpPr>
            <a:spLocks noChangeArrowheads="1"/>
          </p:cNvSpPr>
          <p:nvPr/>
        </p:nvSpPr>
        <p:spPr bwMode="auto">
          <a:xfrm>
            <a:off x="3006725" y="3670300"/>
            <a:ext cx="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490" name="Rectangle 220"/>
          <p:cNvSpPr>
            <a:spLocks noChangeArrowheads="1"/>
          </p:cNvSpPr>
          <p:nvPr/>
        </p:nvSpPr>
        <p:spPr bwMode="auto">
          <a:xfrm>
            <a:off x="3006725" y="3670300"/>
            <a:ext cx="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491" name="Rectangle 221"/>
          <p:cNvSpPr>
            <a:spLocks noChangeArrowheads="1"/>
          </p:cNvSpPr>
          <p:nvPr/>
        </p:nvSpPr>
        <p:spPr bwMode="auto">
          <a:xfrm>
            <a:off x="3006725" y="3890963"/>
            <a:ext cx="13620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500">
                <a:solidFill>
                  <a:srgbClr val="000000"/>
                </a:solidFill>
                <a:latin typeface="ＭＳ Ｐゴシック" pitchFamily="50" charset="-128"/>
              </a:rPr>
              <a:t>X</a:t>
            </a:r>
            <a:r>
              <a:rPr kumimoji="0" lang="ja-JP" altLang="en-US" sz="1500">
                <a:solidFill>
                  <a:srgbClr val="000000"/>
                </a:solidFill>
                <a:latin typeface="ＭＳ Ｐゴシック" pitchFamily="50" charset="-128"/>
              </a:rPr>
              <a:t>が増加すれば</a:t>
            </a:r>
            <a:r>
              <a:rPr kumimoji="0" lang="en-US" altLang="ja-JP" sz="1500">
                <a:solidFill>
                  <a:srgbClr val="000000"/>
                </a:solidFill>
                <a:latin typeface="ＭＳ Ｐゴシック" pitchFamily="50" charset="-128"/>
              </a:rPr>
              <a:t>Y</a:t>
            </a:r>
            <a:endParaRPr kumimoji="0" lang="en-US" altLang="ja-JP" sz="1800"/>
          </a:p>
        </p:txBody>
      </p:sp>
      <p:sp>
        <p:nvSpPr>
          <p:cNvPr id="54492" name="Rectangle 222"/>
          <p:cNvSpPr>
            <a:spLocks noChangeArrowheads="1"/>
          </p:cNvSpPr>
          <p:nvPr/>
        </p:nvSpPr>
        <p:spPr bwMode="auto">
          <a:xfrm>
            <a:off x="3006725" y="4111625"/>
            <a:ext cx="13144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も増加するが，</a:t>
            </a:r>
            <a:r>
              <a:rPr kumimoji="0" lang="en-US" altLang="ja-JP" sz="1500">
                <a:solidFill>
                  <a:srgbClr val="000000"/>
                </a:solidFill>
                <a:latin typeface="ＭＳ Ｐゴシック" pitchFamily="50" charset="-128"/>
              </a:rPr>
              <a:t>X</a:t>
            </a:r>
            <a:endParaRPr kumimoji="0" lang="en-US" altLang="ja-JP" sz="1800"/>
          </a:p>
        </p:txBody>
      </p:sp>
      <p:sp>
        <p:nvSpPr>
          <p:cNvPr id="54493" name="Rectangle 223"/>
          <p:cNvSpPr>
            <a:spLocks noChangeArrowheads="1"/>
          </p:cNvSpPr>
          <p:nvPr/>
        </p:nvSpPr>
        <p:spPr bwMode="auto">
          <a:xfrm>
            <a:off x="3006725" y="4332288"/>
            <a:ext cx="13636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に対する</a:t>
            </a:r>
            <a:r>
              <a:rPr kumimoji="0" lang="en-US" altLang="ja-JP" sz="1500">
                <a:solidFill>
                  <a:srgbClr val="000000"/>
                </a:solidFill>
                <a:latin typeface="ＭＳ Ｐゴシック" pitchFamily="50" charset="-128"/>
              </a:rPr>
              <a:t>Y</a:t>
            </a:r>
            <a:r>
              <a:rPr kumimoji="0" lang="ja-JP" altLang="en-US" sz="1500">
                <a:solidFill>
                  <a:srgbClr val="000000"/>
                </a:solidFill>
                <a:latin typeface="ＭＳ Ｐゴシック" pitchFamily="50" charset="-128"/>
              </a:rPr>
              <a:t>のばら</a:t>
            </a:r>
            <a:endParaRPr kumimoji="0" lang="ja-JP" altLang="en-US" sz="1800"/>
          </a:p>
        </p:txBody>
      </p:sp>
      <p:sp>
        <p:nvSpPr>
          <p:cNvPr id="54494" name="Rectangle 224"/>
          <p:cNvSpPr>
            <a:spLocks noChangeArrowheads="1"/>
          </p:cNvSpPr>
          <p:nvPr/>
        </p:nvSpPr>
        <p:spPr bwMode="auto">
          <a:xfrm>
            <a:off x="3006725" y="4552950"/>
            <a:ext cx="1063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つきが大きい</a:t>
            </a:r>
            <a:endParaRPr kumimoji="0" lang="ja-JP" altLang="en-US" sz="1800"/>
          </a:p>
        </p:txBody>
      </p:sp>
      <p:sp>
        <p:nvSpPr>
          <p:cNvPr id="54495" name="Rectangle 225"/>
          <p:cNvSpPr>
            <a:spLocks noChangeArrowheads="1"/>
          </p:cNvSpPr>
          <p:nvPr/>
        </p:nvSpPr>
        <p:spPr bwMode="auto">
          <a:xfrm>
            <a:off x="6557963" y="3184525"/>
            <a:ext cx="1543050" cy="155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496" name="Rectangle 226"/>
          <p:cNvSpPr>
            <a:spLocks noChangeArrowheads="1"/>
          </p:cNvSpPr>
          <p:nvPr/>
        </p:nvSpPr>
        <p:spPr bwMode="auto">
          <a:xfrm>
            <a:off x="6607175" y="3214688"/>
            <a:ext cx="13223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弱い負の相関が</a:t>
            </a:r>
            <a:endParaRPr kumimoji="0" lang="ja-JP" altLang="en-US" sz="1800"/>
          </a:p>
        </p:txBody>
      </p:sp>
      <p:sp>
        <p:nvSpPr>
          <p:cNvPr id="54497" name="Rectangle 227"/>
          <p:cNvSpPr>
            <a:spLocks noChangeArrowheads="1"/>
          </p:cNvSpPr>
          <p:nvPr/>
        </p:nvSpPr>
        <p:spPr bwMode="auto">
          <a:xfrm>
            <a:off x="6607175" y="3435350"/>
            <a:ext cx="3444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ある</a:t>
            </a:r>
            <a:endParaRPr kumimoji="0" lang="ja-JP" altLang="en-US" sz="1800"/>
          </a:p>
        </p:txBody>
      </p:sp>
      <p:sp>
        <p:nvSpPr>
          <p:cNvPr id="54498" name="Rectangle 228"/>
          <p:cNvSpPr>
            <a:spLocks noChangeArrowheads="1"/>
          </p:cNvSpPr>
          <p:nvPr/>
        </p:nvSpPr>
        <p:spPr bwMode="auto">
          <a:xfrm>
            <a:off x="6607175" y="3656013"/>
            <a:ext cx="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499" name="Rectangle 229"/>
          <p:cNvSpPr>
            <a:spLocks noChangeArrowheads="1"/>
          </p:cNvSpPr>
          <p:nvPr/>
        </p:nvSpPr>
        <p:spPr bwMode="auto">
          <a:xfrm>
            <a:off x="6607175" y="3656013"/>
            <a:ext cx="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500" name="Rectangle 230"/>
          <p:cNvSpPr>
            <a:spLocks noChangeArrowheads="1"/>
          </p:cNvSpPr>
          <p:nvPr/>
        </p:nvSpPr>
        <p:spPr bwMode="auto">
          <a:xfrm>
            <a:off x="6607175" y="3876675"/>
            <a:ext cx="13620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500">
                <a:solidFill>
                  <a:srgbClr val="000000"/>
                </a:solidFill>
                <a:latin typeface="ＭＳ Ｐゴシック" pitchFamily="50" charset="-128"/>
              </a:rPr>
              <a:t>X</a:t>
            </a:r>
            <a:r>
              <a:rPr kumimoji="0" lang="ja-JP" altLang="en-US" sz="1500">
                <a:solidFill>
                  <a:srgbClr val="000000"/>
                </a:solidFill>
                <a:latin typeface="ＭＳ Ｐゴシック" pitchFamily="50" charset="-128"/>
              </a:rPr>
              <a:t>が増加すれば</a:t>
            </a:r>
            <a:r>
              <a:rPr kumimoji="0" lang="en-US" altLang="ja-JP" sz="1500">
                <a:solidFill>
                  <a:srgbClr val="000000"/>
                </a:solidFill>
                <a:latin typeface="ＭＳ Ｐゴシック" pitchFamily="50" charset="-128"/>
              </a:rPr>
              <a:t>Y</a:t>
            </a:r>
            <a:endParaRPr kumimoji="0" lang="en-US" altLang="ja-JP" sz="1800"/>
          </a:p>
        </p:txBody>
      </p:sp>
      <p:sp>
        <p:nvSpPr>
          <p:cNvPr id="54501" name="Rectangle 231"/>
          <p:cNvSpPr>
            <a:spLocks noChangeArrowheads="1"/>
          </p:cNvSpPr>
          <p:nvPr/>
        </p:nvSpPr>
        <p:spPr bwMode="auto">
          <a:xfrm>
            <a:off x="6607175" y="4097338"/>
            <a:ext cx="13509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は減少するが，</a:t>
            </a:r>
            <a:r>
              <a:rPr kumimoji="0" lang="en-US" altLang="ja-JP" sz="1500">
                <a:solidFill>
                  <a:srgbClr val="000000"/>
                </a:solidFill>
                <a:latin typeface="ＭＳ Ｐゴシック" pitchFamily="50" charset="-128"/>
              </a:rPr>
              <a:t>X</a:t>
            </a:r>
            <a:endParaRPr kumimoji="0" lang="en-US" altLang="ja-JP" sz="1800"/>
          </a:p>
        </p:txBody>
      </p:sp>
      <p:sp>
        <p:nvSpPr>
          <p:cNvPr id="54502" name="Rectangle 232"/>
          <p:cNvSpPr>
            <a:spLocks noChangeArrowheads="1"/>
          </p:cNvSpPr>
          <p:nvPr/>
        </p:nvSpPr>
        <p:spPr bwMode="auto">
          <a:xfrm>
            <a:off x="6607175" y="4319588"/>
            <a:ext cx="13636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に対する</a:t>
            </a:r>
            <a:r>
              <a:rPr kumimoji="0" lang="en-US" altLang="ja-JP" sz="1500">
                <a:solidFill>
                  <a:srgbClr val="000000"/>
                </a:solidFill>
                <a:latin typeface="ＭＳ Ｐゴシック" pitchFamily="50" charset="-128"/>
              </a:rPr>
              <a:t>Y</a:t>
            </a:r>
            <a:r>
              <a:rPr kumimoji="0" lang="ja-JP" altLang="en-US" sz="1500">
                <a:solidFill>
                  <a:srgbClr val="000000"/>
                </a:solidFill>
                <a:latin typeface="ＭＳ Ｐゴシック" pitchFamily="50" charset="-128"/>
              </a:rPr>
              <a:t>のばら</a:t>
            </a:r>
            <a:endParaRPr kumimoji="0" lang="ja-JP" altLang="en-US" sz="1800"/>
          </a:p>
        </p:txBody>
      </p:sp>
      <p:sp>
        <p:nvSpPr>
          <p:cNvPr id="54503" name="Rectangle 233"/>
          <p:cNvSpPr>
            <a:spLocks noChangeArrowheads="1"/>
          </p:cNvSpPr>
          <p:nvPr/>
        </p:nvSpPr>
        <p:spPr bwMode="auto">
          <a:xfrm>
            <a:off x="6607175" y="4540250"/>
            <a:ext cx="1063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つきが大きい</a:t>
            </a:r>
            <a:endParaRPr kumimoji="0" lang="ja-JP" altLang="en-US" sz="1800"/>
          </a:p>
        </p:txBody>
      </p:sp>
      <p:sp>
        <p:nvSpPr>
          <p:cNvPr id="54504" name="Rectangle 234"/>
          <p:cNvSpPr>
            <a:spLocks noChangeArrowheads="1"/>
          </p:cNvSpPr>
          <p:nvPr/>
        </p:nvSpPr>
        <p:spPr bwMode="auto">
          <a:xfrm>
            <a:off x="2967038" y="4859338"/>
            <a:ext cx="1543050" cy="155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05" name="Rectangle 235"/>
          <p:cNvSpPr>
            <a:spLocks noChangeArrowheads="1"/>
          </p:cNvSpPr>
          <p:nvPr/>
        </p:nvSpPr>
        <p:spPr bwMode="auto">
          <a:xfrm>
            <a:off x="3016250" y="4889500"/>
            <a:ext cx="571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無相関</a:t>
            </a:r>
            <a:endParaRPr kumimoji="0" lang="ja-JP" altLang="en-US" sz="1800"/>
          </a:p>
        </p:txBody>
      </p:sp>
      <p:sp>
        <p:nvSpPr>
          <p:cNvPr id="54506" name="Rectangle 236"/>
          <p:cNvSpPr>
            <a:spLocks noChangeArrowheads="1"/>
          </p:cNvSpPr>
          <p:nvPr/>
        </p:nvSpPr>
        <p:spPr bwMode="auto">
          <a:xfrm>
            <a:off x="3016250" y="5110163"/>
            <a:ext cx="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507" name="Rectangle 237"/>
          <p:cNvSpPr>
            <a:spLocks noChangeArrowheads="1"/>
          </p:cNvSpPr>
          <p:nvPr/>
        </p:nvSpPr>
        <p:spPr bwMode="auto">
          <a:xfrm>
            <a:off x="3016250" y="5110163"/>
            <a:ext cx="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508" name="Rectangle 238"/>
          <p:cNvSpPr>
            <a:spLocks noChangeArrowheads="1"/>
          </p:cNvSpPr>
          <p:nvPr/>
        </p:nvSpPr>
        <p:spPr bwMode="auto">
          <a:xfrm>
            <a:off x="3016250" y="5330825"/>
            <a:ext cx="13144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500">
                <a:solidFill>
                  <a:srgbClr val="000000"/>
                </a:solidFill>
                <a:latin typeface="ＭＳ Ｐゴシック" pitchFamily="50" charset="-128"/>
              </a:rPr>
              <a:t>X</a:t>
            </a:r>
            <a:r>
              <a:rPr kumimoji="0" lang="ja-JP" altLang="en-US" sz="1500">
                <a:solidFill>
                  <a:srgbClr val="000000"/>
                </a:solidFill>
                <a:latin typeface="ＭＳ Ｐゴシック" pitchFamily="50" charset="-128"/>
              </a:rPr>
              <a:t>と</a:t>
            </a:r>
            <a:r>
              <a:rPr kumimoji="0" lang="en-US" altLang="ja-JP" sz="1500">
                <a:solidFill>
                  <a:srgbClr val="000000"/>
                </a:solidFill>
                <a:latin typeface="ＭＳ Ｐゴシック" pitchFamily="50" charset="-128"/>
              </a:rPr>
              <a:t>Y</a:t>
            </a:r>
            <a:r>
              <a:rPr kumimoji="0" lang="ja-JP" altLang="en-US" sz="1500">
                <a:solidFill>
                  <a:srgbClr val="000000"/>
                </a:solidFill>
                <a:latin typeface="ＭＳ Ｐゴシック" pitchFamily="50" charset="-128"/>
              </a:rPr>
              <a:t>の間には関</a:t>
            </a:r>
            <a:endParaRPr kumimoji="0" lang="ja-JP" altLang="en-US" sz="1800"/>
          </a:p>
        </p:txBody>
      </p:sp>
      <p:sp>
        <p:nvSpPr>
          <p:cNvPr id="54509" name="Rectangle 239"/>
          <p:cNvSpPr>
            <a:spLocks noChangeArrowheads="1"/>
          </p:cNvSpPr>
          <p:nvPr/>
        </p:nvSpPr>
        <p:spPr bwMode="auto">
          <a:xfrm>
            <a:off x="3016250" y="5553075"/>
            <a:ext cx="7334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係がない</a:t>
            </a:r>
            <a:endParaRPr kumimoji="0" lang="ja-JP" altLang="en-US" sz="1800"/>
          </a:p>
        </p:txBody>
      </p:sp>
      <p:sp>
        <p:nvSpPr>
          <p:cNvPr id="54510" name="Rectangle 240"/>
          <p:cNvSpPr>
            <a:spLocks noChangeArrowheads="1"/>
          </p:cNvSpPr>
          <p:nvPr/>
        </p:nvSpPr>
        <p:spPr bwMode="auto">
          <a:xfrm>
            <a:off x="6550025" y="4859338"/>
            <a:ext cx="1536700" cy="155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4511" name="Rectangle 241"/>
          <p:cNvSpPr>
            <a:spLocks noChangeArrowheads="1"/>
          </p:cNvSpPr>
          <p:nvPr/>
        </p:nvSpPr>
        <p:spPr bwMode="auto">
          <a:xfrm>
            <a:off x="6597650" y="4889500"/>
            <a:ext cx="12858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直線的でない関</a:t>
            </a:r>
            <a:endParaRPr kumimoji="0" lang="ja-JP" altLang="en-US" sz="1800"/>
          </a:p>
        </p:txBody>
      </p:sp>
      <p:sp>
        <p:nvSpPr>
          <p:cNvPr id="54512" name="Rectangle 242"/>
          <p:cNvSpPr>
            <a:spLocks noChangeArrowheads="1"/>
          </p:cNvSpPr>
          <p:nvPr/>
        </p:nvSpPr>
        <p:spPr bwMode="auto">
          <a:xfrm>
            <a:off x="6597650" y="5110163"/>
            <a:ext cx="7254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係がある</a:t>
            </a:r>
            <a:endParaRPr kumimoji="0" lang="ja-JP" altLang="en-US" sz="1800"/>
          </a:p>
        </p:txBody>
      </p:sp>
      <p:sp>
        <p:nvSpPr>
          <p:cNvPr id="54513" name="Rectangle 243"/>
          <p:cNvSpPr>
            <a:spLocks noChangeArrowheads="1"/>
          </p:cNvSpPr>
          <p:nvPr/>
        </p:nvSpPr>
        <p:spPr bwMode="auto">
          <a:xfrm>
            <a:off x="6597650" y="5330825"/>
            <a:ext cx="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514" name="Rectangle 244"/>
          <p:cNvSpPr>
            <a:spLocks noChangeArrowheads="1"/>
          </p:cNvSpPr>
          <p:nvPr/>
        </p:nvSpPr>
        <p:spPr bwMode="auto">
          <a:xfrm>
            <a:off x="6597650" y="5330825"/>
            <a:ext cx="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ja-JP" sz="1800"/>
          </a:p>
        </p:txBody>
      </p:sp>
      <p:sp>
        <p:nvSpPr>
          <p:cNvPr id="54515" name="Rectangle 245"/>
          <p:cNvSpPr>
            <a:spLocks noChangeArrowheads="1"/>
          </p:cNvSpPr>
          <p:nvPr/>
        </p:nvSpPr>
        <p:spPr bwMode="auto">
          <a:xfrm>
            <a:off x="6597650" y="5553075"/>
            <a:ext cx="12652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en-US" altLang="ja-JP" sz="1500">
                <a:solidFill>
                  <a:srgbClr val="000000"/>
                </a:solidFill>
                <a:latin typeface="ＭＳ Ｐゴシック" pitchFamily="50" charset="-128"/>
              </a:rPr>
              <a:t>X</a:t>
            </a:r>
            <a:r>
              <a:rPr kumimoji="0" lang="ja-JP" altLang="en-US" sz="1500">
                <a:solidFill>
                  <a:srgbClr val="000000"/>
                </a:solidFill>
                <a:latin typeface="ＭＳ Ｐゴシック" pitchFamily="50" charset="-128"/>
              </a:rPr>
              <a:t>と</a:t>
            </a:r>
            <a:r>
              <a:rPr kumimoji="0" lang="en-US" altLang="ja-JP" sz="1500">
                <a:solidFill>
                  <a:srgbClr val="000000"/>
                </a:solidFill>
                <a:latin typeface="ＭＳ Ｐゴシック" pitchFamily="50" charset="-128"/>
              </a:rPr>
              <a:t>Y</a:t>
            </a:r>
            <a:r>
              <a:rPr kumimoji="0" lang="ja-JP" altLang="en-US" sz="1500">
                <a:solidFill>
                  <a:srgbClr val="000000"/>
                </a:solidFill>
                <a:latin typeface="ＭＳ Ｐゴシック" pitchFamily="50" charset="-128"/>
              </a:rPr>
              <a:t>が２次曲線</a:t>
            </a:r>
            <a:endParaRPr kumimoji="0" lang="ja-JP" altLang="en-US" sz="1800"/>
          </a:p>
        </p:txBody>
      </p:sp>
      <p:sp>
        <p:nvSpPr>
          <p:cNvPr id="54516" name="Rectangle 246"/>
          <p:cNvSpPr>
            <a:spLocks noChangeArrowheads="1"/>
          </p:cNvSpPr>
          <p:nvPr/>
        </p:nvSpPr>
        <p:spPr bwMode="auto">
          <a:xfrm>
            <a:off x="6597650" y="5773738"/>
            <a:ext cx="1273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か３次曲線の関</a:t>
            </a:r>
            <a:endParaRPr kumimoji="0" lang="ja-JP" altLang="en-US" sz="1800"/>
          </a:p>
        </p:txBody>
      </p:sp>
      <p:sp>
        <p:nvSpPr>
          <p:cNvPr id="54517" name="Rectangle 247"/>
          <p:cNvSpPr>
            <a:spLocks noChangeArrowheads="1"/>
          </p:cNvSpPr>
          <p:nvPr/>
        </p:nvSpPr>
        <p:spPr bwMode="auto">
          <a:xfrm>
            <a:off x="6597650" y="5994400"/>
            <a:ext cx="7270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1500">
                <a:solidFill>
                  <a:srgbClr val="000000"/>
                </a:solidFill>
                <a:latin typeface="ＭＳ Ｐゴシック" pitchFamily="50" charset="-128"/>
              </a:rPr>
              <a:t>係を示す</a:t>
            </a:r>
            <a:endParaRPr kumimoji="0" lang="ja-JP" altLang="en-US" sz="1800"/>
          </a:p>
        </p:txBody>
      </p:sp>
      <p:sp>
        <p:nvSpPr>
          <p:cNvPr id="54518"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４７／６０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Grp="1" noChangeArrowheads="1"/>
          </p:cNvSpPr>
          <p:nvPr>
            <p:ph type="title"/>
          </p:nvPr>
        </p:nvSpPr>
        <p:spPr>
          <a:xfrm>
            <a:off x="525463" y="195263"/>
            <a:ext cx="2606675" cy="706437"/>
          </a:xfrm>
          <a:solidFill>
            <a:srgbClr val="FFFF00"/>
          </a:solidFill>
        </p:spPr>
        <p:txBody>
          <a:bodyPr/>
          <a:lstStyle/>
          <a:p>
            <a:pPr algn="l"/>
            <a:r>
              <a:rPr lang="ja-JP" altLang="en-US" sz="3200" smtClean="0">
                <a:solidFill>
                  <a:srgbClr val="0000FF"/>
                </a:solidFill>
                <a:latin typeface="HGP創英角ﾎﾟｯﾌﾟ体" pitchFamily="50" charset="-128"/>
                <a:ea typeface="HGP創英角ﾎﾟｯﾌﾟ体" pitchFamily="50" charset="-128"/>
              </a:rPr>
              <a:t>⑦　管理図</a:t>
            </a:r>
            <a:endParaRPr lang="ja-JP" altLang="en-US" sz="4000" smtClean="0">
              <a:solidFill>
                <a:srgbClr val="0000FF"/>
              </a:solidFill>
              <a:latin typeface="HGP創英角ﾎﾟｯﾌﾟ体" pitchFamily="50" charset="-128"/>
              <a:ea typeface="HGP創英角ﾎﾟｯﾌﾟ体" pitchFamily="50" charset="-128"/>
            </a:endParaRPr>
          </a:p>
        </p:txBody>
      </p:sp>
      <p:pic>
        <p:nvPicPr>
          <p:cNvPr id="5529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913" y="3333750"/>
            <a:ext cx="8131175" cy="346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300" name="Text Box 8"/>
          <p:cNvSpPr txBox="1">
            <a:spLocks noChangeArrowheads="1"/>
          </p:cNvSpPr>
          <p:nvPr/>
        </p:nvSpPr>
        <p:spPr bwMode="auto">
          <a:xfrm>
            <a:off x="900113" y="2952750"/>
            <a:ext cx="28797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000">
                <a:latin typeface="HGP創英角ﾎﾟｯﾌﾟ体" pitchFamily="50" charset="-128"/>
                <a:ea typeface="HGP創英角ﾎﾟｯﾌﾟ体" pitchFamily="50" charset="-128"/>
              </a:rPr>
              <a:t>管理図の作成例</a:t>
            </a:r>
          </a:p>
        </p:txBody>
      </p:sp>
      <p:sp>
        <p:nvSpPr>
          <p:cNvPr id="55301" name="Oval 19"/>
          <p:cNvSpPr>
            <a:spLocks noChangeArrowheads="1"/>
          </p:cNvSpPr>
          <p:nvPr/>
        </p:nvSpPr>
        <p:spPr bwMode="auto">
          <a:xfrm>
            <a:off x="7212013" y="5372100"/>
            <a:ext cx="165100" cy="165100"/>
          </a:xfrm>
          <a:prstGeom prst="ellipse">
            <a:avLst/>
          </a:prstGeom>
          <a:noFill/>
          <a:ln w="6350">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5302" name="Oval 20"/>
          <p:cNvSpPr>
            <a:spLocks noChangeArrowheads="1"/>
          </p:cNvSpPr>
          <p:nvPr/>
        </p:nvSpPr>
        <p:spPr bwMode="auto">
          <a:xfrm>
            <a:off x="3227388" y="3711575"/>
            <a:ext cx="165100" cy="165100"/>
          </a:xfrm>
          <a:prstGeom prst="ellipse">
            <a:avLst/>
          </a:prstGeom>
          <a:noFill/>
          <a:ln w="6350">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55303" name="Text Box 21"/>
          <p:cNvSpPr txBox="1">
            <a:spLocks noChangeArrowheads="1"/>
          </p:cNvSpPr>
          <p:nvPr/>
        </p:nvSpPr>
        <p:spPr bwMode="auto">
          <a:xfrm>
            <a:off x="554038" y="2120900"/>
            <a:ext cx="7974012" cy="831850"/>
          </a:xfrm>
          <a:prstGeom prst="rect">
            <a:avLst/>
          </a:prstGeom>
          <a:solidFill>
            <a:srgbClr val="FFFF00"/>
          </a:solidFill>
          <a:ln>
            <a:noFill/>
          </a:ln>
          <a:effectLst/>
          <a:extLst>
            <a:ext uri="{91240B29-F687-4F45-9708-019B960494DF}">
              <a14:hiddenLine xmlns:a14="http://schemas.microsoft.com/office/drawing/2010/main" w="9525">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管理図とは工程が管理されて状態か否かを、管理限界線</a:t>
            </a:r>
            <a:endParaRPr kumimoji="0" lang="en-US" altLang="ja-JP" sz="2400">
              <a:solidFill>
                <a:srgbClr val="0000FF"/>
              </a:solidFill>
              <a:latin typeface="HGP創英角ﾎﾟｯﾌﾟ体" pitchFamily="50" charset="-128"/>
              <a:ea typeface="HGP創英角ﾎﾟｯﾌﾟ体" pitchFamily="50" charset="-128"/>
            </a:endParaRPr>
          </a:p>
          <a:p>
            <a:pPr eaLnBrk="1" hangingPunct="1">
              <a:spcBef>
                <a:spcPct val="0"/>
              </a:spcBef>
              <a:buFontTx/>
              <a:buNone/>
            </a:pPr>
            <a:r>
              <a:rPr kumimoji="0" lang="ja-JP" altLang="en-US" sz="2400">
                <a:solidFill>
                  <a:srgbClr val="0000FF"/>
                </a:solidFill>
                <a:latin typeface="HGP創英角ﾎﾟｯﾌﾟ体" pitchFamily="50" charset="-128"/>
                <a:ea typeface="HGP創英角ﾎﾟｯﾌﾟ体" pitchFamily="50" charset="-128"/>
              </a:rPr>
              <a:t>によって診断するツール</a:t>
            </a:r>
          </a:p>
        </p:txBody>
      </p:sp>
      <p:pic>
        <p:nvPicPr>
          <p:cNvPr id="55304" name="Picture 21" descr="\\asmo.local\fs\ASD25C\品質企画室\70_QCｻｰｸﾙ\QCｻｰｸﾙｲﾗｽﾄ集\QC4 (D)\イラスト\05_グラフ・管理図\050.e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4613" y="85725"/>
            <a:ext cx="3168650" cy="202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5" name="テキスト ボックス 1"/>
          <p:cNvSpPr txBox="1">
            <a:spLocks noChangeArrowheads="1"/>
          </p:cNvSpPr>
          <p:nvPr/>
        </p:nvSpPr>
        <p:spPr bwMode="auto">
          <a:xfrm>
            <a:off x="6550025" y="247650"/>
            <a:ext cx="836613"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0"/>
              </a:spcBef>
              <a:buFontTx/>
              <a:buNone/>
            </a:pPr>
            <a:r>
              <a:rPr lang="ja-JP" altLang="en-US" sz="1100">
                <a:latin typeface="HGP創英角ﾎﾟｯﾌﾟ体" pitchFamily="50" charset="-128"/>
                <a:ea typeface="HGP創英角ﾎﾟｯﾌﾟ体" pitchFamily="50" charset="-128"/>
              </a:rPr>
              <a:t>異常が</a:t>
            </a:r>
            <a:endParaRPr lang="en-US" altLang="ja-JP" sz="1100">
              <a:latin typeface="HGP創英角ﾎﾟｯﾌﾟ体" pitchFamily="50" charset="-128"/>
              <a:ea typeface="HGP創英角ﾎﾟｯﾌﾟ体" pitchFamily="50" charset="-128"/>
            </a:endParaRPr>
          </a:p>
          <a:p>
            <a:pPr>
              <a:lnSpc>
                <a:spcPct val="80000"/>
              </a:lnSpc>
              <a:spcBef>
                <a:spcPct val="0"/>
              </a:spcBef>
              <a:buFontTx/>
              <a:buNone/>
            </a:pPr>
            <a:r>
              <a:rPr lang="ja-JP" altLang="en-US" sz="1100">
                <a:latin typeface="HGP創英角ﾎﾟｯﾌﾟ体" pitchFamily="50" charset="-128"/>
                <a:ea typeface="HGP創英角ﾎﾟｯﾌﾟ体" pitchFamily="50" charset="-128"/>
              </a:rPr>
              <a:t>すぐ解る！</a:t>
            </a:r>
          </a:p>
        </p:txBody>
      </p:sp>
      <p:sp>
        <p:nvSpPr>
          <p:cNvPr id="55306"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４８／６０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242" name="Group 17"/>
          <p:cNvGrpSpPr>
            <a:grpSpLocks/>
          </p:cNvGrpSpPr>
          <p:nvPr/>
        </p:nvGrpSpPr>
        <p:grpSpPr bwMode="auto">
          <a:xfrm>
            <a:off x="685800" y="1295400"/>
            <a:ext cx="2239963" cy="2322513"/>
            <a:chOff x="192" y="2352"/>
            <a:chExt cx="1776" cy="1842"/>
          </a:xfrm>
        </p:grpSpPr>
        <p:pic>
          <p:nvPicPr>
            <p:cNvPr id="10253" name="Picture 18" descr="24_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92" y="2352"/>
              <a:ext cx="1700" cy="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4" name="Rectangle 19"/>
            <p:cNvSpPr>
              <a:spLocks noChangeArrowheads="1"/>
            </p:cNvSpPr>
            <p:nvPr/>
          </p:nvSpPr>
          <p:spPr bwMode="auto">
            <a:xfrm>
              <a:off x="912" y="3168"/>
              <a:ext cx="1056" cy="5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pic>
        <p:nvPicPr>
          <p:cNvPr id="10243" name="Picture 20" descr="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962400"/>
            <a:ext cx="2362200" cy="228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Rectangle 4"/>
          <p:cNvSpPr>
            <a:spLocks noGrp="1" noChangeArrowheads="1"/>
          </p:cNvSpPr>
          <p:nvPr>
            <p:ph type="title"/>
          </p:nvPr>
        </p:nvSpPr>
        <p:spPr>
          <a:xfrm>
            <a:off x="0" y="0"/>
            <a:ext cx="8569325" cy="704850"/>
          </a:xfrm>
          <a:noFill/>
        </p:spPr>
        <p:txBody>
          <a:bodyPr/>
          <a:lstStyle/>
          <a:p>
            <a:pPr algn="l" eaLnBrk="1" hangingPunct="1"/>
            <a:r>
              <a:rPr lang="ja-JP" altLang="en-US" sz="3200" smtClean="0">
                <a:latin typeface="HGP創英角ﾎﾟｯﾌﾟ体" pitchFamily="50" charset="-128"/>
                <a:ea typeface="HGP創英角ﾎﾟｯﾌﾟ体" pitchFamily="50" charset="-128"/>
              </a:rPr>
              <a:t>　　データを取り扱うときの常識</a:t>
            </a:r>
            <a:endParaRPr lang="ja-JP" altLang="en-US" sz="4000" smtClean="0">
              <a:latin typeface="HGP創英角ﾎﾟｯﾌﾟ体" pitchFamily="50" charset="-128"/>
              <a:ea typeface="HGP創英角ﾎﾟｯﾌﾟ体" pitchFamily="50" charset="-128"/>
            </a:endParaRPr>
          </a:p>
        </p:txBody>
      </p:sp>
      <p:sp>
        <p:nvSpPr>
          <p:cNvPr id="10245" name="AutoShape 7"/>
          <p:cNvSpPr>
            <a:spLocks noChangeArrowheads="1"/>
          </p:cNvSpPr>
          <p:nvPr/>
        </p:nvSpPr>
        <p:spPr bwMode="auto">
          <a:xfrm>
            <a:off x="2209800" y="1412875"/>
            <a:ext cx="2174875" cy="2160588"/>
          </a:xfrm>
          <a:prstGeom prst="wedgeRoundRectCallout">
            <a:avLst>
              <a:gd name="adj1" fmla="val -75514"/>
              <a:gd name="adj2" fmla="val -33542"/>
              <a:gd name="adj3" fmla="val 16667"/>
            </a:avLst>
          </a:prstGeom>
          <a:solidFill>
            <a:srgbClr val="E0BED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90000"/>
              </a:lnSpc>
              <a:spcBef>
                <a:spcPct val="0"/>
              </a:spcBef>
              <a:buFontTx/>
              <a:buNone/>
            </a:pPr>
            <a:r>
              <a:rPr lang="ja-JP" altLang="en-US" sz="2400" b="1">
                <a:latin typeface="Times New Roman" pitchFamily="18" charset="0"/>
              </a:rPr>
              <a:t>事実を示すデータを収集し，そこから情報を得ることが重要なんですね。</a:t>
            </a:r>
          </a:p>
        </p:txBody>
      </p:sp>
      <p:sp>
        <p:nvSpPr>
          <p:cNvPr id="10246" name="AutoShape 10"/>
          <p:cNvSpPr>
            <a:spLocks noChangeArrowheads="1"/>
          </p:cNvSpPr>
          <p:nvPr/>
        </p:nvSpPr>
        <p:spPr bwMode="auto">
          <a:xfrm>
            <a:off x="2362200" y="4149725"/>
            <a:ext cx="2022475" cy="2017713"/>
          </a:xfrm>
          <a:prstGeom prst="wedgeRoundRectCallout">
            <a:avLst>
              <a:gd name="adj1" fmla="val -75389"/>
              <a:gd name="adj2" fmla="val -28833"/>
              <a:gd name="adj3" fmla="val 16667"/>
            </a:avLst>
          </a:prstGeom>
          <a:solidFill>
            <a:srgbClr val="C1DB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400" b="1">
                <a:latin typeface="Times New Roman" pitchFamily="18" charset="0"/>
              </a:rPr>
              <a:t>ここでデータをとるときの常識を整理しておこう。</a:t>
            </a:r>
          </a:p>
        </p:txBody>
      </p:sp>
      <p:sp>
        <p:nvSpPr>
          <p:cNvPr id="10247" name="Rectangle 12"/>
          <p:cNvSpPr>
            <a:spLocks noChangeArrowheads="1"/>
          </p:cNvSpPr>
          <p:nvPr/>
        </p:nvSpPr>
        <p:spPr bwMode="auto">
          <a:xfrm>
            <a:off x="4572000" y="1066800"/>
            <a:ext cx="4103688"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2800">
                <a:latin typeface="HGP創英角ﾎﾟｯﾌﾟ体" pitchFamily="50" charset="-128"/>
                <a:ea typeface="HGP創英角ﾎﾟｯﾌﾟ体" pitchFamily="50" charset="-128"/>
              </a:rPr>
              <a:t>①</a:t>
            </a:r>
            <a:r>
              <a:rPr lang="ja-JP" altLang="en-US" sz="2800">
                <a:latin typeface="HGP創英角ﾎﾟｯﾌﾟ体" pitchFamily="50" charset="-128"/>
                <a:ea typeface="HGP創英角ﾎﾟｯﾌﾟ体" pitchFamily="50" charset="-128"/>
              </a:rPr>
              <a:t>データをとる</a:t>
            </a:r>
            <a:r>
              <a:rPr lang="ja-JP" altLang="en-US" sz="2800" b="1">
                <a:solidFill>
                  <a:srgbClr val="FF0000"/>
                </a:solidFill>
                <a:latin typeface="HGP創英角ﾎﾟｯﾌﾟ体" pitchFamily="50" charset="-128"/>
                <a:ea typeface="HGP創英角ﾎﾟｯﾌﾟ体" pitchFamily="50" charset="-128"/>
              </a:rPr>
              <a:t>目的</a:t>
            </a:r>
            <a:r>
              <a:rPr lang="ja-JP" altLang="en-US" sz="2800">
                <a:latin typeface="HGP創英角ﾎﾟｯﾌﾟ体" pitchFamily="50" charset="-128"/>
                <a:ea typeface="HGP創英角ﾎﾟｯﾌﾟ体" pitchFamily="50" charset="-128"/>
              </a:rPr>
              <a:t>を</a:t>
            </a:r>
          </a:p>
          <a:p>
            <a:pPr eaLnBrk="1" hangingPunct="1">
              <a:spcBef>
                <a:spcPct val="0"/>
              </a:spcBef>
              <a:buFontTx/>
              <a:buNone/>
            </a:pPr>
            <a:r>
              <a:rPr lang="ja-JP" altLang="en-US" sz="2800">
                <a:latin typeface="HGP創英角ﾎﾟｯﾌﾟ体" pitchFamily="50" charset="-128"/>
                <a:ea typeface="HGP創英角ﾎﾟｯﾌﾟ体" pitchFamily="50" charset="-128"/>
              </a:rPr>
              <a:t>　はっきりとさせる。</a:t>
            </a:r>
          </a:p>
          <a:p>
            <a:pPr eaLnBrk="1" hangingPunct="1">
              <a:spcBef>
                <a:spcPct val="0"/>
              </a:spcBef>
              <a:buFontTx/>
              <a:buNone/>
            </a:pPr>
            <a:endParaRPr lang="ja-JP" altLang="en-US" sz="1800">
              <a:latin typeface="HGP創英角ﾎﾟｯﾌﾟ体" pitchFamily="50" charset="-128"/>
              <a:ea typeface="HGP創英角ﾎﾟｯﾌﾟ体" pitchFamily="50" charset="-128"/>
            </a:endParaRPr>
          </a:p>
          <a:p>
            <a:pPr eaLnBrk="1" hangingPunct="1">
              <a:spcBef>
                <a:spcPct val="0"/>
              </a:spcBef>
              <a:buFontTx/>
              <a:buNone/>
            </a:pPr>
            <a:r>
              <a:rPr lang="ja-JP" altLang="en-US" sz="2800">
                <a:latin typeface="HGP創英角ﾎﾟｯﾌﾟ体" pitchFamily="50" charset="-128"/>
                <a:ea typeface="HGP創英角ﾎﾟｯﾌﾟ体" pitchFamily="50" charset="-128"/>
              </a:rPr>
              <a:t>②目的に適したデータ</a:t>
            </a:r>
          </a:p>
          <a:p>
            <a:pPr eaLnBrk="1" hangingPunct="1">
              <a:spcBef>
                <a:spcPct val="0"/>
              </a:spcBef>
              <a:buFontTx/>
              <a:buNone/>
            </a:pPr>
            <a:r>
              <a:rPr lang="ja-JP" altLang="en-US" sz="2800">
                <a:latin typeface="HGP創英角ﾎﾟｯﾌﾟ体" pitchFamily="50" charset="-128"/>
                <a:ea typeface="HGP創英角ﾎﾟｯﾌﾟ体" pitchFamily="50" charset="-128"/>
              </a:rPr>
              <a:t>　の</a:t>
            </a:r>
            <a:r>
              <a:rPr lang="ja-JP" altLang="en-US" sz="2800" b="1">
                <a:solidFill>
                  <a:srgbClr val="FF0000"/>
                </a:solidFill>
                <a:latin typeface="HGP創英角ﾎﾟｯﾌﾟ体" pitchFamily="50" charset="-128"/>
                <a:ea typeface="HGP創英角ﾎﾟｯﾌﾟ体" pitchFamily="50" charset="-128"/>
              </a:rPr>
              <a:t>層別</a:t>
            </a:r>
            <a:r>
              <a:rPr lang="ja-JP" altLang="en-US" sz="2800">
                <a:latin typeface="HGP創英角ﾎﾟｯﾌﾟ体" pitchFamily="50" charset="-128"/>
                <a:ea typeface="HGP創英角ﾎﾟｯﾌﾟ体" pitchFamily="50" charset="-128"/>
              </a:rPr>
              <a:t>を行う。</a:t>
            </a:r>
          </a:p>
          <a:p>
            <a:pPr eaLnBrk="1" hangingPunct="1">
              <a:spcBef>
                <a:spcPct val="0"/>
              </a:spcBef>
              <a:buFontTx/>
              <a:buNone/>
            </a:pPr>
            <a:r>
              <a:rPr lang="ja-JP" altLang="en-US" sz="2800">
                <a:latin typeface="HGP創英角ﾎﾟｯﾌﾟ体" pitchFamily="50" charset="-128"/>
                <a:ea typeface="HGP創英角ﾎﾟｯﾌﾟ体" pitchFamily="50" charset="-128"/>
              </a:rPr>
              <a:t>　［層別］似たもの同士を</a:t>
            </a:r>
          </a:p>
          <a:p>
            <a:pPr eaLnBrk="1" hangingPunct="1">
              <a:spcBef>
                <a:spcPct val="0"/>
              </a:spcBef>
              <a:buFontTx/>
              <a:buNone/>
            </a:pPr>
            <a:r>
              <a:rPr lang="ja-JP" altLang="en-US" sz="2800">
                <a:latin typeface="HGP創英角ﾎﾟｯﾌﾟ体" pitchFamily="50" charset="-128"/>
                <a:ea typeface="HGP創英角ﾎﾟｯﾌﾟ体" pitchFamily="50" charset="-128"/>
              </a:rPr>
              <a:t>　グループに分ける</a:t>
            </a:r>
          </a:p>
          <a:p>
            <a:pPr eaLnBrk="1" hangingPunct="1">
              <a:spcBef>
                <a:spcPct val="0"/>
              </a:spcBef>
              <a:buFontTx/>
              <a:buNone/>
            </a:pPr>
            <a:r>
              <a:rPr lang="ja-JP" altLang="en-US" sz="2800">
                <a:latin typeface="HGP創英角ﾎﾟｯﾌﾟ体" pitchFamily="50" charset="-128"/>
                <a:ea typeface="HGP創英角ﾎﾟｯﾌﾟ体" pitchFamily="50" charset="-128"/>
              </a:rPr>
              <a:t>　･･･分ければ見える，</a:t>
            </a:r>
          </a:p>
          <a:p>
            <a:pPr eaLnBrk="1" hangingPunct="1">
              <a:spcBef>
                <a:spcPct val="0"/>
              </a:spcBef>
              <a:buFontTx/>
              <a:buNone/>
            </a:pPr>
            <a:r>
              <a:rPr lang="ja-JP" altLang="en-US" sz="2800">
                <a:latin typeface="HGP創英角ﾎﾟｯﾌﾟ体" pitchFamily="50" charset="-128"/>
                <a:ea typeface="HGP創英角ﾎﾟｯﾌﾟ体" pitchFamily="50" charset="-128"/>
              </a:rPr>
              <a:t>　　　わかる。</a:t>
            </a:r>
          </a:p>
          <a:p>
            <a:pPr eaLnBrk="1" hangingPunct="1">
              <a:spcBef>
                <a:spcPct val="0"/>
              </a:spcBef>
              <a:buFontTx/>
              <a:buNone/>
            </a:pPr>
            <a:endParaRPr lang="ja-JP" altLang="en-US" sz="1800">
              <a:latin typeface="HGP創英角ﾎﾟｯﾌﾟ体" pitchFamily="50" charset="-128"/>
              <a:ea typeface="HGP創英角ﾎﾟｯﾌﾟ体" pitchFamily="50" charset="-128"/>
            </a:endParaRPr>
          </a:p>
          <a:p>
            <a:pPr eaLnBrk="1" hangingPunct="1">
              <a:spcBef>
                <a:spcPct val="0"/>
              </a:spcBef>
              <a:buFontTx/>
              <a:buNone/>
            </a:pPr>
            <a:r>
              <a:rPr lang="ja-JP" altLang="en-US" sz="2800">
                <a:latin typeface="HGP創英角ﾎﾟｯﾌﾟ体" pitchFamily="50" charset="-128"/>
                <a:ea typeface="HGP創英角ﾎﾟｯﾌﾟ体" pitchFamily="50" charset="-128"/>
              </a:rPr>
              <a:t>③数値データにも種類が</a:t>
            </a:r>
          </a:p>
          <a:p>
            <a:pPr eaLnBrk="1" hangingPunct="1">
              <a:spcBef>
                <a:spcPct val="0"/>
              </a:spcBef>
              <a:buFontTx/>
              <a:buNone/>
            </a:pPr>
            <a:r>
              <a:rPr lang="ja-JP" altLang="en-US" sz="2800">
                <a:latin typeface="HGP創英角ﾎﾟｯﾌﾟ体" pitchFamily="50" charset="-128"/>
                <a:ea typeface="HGP創英角ﾎﾟｯﾌﾟ体" pitchFamily="50" charset="-128"/>
              </a:rPr>
              <a:t>　ある計量値と計数値</a:t>
            </a:r>
          </a:p>
        </p:txBody>
      </p:sp>
      <p:grpSp>
        <p:nvGrpSpPr>
          <p:cNvPr id="10248" name="Group 13"/>
          <p:cNvGrpSpPr>
            <a:grpSpLocks/>
          </p:cNvGrpSpPr>
          <p:nvPr/>
        </p:nvGrpSpPr>
        <p:grpSpPr bwMode="auto">
          <a:xfrm>
            <a:off x="0" y="0"/>
            <a:ext cx="546100" cy="584200"/>
            <a:chOff x="0" y="0"/>
            <a:chExt cx="344" cy="368"/>
          </a:xfrm>
        </p:grpSpPr>
        <p:sp>
          <p:nvSpPr>
            <p:cNvPr id="10250" name="AutoShape 14"/>
            <p:cNvSpPr>
              <a:spLocks noChangeArrowheads="1"/>
            </p:cNvSpPr>
            <p:nvPr/>
          </p:nvSpPr>
          <p:spPr bwMode="auto">
            <a:xfrm rot="5400000">
              <a:off x="120" y="144"/>
              <a:ext cx="240" cy="208"/>
            </a:xfrm>
            <a:prstGeom prst="triangle">
              <a:avLst>
                <a:gd name="adj" fmla="val 50000"/>
              </a:avLst>
            </a:prstGeom>
            <a:solidFill>
              <a:srgbClr val="62646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0251" name="AutoShape 15"/>
            <p:cNvSpPr>
              <a:spLocks noChangeArrowheads="1"/>
            </p:cNvSpPr>
            <p:nvPr/>
          </p:nvSpPr>
          <p:spPr bwMode="auto">
            <a:xfrm rot="5400000">
              <a:off x="201" y="183"/>
              <a:ext cx="152" cy="132"/>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0252" name="Rectangle 16"/>
            <p:cNvSpPr>
              <a:spLocks noChangeArrowheads="1"/>
            </p:cNvSpPr>
            <p:nvPr/>
          </p:nvSpPr>
          <p:spPr bwMode="auto">
            <a:xfrm>
              <a:off x="0" y="0"/>
              <a:ext cx="95" cy="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10249"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type="body" sz="half" idx="1"/>
          </p:nvPr>
        </p:nvSpPr>
        <p:spPr>
          <a:xfrm>
            <a:off x="533400" y="290513"/>
            <a:ext cx="3810000" cy="2438400"/>
          </a:xfrm>
          <a:solidFill>
            <a:srgbClr val="FFFF99"/>
          </a:solidFill>
        </p:spPr>
        <p:txBody>
          <a:bodyPr/>
          <a:lstStyle/>
          <a:p>
            <a:r>
              <a:rPr lang="ja-JP" altLang="en-US" smtClean="0"/>
              <a:t>工程や設備が安定した状態にあるかを調べたり、安定状態を維持する為に使用されるグラフです。</a:t>
            </a:r>
          </a:p>
        </p:txBody>
      </p:sp>
      <p:sp>
        <p:nvSpPr>
          <p:cNvPr id="56323" name="Rectangle 4"/>
          <p:cNvSpPr>
            <a:spLocks noGrp="1" noChangeArrowheads="1"/>
          </p:cNvSpPr>
          <p:nvPr>
            <p:ph type="body" sz="half" idx="2"/>
          </p:nvPr>
        </p:nvSpPr>
        <p:spPr>
          <a:xfrm>
            <a:off x="4800600" y="290513"/>
            <a:ext cx="4038600" cy="3124200"/>
          </a:xfrm>
          <a:solidFill>
            <a:srgbClr val="CCFFFF"/>
          </a:solidFill>
        </p:spPr>
        <p:txBody>
          <a:bodyPr/>
          <a:lstStyle/>
          <a:p>
            <a:r>
              <a:rPr lang="ja-JP" altLang="en-US" smtClean="0"/>
              <a:t>管理図は折れ線グラフとチェッシートを合わせたグラフの一種ですが、管理限界線が記入してあるところが、通常のグラフと異なります。</a:t>
            </a:r>
          </a:p>
        </p:txBody>
      </p:sp>
      <p:pic>
        <p:nvPicPr>
          <p:cNvPr id="5632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513" y="3649663"/>
            <a:ext cx="1849437"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32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2650" y="3541713"/>
            <a:ext cx="6551613" cy="278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326"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４９／６０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057400" y="685800"/>
            <a:ext cx="4953000" cy="609600"/>
          </a:xfrm>
          <a:gradFill rotWithShape="0">
            <a:gsLst>
              <a:gs pos="0">
                <a:srgbClr val="00FFFF"/>
              </a:gs>
              <a:gs pos="50000">
                <a:schemeClr val="bg1"/>
              </a:gs>
              <a:gs pos="100000">
                <a:srgbClr val="00FFFF"/>
              </a:gs>
            </a:gsLst>
            <a:lin ang="5400000" scaled="1"/>
          </a:gradFill>
          <a:ln>
            <a:solidFill>
              <a:schemeClr val="tx1"/>
            </a:solidFill>
          </a:ln>
        </p:spPr>
        <p:txBody>
          <a:bodyPr/>
          <a:lstStyle/>
          <a:p>
            <a:pPr>
              <a:defRPr/>
            </a:pPr>
            <a:r>
              <a:rPr lang="ja-JP" altLang="en-US" sz="3600" dirty="0"/>
              <a:t>管理図の使い方</a:t>
            </a:r>
          </a:p>
        </p:txBody>
      </p:sp>
      <p:sp>
        <p:nvSpPr>
          <p:cNvPr id="57347" name="Rectangle 3"/>
          <p:cNvSpPr>
            <a:spLocks noGrp="1" noChangeArrowheads="1"/>
          </p:cNvSpPr>
          <p:nvPr>
            <p:ph type="body" sz="half" idx="1"/>
          </p:nvPr>
        </p:nvSpPr>
        <p:spPr>
          <a:xfrm>
            <a:off x="762000" y="1524000"/>
            <a:ext cx="7848600" cy="1600200"/>
          </a:xfrm>
          <a:solidFill>
            <a:srgbClr val="FFCCFF"/>
          </a:solidFill>
        </p:spPr>
        <p:txBody>
          <a:bodyPr/>
          <a:lstStyle/>
          <a:p>
            <a:r>
              <a:rPr lang="ja-JP" altLang="en-US" sz="2400" smtClean="0"/>
              <a:t>使用目的によって多少用途は異なりますが、工程や設備の結果を示すデータが、管理限界線にはさまれた領域内にあるか、ないかによって、工程や設備が管理状態（安定）にあるかどうかを、判断するのに使います。</a:t>
            </a:r>
          </a:p>
          <a:p>
            <a:pPr>
              <a:buFontTx/>
              <a:buNone/>
            </a:pPr>
            <a:endParaRPr lang="en-US" altLang="ja-JP" sz="2400" smtClean="0"/>
          </a:p>
        </p:txBody>
      </p:sp>
      <p:sp>
        <p:nvSpPr>
          <p:cNvPr id="57348" name="Rectangle 4"/>
          <p:cNvSpPr>
            <a:spLocks noGrp="1" noChangeArrowheads="1"/>
          </p:cNvSpPr>
          <p:nvPr>
            <p:ph sz="half" idx="2"/>
          </p:nvPr>
        </p:nvSpPr>
        <p:spPr>
          <a:xfrm>
            <a:off x="762000" y="3276600"/>
            <a:ext cx="7772400" cy="1066800"/>
          </a:xfrm>
          <a:solidFill>
            <a:srgbClr val="99FF99"/>
          </a:solidFill>
        </p:spPr>
        <p:txBody>
          <a:bodyPr/>
          <a:lstStyle/>
          <a:p>
            <a:r>
              <a:rPr lang="ja-JP" altLang="en-US" sz="2800" smtClean="0"/>
              <a:t>作り方は、使用目的別に指定の管理図フォームがあるので、そちらを使用して下さい。</a:t>
            </a:r>
          </a:p>
        </p:txBody>
      </p:sp>
      <p:sp>
        <p:nvSpPr>
          <p:cNvPr id="57349" name="Rectangle 5"/>
          <p:cNvSpPr>
            <a:spLocks noChangeArrowheads="1"/>
          </p:cNvSpPr>
          <p:nvPr/>
        </p:nvSpPr>
        <p:spPr bwMode="auto">
          <a:xfrm>
            <a:off x="762000" y="4495800"/>
            <a:ext cx="7696200" cy="1828800"/>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pPr>
            <a:r>
              <a:rPr lang="ja-JP" altLang="en-US" sz="2800">
                <a:latin typeface="Times New Roman" pitchFamily="18" charset="0"/>
              </a:rPr>
              <a:t>管理図には沢山の種類がありますが、一般的に使用されるのは、</a:t>
            </a:r>
            <a:r>
              <a:rPr lang="ja-JP" altLang="en-US">
                <a:latin typeface="Times New Roman" pitchFamily="18" charset="0"/>
              </a:rPr>
              <a:t>ｘ</a:t>
            </a:r>
            <a:r>
              <a:rPr lang="en-US" altLang="ja-JP">
                <a:latin typeface="Times New Roman" pitchFamily="18" charset="0"/>
              </a:rPr>
              <a:t>-</a:t>
            </a:r>
            <a:r>
              <a:rPr lang="en-US" altLang="ja-JP" sz="2800">
                <a:latin typeface="Times New Roman" pitchFamily="18" charset="0"/>
              </a:rPr>
              <a:t>R</a:t>
            </a:r>
            <a:r>
              <a:rPr lang="ja-JP" altLang="en-US" sz="2800">
                <a:latin typeface="Times New Roman" pitchFamily="18" charset="0"/>
              </a:rPr>
              <a:t>管理図、ｘ</a:t>
            </a:r>
            <a:r>
              <a:rPr lang="en-US" altLang="ja-JP">
                <a:latin typeface="Times New Roman" pitchFamily="18" charset="0"/>
              </a:rPr>
              <a:t>-</a:t>
            </a:r>
            <a:r>
              <a:rPr lang="en-US" altLang="ja-JP" sz="2800">
                <a:latin typeface="Times New Roman" pitchFamily="18" charset="0"/>
              </a:rPr>
              <a:t>R</a:t>
            </a:r>
            <a:r>
              <a:rPr lang="ja-JP" altLang="en-US" sz="2800">
                <a:latin typeface="Times New Roman" pitchFamily="18" charset="0"/>
              </a:rPr>
              <a:t>管理図、ｘ</a:t>
            </a:r>
            <a:r>
              <a:rPr lang="en-US" altLang="ja-JP" sz="2800">
                <a:latin typeface="Times New Roman" pitchFamily="18" charset="0"/>
              </a:rPr>
              <a:t>-R</a:t>
            </a:r>
            <a:r>
              <a:rPr lang="ja-JP" altLang="en-US" sz="2800">
                <a:latin typeface="Times New Roman" pitchFamily="18" charset="0"/>
              </a:rPr>
              <a:t>ｓ管理図、ｐ管理図、などです。</a:t>
            </a:r>
          </a:p>
          <a:p>
            <a:pPr>
              <a:spcBef>
                <a:spcPct val="0"/>
              </a:spcBef>
            </a:pPr>
            <a:endParaRPr lang="en-US" altLang="ja-JP">
              <a:latin typeface="Times New Roman" pitchFamily="18" charset="0"/>
            </a:endParaRPr>
          </a:p>
        </p:txBody>
      </p:sp>
      <p:sp>
        <p:nvSpPr>
          <p:cNvPr id="57350" name="Line 6"/>
          <p:cNvSpPr>
            <a:spLocks noChangeShapeType="1"/>
          </p:cNvSpPr>
          <p:nvPr/>
        </p:nvSpPr>
        <p:spPr bwMode="auto">
          <a:xfrm>
            <a:off x="3733800" y="5105400"/>
            <a:ext cx="304800" cy="0"/>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7351" name="Freeform 8"/>
          <p:cNvSpPr>
            <a:spLocks/>
          </p:cNvSpPr>
          <p:nvPr/>
        </p:nvSpPr>
        <p:spPr bwMode="auto">
          <a:xfrm>
            <a:off x="5638800" y="5105400"/>
            <a:ext cx="228600" cy="76200"/>
          </a:xfrm>
          <a:custGeom>
            <a:avLst/>
            <a:gdLst>
              <a:gd name="T0" fmla="*/ 0 w 144"/>
              <a:gd name="T1" fmla="*/ 2147483647 h 48"/>
              <a:gd name="T2" fmla="*/ 2147483647 w 144"/>
              <a:gd name="T3" fmla="*/ 0 h 48"/>
              <a:gd name="T4" fmla="*/ 2147483647 w 144"/>
              <a:gd name="T5" fmla="*/ 2147483647 h 48"/>
              <a:gd name="T6" fmla="*/ 2147483647 w 144"/>
              <a:gd name="T7" fmla="*/ 0 h 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4" h="48">
                <a:moveTo>
                  <a:pt x="0" y="48"/>
                </a:moveTo>
                <a:cubicBezTo>
                  <a:pt x="16" y="24"/>
                  <a:pt x="32" y="0"/>
                  <a:pt x="48" y="0"/>
                </a:cubicBezTo>
                <a:cubicBezTo>
                  <a:pt x="64" y="0"/>
                  <a:pt x="80" y="48"/>
                  <a:pt x="96" y="48"/>
                </a:cubicBezTo>
                <a:cubicBezTo>
                  <a:pt x="112" y="48"/>
                  <a:pt x="136" y="8"/>
                  <a:pt x="144" y="0"/>
                </a:cubicBezTo>
              </a:path>
            </a:pathLst>
          </a:custGeom>
          <a:noFill/>
          <a:ln w="222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735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５０／６０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1026"/>
          <p:cNvSpPr>
            <a:spLocks noGrp="1" noChangeArrowheads="1"/>
          </p:cNvSpPr>
          <p:nvPr>
            <p:ph type="title" sz="quarter"/>
          </p:nvPr>
        </p:nvSpPr>
        <p:spPr>
          <a:xfrm>
            <a:off x="2057400" y="609600"/>
            <a:ext cx="5029200" cy="609600"/>
          </a:xfrm>
          <a:gradFill rotWithShape="0">
            <a:gsLst>
              <a:gs pos="0">
                <a:srgbClr val="00FFFF"/>
              </a:gs>
              <a:gs pos="50000">
                <a:schemeClr val="bg1"/>
              </a:gs>
              <a:gs pos="100000">
                <a:srgbClr val="00FFFF"/>
              </a:gs>
            </a:gsLst>
            <a:lin ang="5400000" scaled="1"/>
          </a:gradFill>
        </p:spPr>
        <p:txBody>
          <a:bodyPr/>
          <a:lstStyle/>
          <a:p>
            <a:pPr>
              <a:defRPr/>
            </a:pPr>
            <a:r>
              <a:rPr lang="ja-JP" altLang="en-US" sz="3200"/>
              <a:t>管理図の種類と用途</a:t>
            </a:r>
          </a:p>
        </p:txBody>
      </p:sp>
      <p:sp>
        <p:nvSpPr>
          <p:cNvPr id="58371" name="Rectangle 1027"/>
          <p:cNvSpPr>
            <a:spLocks noGrp="1" noChangeArrowheads="1"/>
          </p:cNvSpPr>
          <p:nvPr>
            <p:ph sz="quarter" idx="1"/>
          </p:nvPr>
        </p:nvSpPr>
        <p:spPr>
          <a:xfrm>
            <a:off x="685800" y="1371600"/>
            <a:ext cx="3810000" cy="1524000"/>
          </a:xfrm>
          <a:solidFill>
            <a:srgbClr val="66FF33"/>
          </a:solidFill>
        </p:spPr>
        <p:txBody>
          <a:bodyPr/>
          <a:lstStyle/>
          <a:p>
            <a:r>
              <a:rPr lang="ja-JP" altLang="en-US" sz="2400" smtClean="0"/>
              <a:t>寸法、重量、トルク、温度など、測定器を使い計ってとらえるデータ（計量値）を管理するには。</a:t>
            </a:r>
          </a:p>
        </p:txBody>
      </p:sp>
      <p:sp>
        <p:nvSpPr>
          <p:cNvPr id="30724" name="Rectangle 1028"/>
          <p:cNvSpPr>
            <a:spLocks noGrp="1" noChangeArrowheads="1"/>
          </p:cNvSpPr>
          <p:nvPr>
            <p:ph sz="quarter" idx="2"/>
          </p:nvPr>
        </p:nvSpPr>
        <p:spPr>
          <a:xfrm>
            <a:off x="4648200" y="1371600"/>
            <a:ext cx="3962400" cy="1524000"/>
          </a:xfrm>
          <a:solidFill>
            <a:srgbClr val="66FF33"/>
          </a:solidFill>
        </p:spPr>
        <p:txBody>
          <a:bodyPr/>
          <a:lstStyle/>
          <a:p>
            <a:r>
              <a:rPr lang="ja-JP" altLang="en-US" sz="2400" smtClean="0"/>
              <a:t>不良品、キズ、欠品など、件数をとるデータ</a:t>
            </a:r>
          </a:p>
          <a:p>
            <a:pPr>
              <a:buFontTx/>
              <a:buNone/>
            </a:pPr>
            <a:r>
              <a:rPr lang="ja-JP" altLang="en-US" sz="2400" smtClean="0"/>
              <a:t>　（計数値）を管理するには。　</a:t>
            </a:r>
          </a:p>
        </p:txBody>
      </p:sp>
      <p:sp>
        <p:nvSpPr>
          <p:cNvPr id="58373" name="Rectangle 1029"/>
          <p:cNvSpPr>
            <a:spLocks noGrp="1" noChangeArrowheads="1"/>
          </p:cNvSpPr>
          <p:nvPr>
            <p:ph sz="quarter" idx="3"/>
          </p:nvPr>
        </p:nvSpPr>
        <p:spPr>
          <a:xfrm>
            <a:off x="685800" y="2971800"/>
            <a:ext cx="3810000" cy="1371600"/>
          </a:xfrm>
          <a:solidFill>
            <a:srgbClr val="FF99FF"/>
          </a:solidFill>
        </p:spPr>
        <p:txBody>
          <a:bodyPr/>
          <a:lstStyle/>
          <a:p>
            <a:pPr>
              <a:buFontTx/>
              <a:buNone/>
            </a:pPr>
            <a:r>
              <a:rPr lang="ja-JP" altLang="en-US" sz="2400" smtClean="0"/>
              <a:t>　</a:t>
            </a:r>
            <a:r>
              <a:rPr lang="en-US" altLang="ja-JP" sz="2400" smtClean="0"/>
              <a:t>X-R</a:t>
            </a:r>
            <a:r>
              <a:rPr lang="ja-JP" altLang="en-US" sz="2400" smtClean="0"/>
              <a:t>管理図。</a:t>
            </a:r>
            <a:r>
              <a:rPr lang="en-US" altLang="ja-JP" sz="2400" smtClean="0"/>
              <a:t>X-R</a:t>
            </a:r>
            <a:r>
              <a:rPr lang="ja-JP" altLang="en-US" sz="2400" smtClean="0"/>
              <a:t>管理図。</a:t>
            </a:r>
          </a:p>
          <a:p>
            <a:pPr>
              <a:buFontTx/>
              <a:buNone/>
            </a:pPr>
            <a:r>
              <a:rPr lang="ja-JP" altLang="en-US" sz="2400" smtClean="0"/>
              <a:t>　</a:t>
            </a:r>
            <a:r>
              <a:rPr lang="en-US" altLang="ja-JP" sz="2400" smtClean="0"/>
              <a:t>X-Rs</a:t>
            </a:r>
            <a:r>
              <a:rPr lang="ja-JP" altLang="en-US" sz="2400" smtClean="0"/>
              <a:t>管理図。</a:t>
            </a:r>
          </a:p>
          <a:p>
            <a:pPr>
              <a:buFontTx/>
              <a:buNone/>
            </a:pPr>
            <a:r>
              <a:rPr lang="ja-JP" altLang="en-US" sz="2400" smtClean="0"/>
              <a:t>　等が使われます。</a:t>
            </a:r>
          </a:p>
        </p:txBody>
      </p:sp>
      <p:sp>
        <p:nvSpPr>
          <p:cNvPr id="30726" name="Rectangle 1030"/>
          <p:cNvSpPr>
            <a:spLocks noGrp="1" noChangeArrowheads="1"/>
          </p:cNvSpPr>
          <p:nvPr>
            <p:ph sz="quarter" idx="4"/>
          </p:nvPr>
        </p:nvSpPr>
        <p:spPr>
          <a:xfrm>
            <a:off x="4648200" y="2971800"/>
            <a:ext cx="3962400" cy="1371600"/>
          </a:xfrm>
          <a:solidFill>
            <a:srgbClr val="FF99FF"/>
          </a:solidFill>
        </p:spPr>
        <p:txBody>
          <a:bodyPr/>
          <a:lstStyle/>
          <a:p>
            <a:pPr>
              <a:buFontTx/>
              <a:buNone/>
            </a:pPr>
            <a:r>
              <a:rPr lang="ja-JP" altLang="en-US" sz="2400" smtClean="0"/>
              <a:t>　  </a:t>
            </a:r>
            <a:r>
              <a:rPr lang="en-US" altLang="ja-JP" sz="2400" smtClean="0"/>
              <a:t>p</a:t>
            </a:r>
            <a:r>
              <a:rPr lang="ja-JP" altLang="en-US" sz="2400" smtClean="0"/>
              <a:t>管理図。</a:t>
            </a:r>
            <a:r>
              <a:rPr lang="en-US" altLang="ja-JP" sz="2400" smtClean="0"/>
              <a:t>pn</a:t>
            </a:r>
            <a:r>
              <a:rPr lang="ja-JP" altLang="en-US" sz="2400" smtClean="0"/>
              <a:t>管理図。　　　</a:t>
            </a:r>
            <a:r>
              <a:rPr lang="en-US" altLang="ja-JP" sz="2400" smtClean="0"/>
              <a:t>c</a:t>
            </a:r>
            <a:r>
              <a:rPr lang="ja-JP" altLang="en-US" sz="2400" smtClean="0"/>
              <a:t>管理図。</a:t>
            </a:r>
            <a:r>
              <a:rPr lang="en-US" altLang="ja-JP" sz="2400" smtClean="0"/>
              <a:t>u</a:t>
            </a:r>
            <a:r>
              <a:rPr lang="ja-JP" altLang="en-US" sz="2400" smtClean="0"/>
              <a:t>管理図。等が使われます。</a:t>
            </a:r>
          </a:p>
        </p:txBody>
      </p:sp>
      <p:sp>
        <p:nvSpPr>
          <p:cNvPr id="58375" name="Rectangle 1031"/>
          <p:cNvSpPr>
            <a:spLocks noChangeArrowheads="1"/>
          </p:cNvSpPr>
          <p:nvPr/>
        </p:nvSpPr>
        <p:spPr bwMode="auto">
          <a:xfrm>
            <a:off x="685800" y="4419600"/>
            <a:ext cx="3810000" cy="20574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lang="ja-JP" altLang="en-US" sz="2000">
                <a:latin typeface="Times New Roman" pitchFamily="18" charset="0"/>
              </a:rPr>
              <a:t>一回の測定で数個のﾃﾞｰﾀが取れ</a:t>
            </a:r>
          </a:p>
          <a:p>
            <a:pPr>
              <a:spcBef>
                <a:spcPct val="0"/>
              </a:spcBef>
              <a:buFontTx/>
              <a:buNone/>
            </a:pPr>
            <a:r>
              <a:rPr lang="ja-JP" altLang="en-US" sz="2000">
                <a:latin typeface="Times New Roman" pitchFamily="18" charset="0"/>
              </a:rPr>
              <a:t>るものは、</a:t>
            </a:r>
            <a:r>
              <a:rPr lang="en-US" altLang="ja-JP" sz="2000">
                <a:latin typeface="Times New Roman" pitchFamily="18" charset="0"/>
              </a:rPr>
              <a:t>X-R</a:t>
            </a:r>
            <a:r>
              <a:rPr lang="ja-JP" altLang="en-US" sz="2000">
                <a:latin typeface="Times New Roman" pitchFamily="18" charset="0"/>
              </a:rPr>
              <a:t>か</a:t>
            </a:r>
            <a:r>
              <a:rPr lang="en-US" altLang="ja-JP" sz="2000">
                <a:latin typeface="Times New Roman" pitchFamily="18" charset="0"/>
              </a:rPr>
              <a:t>X-R</a:t>
            </a:r>
            <a:r>
              <a:rPr lang="ja-JP" altLang="en-US" sz="2000">
                <a:latin typeface="Times New Roman" pitchFamily="18" charset="0"/>
              </a:rPr>
              <a:t>の管理図を</a:t>
            </a:r>
          </a:p>
          <a:p>
            <a:pPr>
              <a:spcBef>
                <a:spcPct val="0"/>
              </a:spcBef>
              <a:buFontTx/>
              <a:buNone/>
            </a:pPr>
            <a:r>
              <a:rPr lang="ja-JP" altLang="en-US" sz="2000">
                <a:latin typeface="Times New Roman" pitchFamily="18" charset="0"/>
              </a:rPr>
              <a:t>使い、一回の測定で一個のﾃﾞｰﾀ</a:t>
            </a:r>
          </a:p>
          <a:p>
            <a:pPr>
              <a:spcBef>
                <a:spcPct val="0"/>
              </a:spcBef>
              <a:buFontTx/>
              <a:buNone/>
            </a:pPr>
            <a:r>
              <a:rPr lang="ja-JP" altLang="en-US" sz="2000">
                <a:latin typeface="Times New Roman" pitchFamily="18" charset="0"/>
              </a:rPr>
              <a:t>しか取れないものは、</a:t>
            </a:r>
            <a:r>
              <a:rPr lang="en-US" altLang="ja-JP" sz="2000">
                <a:latin typeface="Times New Roman" pitchFamily="18" charset="0"/>
              </a:rPr>
              <a:t>X-Rs</a:t>
            </a:r>
            <a:r>
              <a:rPr lang="ja-JP" altLang="en-US" sz="2000">
                <a:latin typeface="Times New Roman" pitchFamily="18" charset="0"/>
              </a:rPr>
              <a:t>管理</a:t>
            </a:r>
          </a:p>
          <a:p>
            <a:pPr>
              <a:spcBef>
                <a:spcPct val="0"/>
              </a:spcBef>
              <a:buFontTx/>
              <a:buNone/>
            </a:pPr>
            <a:r>
              <a:rPr lang="ja-JP" altLang="en-US" sz="2000">
                <a:latin typeface="Times New Roman" pitchFamily="18" charset="0"/>
              </a:rPr>
              <a:t>図を使います。</a:t>
            </a:r>
          </a:p>
        </p:txBody>
      </p:sp>
      <p:sp>
        <p:nvSpPr>
          <p:cNvPr id="30728" name="Rectangle 1032"/>
          <p:cNvSpPr>
            <a:spLocks noChangeArrowheads="1"/>
          </p:cNvSpPr>
          <p:nvPr/>
        </p:nvSpPr>
        <p:spPr bwMode="auto">
          <a:xfrm>
            <a:off x="4648200" y="4419600"/>
            <a:ext cx="3962400" cy="20574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lang="ja-JP" altLang="en-US" sz="2000">
                <a:latin typeface="Times New Roman" pitchFamily="18" charset="0"/>
              </a:rPr>
              <a:t>　　個々の製品を良品、不良品などに分けて管理できるものは、</a:t>
            </a:r>
            <a:r>
              <a:rPr lang="en-US" altLang="ja-JP" sz="2000">
                <a:latin typeface="Times New Roman" pitchFamily="18" charset="0"/>
              </a:rPr>
              <a:t>p</a:t>
            </a:r>
            <a:r>
              <a:rPr lang="ja-JP" altLang="en-US" sz="2000">
                <a:latin typeface="Times New Roman" pitchFamily="18" charset="0"/>
              </a:rPr>
              <a:t>か</a:t>
            </a:r>
            <a:r>
              <a:rPr lang="en-US" altLang="ja-JP" sz="2000">
                <a:latin typeface="Times New Roman" pitchFamily="18" charset="0"/>
              </a:rPr>
              <a:t>pn</a:t>
            </a:r>
            <a:r>
              <a:rPr lang="ja-JP" altLang="en-US" sz="2000">
                <a:latin typeface="Times New Roman" pitchFamily="18" charset="0"/>
              </a:rPr>
              <a:t>管理図を使い</a:t>
            </a:r>
            <a:r>
              <a:rPr lang="en-US" altLang="ja-JP" sz="2000">
                <a:latin typeface="Times New Roman" pitchFamily="18" charset="0"/>
              </a:rPr>
              <a:t>,</a:t>
            </a:r>
            <a:r>
              <a:rPr lang="ja-JP" altLang="en-US" sz="2000">
                <a:latin typeface="Times New Roman" pitchFamily="18" charset="0"/>
              </a:rPr>
              <a:t>一個の製品にいくつものキズや欠品などが発生するものには、</a:t>
            </a:r>
            <a:r>
              <a:rPr lang="en-US" altLang="ja-JP" sz="2000">
                <a:latin typeface="Times New Roman" pitchFamily="18" charset="0"/>
              </a:rPr>
              <a:t>c</a:t>
            </a:r>
            <a:r>
              <a:rPr lang="ja-JP" altLang="en-US" sz="2000">
                <a:latin typeface="Times New Roman" pitchFamily="18" charset="0"/>
              </a:rPr>
              <a:t>か</a:t>
            </a:r>
            <a:r>
              <a:rPr lang="en-US" altLang="ja-JP" sz="2000">
                <a:latin typeface="Times New Roman" pitchFamily="18" charset="0"/>
              </a:rPr>
              <a:t>u</a:t>
            </a:r>
            <a:r>
              <a:rPr lang="ja-JP" altLang="en-US" sz="2000">
                <a:latin typeface="Times New Roman" pitchFamily="18" charset="0"/>
              </a:rPr>
              <a:t>管理図を使います。</a:t>
            </a:r>
          </a:p>
        </p:txBody>
      </p:sp>
      <p:sp>
        <p:nvSpPr>
          <p:cNvPr id="58377" name="Line 1033"/>
          <p:cNvSpPr>
            <a:spLocks noChangeShapeType="1"/>
          </p:cNvSpPr>
          <p:nvPr/>
        </p:nvSpPr>
        <p:spPr bwMode="auto">
          <a:xfrm>
            <a:off x="990600" y="3048000"/>
            <a:ext cx="228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8378" name="Line 1034"/>
          <p:cNvSpPr>
            <a:spLocks noChangeShapeType="1"/>
          </p:cNvSpPr>
          <p:nvPr/>
        </p:nvSpPr>
        <p:spPr bwMode="auto">
          <a:xfrm flipV="1">
            <a:off x="1981200" y="4876800"/>
            <a:ext cx="76200" cy="76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8379" name="Text Box 1037"/>
          <p:cNvSpPr txBox="1">
            <a:spLocks noChangeArrowheads="1"/>
          </p:cNvSpPr>
          <p:nvPr/>
        </p:nvSpPr>
        <p:spPr bwMode="auto">
          <a:xfrm>
            <a:off x="2514600" y="2819400"/>
            <a:ext cx="457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1600"/>
              <a:t>～</a:t>
            </a:r>
          </a:p>
        </p:txBody>
      </p:sp>
      <p:sp>
        <p:nvSpPr>
          <p:cNvPr id="58380" name="Text Box 1038"/>
          <p:cNvSpPr txBox="1">
            <a:spLocks noChangeArrowheads="1"/>
          </p:cNvSpPr>
          <p:nvPr/>
        </p:nvSpPr>
        <p:spPr bwMode="auto">
          <a:xfrm>
            <a:off x="2514600" y="4648200"/>
            <a:ext cx="473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1400"/>
              <a:t>～</a:t>
            </a:r>
          </a:p>
        </p:txBody>
      </p:sp>
      <p:sp>
        <p:nvSpPr>
          <p:cNvPr id="58381" name="Line 1039"/>
          <p:cNvSpPr>
            <a:spLocks noChangeShapeType="1"/>
          </p:cNvSpPr>
          <p:nvPr/>
        </p:nvSpPr>
        <p:spPr bwMode="auto">
          <a:xfrm>
            <a:off x="1905000" y="4800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8382"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５１／６０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p:cTn id="7" dur="500" fill="hold"/>
                                        <p:tgtEl>
                                          <p:spTgt spid="30724"/>
                                        </p:tgtEl>
                                        <p:attrNameLst>
                                          <p:attrName>ppt_w</p:attrName>
                                        </p:attrNameLst>
                                      </p:cBhvr>
                                      <p:tavLst>
                                        <p:tav tm="0">
                                          <p:val>
                                            <p:fltVal val="0"/>
                                          </p:val>
                                        </p:tav>
                                        <p:tav tm="100000">
                                          <p:val>
                                            <p:strVal val="#ppt_w"/>
                                          </p:val>
                                        </p:tav>
                                      </p:tavLst>
                                    </p:anim>
                                    <p:anim calcmode="lin" valueType="num">
                                      <p:cBhvr>
                                        <p:cTn id="8" dur="500" fill="hold"/>
                                        <p:tgtEl>
                                          <p:spTgt spid="3072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0726"/>
                                        </p:tgtEl>
                                        <p:attrNameLst>
                                          <p:attrName>style.visibility</p:attrName>
                                        </p:attrNameLst>
                                      </p:cBhvr>
                                      <p:to>
                                        <p:strVal val="visible"/>
                                      </p:to>
                                    </p:set>
                                    <p:anim calcmode="lin" valueType="num">
                                      <p:cBhvr>
                                        <p:cTn id="13" dur="500" fill="hold"/>
                                        <p:tgtEl>
                                          <p:spTgt spid="30726"/>
                                        </p:tgtEl>
                                        <p:attrNameLst>
                                          <p:attrName>ppt_w</p:attrName>
                                        </p:attrNameLst>
                                      </p:cBhvr>
                                      <p:tavLst>
                                        <p:tav tm="0">
                                          <p:val>
                                            <p:fltVal val="0"/>
                                          </p:val>
                                        </p:tav>
                                        <p:tav tm="100000">
                                          <p:val>
                                            <p:strVal val="#ppt_w"/>
                                          </p:val>
                                        </p:tav>
                                      </p:tavLst>
                                    </p:anim>
                                    <p:anim calcmode="lin" valueType="num">
                                      <p:cBhvr>
                                        <p:cTn id="14" dur="500" fill="hold"/>
                                        <p:tgtEl>
                                          <p:spTgt spid="30726"/>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0728"/>
                                        </p:tgtEl>
                                        <p:attrNameLst>
                                          <p:attrName>style.visibility</p:attrName>
                                        </p:attrNameLst>
                                      </p:cBhvr>
                                      <p:to>
                                        <p:strVal val="visible"/>
                                      </p:to>
                                    </p:set>
                                    <p:anim calcmode="lin" valueType="num">
                                      <p:cBhvr>
                                        <p:cTn id="19" dur="500" fill="hold"/>
                                        <p:tgtEl>
                                          <p:spTgt spid="30728"/>
                                        </p:tgtEl>
                                        <p:attrNameLst>
                                          <p:attrName>ppt_w</p:attrName>
                                        </p:attrNameLst>
                                      </p:cBhvr>
                                      <p:tavLst>
                                        <p:tav tm="0">
                                          <p:val>
                                            <p:fltVal val="0"/>
                                          </p:val>
                                        </p:tav>
                                        <p:tav tm="100000">
                                          <p:val>
                                            <p:strVal val="#ppt_w"/>
                                          </p:val>
                                        </p:tav>
                                      </p:tavLst>
                                    </p:anim>
                                    <p:anim calcmode="lin" valueType="num">
                                      <p:cBhvr>
                                        <p:cTn id="20" dur="500" fill="hold"/>
                                        <p:tgtEl>
                                          <p:spTgt spid="3072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autoUpdateAnimBg="0"/>
      <p:bldP spid="30726" grpId="0" animBg="1" autoUpdateAnimBg="0"/>
      <p:bldP spid="30728" grpId="0" animBg="1"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895600" y="533400"/>
            <a:ext cx="3200400" cy="457200"/>
          </a:xfrm>
          <a:gradFill rotWithShape="0">
            <a:gsLst>
              <a:gs pos="0">
                <a:srgbClr val="00FFFF"/>
              </a:gs>
              <a:gs pos="50000">
                <a:schemeClr val="bg1"/>
              </a:gs>
              <a:gs pos="100000">
                <a:srgbClr val="00FFFF"/>
              </a:gs>
            </a:gsLst>
            <a:lin ang="5400000" scaled="1"/>
          </a:gradFill>
          <a:ln>
            <a:solidFill>
              <a:schemeClr val="tx1"/>
            </a:solidFill>
          </a:ln>
        </p:spPr>
        <p:txBody>
          <a:bodyPr/>
          <a:lstStyle/>
          <a:p>
            <a:pPr>
              <a:defRPr/>
            </a:pPr>
            <a:r>
              <a:rPr lang="ja-JP" altLang="en-US" sz="2800" dirty="0"/>
              <a:t>管理図の見方・１</a:t>
            </a:r>
          </a:p>
        </p:txBody>
      </p:sp>
      <p:sp>
        <p:nvSpPr>
          <p:cNvPr id="59395" name="Rectangle 4"/>
          <p:cNvSpPr>
            <a:spLocks noGrp="1" noChangeArrowheads="1"/>
          </p:cNvSpPr>
          <p:nvPr>
            <p:ph type="body" sz="half" idx="2"/>
          </p:nvPr>
        </p:nvSpPr>
        <p:spPr>
          <a:xfrm>
            <a:off x="609600" y="4800600"/>
            <a:ext cx="7772400" cy="457200"/>
          </a:xfrm>
          <a:solidFill>
            <a:srgbClr val="00FFFF"/>
          </a:solidFill>
        </p:spPr>
        <p:txBody>
          <a:bodyPr/>
          <a:lstStyle/>
          <a:p>
            <a:r>
              <a:rPr lang="ja-JP" altLang="en-US" sz="2400" smtClean="0">
                <a:ea typeface="HGP創英角ｺﾞｼｯｸUB" pitchFamily="50" charset="-128"/>
              </a:rPr>
              <a:t>ＵＣＬは上部管理限界線　　・　ＬＣＬは下部管理限界線</a:t>
            </a:r>
          </a:p>
        </p:txBody>
      </p:sp>
      <p:pic>
        <p:nvPicPr>
          <p:cNvPr id="59396" name="Picture 7"/>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066800" y="1066800"/>
            <a:ext cx="7162800" cy="3505200"/>
          </a:xfrm>
          <a:noFill/>
        </p:spPr>
      </p:pic>
      <p:sp>
        <p:nvSpPr>
          <p:cNvPr id="25608" name="Line 8"/>
          <p:cNvSpPr>
            <a:spLocks noChangeShapeType="1"/>
          </p:cNvSpPr>
          <p:nvPr/>
        </p:nvSpPr>
        <p:spPr bwMode="auto">
          <a:xfrm>
            <a:off x="1219200" y="2743200"/>
            <a:ext cx="51816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10" name="Rectangle 10"/>
          <p:cNvSpPr>
            <a:spLocks noChangeArrowheads="1"/>
          </p:cNvSpPr>
          <p:nvPr/>
        </p:nvSpPr>
        <p:spPr bwMode="auto">
          <a:xfrm>
            <a:off x="457200" y="2590800"/>
            <a:ext cx="838200" cy="228600"/>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1600"/>
              <a:t>ＵＣＬ</a:t>
            </a:r>
          </a:p>
        </p:txBody>
      </p:sp>
      <p:sp>
        <p:nvSpPr>
          <p:cNvPr id="25611" name="Line 11"/>
          <p:cNvSpPr>
            <a:spLocks noChangeShapeType="1"/>
          </p:cNvSpPr>
          <p:nvPr/>
        </p:nvSpPr>
        <p:spPr bwMode="auto">
          <a:xfrm>
            <a:off x="1219200" y="3352800"/>
            <a:ext cx="51816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12" name="Rectangle 12"/>
          <p:cNvSpPr>
            <a:spLocks noChangeArrowheads="1"/>
          </p:cNvSpPr>
          <p:nvPr/>
        </p:nvSpPr>
        <p:spPr bwMode="auto">
          <a:xfrm>
            <a:off x="457200" y="3238500"/>
            <a:ext cx="838200" cy="266700"/>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en-US" altLang="ja-JP" sz="1600">
                <a:latin typeface="ＭＳ Ｐゴシック" pitchFamily="50" charset="-128"/>
              </a:rPr>
              <a:t>LCL</a:t>
            </a:r>
          </a:p>
        </p:txBody>
      </p:sp>
      <p:sp>
        <p:nvSpPr>
          <p:cNvPr id="25613" name="Line 13"/>
          <p:cNvSpPr>
            <a:spLocks noChangeShapeType="1"/>
          </p:cNvSpPr>
          <p:nvPr/>
        </p:nvSpPr>
        <p:spPr bwMode="auto">
          <a:xfrm>
            <a:off x="1219200" y="3048000"/>
            <a:ext cx="5181600" cy="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14" name="Rectangle 14"/>
          <p:cNvSpPr>
            <a:spLocks noChangeArrowheads="1"/>
          </p:cNvSpPr>
          <p:nvPr/>
        </p:nvSpPr>
        <p:spPr bwMode="auto">
          <a:xfrm>
            <a:off x="457200" y="2895600"/>
            <a:ext cx="838200" cy="22860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1600"/>
              <a:t>ＣＬ</a:t>
            </a:r>
          </a:p>
        </p:txBody>
      </p:sp>
      <p:sp>
        <p:nvSpPr>
          <p:cNvPr id="25617" name="AutoShape 17"/>
          <p:cNvSpPr>
            <a:spLocks noChangeArrowheads="1"/>
          </p:cNvSpPr>
          <p:nvPr/>
        </p:nvSpPr>
        <p:spPr bwMode="auto">
          <a:xfrm>
            <a:off x="1524000" y="3733800"/>
            <a:ext cx="4953000" cy="685800"/>
          </a:xfrm>
          <a:prstGeom prst="flowChartAlternateProcess">
            <a:avLst/>
          </a:prstGeom>
          <a:solidFill>
            <a:schemeClr val="accent1">
              <a:alpha val="50195"/>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5618" name="Rectangle 18"/>
          <p:cNvSpPr>
            <a:spLocks noChangeArrowheads="1"/>
          </p:cNvSpPr>
          <p:nvPr/>
        </p:nvSpPr>
        <p:spPr bwMode="auto">
          <a:xfrm>
            <a:off x="3657600" y="3886200"/>
            <a:ext cx="381000" cy="228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1600">
                <a:ea typeface="HGP創英角ｺﾞｼｯｸUB" pitchFamily="50" charset="-128"/>
              </a:rPr>
              <a:t>Ｒ</a:t>
            </a:r>
          </a:p>
        </p:txBody>
      </p:sp>
      <p:sp>
        <p:nvSpPr>
          <p:cNvPr id="25619" name="AutoShape 19"/>
          <p:cNvSpPr>
            <a:spLocks noChangeArrowheads="1"/>
          </p:cNvSpPr>
          <p:nvPr/>
        </p:nvSpPr>
        <p:spPr bwMode="auto">
          <a:xfrm>
            <a:off x="1524000" y="1752600"/>
            <a:ext cx="4953000" cy="533400"/>
          </a:xfrm>
          <a:prstGeom prst="flowChartAlternateProcess">
            <a:avLst/>
          </a:prstGeom>
          <a:solidFill>
            <a:srgbClr val="FFFF00">
              <a:alpha val="50195"/>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5620" name="AutoShape 20"/>
          <p:cNvSpPr>
            <a:spLocks noChangeArrowheads="1"/>
          </p:cNvSpPr>
          <p:nvPr/>
        </p:nvSpPr>
        <p:spPr bwMode="auto">
          <a:xfrm>
            <a:off x="533400" y="685800"/>
            <a:ext cx="838200" cy="304800"/>
          </a:xfrm>
          <a:prstGeom prst="wedgeRectCallout">
            <a:avLst>
              <a:gd name="adj1" fmla="val 82009"/>
              <a:gd name="adj2" fmla="val 311458"/>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1600">
                <a:ea typeface="HGP創英角ｺﾞｼｯｸUB" pitchFamily="50" charset="-128"/>
              </a:rPr>
              <a:t>測定値</a:t>
            </a:r>
          </a:p>
        </p:txBody>
      </p:sp>
      <p:sp>
        <p:nvSpPr>
          <p:cNvPr id="59407" name="Rectangle 22"/>
          <p:cNvSpPr>
            <a:spLocks noChangeArrowheads="1"/>
          </p:cNvSpPr>
          <p:nvPr/>
        </p:nvSpPr>
        <p:spPr bwMode="auto">
          <a:xfrm>
            <a:off x="609600" y="5562600"/>
            <a:ext cx="7772400" cy="457200"/>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pPr>
            <a:r>
              <a:rPr lang="ja-JP" altLang="en-US" sz="2400">
                <a:latin typeface="Times New Roman" pitchFamily="18" charset="0"/>
                <a:ea typeface="HGP創英角ｺﾞｼｯｸUB" pitchFamily="50" charset="-128"/>
              </a:rPr>
              <a:t>ＣＬは中心線　　・　ｘ　は平均値　　・　Ｒ　は範囲</a:t>
            </a:r>
          </a:p>
        </p:txBody>
      </p:sp>
      <p:sp>
        <p:nvSpPr>
          <p:cNvPr id="59408" name="Line 23"/>
          <p:cNvSpPr>
            <a:spLocks noChangeShapeType="1"/>
          </p:cNvSpPr>
          <p:nvPr/>
        </p:nvSpPr>
        <p:spPr bwMode="auto">
          <a:xfrm>
            <a:off x="3429000" y="5638800"/>
            <a:ext cx="228600" cy="0"/>
          </a:xfrm>
          <a:prstGeom prst="line">
            <a:avLst/>
          </a:prstGeom>
          <a:noFill/>
          <a:ln w="412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4" name="Line 24"/>
          <p:cNvSpPr>
            <a:spLocks noChangeShapeType="1"/>
          </p:cNvSpPr>
          <p:nvPr/>
        </p:nvSpPr>
        <p:spPr bwMode="auto">
          <a:xfrm>
            <a:off x="1219200" y="3886200"/>
            <a:ext cx="51816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5" name="Rectangle 25"/>
          <p:cNvSpPr>
            <a:spLocks noChangeArrowheads="1"/>
          </p:cNvSpPr>
          <p:nvPr/>
        </p:nvSpPr>
        <p:spPr bwMode="auto">
          <a:xfrm>
            <a:off x="457200" y="3733800"/>
            <a:ext cx="838200" cy="228600"/>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en-US" altLang="ja-JP" sz="1600">
                <a:latin typeface="ＭＳ Ｐゴシック" pitchFamily="50" charset="-128"/>
              </a:rPr>
              <a:t>UCL</a:t>
            </a:r>
          </a:p>
        </p:txBody>
      </p:sp>
      <p:sp>
        <p:nvSpPr>
          <p:cNvPr id="25626" name="Line 26"/>
          <p:cNvSpPr>
            <a:spLocks noChangeShapeType="1"/>
          </p:cNvSpPr>
          <p:nvPr/>
        </p:nvSpPr>
        <p:spPr bwMode="auto">
          <a:xfrm>
            <a:off x="1600200" y="4114800"/>
            <a:ext cx="4724400" cy="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28" name="Text Box 28"/>
          <p:cNvSpPr txBox="1">
            <a:spLocks noChangeArrowheads="1"/>
          </p:cNvSpPr>
          <p:nvPr/>
        </p:nvSpPr>
        <p:spPr bwMode="auto">
          <a:xfrm>
            <a:off x="2286000" y="3886200"/>
            <a:ext cx="549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en-US" altLang="ja-JP" sz="1600">
                <a:solidFill>
                  <a:schemeClr val="accent2"/>
                </a:solidFill>
                <a:latin typeface="HGS創英角ｺﾞｼｯｸUB" pitchFamily="50" charset="-128"/>
                <a:ea typeface="HGS創英角ｺﾞｼｯｸUB" pitchFamily="50" charset="-128"/>
              </a:rPr>
              <a:t>CL</a:t>
            </a:r>
          </a:p>
        </p:txBody>
      </p:sp>
      <p:sp>
        <p:nvSpPr>
          <p:cNvPr id="25631" name="Line 31"/>
          <p:cNvSpPr>
            <a:spLocks noChangeShapeType="1"/>
          </p:cNvSpPr>
          <p:nvPr/>
        </p:nvSpPr>
        <p:spPr bwMode="auto">
          <a:xfrm flipV="1">
            <a:off x="5257800" y="2819400"/>
            <a:ext cx="228600" cy="76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32" name="Line 32"/>
          <p:cNvSpPr>
            <a:spLocks noChangeShapeType="1"/>
          </p:cNvSpPr>
          <p:nvPr/>
        </p:nvSpPr>
        <p:spPr bwMode="auto">
          <a:xfrm>
            <a:off x="5486400" y="2819400"/>
            <a:ext cx="228600" cy="152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33" name="Line 33"/>
          <p:cNvSpPr>
            <a:spLocks noChangeShapeType="1"/>
          </p:cNvSpPr>
          <p:nvPr/>
        </p:nvSpPr>
        <p:spPr bwMode="auto">
          <a:xfrm flipV="1">
            <a:off x="5715000" y="2895600"/>
            <a:ext cx="304800" cy="76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34" name="Line 34"/>
          <p:cNvSpPr>
            <a:spLocks noChangeShapeType="1"/>
          </p:cNvSpPr>
          <p:nvPr/>
        </p:nvSpPr>
        <p:spPr bwMode="auto">
          <a:xfrm>
            <a:off x="6019800" y="2895600"/>
            <a:ext cx="228600" cy="76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35" name="AutoShape 35"/>
          <p:cNvSpPr>
            <a:spLocks noChangeArrowheads="1"/>
          </p:cNvSpPr>
          <p:nvPr/>
        </p:nvSpPr>
        <p:spPr bwMode="auto">
          <a:xfrm>
            <a:off x="5105400" y="2667000"/>
            <a:ext cx="1371600" cy="533400"/>
          </a:xfrm>
          <a:prstGeom prst="wedgeRoundRectCallout">
            <a:avLst>
              <a:gd name="adj1" fmla="val 88657"/>
              <a:gd name="adj2" fmla="val -287204"/>
              <a:gd name="adj3" fmla="val 16667"/>
            </a:avLst>
          </a:prstGeom>
          <a:noFill/>
          <a:ln w="9525">
            <a:solidFill>
              <a:schemeClr val="tx1"/>
            </a:solidFill>
            <a:miter lim="800000"/>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ja-JP" sz="2400"/>
          </a:p>
        </p:txBody>
      </p:sp>
      <p:sp>
        <p:nvSpPr>
          <p:cNvPr id="25637" name="AutoShape 37"/>
          <p:cNvSpPr>
            <a:spLocks noChangeArrowheads="1"/>
          </p:cNvSpPr>
          <p:nvPr/>
        </p:nvSpPr>
        <p:spPr bwMode="auto">
          <a:xfrm>
            <a:off x="6248400" y="381000"/>
            <a:ext cx="2743200" cy="1066800"/>
          </a:xfrm>
          <a:prstGeom prst="flowChartAlternateProcess">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1600"/>
              <a:t>中心より上又は下に点が</a:t>
            </a:r>
          </a:p>
          <a:p>
            <a:pPr>
              <a:spcBef>
                <a:spcPct val="0"/>
              </a:spcBef>
              <a:buFontTx/>
              <a:buNone/>
            </a:pPr>
            <a:r>
              <a:rPr kumimoji="0" lang="ja-JP" altLang="en-US" sz="1600"/>
              <a:t>並んだ時、これを</a:t>
            </a:r>
            <a:r>
              <a:rPr kumimoji="0" lang="ja-JP" altLang="en-US" sz="2000">
                <a:solidFill>
                  <a:srgbClr val="FF0000"/>
                </a:solidFill>
              </a:rPr>
              <a:t>連</a:t>
            </a:r>
            <a:r>
              <a:rPr kumimoji="0" lang="ja-JP" altLang="en-US" sz="1600"/>
              <a:t>と呼ぶ。</a:t>
            </a:r>
          </a:p>
          <a:p>
            <a:pPr>
              <a:spcBef>
                <a:spcPct val="0"/>
              </a:spcBef>
              <a:buFontTx/>
              <a:buNone/>
            </a:pPr>
            <a:r>
              <a:rPr kumimoji="0" lang="ja-JP" altLang="en-US" sz="1600"/>
              <a:t>（この場合は５連と呼ぶ）</a:t>
            </a:r>
          </a:p>
        </p:txBody>
      </p:sp>
      <p:sp>
        <p:nvSpPr>
          <p:cNvPr id="25638" name="AutoShape 38"/>
          <p:cNvSpPr>
            <a:spLocks noChangeArrowheads="1"/>
          </p:cNvSpPr>
          <p:nvPr/>
        </p:nvSpPr>
        <p:spPr bwMode="auto">
          <a:xfrm>
            <a:off x="1524000" y="2438400"/>
            <a:ext cx="4953000" cy="1066800"/>
          </a:xfrm>
          <a:prstGeom prst="flowChartAlternateProcess">
            <a:avLst/>
          </a:prstGeom>
          <a:solidFill>
            <a:srgbClr val="00FFFF">
              <a:alpha val="50195"/>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pic>
        <p:nvPicPr>
          <p:cNvPr id="25639" name="Picture 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647950"/>
            <a:ext cx="695325"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421"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５２／６０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5619"/>
                                        </p:tgtEl>
                                        <p:attrNameLst>
                                          <p:attrName>style.visibility</p:attrName>
                                        </p:attrNameLst>
                                      </p:cBhvr>
                                      <p:to>
                                        <p:strVal val="visible"/>
                                      </p:to>
                                    </p:set>
                                    <p:animEffect transition="in" filter="checkerboard(across)">
                                      <p:cBhvr>
                                        <p:cTn id="7" dur="500"/>
                                        <p:tgtEl>
                                          <p:spTgt spid="25619"/>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5620"/>
                                        </p:tgtEl>
                                        <p:attrNameLst>
                                          <p:attrName>style.visibility</p:attrName>
                                        </p:attrNameLst>
                                      </p:cBhvr>
                                      <p:to>
                                        <p:strVal val="visible"/>
                                      </p:to>
                                    </p:set>
                                    <p:animEffect transition="in" filter="dissolve">
                                      <p:cBhvr>
                                        <p:cTn id="11" dur="500"/>
                                        <p:tgtEl>
                                          <p:spTgt spid="2562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25608"/>
                                        </p:tgtEl>
                                        <p:attrNameLst>
                                          <p:attrName>style.visibility</p:attrName>
                                        </p:attrNameLst>
                                      </p:cBhvr>
                                      <p:to>
                                        <p:strVal val="visible"/>
                                      </p:to>
                                    </p:set>
                                    <p:anim calcmode="lin" valueType="num">
                                      <p:cBhvr additive="base">
                                        <p:cTn id="16" dur="500" fill="hold"/>
                                        <p:tgtEl>
                                          <p:spTgt spid="25608"/>
                                        </p:tgtEl>
                                        <p:attrNameLst>
                                          <p:attrName>ppt_x</p:attrName>
                                        </p:attrNameLst>
                                      </p:cBhvr>
                                      <p:tavLst>
                                        <p:tav tm="0">
                                          <p:val>
                                            <p:strVal val="0-#ppt_w/2"/>
                                          </p:val>
                                        </p:tav>
                                        <p:tav tm="100000">
                                          <p:val>
                                            <p:strVal val="#ppt_x"/>
                                          </p:val>
                                        </p:tav>
                                      </p:tavLst>
                                    </p:anim>
                                    <p:anim calcmode="lin" valueType="num">
                                      <p:cBhvr additive="base">
                                        <p:cTn id="17" dur="500" fill="hold"/>
                                        <p:tgtEl>
                                          <p:spTgt spid="25608"/>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500"/>
                            </p:stCondLst>
                            <p:childTnLst>
                              <p:par>
                                <p:cTn id="19" presetID="9" presetClass="entr" presetSubtype="0" fill="hold" grpId="0" nodeType="afterEffect">
                                  <p:stCondLst>
                                    <p:cond delay="0"/>
                                  </p:stCondLst>
                                  <p:childTnLst>
                                    <p:set>
                                      <p:cBhvr>
                                        <p:cTn id="20" dur="1" fill="hold">
                                          <p:stCondLst>
                                            <p:cond delay="0"/>
                                          </p:stCondLst>
                                        </p:cTn>
                                        <p:tgtEl>
                                          <p:spTgt spid="25610"/>
                                        </p:tgtEl>
                                        <p:attrNameLst>
                                          <p:attrName>style.visibility</p:attrName>
                                        </p:attrNameLst>
                                      </p:cBhvr>
                                      <p:to>
                                        <p:strVal val="visible"/>
                                      </p:to>
                                    </p:set>
                                    <p:animEffect transition="in" filter="dissolve">
                                      <p:cBhvr>
                                        <p:cTn id="21" dur="500"/>
                                        <p:tgtEl>
                                          <p:spTgt spid="2561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25611"/>
                                        </p:tgtEl>
                                        <p:attrNameLst>
                                          <p:attrName>style.visibility</p:attrName>
                                        </p:attrNameLst>
                                      </p:cBhvr>
                                      <p:to>
                                        <p:strVal val="visible"/>
                                      </p:to>
                                    </p:set>
                                    <p:anim calcmode="lin" valueType="num">
                                      <p:cBhvr additive="base">
                                        <p:cTn id="26" dur="500" fill="hold"/>
                                        <p:tgtEl>
                                          <p:spTgt spid="25611"/>
                                        </p:tgtEl>
                                        <p:attrNameLst>
                                          <p:attrName>ppt_x</p:attrName>
                                        </p:attrNameLst>
                                      </p:cBhvr>
                                      <p:tavLst>
                                        <p:tav tm="0">
                                          <p:val>
                                            <p:strVal val="0-#ppt_w/2"/>
                                          </p:val>
                                        </p:tav>
                                        <p:tav tm="100000">
                                          <p:val>
                                            <p:strVal val="#ppt_x"/>
                                          </p:val>
                                        </p:tav>
                                      </p:tavLst>
                                    </p:anim>
                                    <p:anim calcmode="lin" valueType="num">
                                      <p:cBhvr additive="base">
                                        <p:cTn id="27" dur="500" fill="hold"/>
                                        <p:tgtEl>
                                          <p:spTgt spid="25611"/>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500"/>
                            </p:stCondLst>
                            <p:childTnLst>
                              <p:par>
                                <p:cTn id="29" presetID="9" presetClass="entr" presetSubtype="0" fill="hold" grpId="0" nodeType="afterEffect">
                                  <p:stCondLst>
                                    <p:cond delay="0"/>
                                  </p:stCondLst>
                                  <p:childTnLst>
                                    <p:set>
                                      <p:cBhvr>
                                        <p:cTn id="30" dur="1" fill="hold">
                                          <p:stCondLst>
                                            <p:cond delay="0"/>
                                          </p:stCondLst>
                                        </p:cTn>
                                        <p:tgtEl>
                                          <p:spTgt spid="25612"/>
                                        </p:tgtEl>
                                        <p:attrNameLst>
                                          <p:attrName>style.visibility</p:attrName>
                                        </p:attrNameLst>
                                      </p:cBhvr>
                                      <p:to>
                                        <p:strVal val="visible"/>
                                      </p:to>
                                    </p:set>
                                    <p:animEffect transition="in" filter="dissolve">
                                      <p:cBhvr>
                                        <p:cTn id="31" dur="500"/>
                                        <p:tgtEl>
                                          <p:spTgt spid="2561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25613"/>
                                        </p:tgtEl>
                                        <p:attrNameLst>
                                          <p:attrName>style.visibility</p:attrName>
                                        </p:attrNameLst>
                                      </p:cBhvr>
                                      <p:to>
                                        <p:strVal val="visible"/>
                                      </p:to>
                                    </p:set>
                                    <p:anim calcmode="lin" valueType="num">
                                      <p:cBhvr additive="base">
                                        <p:cTn id="36" dur="500" fill="hold"/>
                                        <p:tgtEl>
                                          <p:spTgt spid="25613"/>
                                        </p:tgtEl>
                                        <p:attrNameLst>
                                          <p:attrName>ppt_x</p:attrName>
                                        </p:attrNameLst>
                                      </p:cBhvr>
                                      <p:tavLst>
                                        <p:tav tm="0">
                                          <p:val>
                                            <p:strVal val="0-#ppt_w/2"/>
                                          </p:val>
                                        </p:tav>
                                        <p:tav tm="100000">
                                          <p:val>
                                            <p:strVal val="#ppt_x"/>
                                          </p:val>
                                        </p:tav>
                                      </p:tavLst>
                                    </p:anim>
                                    <p:anim calcmode="lin" valueType="num">
                                      <p:cBhvr additive="base">
                                        <p:cTn id="37" dur="500" fill="hold"/>
                                        <p:tgtEl>
                                          <p:spTgt spid="25613"/>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25614"/>
                                        </p:tgtEl>
                                        <p:attrNameLst>
                                          <p:attrName>style.visibility</p:attrName>
                                        </p:attrNameLst>
                                      </p:cBhvr>
                                      <p:to>
                                        <p:strVal val="visible"/>
                                      </p:to>
                                    </p:set>
                                    <p:animEffect transition="in" filter="dissolve">
                                      <p:cBhvr>
                                        <p:cTn id="41" dur="500"/>
                                        <p:tgtEl>
                                          <p:spTgt spid="25614"/>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25617"/>
                                        </p:tgtEl>
                                        <p:attrNameLst>
                                          <p:attrName>style.visibility</p:attrName>
                                        </p:attrNameLst>
                                      </p:cBhvr>
                                      <p:to>
                                        <p:strVal val="visible"/>
                                      </p:to>
                                    </p:set>
                                    <p:animEffect transition="in" filter="checkerboard(across)">
                                      <p:cBhvr>
                                        <p:cTn id="46" dur="500"/>
                                        <p:tgtEl>
                                          <p:spTgt spid="25617"/>
                                        </p:tgtEl>
                                      </p:cBhvr>
                                    </p:animEffect>
                                  </p:childTnLst>
                                </p:cTn>
                              </p:par>
                            </p:childTnLst>
                          </p:cTn>
                        </p:par>
                        <p:par>
                          <p:cTn id="47" fill="hold" nodeType="afterGroup">
                            <p:stCondLst>
                              <p:cond delay="500"/>
                            </p:stCondLst>
                            <p:childTnLst>
                              <p:par>
                                <p:cTn id="48" presetID="9" presetClass="entr" presetSubtype="0" fill="hold" grpId="0" nodeType="afterEffect">
                                  <p:stCondLst>
                                    <p:cond delay="0"/>
                                  </p:stCondLst>
                                  <p:childTnLst>
                                    <p:set>
                                      <p:cBhvr>
                                        <p:cTn id="49" dur="1" fill="hold">
                                          <p:stCondLst>
                                            <p:cond delay="0"/>
                                          </p:stCondLst>
                                        </p:cTn>
                                        <p:tgtEl>
                                          <p:spTgt spid="25618"/>
                                        </p:tgtEl>
                                        <p:attrNameLst>
                                          <p:attrName>style.visibility</p:attrName>
                                        </p:attrNameLst>
                                      </p:cBhvr>
                                      <p:to>
                                        <p:strVal val="visible"/>
                                      </p:to>
                                    </p:set>
                                    <p:animEffect transition="in" filter="dissolve">
                                      <p:cBhvr>
                                        <p:cTn id="50" dur="500"/>
                                        <p:tgtEl>
                                          <p:spTgt spid="25618"/>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5624"/>
                                        </p:tgtEl>
                                        <p:attrNameLst>
                                          <p:attrName>style.visibility</p:attrName>
                                        </p:attrNameLst>
                                      </p:cBhvr>
                                      <p:to>
                                        <p:strVal val="visible"/>
                                      </p:to>
                                    </p:set>
                                    <p:anim calcmode="lin" valueType="num">
                                      <p:cBhvr additive="base">
                                        <p:cTn id="55" dur="500" fill="hold"/>
                                        <p:tgtEl>
                                          <p:spTgt spid="25624"/>
                                        </p:tgtEl>
                                        <p:attrNameLst>
                                          <p:attrName>ppt_x</p:attrName>
                                        </p:attrNameLst>
                                      </p:cBhvr>
                                      <p:tavLst>
                                        <p:tav tm="0">
                                          <p:val>
                                            <p:strVal val="0-#ppt_w/2"/>
                                          </p:val>
                                        </p:tav>
                                        <p:tav tm="100000">
                                          <p:val>
                                            <p:strVal val="#ppt_x"/>
                                          </p:val>
                                        </p:tav>
                                      </p:tavLst>
                                    </p:anim>
                                    <p:anim calcmode="lin" valueType="num">
                                      <p:cBhvr additive="base">
                                        <p:cTn id="56" dur="500" fill="hold"/>
                                        <p:tgtEl>
                                          <p:spTgt spid="25624"/>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500"/>
                            </p:stCondLst>
                            <p:childTnLst>
                              <p:par>
                                <p:cTn id="58" presetID="9" presetClass="entr" presetSubtype="0" fill="hold" grpId="0" nodeType="afterEffect">
                                  <p:stCondLst>
                                    <p:cond delay="0"/>
                                  </p:stCondLst>
                                  <p:childTnLst>
                                    <p:set>
                                      <p:cBhvr>
                                        <p:cTn id="59" dur="1" fill="hold">
                                          <p:stCondLst>
                                            <p:cond delay="0"/>
                                          </p:stCondLst>
                                        </p:cTn>
                                        <p:tgtEl>
                                          <p:spTgt spid="25625"/>
                                        </p:tgtEl>
                                        <p:attrNameLst>
                                          <p:attrName>style.visibility</p:attrName>
                                        </p:attrNameLst>
                                      </p:cBhvr>
                                      <p:to>
                                        <p:strVal val="visible"/>
                                      </p:to>
                                    </p:set>
                                    <p:animEffect transition="in" filter="dissolve">
                                      <p:cBhvr>
                                        <p:cTn id="60" dur="500"/>
                                        <p:tgtEl>
                                          <p:spTgt spid="25625"/>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25626"/>
                                        </p:tgtEl>
                                        <p:attrNameLst>
                                          <p:attrName>style.visibility</p:attrName>
                                        </p:attrNameLst>
                                      </p:cBhvr>
                                      <p:to>
                                        <p:strVal val="visible"/>
                                      </p:to>
                                    </p:set>
                                    <p:anim calcmode="lin" valueType="num">
                                      <p:cBhvr additive="base">
                                        <p:cTn id="65" dur="500" fill="hold"/>
                                        <p:tgtEl>
                                          <p:spTgt spid="25626"/>
                                        </p:tgtEl>
                                        <p:attrNameLst>
                                          <p:attrName>ppt_x</p:attrName>
                                        </p:attrNameLst>
                                      </p:cBhvr>
                                      <p:tavLst>
                                        <p:tav tm="0">
                                          <p:val>
                                            <p:strVal val="0-#ppt_w/2"/>
                                          </p:val>
                                        </p:tav>
                                        <p:tav tm="100000">
                                          <p:val>
                                            <p:strVal val="#ppt_x"/>
                                          </p:val>
                                        </p:tav>
                                      </p:tavLst>
                                    </p:anim>
                                    <p:anim calcmode="lin" valueType="num">
                                      <p:cBhvr additive="base">
                                        <p:cTn id="66" dur="500" fill="hold"/>
                                        <p:tgtEl>
                                          <p:spTgt spid="25626"/>
                                        </p:tgtEl>
                                        <p:attrNameLst>
                                          <p:attrName>ppt_y</p:attrName>
                                        </p:attrNameLst>
                                      </p:cBhvr>
                                      <p:tavLst>
                                        <p:tav tm="0">
                                          <p:val>
                                            <p:strVal val="#ppt_y"/>
                                          </p:val>
                                        </p:tav>
                                        <p:tav tm="100000">
                                          <p:val>
                                            <p:strVal val="#ppt_y"/>
                                          </p:val>
                                        </p:tav>
                                      </p:tavLst>
                                    </p:anim>
                                  </p:childTnLst>
                                </p:cTn>
                              </p:par>
                            </p:childTnLst>
                          </p:cTn>
                        </p:par>
                        <p:par>
                          <p:cTn id="67" fill="hold" nodeType="afterGroup">
                            <p:stCondLst>
                              <p:cond delay="500"/>
                            </p:stCondLst>
                            <p:childTnLst>
                              <p:par>
                                <p:cTn id="68" presetID="9" presetClass="entr" presetSubtype="0" fill="hold" grpId="0" nodeType="afterEffect">
                                  <p:stCondLst>
                                    <p:cond delay="0"/>
                                  </p:stCondLst>
                                  <p:childTnLst>
                                    <p:set>
                                      <p:cBhvr>
                                        <p:cTn id="69" dur="1" fill="hold">
                                          <p:stCondLst>
                                            <p:cond delay="0"/>
                                          </p:stCondLst>
                                        </p:cTn>
                                        <p:tgtEl>
                                          <p:spTgt spid="25628"/>
                                        </p:tgtEl>
                                        <p:attrNameLst>
                                          <p:attrName>style.visibility</p:attrName>
                                        </p:attrNameLst>
                                      </p:cBhvr>
                                      <p:to>
                                        <p:strVal val="visible"/>
                                      </p:to>
                                    </p:set>
                                    <p:animEffect transition="in" filter="dissolve">
                                      <p:cBhvr>
                                        <p:cTn id="70" dur="500"/>
                                        <p:tgtEl>
                                          <p:spTgt spid="25628"/>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25631"/>
                                        </p:tgtEl>
                                        <p:attrNameLst>
                                          <p:attrName>style.visibility</p:attrName>
                                        </p:attrNameLst>
                                      </p:cBhvr>
                                      <p:to>
                                        <p:strVal val="visible"/>
                                      </p:to>
                                    </p:set>
                                    <p:anim calcmode="lin" valueType="num">
                                      <p:cBhvr additive="base">
                                        <p:cTn id="75" dur="500" fill="hold"/>
                                        <p:tgtEl>
                                          <p:spTgt spid="25631"/>
                                        </p:tgtEl>
                                        <p:attrNameLst>
                                          <p:attrName>ppt_x</p:attrName>
                                        </p:attrNameLst>
                                      </p:cBhvr>
                                      <p:tavLst>
                                        <p:tav tm="0">
                                          <p:val>
                                            <p:strVal val="0-#ppt_w/2"/>
                                          </p:val>
                                        </p:tav>
                                        <p:tav tm="100000">
                                          <p:val>
                                            <p:strVal val="#ppt_x"/>
                                          </p:val>
                                        </p:tav>
                                      </p:tavLst>
                                    </p:anim>
                                    <p:anim calcmode="lin" valueType="num">
                                      <p:cBhvr additive="base">
                                        <p:cTn id="76" dur="500" fill="hold"/>
                                        <p:tgtEl>
                                          <p:spTgt spid="25631"/>
                                        </p:tgtEl>
                                        <p:attrNameLst>
                                          <p:attrName>ppt_y</p:attrName>
                                        </p:attrNameLst>
                                      </p:cBhvr>
                                      <p:tavLst>
                                        <p:tav tm="0">
                                          <p:val>
                                            <p:strVal val="#ppt_y"/>
                                          </p:val>
                                        </p:tav>
                                        <p:tav tm="100000">
                                          <p:val>
                                            <p:strVal val="#ppt_y"/>
                                          </p:val>
                                        </p:tav>
                                      </p:tavLst>
                                    </p:anim>
                                  </p:childTnLst>
                                </p:cTn>
                              </p:par>
                            </p:childTnLst>
                          </p:cTn>
                        </p:par>
                        <p:par>
                          <p:cTn id="77" fill="hold" nodeType="afterGroup">
                            <p:stCondLst>
                              <p:cond delay="500"/>
                            </p:stCondLst>
                            <p:childTnLst>
                              <p:par>
                                <p:cTn id="78" presetID="2" presetClass="entr" presetSubtype="8" fill="hold" grpId="0" nodeType="afterEffect">
                                  <p:stCondLst>
                                    <p:cond delay="0"/>
                                  </p:stCondLst>
                                  <p:childTnLst>
                                    <p:set>
                                      <p:cBhvr>
                                        <p:cTn id="79" dur="1" fill="hold">
                                          <p:stCondLst>
                                            <p:cond delay="0"/>
                                          </p:stCondLst>
                                        </p:cTn>
                                        <p:tgtEl>
                                          <p:spTgt spid="25632"/>
                                        </p:tgtEl>
                                        <p:attrNameLst>
                                          <p:attrName>style.visibility</p:attrName>
                                        </p:attrNameLst>
                                      </p:cBhvr>
                                      <p:to>
                                        <p:strVal val="visible"/>
                                      </p:to>
                                    </p:set>
                                    <p:anim calcmode="lin" valueType="num">
                                      <p:cBhvr additive="base">
                                        <p:cTn id="80" dur="500" fill="hold"/>
                                        <p:tgtEl>
                                          <p:spTgt spid="25632"/>
                                        </p:tgtEl>
                                        <p:attrNameLst>
                                          <p:attrName>ppt_x</p:attrName>
                                        </p:attrNameLst>
                                      </p:cBhvr>
                                      <p:tavLst>
                                        <p:tav tm="0">
                                          <p:val>
                                            <p:strVal val="0-#ppt_w/2"/>
                                          </p:val>
                                        </p:tav>
                                        <p:tav tm="100000">
                                          <p:val>
                                            <p:strVal val="#ppt_x"/>
                                          </p:val>
                                        </p:tav>
                                      </p:tavLst>
                                    </p:anim>
                                    <p:anim calcmode="lin" valueType="num">
                                      <p:cBhvr additive="base">
                                        <p:cTn id="81" dur="500" fill="hold"/>
                                        <p:tgtEl>
                                          <p:spTgt spid="25632"/>
                                        </p:tgtEl>
                                        <p:attrNameLst>
                                          <p:attrName>ppt_y</p:attrName>
                                        </p:attrNameLst>
                                      </p:cBhvr>
                                      <p:tavLst>
                                        <p:tav tm="0">
                                          <p:val>
                                            <p:strVal val="#ppt_y"/>
                                          </p:val>
                                        </p:tav>
                                        <p:tav tm="100000">
                                          <p:val>
                                            <p:strVal val="#ppt_y"/>
                                          </p:val>
                                        </p:tav>
                                      </p:tavLst>
                                    </p:anim>
                                  </p:childTnLst>
                                </p:cTn>
                              </p:par>
                            </p:childTnLst>
                          </p:cTn>
                        </p:par>
                        <p:par>
                          <p:cTn id="82" fill="hold" nodeType="afterGroup">
                            <p:stCondLst>
                              <p:cond delay="1000"/>
                            </p:stCondLst>
                            <p:childTnLst>
                              <p:par>
                                <p:cTn id="83" presetID="2" presetClass="entr" presetSubtype="8" fill="hold" grpId="0" nodeType="afterEffect">
                                  <p:stCondLst>
                                    <p:cond delay="0"/>
                                  </p:stCondLst>
                                  <p:childTnLst>
                                    <p:set>
                                      <p:cBhvr>
                                        <p:cTn id="84" dur="1" fill="hold">
                                          <p:stCondLst>
                                            <p:cond delay="0"/>
                                          </p:stCondLst>
                                        </p:cTn>
                                        <p:tgtEl>
                                          <p:spTgt spid="25633"/>
                                        </p:tgtEl>
                                        <p:attrNameLst>
                                          <p:attrName>style.visibility</p:attrName>
                                        </p:attrNameLst>
                                      </p:cBhvr>
                                      <p:to>
                                        <p:strVal val="visible"/>
                                      </p:to>
                                    </p:set>
                                    <p:anim calcmode="lin" valueType="num">
                                      <p:cBhvr additive="base">
                                        <p:cTn id="85" dur="500" fill="hold"/>
                                        <p:tgtEl>
                                          <p:spTgt spid="25633"/>
                                        </p:tgtEl>
                                        <p:attrNameLst>
                                          <p:attrName>ppt_x</p:attrName>
                                        </p:attrNameLst>
                                      </p:cBhvr>
                                      <p:tavLst>
                                        <p:tav tm="0">
                                          <p:val>
                                            <p:strVal val="0-#ppt_w/2"/>
                                          </p:val>
                                        </p:tav>
                                        <p:tav tm="100000">
                                          <p:val>
                                            <p:strVal val="#ppt_x"/>
                                          </p:val>
                                        </p:tav>
                                      </p:tavLst>
                                    </p:anim>
                                    <p:anim calcmode="lin" valueType="num">
                                      <p:cBhvr additive="base">
                                        <p:cTn id="86" dur="500" fill="hold"/>
                                        <p:tgtEl>
                                          <p:spTgt spid="25633"/>
                                        </p:tgtEl>
                                        <p:attrNameLst>
                                          <p:attrName>ppt_y</p:attrName>
                                        </p:attrNameLst>
                                      </p:cBhvr>
                                      <p:tavLst>
                                        <p:tav tm="0">
                                          <p:val>
                                            <p:strVal val="#ppt_y"/>
                                          </p:val>
                                        </p:tav>
                                        <p:tav tm="100000">
                                          <p:val>
                                            <p:strVal val="#ppt_y"/>
                                          </p:val>
                                        </p:tav>
                                      </p:tavLst>
                                    </p:anim>
                                  </p:childTnLst>
                                </p:cTn>
                              </p:par>
                            </p:childTnLst>
                          </p:cTn>
                        </p:par>
                        <p:par>
                          <p:cTn id="87" fill="hold" nodeType="afterGroup">
                            <p:stCondLst>
                              <p:cond delay="1500"/>
                            </p:stCondLst>
                            <p:childTnLst>
                              <p:par>
                                <p:cTn id="88" presetID="2" presetClass="entr" presetSubtype="8" fill="hold" grpId="0" nodeType="afterEffect">
                                  <p:stCondLst>
                                    <p:cond delay="0"/>
                                  </p:stCondLst>
                                  <p:childTnLst>
                                    <p:set>
                                      <p:cBhvr>
                                        <p:cTn id="89" dur="1" fill="hold">
                                          <p:stCondLst>
                                            <p:cond delay="0"/>
                                          </p:stCondLst>
                                        </p:cTn>
                                        <p:tgtEl>
                                          <p:spTgt spid="25634"/>
                                        </p:tgtEl>
                                        <p:attrNameLst>
                                          <p:attrName>style.visibility</p:attrName>
                                        </p:attrNameLst>
                                      </p:cBhvr>
                                      <p:to>
                                        <p:strVal val="visible"/>
                                      </p:to>
                                    </p:set>
                                    <p:anim calcmode="lin" valueType="num">
                                      <p:cBhvr additive="base">
                                        <p:cTn id="90" dur="500" fill="hold"/>
                                        <p:tgtEl>
                                          <p:spTgt spid="25634"/>
                                        </p:tgtEl>
                                        <p:attrNameLst>
                                          <p:attrName>ppt_x</p:attrName>
                                        </p:attrNameLst>
                                      </p:cBhvr>
                                      <p:tavLst>
                                        <p:tav tm="0">
                                          <p:val>
                                            <p:strVal val="0-#ppt_w/2"/>
                                          </p:val>
                                        </p:tav>
                                        <p:tav tm="100000">
                                          <p:val>
                                            <p:strVal val="#ppt_x"/>
                                          </p:val>
                                        </p:tav>
                                      </p:tavLst>
                                    </p:anim>
                                    <p:anim calcmode="lin" valueType="num">
                                      <p:cBhvr additive="base">
                                        <p:cTn id="91" dur="500" fill="hold"/>
                                        <p:tgtEl>
                                          <p:spTgt spid="25634"/>
                                        </p:tgtEl>
                                        <p:attrNameLst>
                                          <p:attrName>ppt_y</p:attrName>
                                        </p:attrNameLst>
                                      </p:cBhvr>
                                      <p:tavLst>
                                        <p:tav tm="0">
                                          <p:val>
                                            <p:strVal val="#ppt_y"/>
                                          </p:val>
                                        </p:tav>
                                        <p:tav tm="100000">
                                          <p:val>
                                            <p:strVal val="#ppt_y"/>
                                          </p:val>
                                        </p:tav>
                                      </p:tavLst>
                                    </p:anim>
                                  </p:childTnLst>
                                </p:cTn>
                              </p:par>
                            </p:childTnLst>
                          </p:cTn>
                        </p:par>
                      </p:childTnLst>
                    </p:cTn>
                  </p:par>
                  <p:par>
                    <p:cTn id="92" fill="hold" nodeType="clickPar">
                      <p:stCondLst>
                        <p:cond delay="indefinite"/>
                      </p:stCondLst>
                      <p:childTnLst>
                        <p:par>
                          <p:cTn id="93" fill="hold" nodeType="withGroup">
                            <p:stCondLst>
                              <p:cond delay="0"/>
                            </p:stCondLst>
                            <p:childTnLst>
                              <p:par>
                                <p:cTn id="94" presetID="23" presetClass="entr" presetSubtype="16" fill="hold" grpId="0" nodeType="clickEffect">
                                  <p:stCondLst>
                                    <p:cond delay="0"/>
                                  </p:stCondLst>
                                  <p:childTnLst>
                                    <p:set>
                                      <p:cBhvr>
                                        <p:cTn id="95" dur="1" fill="hold">
                                          <p:stCondLst>
                                            <p:cond delay="0"/>
                                          </p:stCondLst>
                                        </p:cTn>
                                        <p:tgtEl>
                                          <p:spTgt spid="25635"/>
                                        </p:tgtEl>
                                        <p:attrNameLst>
                                          <p:attrName>style.visibility</p:attrName>
                                        </p:attrNameLst>
                                      </p:cBhvr>
                                      <p:to>
                                        <p:strVal val="visible"/>
                                      </p:to>
                                    </p:set>
                                    <p:anim calcmode="lin" valueType="num">
                                      <p:cBhvr>
                                        <p:cTn id="96" dur="500" fill="hold"/>
                                        <p:tgtEl>
                                          <p:spTgt spid="25635"/>
                                        </p:tgtEl>
                                        <p:attrNameLst>
                                          <p:attrName>ppt_w</p:attrName>
                                        </p:attrNameLst>
                                      </p:cBhvr>
                                      <p:tavLst>
                                        <p:tav tm="0">
                                          <p:val>
                                            <p:fltVal val="0"/>
                                          </p:val>
                                        </p:tav>
                                        <p:tav tm="100000">
                                          <p:val>
                                            <p:strVal val="#ppt_w"/>
                                          </p:val>
                                        </p:tav>
                                      </p:tavLst>
                                    </p:anim>
                                    <p:anim calcmode="lin" valueType="num">
                                      <p:cBhvr>
                                        <p:cTn id="97" dur="500" fill="hold"/>
                                        <p:tgtEl>
                                          <p:spTgt spid="25635"/>
                                        </p:tgtEl>
                                        <p:attrNameLst>
                                          <p:attrName>ppt_h</p:attrName>
                                        </p:attrNameLst>
                                      </p:cBhvr>
                                      <p:tavLst>
                                        <p:tav tm="0">
                                          <p:val>
                                            <p:fltVal val="0"/>
                                          </p:val>
                                        </p:tav>
                                        <p:tav tm="100000">
                                          <p:val>
                                            <p:strVal val="#ppt_h"/>
                                          </p:val>
                                        </p:tav>
                                      </p:tavLst>
                                    </p:anim>
                                  </p:childTnLst>
                                </p:cTn>
                              </p:par>
                            </p:childTnLst>
                          </p:cTn>
                        </p:par>
                        <p:par>
                          <p:cTn id="98" fill="hold" nodeType="afterGroup">
                            <p:stCondLst>
                              <p:cond delay="500"/>
                            </p:stCondLst>
                            <p:childTnLst>
                              <p:par>
                                <p:cTn id="99" presetID="23" presetClass="entr" presetSubtype="16" fill="hold" grpId="0" nodeType="afterEffect">
                                  <p:stCondLst>
                                    <p:cond delay="0"/>
                                  </p:stCondLst>
                                  <p:childTnLst>
                                    <p:set>
                                      <p:cBhvr>
                                        <p:cTn id="100" dur="1" fill="hold">
                                          <p:stCondLst>
                                            <p:cond delay="0"/>
                                          </p:stCondLst>
                                        </p:cTn>
                                        <p:tgtEl>
                                          <p:spTgt spid="25637"/>
                                        </p:tgtEl>
                                        <p:attrNameLst>
                                          <p:attrName>style.visibility</p:attrName>
                                        </p:attrNameLst>
                                      </p:cBhvr>
                                      <p:to>
                                        <p:strVal val="visible"/>
                                      </p:to>
                                    </p:set>
                                    <p:anim calcmode="lin" valueType="num">
                                      <p:cBhvr>
                                        <p:cTn id="101" dur="500" fill="hold"/>
                                        <p:tgtEl>
                                          <p:spTgt spid="25637"/>
                                        </p:tgtEl>
                                        <p:attrNameLst>
                                          <p:attrName>ppt_w</p:attrName>
                                        </p:attrNameLst>
                                      </p:cBhvr>
                                      <p:tavLst>
                                        <p:tav tm="0">
                                          <p:val>
                                            <p:fltVal val="0"/>
                                          </p:val>
                                        </p:tav>
                                        <p:tav tm="100000">
                                          <p:val>
                                            <p:strVal val="#ppt_w"/>
                                          </p:val>
                                        </p:tav>
                                      </p:tavLst>
                                    </p:anim>
                                    <p:anim calcmode="lin" valueType="num">
                                      <p:cBhvr>
                                        <p:cTn id="102" dur="500" fill="hold"/>
                                        <p:tgtEl>
                                          <p:spTgt spid="25637"/>
                                        </p:tgtEl>
                                        <p:attrNameLst>
                                          <p:attrName>ppt_h</p:attrName>
                                        </p:attrNameLst>
                                      </p:cBhvr>
                                      <p:tavLst>
                                        <p:tav tm="0">
                                          <p:val>
                                            <p:fltVal val="0"/>
                                          </p:val>
                                        </p:tav>
                                        <p:tav tm="100000">
                                          <p:val>
                                            <p:strVal val="#ppt_h"/>
                                          </p:val>
                                        </p:tav>
                                      </p:tavLst>
                                    </p:anim>
                                  </p:childTnLst>
                                </p:cTn>
                              </p:par>
                            </p:childTnLst>
                          </p:cTn>
                        </p:par>
                      </p:childTnLst>
                    </p:cTn>
                  </p:par>
                  <p:par>
                    <p:cTn id="103" fill="hold" nodeType="clickPar">
                      <p:stCondLst>
                        <p:cond delay="indefinite"/>
                      </p:stCondLst>
                      <p:childTnLst>
                        <p:par>
                          <p:cTn id="104" fill="hold" nodeType="withGroup">
                            <p:stCondLst>
                              <p:cond delay="0"/>
                            </p:stCondLst>
                            <p:childTnLst>
                              <p:par>
                                <p:cTn id="105" presetID="5" presetClass="entr" presetSubtype="10" fill="hold" grpId="0" nodeType="clickEffect">
                                  <p:stCondLst>
                                    <p:cond delay="0"/>
                                  </p:stCondLst>
                                  <p:childTnLst>
                                    <p:set>
                                      <p:cBhvr>
                                        <p:cTn id="106" dur="1" fill="hold">
                                          <p:stCondLst>
                                            <p:cond delay="0"/>
                                          </p:stCondLst>
                                        </p:cTn>
                                        <p:tgtEl>
                                          <p:spTgt spid="25638"/>
                                        </p:tgtEl>
                                        <p:attrNameLst>
                                          <p:attrName>style.visibility</p:attrName>
                                        </p:attrNameLst>
                                      </p:cBhvr>
                                      <p:to>
                                        <p:strVal val="visible"/>
                                      </p:to>
                                    </p:set>
                                    <p:animEffect transition="in" filter="checkerboard(across)">
                                      <p:cBhvr>
                                        <p:cTn id="107" dur="500"/>
                                        <p:tgtEl>
                                          <p:spTgt spid="25638"/>
                                        </p:tgtEl>
                                      </p:cBhvr>
                                    </p:animEffect>
                                  </p:childTnLst>
                                </p:cTn>
                              </p:par>
                            </p:childTnLst>
                          </p:cTn>
                        </p:par>
                        <p:par>
                          <p:cTn id="108" fill="hold" nodeType="afterGroup">
                            <p:stCondLst>
                              <p:cond delay="500"/>
                            </p:stCondLst>
                            <p:childTnLst>
                              <p:par>
                                <p:cTn id="109" presetID="9" presetClass="entr" presetSubtype="0" fill="hold" nodeType="afterEffect">
                                  <p:stCondLst>
                                    <p:cond delay="0"/>
                                  </p:stCondLst>
                                  <p:childTnLst>
                                    <p:set>
                                      <p:cBhvr>
                                        <p:cTn id="110" dur="1" fill="hold">
                                          <p:stCondLst>
                                            <p:cond delay="0"/>
                                          </p:stCondLst>
                                        </p:cTn>
                                        <p:tgtEl>
                                          <p:spTgt spid="25639"/>
                                        </p:tgtEl>
                                        <p:attrNameLst>
                                          <p:attrName>style.visibility</p:attrName>
                                        </p:attrNameLst>
                                      </p:cBhvr>
                                      <p:to>
                                        <p:strVal val="visible"/>
                                      </p:to>
                                    </p:set>
                                    <p:animEffect transition="in" filter="dissolve">
                                      <p:cBhvr>
                                        <p:cTn id="111" dur="500"/>
                                        <p:tgtEl>
                                          <p:spTgt spid="256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8" grpId="0" animBg="1"/>
      <p:bldP spid="25610" grpId="0" animBg="1" autoUpdateAnimBg="0"/>
      <p:bldP spid="25611" grpId="0" animBg="1"/>
      <p:bldP spid="25612" grpId="0" animBg="1" autoUpdateAnimBg="0"/>
      <p:bldP spid="25613" grpId="0" animBg="1"/>
      <p:bldP spid="25614" grpId="0" animBg="1" autoUpdateAnimBg="0"/>
      <p:bldP spid="25617" grpId="0" animBg="1"/>
      <p:bldP spid="25618" grpId="0" animBg="1"/>
      <p:bldP spid="25619" grpId="0" animBg="1"/>
      <p:bldP spid="25620" grpId="0" animBg="1" autoUpdateAnimBg="0"/>
      <p:bldP spid="25624" grpId="0" animBg="1"/>
      <p:bldP spid="25625" grpId="0" animBg="1" autoUpdateAnimBg="0"/>
      <p:bldP spid="25626" grpId="0" animBg="1"/>
      <p:bldP spid="25628" grpId="0"/>
      <p:bldP spid="25631" grpId="0" animBg="1"/>
      <p:bldP spid="25632" grpId="0" animBg="1"/>
      <p:bldP spid="25633" grpId="0" animBg="1"/>
      <p:bldP spid="25634" grpId="0" animBg="1"/>
      <p:bldP spid="25635" grpId="0" animBg="1" autoUpdateAnimBg="0"/>
      <p:bldP spid="25637" grpId="0" animBg="1" autoUpdateAnimBg="0"/>
      <p:bldP spid="2563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476500" y="457200"/>
            <a:ext cx="4343400" cy="609600"/>
          </a:xfrm>
          <a:gradFill rotWithShape="0">
            <a:gsLst>
              <a:gs pos="0">
                <a:srgbClr val="00FFFF"/>
              </a:gs>
              <a:gs pos="50000">
                <a:schemeClr val="bg1"/>
              </a:gs>
              <a:gs pos="100000">
                <a:srgbClr val="00FFFF"/>
              </a:gs>
            </a:gsLst>
            <a:lin ang="5400000" scaled="1"/>
          </a:gradFill>
        </p:spPr>
        <p:txBody>
          <a:bodyPr/>
          <a:lstStyle/>
          <a:p>
            <a:pPr>
              <a:defRPr/>
            </a:pPr>
            <a:r>
              <a:rPr lang="ja-JP" altLang="en-US" sz="3200" dirty="0"/>
              <a:t>管理図の見方・２</a:t>
            </a:r>
          </a:p>
        </p:txBody>
      </p:sp>
      <p:pic>
        <p:nvPicPr>
          <p:cNvPr id="60419" name="Picture 4"/>
          <p:cNvPicPr>
            <a:picLocks noGrp="1" noChangeAspect="1" noChangeArrowheads="1"/>
          </p:cNvPicPr>
          <p:nvPr>
            <p:ph type="body" orient="vert" idx="1"/>
          </p:nvPr>
        </p:nvPicPr>
        <p:blipFill>
          <a:blip r:embed="rId2">
            <a:extLst>
              <a:ext uri="{28A0092B-C50C-407E-A947-70E740481C1C}">
                <a14:useLocalDpi xmlns:a14="http://schemas.microsoft.com/office/drawing/2010/main" val="0"/>
              </a:ext>
            </a:extLst>
          </a:blip>
          <a:srcRect/>
          <a:stretch>
            <a:fillRect/>
          </a:stretch>
        </p:blipFill>
        <p:spPr>
          <a:xfrm>
            <a:off x="609600" y="1295400"/>
            <a:ext cx="8077200" cy="4953000"/>
          </a:xfrm>
          <a:noFill/>
        </p:spPr>
      </p:pic>
      <p:sp>
        <p:nvSpPr>
          <p:cNvPr id="60420" name="Line 5"/>
          <p:cNvSpPr>
            <a:spLocks noChangeShapeType="1"/>
          </p:cNvSpPr>
          <p:nvPr/>
        </p:nvSpPr>
        <p:spPr bwMode="auto">
          <a:xfrm>
            <a:off x="1143000" y="3505200"/>
            <a:ext cx="54864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1" name="Line 6"/>
          <p:cNvSpPr>
            <a:spLocks noChangeShapeType="1"/>
          </p:cNvSpPr>
          <p:nvPr/>
        </p:nvSpPr>
        <p:spPr bwMode="auto">
          <a:xfrm>
            <a:off x="1143000" y="4724400"/>
            <a:ext cx="54864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2" name="Line 7"/>
          <p:cNvSpPr>
            <a:spLocks noChangeShapeType="1"/>
          </p:cNvSpPr>
          <p:nvPr/>
        </p:nvSpPr>
        <p:spPr bwMode="auto">
          <a:xfrm>
            <a:off x="1066800" y="4114800"/>
            <a:ext cx="5486400" cy="0"/>
          </a:xfrm>
          <a:prstGeom prst="line">
            <a:avLst/>
          </a:prstGeom>
          <a:noFill/>
          <a:ln w="222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3" name="Line 9"/>
          <p:cNvSpPr>
            <a:spLocks noChangeShapeType="1"/>
          </p:cNvSpPr>
          <p:nvPr/>
        </p:nvSpPr>
        <p:spPr bwMode="auto">
          <a:xfrm flipV="1">
            <a:off x="1371600" y="3810000"/>
            <a:ext cx="2286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4" name="Line 10"/>
          <p:cNvSpPr>
            <a:spLocks noChangeShapeType="1"/>
          </p:cNvSpPr>
          <p:nvPr/>
        </p:nvSpPr>
        <p:spPr bwMode="auto">
          <a:xfrm>
            <a:off x="1600200" y="3810000"/>
            <a:ext cx="304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5" name="Line 11"/>
          <p:cNvSpPr>
            <a:spLocks noChangeShapeType="1"/>
          </p:cNvSpPr>
          <p:nvPr/>
        </p:nvSpPr>
        <p:spPr bwMode="auto">
          <a:xfrm>
            <a:off x="1905000" y="4191000"/>
            <a:ext cx="3048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6" name="Line 12"/>
          <p:cNvSpPr>
            <a:spLocks noChangeShapeType="1"/>
          </p:cNvSpPr>
          <p:nvPr/>
        </p:nvSpPr>
        <p:spPr bwMode="auto">
          <a:xfrm flipV="1">
            <a:off x="2209800" y="3962400"/>
            <a:ext cx="228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7" name="Line 13"/>
          <p:cNvSpPr>
            <a:spLocks noChangeShapeType="1"/>
          </p:cNvSpPr>
          <p:nvPr/>
        </p:nvSpPr>
        <p:spPr bwMode="auto">
          <a:xfrm>
            <a:off x="2438400" y="3962400"/>
            <a:ext cx="3048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8" name="Line 14"/>
          <p:cNvSpPr>
            <a:spLocks noChangeShapeType="1"/>
          </p:cNvSpPr>
          <p:nvPr/>
        </p:nvSpPr>
        <p:spPr bwMode="auto">
          <a:xfrm flipV="1">
            <a:off x="2743200" y="3886200"/>
            <a:ext cx="3048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9" name="Line 15"/>
          <p:cNvSpPr>
            <a:spLocks noChangeShapeType="1"/>
          </p:cNvSpPr>
          <p:nvPr/>
        </p:nvSpPr>
        <p:spPr bwMode="auto">
          <a:xfrm>
            <a:off x="3048000" y="3886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0" name="Line 16"/>
          <p:cNvSpPr>
            <a:spLocks noChangeShapeType="1"/>
          </p:cNvSpPr>
          <p:nvPr/>
        </p:nvSpPr>
        <p:spPr bwMode="auto">
          <a:xfrm>
            <a:off x="3352800" y="3886200"/>
            <a:ext cx="2286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1" name="Line 17"/>
          <p:cNvSpPr>
            <a:spLocks noChangeShapeType="1"/>
          </p:cNvSpPr>
          <p:nvPr/>
        </p:nvSpPr>
        <p:spPr bwMode="auto">
          <a:xfrm>
            <a:off x="3581400" y="4114800"/>
            <a:ext cx="3048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2" name="Line 18"/>
          <p:cNvSpPr>
            <a:spLocks noChangeShapeType="1"/>
          </p:cNvSpPr>
          <p:nvPr/>
        </p:nvSpPr>
        <p:spPr bwMode="auto">
          <a:xfrm flipV="1">
            <a:off x="3886200" y="3657600"/>
            <a:ext cx="3048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3" name="Line 19"/>
          <p:cNvSpPr>
            <a:spLocks noChangeShapeType="1"/>
          </p:cNvSpPr>
          <p:nvPr/>
        </p:nvSpPr>
        <p:spPr bwMode="auto">
          <a:xfrm>
            <a:off x="4191000" y="3657600"/>
            <a:ext cx="3048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4" name="Line 20"/>
          <p:cNvSpPr>
            <a:spLocks noChangeShapeType="1"/>
          </p:cNvSpPr>
          <p:nvPr/>
        </p:nvSpPr>
        <p:spPr bwMode="auto">
          <a:xfrm>
            <a:off x="4648200" y="3886200"/>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5" name="Line 23"/>
          <p:cNvSpPr>
            <a:spLocks noChangeShapeType="1"/>
          </p:cNvSpPr>
          <p:nvPr/>
        </p:nvSpPr>
        <p:spPr bwMode="auto">
          <a:xfrm>
            <a:off x="4495800" y="3886200"/>
            <a:ext cx="1524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6" name="Line 24"/>
          <p:cNvSpPr>
            <a:spLocks noChangeShapeType="1"/>
          </p:cNvSpPr>
          <p:nvPr/>
        </p:nvSpPr>
        <p:spPr bwMode="auto">
          <a:xfrm>
            <a:off x="4648200" y="3962400"/>
            <a:ext cx="381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7" name="Line 25"/>
          <p:cNvSpPr>
            <a:spLocks noChangeShapeType="1"/>
          </p:cNvSpPr>
          <p:nvPr/>
        </p:nvSpPr>
        <p:spPr bwMode="auto">
          <a:xfrm flipV="1">
            <a:off x="5029200" y="4267200"/>
            <a:ext cx="3048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8" name="Line 28"/>
          <p:cNvSpPr>
            <a:spLocks noChangeShapeType="1"/>
          </p:cNvSpPr>
          <p:nvPr/>
        </p:nvSpPr>
        <p:spPr bwMode="auto">
          <a:xfrm>
            <a:off x="5334000" y="4267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9" name="Line 29"/>
          <p:cNvSpPr>
            <a:spLocks noChangeShapeType="1"/>
          </p:cNvSpPr>
          <p:nvPr/>
        </p:nvSpPr>
        <p:spPr bwMode="auto">
          <a:xfrm flipV="1">
            <a:off x="5562600" y="4191000"/>
            <a:ext cx="3048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40" name="Line 30"/>
          <p:cNvSpPr>
            <a:spLocks noChangeShapeType="1"/>
          </p:cNvSpPr>
          <p:nvPr/>
        </p:nvSpPr>
        <p:spPr bwMode="auto">
          <a:xfrm flipV="1">
            <a:off x="5867400" y="38862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41" name="Line 31"/>
          <p:cNvSpPr>
            <a:spLocks noChangeShapeType="1"/>
          </p:cNvSpPr>
          <p:nvPr/>
        </p:nvSpPr>
        <p:spPr bwMode="auto">
          <a:xfrm>
            <a:off x="6172200" y="38862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6657" name="Picture 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3063" y="4267200"/>
            <a:ext cx="1735137"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658" name="AutoShape 34"/>
          <p:cNvSpPr>
            <a:spLocks noChangeArrowheads="1"/>
          </p:cNvSpPr>
          <p:nvPr/>
        </p:nvSpPr>
        <p:spPr bwMode="auto">
          <a:xfrm>
            <a:off x="2057400" y="2209800"/>
            <a:ext cx="4191000" cy="114300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3600">
                <a:ea typeface="HGP創英角ﾎﾟｯﾌﾟ体" pitchFamily="50" charset="-128"/>
              </a:rPr>
              <a:t>安定したライン</a:t>
            </a:r>
          </a:p>
        </p:txBody>
      </p:sp>
      <p:sp>
        <p:nvSpPr>
          <p:cNvPr id="60444" name="Line 37"/>
          <p:cNvSpPr>
            <a:spLocks noChangeShapeType="1"/>
          </p:cNvSpPr>
          <p:nvPr/>
        </p:nvSpPr>
        <p:spPr bwMode="auto">
          <a:xfrm flipV="1">
            <a:off x="1371600" y="5334000"/>
            <a:ext cx="2286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45" name="Line 38"/>
          <p:cNvSpPr>
            <a:spLocks noChangeShapeType="1"/>
          </p:cNvSpPr>
          <p:nvPr/>
        </p:nvSpPr>
        <p:spPr bwMode="auto">
          <a:xfrm>
            <a:off x="1600200" y="5334000"/>
            <a:ext cx="3048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46" name="Line 39"/>
          <p:cNvSpPr>
            <a:spLocks noChangeShapeType="1"/>
          </p:cNvSpPr>
          <p:nvPr/>
        </p:nvSpPr>
        <p:spPr bwMode="auto">
          <a:xfrm flipV="1">
            <a:off x="1905000" y="5410200"/>
            <a:ext cx="3048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47" name="Line 40"/>
          <p:cNvSpPr>
            <a:spLocks noChangeShapeType="1"/>
          </p:cNvSpPr>
          <p:nvPr/>
        </p:nvSpPr>
        <p:spPr bwMode="auto">
          <a:xfrm>
            <a:off x="2209800" y="5410200"/>
            <a:ext cx="228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48" name="Line 41"/>
          <p:cNvSpPr>
            <a:spLocks noChangeShapeType="1"/>
          </p:cNvSpPr>
          <p:nvPr/>
        </p:nvSpPr>
        <p:spPr bwMode="auto">
          <a:xfrm>
            <a:off x="2438400" y="57150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49" name="Line 42"/>
          <p:cNvSpPr>
            <a:spLocks noChangeShapeType="1"/>
          </p:cNvSpPr>
          <p:nvPr/>
        </p:nvSpPr>
        <p:spPr bwMode="auto">
          <a:xfrm flipV="1">
            <a:off x="2743200" y="54102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0" name="Line 43"/>
          <p:cNvSpPr>
            <a:spLocks noChangeShapeType="1"/>
          </p:cNvSpPr>
          <p:nvPr/>
        </p:nvSpPr>
        <p:spPr bwMode="auto">
          <a:xfrm>
            <a:off x="3048000" y="5410200"/>
            <a:ext cx="3048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1" name="Line 44"/>
          <p:cNvSpPr>
            <a:spLocks noChangeShapeType="1"/>
          </p:cNvSpPr>
          <p:nvPr/>
        </p:nvSpPr>
        <p:spPr bwMode="auto">
          <a:xfrm>
            <a:off x="3352800" y="5486400"/>
            <a:ext cx="2286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2" name="Line 45"/>
          <p:cNvSpPr>
            <a:spLocks noChangeShapeType="1"/>
          </p:cNvSpPr>
          <p:nvPr/>
        </p:nvSpPr>
        <p:spPr bwMode="auto">
          <a:xfrm flipV="1">
            <a:off x="3581400" y="5334000"/>
            <a:ext cx="304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3" name="Line 46"/>
          <p:cNvSpPr>
            <a:spLocks noChangeShapeType="1"/>
          </p:cNvSpPr>
          <p:nvPr/>
        </p:nvSpPr>
        <p:spPr bwMode="auto">
          <a:xfrm>
            <a:off x="3886200" y="5257800"/>
            <a:ext cx="304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4" name="Line 49"/>
          <p:cNvSpPr>
            <a:spLocks noChangeShapeType="1"/>
          </p:cNvSpPr>
          <p:nvPr/>
        </p:nvSpPr>
        <p:spPr bwMode="auto">
          <a:xfrm flipV="1">
            <a:off x="4191000" y="5486400"/>
            <a:ext cx="3048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5" name="Line 51"/>
          <p:cNvSpPr>
            <a:spLocks noChangeShapeType="1"/>
          </p:cNvSpPr>
          <p:nvPr/>
        </p:nvSpPr>
        <p:spPr bwMode="auto">
          <a:xfrm>
            <a:off x="4533900" y="5486400"/>
            <a:ext cx="2286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6" name="Line 55"/>
          <p:cNvSpPr>
            <a:spLocks noChangeShapeType="1"/>
          </p:cNvSpPr>
          <p:nvPr/>
        </p:nvSpPr>
        <p:spPr bwMode="auto">
          <a:xfrm flipH="1" flipV="1">
            <a:off x="4648200" y="5486400"/>
            <a:ext cx="381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7" name="Line 56"/>
          <p:cNvSpPr>
            <a:spLocks noChangeShapeType="1"/>
          </p:cNvSpPr>
          <p:nvPr/>
        </p:nvSpPr>
        <p:spPr bwMode="auto">
          <a:xfrm flipH="1">
            <a:off x="5029200" y="5410200"/>
            <a:ext cx="304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8" name="Line 57"/>
          <p:cNvSpPr>
            <a:spLocks noChangeShapeType="1"/>
          </p:cNvSpPr>
          <p:nvPr/>
        </p:nvSpPr>
        <p:spPr bwMode="auto">
          <a:xfrm flipH="1" flipV="1">
            <a:off x="5334000" y="5410200"/>
            <a:ext cx="304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9" name="Line 58"/>
          <p:cNvSpPr>
            <a:spLocks noChangeShapeType="1"/>
          </p:cNvSpPr>
          <p:nvPr/>
        </p:nvSpPr>
        <p:spPr bwMode="auto">
          <a:xfrm flipH="1">
            <a:off x="5638800" y="5791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60" name="Line 59"/>
          <p:cNvSpPr>
            <a:spLocks noChangeShapeType="1"/>
          </p:cNvSpPr>
          <p:nvPr/>
        </p:nvSpPr>
        <p:spPr bwMode="auto">
          <a:xfrm flipH="1">
            <a:off x="5562600" y="5638800"/>
            <a:ext cx="3048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61" name="Line 60"/>
          <p:cNvSpPr>
            <a:spLocks noChangeShapeType="1"/>
          </p:cNvSpPr>
          <p:nvPr/>
        </p:nvSpPr>
        <p:spPr bwMode="auto">
          <a:xfrm flipH="1" flipV="1">
            <a:off x="5867400" y="5638800"/>
            <a:ext cx="3048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62" name="Line 61"/>
          <p:cNvSpPr>
            <a:spLocks noChangeShapeType="1"/>
          </p:cNvSpPr>
          <p:nvPr/>
        </p:nvSpPr>
        <p:spPr bwMode="auto">
          <a:xfrm flipH="1">
            <a:off x="6172200" y="5562600"/>
            <a:ext cx="3048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63"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５３／６０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6657"/>
                                        </p:tgtEl>
                                        <p:attrNameLst>
                                          <p:attrName>style.visibility</p:attrName>
                                        </p:attrNameLst>
                                      </p:cBhvr>
                                      <p:to>
                                        <p:strVal val="visible"/>
                                      </p:to>
                                    </p:set>
                                    <p:anim calcmode="lin" valueType="num">
                                      <p:cBhvr>
                                        <p:cTn id="7" dur="500" fill="hold"/>
                                        <p:tgtEl>
                                          <p:spTgt spid="26657"/>
                                        </p:tgtEl>
                                        <p:attrNameLst>
                                          <p:attrName>ppt_w</p:attrName>
                                        </p:attrNameLst>
                                      </p:cBhvr>
                                      <p:tavLst>
                                        <p:tav tm="0">
                                          <p:val>
                                            <p:fltVal val="0"/>
                                          </p:val>
                                        </p:tav>
                                        <p:tav tm="100000">
                                          <p:val>
                                            <p:strVal val="#ppt_w"/>
                                          </p:val>
                                        </p:tav>
                                      </p:tavLst>
                                    </p:anim>
                                    <p:anim calcmode="lin" valueType="num">
                                      <p:cBhvr>
                                        <p:cTn id="8" dur="500" fill="hold"/>
                                        <p:tgtEl>
                                          <p:spTgt spid="26657"/>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6658"/>
                                        </p:tgtEl>
                                        <p:attrNameLst>
                                          <p:attrName>style.visibility</p:attrName>
                                        </p:attrNameLst>
                                      </p:cBhvr>
                                      <p:to>
                                        <p:strVal val="visible"/>
                                      </p:to>
                                    </p:set>
                                    <p:anim calcmode="lin" valueType="num">
                                      <p:cBhvr>
                                        <p:cTn id="13" dur="500" fill="hold"/>
                                        <p:tgtEl>
                                          <p:spTgt spid="26658"/>
                                        </p:tgtEl>
                                        <p:attrNameLst>
                                          <p:attrName>ppt_w</p:attrName>
                                        </p:attrNameLst>
                                      </p:cBhvr>
                                      <p:tavLst>
                                        <p:tav tm="0">
                                          <p:val>
                                            <p:fltVal val="0"/>
                                          </p:val>
                                        </p:tav>
                                        <p:tav tm="100000">
                                          <p:val>
                                            <p:strVal val="#ppt_w"/>
                                          </p:val>
                                        </p:tav>
                                      </p:tavLst>
                                    </p:anim>
                                    <p:anim calcmode="lin" valueType="num">
                                      <p:cBhvr>
                                        <p:cTn id="14" dur="500" fill="hold"/>
                                        <p:tgtEl>
                                          <p:spTgt spid="266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58" grpId="0" animBg="1"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447800" y="609600"/>
            <a:ext cx="6400800" cy="609600"/>
          </a:xfrm>
          <a:gradFill rotWithShape="0">
            <a:gsLst>
              <a:gs pos="0">
                <a:srgbClr val="00FFFF"/>
              </a:gs>
              <a:gs pos="50000">
                <a:schemeClr val="bg1"/>
              </a:gs>
              <a:gs pos="100000">
                <a:srgbClr val="00FFFF"/>
              </a:gs>
            </a:gsLst>
            <a:lin ang="5400000" scaled="1"/>
          </a:gradFill>
          <a:ln>
            <a:solidFill>
              <a:schemeClr val="tx1"/>
            </a:solidFill>
          </a:ln>
        </p:spPr>
        <p:txBody>
          <a:bodyPr/>
          <a:lstStyle/>
          <a:p>
            <a:pPr>
              <a:defRPr/>
            </a:pPr>
            <a:r>
              <a:rPr lang="ja-JP" altLang="en-US" sz="3200" dirty="0"/>
              <a:t>管理図が教える工程異常の形</a:t>
            </a:r>
          </a:p>
        </p:txBody>
      </p:sp>
      <p:pic>
        <p:nvPicPr>
          <p:cNvPr id="61443" name="Picture 4"/>
          <p:cNvPicPr>
            <a:picLocks noGrp="1" noChangeAspect="1" noChangeArrowheads="1"/>
          </p:cNvPicPr>
          <p:nvPr>
            <p:ph type="body" orient="vert" idx="1"/>
          </p:nvPr>
        </p:nvPicPr>
        <p:blipFill>
          <a:blip r:embed="rId2">
            <a:extLst>
              <a:ext uri="{28A0092B-C50C-407E-A947-70E740481C1C}">
                <a14:useLocalDpi xmlns:a14="http://schemas.microsoft.com/office/drawing/2010/main" val="0"/>
              </a:ext>
            </a:extLst>
          </a:blip>
          <a:srcRect/>
          <a:stretch>
            <a:fillRect/>
          </a:stretch>
        </p:blipFill>
        <p:spPr>
          <a:xfrm>
            <a:off x="685800" y="1295400"/>
            <a:ext cx="7924800" cy="4724400"/>
          </a:xfrm>
          <a:noFill/>
        </p:spPr>
      </p:pic>
      <p:sp>
        <p:nvSpPr>
          <p:cNvPr id="61444" name="Line 5"/>
          <p:cNvSpPr>
            <a:spLocks noChangeShapeType="1"/>
          </p:cNvSpPr>
          <p:nvPr/>
        </p:nvSpPr>
        <p:spPr bwMode="auto">
          <a:xfrm>
            <a:off x="1143000" y="3505200"/>
            <a:ext cx="54102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45" name="Line 6"/>
          <p:cNvSpPr>
            <a:spLocks noChangeShapeType="1"/>
          </p:cNvSpPr>
          <p:nvPr/>
        </p:nvSpPr>
        <p:spPr bwMode="auto">
          <a:xfrm>
            <a:off x="1143000" y="4572000"/>
            <a:ext cx="54102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46" name="Line 8"/>
          <p:cNvSpPr>
            <a:spLocks noChangeShapeType="1"/>
          </p:cNvSpPr>
          <p:nvPr/>
        </p:nvSpPr>
        <p:spPr bwMode="auto">
          <a:xfrm>
            <a:off x="1143000" y="4038600"/>
            <a:ext cx="5410200" cy="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47" name="Line 9"/>
          <p:cNvSpPr>
            <a:spLocks noChangeShapeType="1"/>
          </p:cNvSpPr>
          <p:nvPr/>
        </p:nvSpPr>
        <p:spPr bwMode="auto">
          <a:xfrm>
            <a:off x="1143000" y="5486400"/>
            <a:ext cx="5410200" cy="0"/>
          </a:xfrm>
          <a:prstGeom prst="line">
            <a:avLst/>
          </a:prstGeom>
          <a:noFill/>
          <a:ln w="254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48" name="Line 10"/>
          <p:cNvSpPr>
            <a:spLocks noChangeShapeType="1"/>
          </p:cNvSpPr>
          <p:nvPr/>
        </p:nvSpPr>
        <p:spPr bwMode="auto">
          <a:xfrm>
            <a:off x="1143000" y="5181600"/>
            <a:ext cx="541020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49" name="Line 11"/>
          <p:cNvSpPr>
            <a:spLocks noChangeShapeType="1"/>
          </p:cNvSpPr>
          <p:nvPr/>
        </p:nvSpPr>
        <p:spPr bwMode="auto">
          <a:xfrm flipV="1">
            <a:off x="2514600" y="3733800"/>
            <a:ext cx="304800" cy="457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50" name="Line 12"/>
          <p:cNvSpPr>
            <a:spLocks noChangeShapeType="1"/>
          </p:cNvSpPr>
          <p:nvPr/>
        </p:nvSpPr>
        <p:spPr bwMode="auto">
          <a:xfrm>
            <a:off x="2819400" y="3733800"/>
            <a:ext cx="228600" cy="76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51" name="Line 13"/>
          <p:cNvSpPr>
            <a:spLocks noChangeShapeType="1"/>
          </p:cNvSpPr>
          <p:nvPr/>
        </p:nvSpPr>
        <p:spPr bwMode="auto">
          <a:xfrm flipV="1">
            <a:off x="3048000" y="3733800"/>
            <a:ext cx="304800" cy="76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52" name="Line 14"/>
          <p:cNvSpPr>
            <a:spLocks noChangeShapeType="1"/>
          </p:cNvSpPr>
          <p:nvPr/>
        </p:nvSpPr>
        <p:spPr bwMode="auto">
          <a:xfrm>
            <a:off x="3352800" y="3733800"/>
            <a:ext cx="304800" cy="2286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53" name="Line 15"/>
          <p:cNvSpPr>
            <a:spLocks noChangeShapeType="1"/>
          </p:cNvSpPr>
          <p:nvPr/>
        </p:nvSpPr>
        <p:spPr bwMode="auto">
          <a:xfrm flipV="1">
            <a:off x="3581400" y="3886200"/>
            <a:ext cx="304800" cy="76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54" name="Line 16"/>
          <p:cNvSpPr>
            <a:spLocks noChangeShapeType="1"/>
          </p:cNvSpPr>
          <p:nvPr/>
        </p:nvSpPr>
        <p:spPr bwMode="auto">
          <a:xfrm>
            <a:off x="3886200" y="3886200"/>
            <a:ext cx="3048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55" name="Line 17"/>
          <p:cNvSpPr>
            <a:spLocks noChangeShapeType="1"/>
          </p:cNvSpPr>
          <p:nvPr/>
        </p:nvSpPr>
        <p:spPr bwMode="auto">
          <a:xfrm flipV="1">
            <a:off x="4191000" y="3733800"/>
            <a:ext cx="304800" cy="152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 name="AutoShape 18"/>
          <p:cNvSpPr>
            <a:spLocks noChangeArrowheads="1"/>
          </p:cNvSpPr>
          <p:nvPr/>
        </p:nvSpPr>
        <p:spPr bwMode="auto">
          <a:xfrm>
            <a:off x="2743200" y="3657600"/>
            <a:ext cx="1905000" cy="304800"/>
          </a:xfrm>
          <a:prstGeom prst="flowChartAlternateProcess">
            <a:avLst/>
          </a:prstGeom>
          <a:solidFill>
            <a:srgbClr val="99CCFF">
              <a:alpha val="50195"/>
            </a:srgbClr>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7667" name="AutoShape 19"/>
          <p:cNvSpPr>
            <a:spLocks noChangeArrowheads="1"/>
          </p:cNvSpPr>
          <p:nvPr/>
        </p:nvSpPr>
        <p:spPr bwMode="auto">
          <a:xfrm>
            <a:off x="1295400" y="4572000"/>
            <a:ext cx="5486400" cy="1524000"/>
          </a:xfrm>
          <a:prstGeom prst="wedgeRectCallout">
            <a:avLst>
              <a:gd name="adj1" fmla="val -12588"/>
              <a:gd name="adj2" fmla="val -86458"/>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2400"/>
              <a:t>中心より上下どちらか一方の側に、７連以上が並んだら、その工程・設備は</a:t>
            </a:r>
            <a:r>
              <a:rPr kumimoji="0" lang="ja-JP" altLang="en-US" sz="2400">
                <a:solidFill>
                  <a:srgbClr val="FF0000"/>
                </a:solidFill>
              </a:rPr>
              <a:t>異常あり</a:t>
            </a:r>
            <a:r>
              <a:rPr kumimoji="0" lang="ja-JP" altLang="en-US" sz="2400"/>
              <a:t>と判断し、</a:t>
            </a:r>
            <a:r>
              <a:rPr kumimoji="0" lang="ja-JP" altLang="en-US" sz="2400">
                <a:solidFill>
                  <a:srgbClr val="FF0000"/>
                </a:solidFill>
              </a:rPr>
              <a:t>なんらかの手段をこうじる</a:t>
            </a:r>
            <a:r>
              <a:rPr kumimoji="0" lang="ja-JP" altLang="en-US" sz="2400"/>
              <a:t>。</a:t>
            </a:r>
          </a:p>
        </p:txBody>
      </p:sp>
      <p:sp>
        <p:nvSpPr>
          <p:cNvPr id="61458" name="Line 20"/>
          <p:cNvSpPr>
            <a:spLocks noChangeShapeType="1"/>
          </p:cNvSpPr>
          <p:nvPr/>
        </p:nvSpPr>
        <p:spPr bwMode="auto">
          <a:xfrm>
            <a:off x="3886200" y="4191000"/>
            <a:ext cx="304800" cy="2286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59" name="Line 24"/>
          <p:cNvSpPr>
            <a:spLocks noChangeShapeType="1"/>
          </p:cNvSpPr>
          <p:nvPr/>
        </p:nvSpPr>
        <p:spPr bwMode="auto">
          <a:xfrm flipV="1">
            <a:off x="4191000" y="4267200"/>
            <a:ext cx="304800" cy="152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60" name="Line 25"/>
          <p:cNvSpPr>
            <a:spLocks noChangeShapeType="1"/>
          </p:cNvSpPr>
          <p:nvPr/>
        </p:nvSpPr>
        <p:spPr bwMode="auto">
          <a:xfrm flipH="1">
            <a:off x="4343400" y="4038600"/>
            <a:ext cx="457200" cy="3048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61" name="Line 26"/>
          <p:cNvSpPr>
            <a:spLocks noChangeShapeType="1"/>
          </p:cNvSpPr>
          <p:nvPr/>
        </p:nvSpPr>
        <p:spPr bwMode="auto">
          <a:xfrm flipH="1">
            <a:off x="4800600" y="3886200"/>
            <a:ext cx="228600" cy="152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62" name="Line 27"/>
          <p:cNvSpPr>
            <a:spLocks noChangeShapeType="1"/>
          </p:cNvSpPr>
          <p:nvPr/>
        </p:nvSpPr>
        <p:spPr bwMode="auto">
          <a:xfrm flipH="1">
            <a:off x="5029200" y="3810000"/>
            <a:ext cx="304800" cy="76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63" name="Line 28"/>
          <p:cNvSpPr>
            <a:spLocks noChangeShapeType="1"/>
          </p:cNvSpPr>
          <p:nvPr/>
        </p:nvSpPr>
        <p:spPr bwMode="auto">
          <a:xfrm flipH="1">
            <a:off x="5334000" y="3657600"/>
            <a:ext cx="304800" cy="152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64" name="Line 29"/>
          <p:cNvSpPr>
            <a:spLocks noChangeShapeType="1"/>
          </p:cNvSpPr>
          <p:nvPr/>
        </p:nvSpPr>
        <p:spPr bwMode="auto">
          <a:xfrm flipH="1">
            <a:off x="5562600" y="3581400"/>
            <a:ext cx="304800" cy="76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78" name="AutoShape 30"/>
          <p:cNvSpPr>
            <a:spLocks noChangeArrowheads="1"/>
          </p:cNvSpPr>
          <p:nvPr/>
        </p:nvSpPr>
        <p:spPr bwMode="auto">
          <a:xfrm rot="-1634892">
            <a:off x="3965575" y="3749675"/>
            <a:ext cx="2062163" cy="381000"/>
          </a:xfrm>
          <a:prstGeom prst="flowChartAlternateProcess">
            <a:avLst/>
          </a:prstGeom>
          <a:solidFill>
            <a:srgbClr val="FFFF99">
              <a:alpha val="50195"/>
            </a:srgbClr>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7679" name="AutoShape 31"/>
          <p:cNvSpPr>
            <a:spLocks noChangeArrowheads="1"/>
          </p:cNvSpPr>
          <p:nvPr/>
        </p:nvSpPr>
        <p:spPr bwMode="auto">
          <a:xfrm>
            <a:off x="3657600" y="1295400"/>
            <a:ext cx="5029200" cy="1676400"/>
          </a:xfrm>
          <a:prstGeom prst="wedgeRectCallout">
            <a:avLst>
              <a:gd name="adj1" fmla="val -11838"/>
              <a:gd name="adj2" fmla="val 7405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2200">
                <a:ea typeface="HGPｺﾞｼｯｸE" pitchFamily="50" charset="-128"/>
              </a:rPr>
              <a:t>点が連続して７連以上上昇、又は下降している場合、いずれ限界線を外れる事が予想され、</a:t>
            </a:r>
            <a:r>
              <a:rPr kumimoji="0" lang="ja-JP" altLang="en-US" sz="2200">
                <a:solidFill>
                  <a:srgbClr val="FF0000"/>
                </a:solidFill>
                <a:ea typeface="HGPｺﾞｼｯｸE" pitchFamily="50" charset="-128"/>
              </a:rPr>
              <a:t>異常の傾向がある</a:t>
            </a:r>
            <a:r>
              <a:rPr kumimoji="0" lang="ja-JP" altLang="en-US" sz="2200">
                <a:ea typeface="HGPｺﾞｼｯｸE" pitchFamily="50" charset="-128"/>
              </a:rPr>
              <a:t>と判断し、</a:t>
            </a:r>
            <a:r>
              <a:rPr kumimoji="0" lang="ja-JP" altLang="en-US" sz="2200">
                <a:solidFill>
                  <a:srgbClr val="FF0000"/>
                </a:solidFill>
                <a:ea typeface="HGPｺﾞｼｯｸE" pitchFamily="50" charset="-128"/>
              </a:rPr>
              <a:t>原因を追求する</a:t>
            </a:r>
            <a:r>
              <a:rPr kumimoji="0" lang="ja-JP" altLang="en-US" sz="2200">
                <a:ea typeface="HGPｺﾞｼｯｸE" pitchFamily="50" charset="-128"/>
              </a:rPr>
              <a:t>。</a:t>
            </a:r>
          </a:p>
        </p:txBody>
      </p:sp>
      <p:sp>
        <p:nvSpPr>
          <p:cNvPr id="61467"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５４／６０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7666"/>
                                        </p:tgtEl>
                                        <p:attrNameLst>
                                          <p:attrName>style.visibility</p:attrName>
                                        </p:attrNameLst>
                                      </p:cBhvr>
                                      <p:to>
                                        <p:strVal val="visible"/>
                                      </p:to>
                                    </p:set>
                                    <p:anim calcmode="lin" valueType="num">
                                      <p:cBhvr>
                                        <p:cTn id="7" dur="500" fill="hold"/>
                                        <p:tgtEl>
                                          <p:spTgt spid="27666"/>
                                        </p:tgtEl>
                                        <p:attrNameLst>
                                          <p:attrName>ppt_w</p:attrName>
                                        </p:attrNameLst>
                                      </p:cBhvr>
                                      <p:tavLst>
                                        <p:tav tm="0">
                                          <p:val>
                                            <p:fltVal val="0"/>
                                          </p:val>
                                        </p:tav>
                                        <p:tav tm="100000">
                                          <p:val>
                                            <p:strVal val="#ppt_w"/>
                                          </p:val>
                                        </p:tav>
                                      </p:tavLst>
                                    </p:anim>
                                    <p:anim calcmode="lin" valueType="num">
                                      <p:cBhvr>
                                        <p:cTn id="8" dur="500" fill="hold"/>
                                        <p:tgtEl>
                                          <p:spTgt spid="27666"/>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7667"/>
                                        </p:tgtEl>
                                        <p:attrNameLst>
                                          <p:attrName>style.visibility</p:attrName>
                                        </p:attrNameLst>
                                      </p:cBhvr>
                                      <p:to>
                                        <p:strVal val="visible"/>
                                      </p:to>
                                    </p:set>
                                    <p:anim calcmode="lin" valueType="num">
                                      <p:cBhvr>
                                        <p:cTn id="13" dur="500" fill="hold"/>
                                        <p:tgtEl>
                                          <p:spTgt spid="27667"/>
                                        </p:tgtEl>
                                        <p:attrNameLst>
                                          <p:attrName>ppt_w</p:attrName>
                                        </p:attrNameLst>
                                      </p:cBhvr>
                                      <p:tavLst>
                                        <p:tav tm="0">
                                          <p:val>
                                            <p:fltVal val="0"/>
                                          </p:val>
                                        </p:tav>
                                        <p:tav tm="100000">
                                          <p:val>
                                            <p:strVal val="#ppt_w"/>
                                          </p:val>
                                        </p:tav>
                                      </p:tavLst>
                                    </p:anim>
                                    <p:anim calcmode="lin" valueType="num">
                                      <p:cBhvr>
                                        <p:cTn id="14" dur="500" fill="hold"/>
                                        <p:tgtEl>
                                          <p:spTgt spid="27667"/>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7678"/>
                                        </p:tgtEl>
                                        <p:attrNameLst>
                                          <p:attrName>style.visibility</p:attrName>
                                        </p:attrNameLst>
                                      </p:cBhvr>
                                      <p:to>
                                        <p:strVal val="visible"/>
                                      </p:to>
                                    </p:set>
                                    <p:anim calcmode="lin" valueType="num">
                                      <p:cBhvr>
                                        <p:cTn id="19" dur="500" fill="hold"/>
                                        <p:tgtEl>
                                          <p:spTgt spid="27678"/>
                                        </p:tgtEl>
                                        <p:attrNameLst>
                                          <p:attrName>ppt_w</p:attrName>
                                        </p:attrNameLst>
                                      </p:cBhvr>
                                      <p:tavLst>
                                        <p:tav tm="0">
                                          <p:val>
                                            <p:fltVal val="0"/>
                                          </p:val>
                                        </p:tav>
                                        <p:tav tm="100000">
                                          <p:val>
                                            <p:strVal val="#ppt_w"/>
                                          </p:val>
                                        </p:tav>
                                      </p:tavLst>
                                    </p:anim>
                                    <p:anim calcmode="lin" valueType="num">
                                      <p:cBhvr>
                                        <p:cTn id="20" dur="500" fill="hold"/>
                                        <p:tgtEl>
                                          <p:spTgt spid="27678"/>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7679"/>
                                        </p:tgtEl>
                                        <p:attrNameLst>
                                          <p:attrName>style.visibility</p:attrName>
                                        </p:attrNameLst>
                                      </p:cBhvr>
                                      <p:to>
                                        <p:strVal val="visible"/>
                                      </p:to>
                                    </p:set>
                                    <p:anim calcmode="lin" valueType="num">
                                      <p:cBhvr>
                                        <p:cTn id="25" dur="500" fill="hold"/>
                                        <p:tgtEl>
                                          <p:spTgt spid="27679"/>
                                        </p:tgtEl>
                                        <p:attrNameLst>
                                          <p:attrName>ppt_w</p:attrName>
                                        </p:attrNameLst>
                                      </p:cBhvr>
                                      <p:tavLst>
                                        <p:tav tm="0">
                                          <p:val>
                                            <p:fltVal val="0"/>
                                          </p:val>
                                        </p:tav>
                                        <p:tav tm="100000">
                                          <p:val>
                                            <p:strVal val="#ppt_w"/>
                                          </p:val>
                                        </p:tav>
                                      </p:tavLst>
                                    </p:anim>
                                    <p:anim calcmode="lin" valueType="num">
                                      <p:cBhvr>
                                        <p:cTn id="26" dur="500" fill="hold"/>
                                        <p:tgtEl>
                                          <p:spTgt spid="2767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6" grpId="0" animBg="1"/>
      <p:bldP spid="27667" grpId="0" animBg="1" autoUpdateAnimBg="0"/>
      <p:bldP spid="27678" grpId="0" animBg="1"/>
      <p:bldP spid="27679" grpId="0" animBg="1"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504950" y="533400"/>
            <a:ext cx="5962650" cy="609600"/>
          </a:xfrm>
          <a:gradFill rotWithShape="0">
            <a:gsLst>
              <a:gs pos="0">
                <a:srgbClr val="00FFFF"/>
              </a:gs>
              <a:gs pos="50000">
                <a:schemeClr val="bg1"/>
              </a:gs>
              <a:gs pos="100000">
                <a:srgbClr val="00FFFF"/>
              </a:gs>
            </a:gsLst>
            <a:lin ang="5400000" scaled="1"/>
          </a:gradFill>
          <a:ln>
            <a:solidFill>
              <a:schemeClr val="tx1"/>
            </a:solidFill>
          </a:ln>
        </p:spPr>
        <p:txBody>
          <a:bodyPr/>
          <a:lstStyle/>
          <a:p>
            <a:pPr>
              <a:defRPr/>
            </a:pPr>
            <a:r>
              <a:rPr lang="ja-JP" altLang="en-US" sz="3200" dirty="0"/>
              <a:t>管理図が教える工程異常の形</a:t>
            </a:r>
          </a:p>
        </p:txBody>
      </p:sp>
      <p:pic>
        <p:nvPicPr>
          <p:cNvPr id="62467" name="Picture 4"/>
          <p:cNvPicPr>
            <a:picLocks noGrp="1" noChangeAspect="1" noChangeArrowheads="1"/>
          </p:cNvPicPr>
          <p:nvPr>
            <p:ph type="body" orient="vert" idx="1"/>
          </p:nvPr>
        </p:nvPicPr>
        <p:blipFill>
          <a:blip r:embed="rId2">
            <a:extLst>
              <a:ext uri="{28A0092B-C50C-407E-A947-70E740481C1C}">
                <a14:useLocalDpi xmlns:a14="http://schemas.microsoft.com/office/drawing/2010/main" val="0"/>
              </a:ext>
            </a:extLst>
          </a:blip>
          <a:srcRect/>
          <a:stretch>
            <a:fillRect/>
          </a:stretch>
        </p:blipFill>
        <p:spPr>
          <a:xfrm>
            <a:off x="762000" y="1905000"/>
            <a:ext cx="7772400" cy="3738563"/>
          </a:xfrm>
          <a:noFill/>
        </p:spPr>
      </p:pic>
      <p:sp>
        <p:nvSpPr>
          <p:cNvPr id="28682" name="AutoShape 10"/>
          <p:cNvSpPr>
            <a:spLocks noChangeArrowheads="1"/>
          </p:cNvSpPr>
          <p:nvPr/>
        </p:nvSpPr>
        <p:spPr bwMode="auto">
          <a:xfrm>
            <a:off x="1524000" y="2362200"/>
            <a:ext cx="152400" cy="304800"/>
          </a:xfrm>
          <a:prstGeom prst="curvedRightArrow">
            <a:avLst>
              <a:gd name="adj1" fmla="val 40000"/>
              <a:gd name="adj2" fmla="val 80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83" name="AutoShape 11"/>
          <p:cNvSpPr>
            <a:spLocks noChangeArrowheads="1"/>
          </p:cNvSpPr>
          <p:nvPr/>
        </p:nvSpPr>
        <p:spPr bwMode="auto">
          <a:xfrm>
            <a:off x="1524000" y="2590800"/>
            <a:ext cx="152400" cy="304800"/>
          </a:xfrm>
          <a:prstGeom prst="curvedRightArrow">
            <a:avLst>
              <a:gd name="adj1" fmla="val 40000"/>
              <a:gd name="adj2" fmla="val 80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84" name="AutoShape 12"/>
          <p:cNvSpPr>
            <a:spLocks noChangeArrowheads="1"/>
          </p:cNvSpPr>
          <p:nvPr/>
        </p:nvSpPr>
        <p:spPr bwMode="auto">
          <a:xfrm>
            <a:off x="1524000" y="2895600"/>
            <a:ext cx="152400" cy="304800"/>
          </a:xfrm>
          <a:prstGeom prst="curvedRightArrow">
            <a:avLst>
              <a:gd name="adj1" fmla="val 40000"/>
              <a:gd name="adj2" fmla="val 80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85" name="Oval 13"/>
          <p:cNvSpPr>
            <a:spLocks noChangeArrowheads="1"/>
          </p:cNvSpPr>
          <p:nvPr/>
        </p:nvSpPr>
        <p:spPr bwMode="auto">
          <a:xfrm rot="1992249">
            <a:off x="1752600" y="2209800"/>
            <a:ext cx="457200" cy="685800"/>
          </a:xfrm>
          <a:prstGeom prst="ellipse">
            <a:avLst/>
          </a:prstGeom>
          <a:solidFill>
            <a:srgbClr val="CCFFFF">
              <a:alpha val="50195"/>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86" name="Oval 14"/>
          <p:cNvSpPr>
            <a:spLocks noChangeArrowheads="1"/>
          </p:cNvSpPr>
          <p:nvPr/>
        </p:nvSpPr>
        <p:spPr bwMode="auto">
          <a:xfrm>
            <a:off x="2133600" y="2286000"/>
            <a:ext cx="457200" cy="1676400"/>
          </a:xfrm>
          <a:prstGeom prst="ellipse">
            <a:avLst/>
          </a:prstGeom>
          <a:solidFill>
            <a:srgbClr val="CCFFFF">
              <a:alpha val="50195"/>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87" name="Oval 15"/>
          <p:cNvSpPr>
            <a:spLocks noChangeArrowheads="1"/>
          </p:cNvSpPr>
          <p:nvPr/>
        </p:nvSpPr>
        <p:spPr bwMode="auto">
          <a:xfrm>
            <a:off x="2438400" y="3352800"/>
            <a:ext cx="685800" cy="609600"/>
          </a:xfrm>
          <a:prstGeom prst="ellipse">
            <a:avLst/>
          </a:prstGeom>
          <a:solidFill>
            <a:srgbClr val="CCFFFF">
              <a:alpha val="50195"/>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88" name="AutoShape 16"/>
          <p:cNvSpPr>
            <a:spLocks noChangeArrowheads="1"/>
          </p:cNvSpPr>
          <p:nvPr/>
        </p:nvSpPr>
        <p:spPr bwMode="auto">
          <a:xfrm>
            <a:off x="792163" y="4800600"/>
            <a:ext cx="3902075" cy="1149350"/>
          </a:xfrm>
          <a:prstGeom prst="wedgeRectCallout">
            <a:avLst>
              <a:gd name="adj1" fmla="val -9519"/>
              <a:gd name="adj2" fmla="val -116884"/>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2000"/>
              <a:t>３等分した一番外の範囲の中に、連続した３点の内、２点以上がはいっていたら</a:t>
            </a:r>
            <a:r>
              <a:rPr kumimoji="0" lang="ja-JP" altLang="en-US" sz="2000">
                <a:solidFill>
                  <a:srgbClr val="FF0000"/>
                </a:solidFill>
              </a:rPr>
              <a:t>工程・設備を調べる。</a:t>
            </a:r>
          </a:p>
        </p:txBody>
      </p:sp>
      <p:sp>
        <p:nvSpPr>
          <p:cNvPr id="28689" name="Oval 17"/>
          <p:cNvSpPr>
            <a:spLocks noChangeArrowheads="1"/>
          </p:cNvSpPr>
          <p:nvPr/>
        </p:nvSpPr>
        <p:spPr bwMode="auto">
          <a:xfrm>
            <a:off x="2743200" y="2514600"/>
            <a:ext cx="5410200" cy="1371600"/>
          </a:xfrm>
          <a:prstGeom prst="ellipse">
            <a:avLst/>
          </a:prstGeom>
          <a:solidFill>
            <a:srgbClr val="FFCC99">
              <a:alpha val="50195"/>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90" name="AutoShape 18"/>
          <p:cNvSpPr>
            <a:spLocks noChangeArrowheads="1"/>
          </p:cNvSpPr>
          <p:nvPr/>
        </p:nvSpPr>
        <p:spPr bwMode="auto">
          <a:xfrm>
            <a:off x="1600200" y="1219200"/>
            <a:ext cx="6705600" cy="685800"/>
          </a:xfrm>
          <a:prstGeom prst="wedgeRectCallout">
            <a:avLst>
              <a:gd name="adj1" fmla="val -13282"/>
              <a:gd name="adj2" fmla="val 144907"/>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2000"/>
              <a:t>一定の間隔で同じような波を繰り返す時は、その工程・設備にクセがある場合があるので、</a:t>
            </a:r>
            <a:r>
              <a:rPr kumimoji="0" lang="ja-JP" altLang="en-US" sz="2000">
                <a:solidFill>
                  <a:srgbClr val="FF0000"/>
                </a:solidFill>
              </a:rPr>
              <a:t>原因を調べる</a:t>
            </a:r>
            <a:r>
              <a:rPr kumimoji="0" lang="ja-JP" altLang="en-US" sz="2000"/>
              <a:t>。</a:t>
            </a:r>
          </a:p>
        </p:txBody>
      </p:sp>
      <p:sp>
        <p:nvSpPr>
          <p:cNvPr id="28691" name="Oval 19"/>
          <p:cNvSpPr>
            <a:spLocks noChangeArrowheads="1"/>
          </p:cNvSpPr>
          <p:nvPr/>
        </p:nvSpPr>
        <p:spPr bwMode="auto">
          <a:xfrm>
            <a:off x="8077200" y="2057400"/>
            <a:ext cx="457200" cy="609600"/>
          </a:xfrm>
          <a:prstGeom prst="ellipse">
            <a:avLst/>
          </a:prstGeom>
          <a:solidFill>
            <a:srgbClr val="99CC00">
              <a:alpha val="50195"/>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92" name="Oval 20"/>
          <p:cNvSpPr>
            <a:spLocks noChangeArrowheads="1"/>
          </p:cNvSpPr>
          <p:nvPr/>
        </p:nvSpPr>
        <p:spPr bwMode="auto">
          <a:xfrm>
            <a:off x="8077200" y="3733800"/>
            <a:ext cx="381000" cy="457200"/>
          </a:xfrm>
          <a:prstGeom prst="ellipse">
            <a:avLst/>
          </a:prstGeom>
          <a:solidFill>
            <a:srgbClr val="99CC00">
              <a:alpha val="50195"/>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93" name="Oval 21"/>
          <p:cNvSpPr>
            <a:spLocks noChangeArrowheads="1"/>
          </p:cNvSpPr>
          <p:nvPr/>
        </p:nvSpPr>
        <p:spPr bwMode="auto">
          <a:xfrm>
            <a:off x="7848600" y="4191000"/>
            <a:ext cx="457200" cy="609600"/>
          </a:xfrm>
          <a:prstGeom prst="ellipse">
            <a:avLst/>
          </a:prstGeom>
          <a:solidFill>
            <a:srgbClr val="99CC00">
              <a:alpha val="50195"/>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8694" name="AutoShape 22"/>
          <p:cNvSpPr>
            <a:spLocks noChangeArrowheads="1"/>
          </p:cNvSpPr>
          <p:nvPr/>
        </p:nvSpPr>
        <p:spPr bwMode="auto">
          <a:xfrm>
            <a:off x="4876800" y="5181600"/>
            <a:ext cx="4008438" cy="1066800"/>
          </a:xfrm>
          <a:prstGeom prst="wedgeRectCallout">
            <a:avLst>
              <a:gd name="adj1" fmla="val 31537"/>
              <a:gd name="adj2" fmla="val -87204"/>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2000"/>
              <a:t>管理限界線を外れたら、異常原因があると判断し、</a:t>
            </a:r>
            <a:r>
              <a:rPr kumimoji="0" lang="ja-JP" altLang="en-US" sz="2000">
                <a:solidFill>
                  <a:srgbClr val="FF0000"/>
                </a:solidFill>
              </a:rPr>
              <a:t>直ちに原因を調べ処置をする。</a:t>
            </a:r>
          </a:p>
        </p:txBody>
      </p:sp>
      <p:sp>
        <p:nvSpPr>
          <p:cNvPr id="62481"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５５／６０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82"/>
                                        </p:tgtEl>
                                        <p:attrNameLst>
                                          <p:attrName>style.visibility</p:attrName>
                                        </p:attrNameLst>
                                      </p:cBhvr>
                                      <p:to>
                                        <p:strVal val="visible"/>
                                      </p:to>
                                    </p:set>
                                    <p:animEffect transition="in" filter="blinds(horizontal)">
                                      <p:cBhvr>
                                        <p:cTn id="7" dur="500"/>
                                        <p:tgtEl>
                                          <p:spTgt spid="286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683"/>
                                        </p:tgtEl>
                                        <p:attrNameLst>
                                          <p:attrName>style.visibility</p:attrName>
                                        </p:attrNameLst>
                                      </p:cBhvr>
                                      <p:to>
                                        <p:strVal val="visible"/>
                                      </p:to>
                                    </p:set>
                                    <p:animEffect transition="in" filter="blinds(horizontal)">
                                      <p:cBhvr>
                                        <p:cTn id="12" dur="500"/>
                                        <p:tgtEl>
                                          <p:spTgt spid="2868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8684"/>
                                        </p:tgtEl>
                                        <p:attrNameLst>
                                          <p:attrName>style.visibility</p:attrName>
                                        </p:attrNameLst>
                                      </p:cBhvr>
                                      <p:to>
                                        <p:strVal val="visible"/>
                                      </p:to>
                                    </p:set>
                                    <p:animEffect transition="in" filter="blinds(horizontal)">
                                      <p:cBhvr>
                                        <p:cTn id="17" dur="500"/>
                                        <p:tgtEl>
                                          <p:spTgt spid="2868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3" presetClass="entr" presetSubtype="16" fill="hold" grpId="0" nodeType="clickEffect">
                                  <p:stCondLst>
                                    <p:cond delay="0"/>
                                  </p:stCondLst>
                                  <p:childTnLst>
                                    <p:set>
                                      <p:cBhvr>
                                        <p:cTn id="21" dur="1" fill="hold">
                                          <p:stCondLst>
                                            <p:cond delay="0"/>
                                          </p:stCondLst>
                                        </p:cTn>
                                        <p:tgtEl>
                                          <p:spTgt spid="28685"/>
                                        </p:tgtEl>
                                        <p:attrNameLst>
                                          <p:attrName>style.visibility</p:attrName>
                                        </p:attrNameLst>
                                      </p:cBhvr>
                                      <p:to>
                                        <p:strVal val="visible"/>
                                      </p:to>
                                    </p:set>
                                    <p:anim calcmode="lin" valueType="num">
                                      <p:cBhvr>
                                        <p:cTn id="22" dur="500" fill="hold"/>
                                        <p:tgtEl>
                                          <p:spTgt spid="28685"/>
                                        </p:tgtEl>
                                        <p:attrNameLst>
                                          <p:attrName>ppt_w</p:attrName>
                                        </p:attrNameLst>
                                      </p:cBhvr>
                                      <p:tavLst>
                                        <p:tav tm="0">
                                          <p:val>
                                            <p:fltVal val="0"/>
                                          </p:val>
                                        </p:tav>
                                        <p:tav tm="100000">
                                          <p:val>
                                            <p:strVal val="#ppt_w"/>
                                          </p:val>
                                        </p:tav>
                                      </p:tavLst>
                                    </p:anim>
                                    <p:anim calcmode="lin" valueType="num">
                                      <p:cBhvr>
                                        <p:cTn id="23" dur="500" fill="hold"/>
                                        <p:tgtEl>
                                          <p:spTgt spid="28685"/>
                                        </p:tgtEl>
                                        <p:attrNameLst>
                                          <p:attrName>ppt_h</p:attrName>
                                        </p:attrNameLst>
                                      </p:cBhvr>
                                      <p:tavLst>
                                        <p:tav tm="0">
                                          <p:val>
                                            <p:fltVal val="0"/>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3" presetClass="entr" presetSubtype="16" fill="hold" grpId="0" nodeType="clickEffect">
                                  <p:stCondLst>
                                    <p:cond delay="0"/>
                                  </p:stCondLst>
                                  <p:childTnLst>
                                    <p:set>
                                      <p:cBhvr>
                                        <p:cTn id="27" dur="1" fill="hold">
                                          <p:stCondLst>
                                            <p:cond delay="0"/>
                                          </p:stCondLst>
                                        </p:cTn>
                                        <p:tgtEl>
                                          <p:spTgt spid="28686"/>
                                        </p:tgtEl>
                                        <p:attrNameLst>
                                          <p:attrName>style.visibility</p:attrName>
                                        </p:attrNameLst>
                                      </p:cBhvr>
                                      <p:to>
                                        <p:strVal val="visible"/>
                                      </p:to>
                                    </p:set>
                                    <p:anim calcmode="lin" valueType="num">
                                      <p:cBhvr>
                                        <p:cTn id="28" dur="500" fill="hold"/>
                                        <p:tgtEl>
                                          <p:spTgt spid="28686"/>
                                        </p:tgtEl>
                                        <p:attrNameLst>
                                          <p:attrName>ppt_w</p:attrName>
                                        </p:attrNameLst>
                                      </p:cBhvr>
                                      <p:tavLst>
                                        <p:tav tm="0">
                                          <p:val>
                                            <p:fltVal val="0"/>
                                          </p:val>
                                        </p:tav>
                                        <p:tav tm="100000">
                                          <p:val>
                                            <p:strVal val="#ppt_w"/>
                                          </p:val>
                                        </p:tav>
                                      </p:tavLst>
                                    </p:anim>
                                    <p:anim calcmode="lin" valueType="num">
                                      <p:cBhvr>
                                        <p:cTn id="29" dur="500" fill="hold"/>
                                        <p:tgtEl>
                                          <p:spTgt spid="28686"/>
                                        </p:tgtEl>
                                        <p:attrNameLst>
                                          <p:attrName>ppt_h</p:attrName>
                                        </p:attrNameLst>
                                      </p:cBhvr>
                                      <p:tavLst>
                                        <p:tav tm="0">
                                          <p:val>
                                            <p:fltVal val="0"/>
                                          </p:val>
                                        </p:tav>
                                        <p:tav tm="100000">
                                          <p:val>
                                            <p:strVal val="#ppt_h"/>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3" presetClass="entr" presetSubtype="16" fill="hold" grpId="0" nodeType="clickEffect">
                                  <p:stCondLst>
                                    <p:cond delay="0"/>
                                  </p:stCondLst>
                                  <p:childTnLst>
                                    <p:set>
                                      <p:cBhvr>
                                        <p:cTn id="33" dur="1" fill="hold">
                                          <p:stCondLst>
                                            <p:cond delay="0"/>
                                          </p:stCondLst>
                                        </p:cTn>
                                        <p:tgtEl>
                                          <p:spTgt spid="28687"/>
                                        </p:tgtEl>
                                        <p:attrNameLst>
                                          <p:attrName>style.visibility</p:attrName>
                                        </p:attrNameLst>
                                      </p:cBhvr>
                                      <p:to>
                                        <p:strVal val="visible"/>
                                      </p:to>
                                    </p:set>
                                    <p:anim calcmode="lin" valueType="num">
                                      <p:cBhvr>
                                        <p:cTn id="34" dur="500" fill="hold"/>
                                        <p:tgtEl>
                                          <p:spTgt spid="28687"/>
                                        </p:tgtEl>
                                        <p:attrNameLst>
                                          <p:attrName>ppt_w</p:attrName>
                                        </p:attrNameLst>
                                      </p:cBhvr>
                                      <p:tavLst>
                                        <p:tav tm="0">
                                          <p:val>
                                            <p:fltVal val="0"/>
                                          </p:val>
                                        </p:tav>
                                        <p:tav tm="100000">
                                          <p:val>
                                            <p:strVal val="#ppt_w"/>
                                          </p:val>
                                        </p:tav>
                                      </p:tavLst>
                                    </p:anim>
                                    <p:anim calcmode="lin" valueType="num">
                                      <p:cBhvr>
                                        <p:cTn id="35" dur="500" fill="hold"/>
                                        <p:tgtEl>
                                          <p:spTgt spid="28687"/>
                                        </p:tgtEl>
                                        <p:attrNameLst>
                                          <p:attrName>ppt_h</p:attrName>
                                        </p:attrNameLst>
                                      </p:cBhvr>
                                      <p:tavLst>
                                        <p:tav tm="0">
                                          <p:val>
                                            <p:fltVal val="0"/>
                                          </p:val>
                                        </p:tav>
                                        <p:tav tm="100000">
                                          <p:val>
                                            <p:strVal val="#ppt_h"/>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3" presetClass="entr" presetSubtype="16" fill="hold" grpId="0" nodeType="clickEffect">
                                  <p:stCondLst>
                                    <p:cond delay="0"/>
                                  </p:stCondLst>
                                  <p:childTnLst>
                                    <p:set>
                                      <p:cBhvr>
                                        <p:cTn id="39" dur="1" fill="hold">
                                          <p:stCondLst>
                                            <p:cond delay="0"/>
                                          </p:stCondLst>
                                        </p:cTn>
                                        <p:tgtEl>
                                          <p:spTgt spid="28688"/>
                                        </p:tgtEl>
                                        <p:attrNameLst>
                                          <p:attrName>style.visibility</p:attrName>
                                        </p:attrNameLst>
                                      </p:cBhvr>
                                      <p:to>
                                        <p:strVal val="visible"/>
                                      </p:to>
                                    </p:set>
                                    <p:anim calcmode="lin" valueType="num">
                                      <p:cBhvr>
                                        <p:cTn id="40" dur="500" fill="hold"/>
                                        <p:tgtEl>
                                          <p:spTgt spid="28688"/>
                                        </p:tgtEl>
                                        <p:attrNameLst>
                                          <p:attrName>ppt_w</p:attrName>
                                        </p:attrNameLst>
                                      </p:cBhvr>
                                      <p:tavLst>
                                        <p:tav tm="0">
                                          <p:val>
                                            <p:fltVal val="0"/>
                                          </p:val>
                                        </p:tav>
                                        <p:tav tm="100000">
                                          <p:val>
                                            <p:strVal val="#ppt_w"/>
                                          </p:val>
                                        </p:tav>
                                      </p:tavLst>
                                    </p:anim>
                                    <p:anim calcmode="lin" valueType="num">
                                      <p:cBhvr>
                                        <p:cTn id="41" dur="500" fill="hold"/>
                                        <p:tgtEl>
                                          <p:spTgt spid="28688"/>
                                        </p:tgtEl>
                                        <p:attrNameLst>
                                          <p:attrName>ppt_h</p:attrName>
                                        </p:attrNameLst>
                                      </p:cBhvr>
                                      <p:tavLst>
                                        <p:tav tm="0">
                                          <p:val>
                                            <p:fltVal val="0"/>
                                          </p:val>
                                        </p:tav>
                                        <p:tav tm="100000">
                                          <p:val>
                                            <p:strVal val="#ppt_h"/>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3" presetClass="entr" presetSubtype="16" fill="hold" grpId="0" nodeType="clickEffect">
                                  <p:stCondLst>
                                    <p:cond delay="0"/>
                                  </p:stCondLst>
                                  <p:childTnLst>
                                    <p:set>
                                      <p:cBhvr>
                                        <p:cTn id="45" dur="1" fill="hold">
                                          <p:stCondLst>
                                            <p:cond delay="0"/>
                                          </p:stCondLst>
                                        </p:cTn>
                                        <p:tgtEl>
                                          <p:spTgt spid="28689"/>
                                        </p:tgtEl>
                                        <p:attrNameLst>
                                          <p:attrName>style.visibility</p:attrName>
                                        </p:attrNameLst>
                                      </p:cBhvr>
                                      <p:to>
                                        <p:strVal val="visible"/>
                                      </p:to>
                                    </p:set>
                                    <p:anim calcmode="lin" valueType="num">
                                      <p:cBhvr>
                                        <p:cTn id="46" dur="500" fill="hold"/>
                                        <p:tgtEl>
                                          <p:spTgt spid="28689"/>
                                        </p:tgtEl>
                                        <p:attrNameLst>
                                          <p:attrName>ppt_w</p:attrName>
                                        </p:attrNameLst>
                                      </p:cBhvr>
                                      <p:tavLst>
                                        <p:tav tm="0">
                                          <p:val>
                                            <p:fltVal val="0"/>
                                          </p:val>
                                        </p:tav>
                                        <p:tav tm="100000">
                                          <p:val>
                                            <p:strVal val="#ppt_w"/>
                                          </p:val>
                                        </p:tav>
                                      </p:tavLst>
                                    </p:anim>
                                    <p:anim calcmode="lin" valueType="num">
                                      <p:cBhvr>
                                        <p:cTn id="47" dur="500" fill="hold"/>
                                        <p:tgtEl>
                                          <p:spTgt spid="28689"/>
                                        </p:tgtEl>
                                        <p:attrNameLst>
                                          <p:attrName>ppt_h</p:attrName>
                                        </p:attrNameLst>
                                      </p:cBhvr>
                                      <p:tavLst>
                                        <p:tav tm="0">
                                          <p:val>
                                            <p:fltVal val="0"/>
                                          </p:val>
                                        </p:tav>
                                        <p:tav tm="100000">
                                          <p:val>
                                            <p:strVal val="#ppt_h"/>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3" presetClass="entr" presetSubtype="16" fill="hold" grpId="0" nodeType="clickEffect">
                                  <p:stCondLst>
                                    <p:cond delay="0"/>
                                  </p:stCondLst>
                                  <p:childTnLst>
                                    <p:set>
                                      <p:cBhvr>
                                        <p:cTn id="51" dur="1" fill="hold">
                                          <p:stCondLst>
                                            <p:cond delay="0"/>
                                          </p:stCondLst>
                                        </p:cTn>
                                        <p:tgtEl>
                                          <p:spTgt spid="28690"/>
                                        </p:tgtEl>
                                        <p:attrNameLst>
                                          <p:attrName>style.visibility</p:attrName>
                                        </p:attrNameLst>
                                      </p:cBhvr>
                                      <p:to>
                                        <p:strVal val="visible"/>
                                      </p:to>
                                    </p:set>
                                    <p:anim calcmode="lin" valueType="num">
                                      <p:cBhvr>
                                        <p:cTn id="52" dur="500" fill="hold"/>
                                        <p:tgtEl>
                                          <p:spTgt spid="28690"/>
                                        </p:tgtEl>
                                        <p:attrNameLst>
                                          <p:attrName>ppt_w</p:attrName>
                                        </p:attrNameLst>
                                      </p:cBhvr>
                                      <p:tavLst>
                                        <p:tav tm="0">
                                          <p:val>
                                            <p:fltVal val="0"/>
                                          </p:val>
                                        </p:tav>
                                        <p:tav tm="100000">
                                          <p:val>
                                            <p:strVal val="#ppt_w"/>
                                          </p:val>
                                        </p:tav>
                                      </p:tavLst>
                                    </p:anim>
                                    <p:anim calcmode="lin" valueType="num">
                                      <p:cBhvr>
                                        <p:cTn id="53" dur="500" fill="hold"/>
                                        <p:tgtEl>
                                          <p:spTgt spid="28690"/>
                                        </p:tgtEl>
                                        <p:attrNameLst>
                                          <p:attrName>ppt_h</p:attrName>
                                        </p:attrNameLst>
                                      </p:cBhvr>
                                      <p:tavLst>
                                        <p:tav tm="0">
                                          <p:val>
                                            <p:fltVal val="0"/>
                                          </p:val>
                                        </p:tav>
                                        <p:tav tm="100000">
                                          <p:val>
                                            <p:strVal val="#ppt_h"/>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23" presetClass="entr" presetSubtype="16" fill="hold" grpId="0" nodeType="clickEffect">
                                  <p:stCondLst>
                                    <p:cond delay="0"/>
                                  </p:stCondLst>
                                  <p:childTnLst>
                                    <p:set>
                                      <p:cBhvr>
                                        <p:cTn id="57" dur="1" fill="hold">
                                          <p:stCondLst>
                                            <p:cond delay="0"/>
                                          </p:stCondLst>
                                        </p:cTn>
                                        <p:tgtEl>
                                          <p:spTgt spid="28691"/>
                                        </p:tgtEl>
                                        <p:attrNameLst>
                                          <p:attrName>style.visibility</p:attrName>
                                        </p:attrNameLst>
                                      </p:cBhvr>
                                      <p:to>
                                        <p:strVal val="visible"/>
                                      </p:to>
                                    </p:set>
                                    <p:anim calcmode="lin" valueType="num">
                                      <p:cBhvr>
                                        <p:cTn id="58" dur="500" fill="hold"/>
                                        <p:tgtEl>
                                          <p:spTgt spid="28691"/>
                                        </p:tgtEl>
                                        <p:attrNameLst>
                                          <p:attrName>ppt_w</p:attrName>
                                        </p:attrNameLst>
                                      </p:cBhvr>
                                      <p:tavLst>
                                        <p:tav tm="0">
                                          <p:val>
                                            <p:fltVal val="0"/>
                                          </p:val>
                                        </p:tav>
                                        <p:tav tm="100000">
                                          <p:val>
                                            <p:strVal val="#ppt_w"/>
                                          </p:val>
                                        </p:tav>
                                      </p:tavLst>
                                    </p:anim>
                                    <p:anim calcmode="lin" valueType="num">
                                      <p:cBhvr>
                                        <p:cTn id="59" dur="500" fill="hold"/>
                                        <p:tgtEl>
                                          <p:spTgt spid="28691"/>
                                        </p:tgtEl>
                                        <p:attrNameLst>
                                          <p:attrName>ppt_h</p:attrName>
                                        </p:attrNameLst>
                                      </p:cBhvr>
                                      <p:tavLst>
                                        <p:tav tm="0">
                                          <p:val>
                                            <p:fltVal val="0"/>
                                          </p:val>
                                        </p:tav>
                                        <p:tav tm="100000">
                                          <p:val>
                                            <p:strVal val="#ppt_h"/>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23" presetClass="entr" presetSubtype="16" fill="hold" grpId="0" nodeType="clickEffect">
                                  <p:stCondLst>
                                    <p:cond delay="0"/>
                                  </p:stCondLst>
                                  <p:childTnLst>
                                    <p:set>
                                      <p:cBhvr>
                                        <p:cTn id="63" dur="1" fill="hold">
                                          <p:stCondLst>
                                            <p:cond delay="0"/>
                                          </p:stCondLst>
                                        </p:cTn>
                                        <p:tgtEl>
                                          <p:spTgt spid="28692"/>
                                        </p:tgtEl>
                                        <p:attrNameLst>
                                          <p:attrName>style.visibility</p:attrName>
                                        </p:attrNameLst>
                                      </p:cBhvr>
                                      <p:to>
                                        <p:strVal val="visible"/>
                                      </p:to>
                                    </p:set>
                                    <p:anim calcmode="lin" valueType="num">
                                      <p:cBhvr>
                                        <p:cTn id="64" dur="500" fill="hold"/>
                                        <p:tgtEl>
                                          <p:spTgt spid="28692"/>
                                        </p:tgtEl>
                                        <p:attrNameLst>
                                          <p:attrName>ppt_w</p:attrName>
                                        </p:attrNameLst>
                                      </p:cBhvr>
                                      <p:tavLst>
                                        <p:tav tm="0">
                                          <p:val>
                                            <p:fltVal val="0"/>
                                          </p:val>
                                        </p:tav>
                                        <p:tav tm="100000">
                                          <p:val>
                                            <p:strVal val="#ppt_w"/>
                                          </p:val>
                                        </p:tav>
                                      </p:tavLst>
                                    </p:anim>
                                    <p:anim calcmode="lin" valueType="num">
                                      <p:cBhvr>
                                        <p:cTn id="65" dur="500" fill="hold"/>
                                        <p:tgtEl>
                                          <p:spTgt spid="28692"/>
                                        </p:tgtEl>
                                        <p:attrNameLst>
                                          <p:attrName>ppt_h</p:attrName>
                                        </p:attrNameLst>
                                      </p:cBhvr>
                                      <p:tavLst>
                                        <p:tav tm="0">
                                          <p:val>
                                            <p:fltVal val="0"/>
                                          </p:val>
                                        </p:tav>
                                        <p:tav tm="100000">
                                          <p:val>
                                            <p:strVal val="#ppt_h"/>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23" presetClass="entr" presetSubtype="16" fill="hold" grpId="0" nodeType="clickEffect">
                                  <p:stCondLst>
                                    <p:cond delay="0"/>
                                  </p:stCondLst>
                                  <p:childTnLst>
                                    <p:set>
                                      <p:cBhvr>
                                        <p:cTn id="69" dur="1" fill="hold">
                                          <p:stCondLst>
                                            <p:cond delay="0"/>
                                          </p:stCondLst>
                                        </p:cTn>
                                        <p:tgtEl>
                                          <p:spTgt spid="28693"/>
                                        </p:tgtEl>
                                        <p:attrNameLst>
                                          <p:attrName>style.visibility</p:attrName>
                                        </p:attrNameLst>
                                      </p:cBhvr>
                                      <p:to>
                                        <p:strVal val="visible"/>
                                      </p:to>
                                    </p:set>
                                    <p:anim calcmode="lin" valueType="num">
                                      <p:cBhvr>
                                        <p:cTn id="70" dur="500" fill="hold"/>
                                        <p:tgtEl>
                                          <p:spTgt spid="28693"/>
                                        </p:tgtEl>
                                        <p:attrNameLst>
                                          <p:attrName>ppt_w</p:attrName>
                                        </p:attrNameLst>
                                      </p:cBhvr>
                                      <p:tavLst>
                                        <p:tav tm="0">
                                          <p:val>
                                            <p:fltVal val="0"/>
                                          </p:val>
                                        </p:tav>
                                        <p:tav tm="100000">
                                          <p:val>
                                            <p:strVal val="#ppt_w"/>
                                          </p:val>
                                        </p:tav>
                                      </p:tavLst>
                                    </p:anim>
                                    <p:anim calcmode="lin" valueType="num">
                                      <p:cBhvr>
                                        <p:cTn id="71" dur="500" fill="hold"/>
                                        <p:tgtEl>
                                          <p:spTgt spid="28693"/>
                                        </p:tgtEl>
                                        <p:attrNameLst>
                                          <p:attrName>ppt_h</p:attrName>
                                        </p:attrNameLst>
                                      </p:cBhvr>
                                      <p:tavLst>
                                        <p:tav tm="0">
                                          <p:val>
                                            <p:fltVal val="0"/>
                                          </p:val>
                                        </p:tav>
                                        <p:tav tm="100000">
                                          <p:val>
                                            <p:strVal val="#ppt_h"/>
                                          </p:val>
                                        </p:tav>
                                      </p:tavLst>
                                    </p:anim>
                                  </p:childTnLst>
                                </p:cTn>
                              </p:par>
                            </p:childTnLst>
                          </p:cTn>
                        </p:par>
                      </p:childTnLst>
                    </p:cTn>
                  </p:par>
                  <p:par>
                    <p:cTn id="72" fill="hold" nodeType="clickPar">
                      <p:stCondLst>
                        <p:cond delay="indefinite"/>
                      </p:stCondLst>
                      <p:childTnLst>
                        <p:par>
                          <p:cTn id="73" fill="hold" nodeType="withGroup">
                            <p:stCondLst>
                              <p:cond delay="0"/>
                            </p:stCondLst>
                            <p:childTnLst>
                              <p:par>
                                <p:cTn id="74" presetID="23" presetClass="entr" presetSubtype="16" fill="hold" grpId="0" nodeType="clickEffect">
                                  <p:stCondLst>
                                    <p:cond delay="0"/>
                                  </p:stCondLst>
                                  <p:childTnLst>
                                    <p:set>
                                      <p:cBhvr>
                                        <p:cTn id="75" dur="1" fill="hold">
                                          <p:stCondLst>
                                            <p:cond delay="0"/>
                                          </p:stCondLst>
                                        </p:cTn>
                                        <p:tgtEl>
                                          <p:spTgt spid="28694"/>
                                        </p:tgtEl>
                                        <p:attrNameLst>
                                          <p:attrName>style.visibility</p:attrName>
                                        </p:attrNameLst>
                                      </p:cBhvr>
                                      <p:to>
                                        <p:strVal val="visible"/>
                                      </p:to>
                                    </p:set>
                                    <p:anim calcmode="lin" valueType="num">
                                      <p:cBhvr>
                                        <p:cTn id="76" dur="500" fill="hold"/>
                                        <p:tgtEl>
                                          <p:spTgt spid="28694"/>
                                        </p:tgtEl>
                                        <p:attrNameLst>
                                          <p:attrName>ppt_w</p:attrName>
                                        </p:attrNameLst>
                                      </p:cBhvr>
                                      <p:tavLst>
                                        <p:tav tm="0">
                                          <p:val>
                                            <p:fltVal val="0"/>
                                          </p:val>
                                        </p:tav>
                                        <p:tav tm="100000">
                                          <p:val>
                                            <p:strVal val="#ppt_w"/>
                                          </p:val>
                                        </p:tav>
                                      </p:tavLst>
                                    </p:anim>
                                    <p:anim calcmode="lin" valueType="num">
                                      <p:cBhvr>
                                        <p:cTn id="77" dur="500" fill="hold"/>
                                        <p:tgtEl>
                                          <p:spTgt spid="2869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2" grpId="0" animBg="1"/>
      <p:bldP spid="28683" grpId="0" animBg="1"/>
      <p:bldP spid="28684" grpId="0" animBg="1"/>
      <p:bldP spid="28685" grpId="0" animBg="1"/>
      <p:bldP spid="28686" grpId="0" animBg="1"/>
      <p:bldP spid="28687" grpId="0" animBg="1"/>
      <p:bldP spid="28688" grpId="0" animBg="1" autoUpdateAnimBg="0"/>
      <p:bldP spid="28689" grpId="0" animBg="1"/>
      <p:bldP spid="28690" grpId="0" animBg="1" autoUpdateAnimBg="0"/>
      <p:bldP spid="28691" grpId="0" animBg="1"/>
      <p:bldP spid="28692" grpId="0" animBg="1"/>
      <p:bldP spid="28693" grpId="0" animBg="1"/>
      <p:bldP spid="28694" grpId="0" animBg="1"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676400" y="609600"/>
            <a:ext cx="5943600" cy="533400"/>
          </a:xfrm>
          <a:gradFill rotWithShape="0">
            <a:gsLst>
              <a:gs pos="0">
                <a:srgbClr val="00FFFF"/>
              </a:gs>
              <a:gs pos="50000">
                <a:schemeClr val="bg1"/>
              </a:gs>
              <a:gs pos="100000">
                <a:srgbClr val="00FFFF"/>
              </a:gs>
            </a:gsLst>
            <a:lin ang="5400000" scaled="1"/>
          </a:gradFill>
          <a:ln>
            <a:solidFill>
              <a:schemeClr val="tx1"/>
            </a:solidFill>
          </a:ln>
        </p:spPr>
        <p:txBody>
          <a:bodyPr/>
          <a:lstStyle/>
          <a:p>
            <a:pPr>
              <a:defRPr/>
            </a:pPr>
            <a:r>
              <a:rPr lang="ja-JP" altLang="en-US" sz="3200" dirty="0"/>
              <a:t>管理図が教える工程異常の形</a:t>
            </a:r>
          </a:p>
        </p:txBody>
      </p:sp>
      <p:pic>
        <p:nvPicPr>
          <p:cNvPr id="63491" name="Picture 8"/>
          <p:cNvPicPr>
            <a:picLocks noGrp="1" noChangeAspect="1" noChangeArrowheads="1"/>
          </p:cNvPicPr>
          <p:nvPr>
            <p:ph type="body" orient="vert" idx="1"/>
          </p:nvPr>
        </p:nvPicPr>
        <p:blipFill>
          <a:blip r:embed="rId2">
            <a:extLst>
              <a:ext uri="{28A0092B-C50C-407E-A947-70E740481C1C}">
                <a14:useLocalDpi xmlns:a14="http://schemas.microsoft.com/office/drawing/2010/main" val="0"/>
              </a:ext>
            </a:extLst>
          </a:blip>
          <a:srcRect/>
          <a:stretch>
            <a:fillRect/>
          </a:stretch>
        </p:blipFill>
        <p:spPr>
          <a:xfrm>
            <a:off x="228600" y="1295400"/>
            <a:ext cx="8382000" cy="4076700"/>
          </a:xfrm>
          <a:noFill/>
        </p:spPr>
      </p:pic>
      <p:sp>
        <p:nvSpPr>
          <p:cNvPr id="29706" name="AutoShape 10"/>
          <p:cNvSpPr>
            <a:spLocks noChangeArrowheads="1"/>
          </p:cNvSpPr>
          <p:nvPr/>
        </p:nvSpPr>
        <p:spPr bwMode="auto">
          <a:xfrm>
            <a:off x="990600" y="1752600"/>
            <a:ext cx="152400" cy="381000"/>
          </a:xfrm>
          <a:prstGeom prst="curvedRightArrow">
            <a:avLst>
              <a:gd name="adj1" fmla="val 50000"/>
              <a:gd name="adj2" fmla="val 100000"/>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9707" name="AutoShape 11"/>
          <p:cNvSpPr>
            <a:spLocks noChangeArrowheads="1"/>
          </p:cNvSpPr>
          <p:nvPr/>
        </p:nvSpPr>
        <p:spPr bwMode="auto">
          <a:xfrm>
            <a:off x="990600" y="2057400"/>
            <a:ext cx="152400" cy="381000"/>
          </a:xfrm>
          <a:prstGeom prst="curvedRightArrow">
            <a:avLst>
              <a:gd name="adj1" fmla="val 50000"/>
              <a:gd name="adj2" fmla="val 100000"/>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9708" name="AutoShape 12"/>
          <p:cNvSpPr>
            <a:spLocks noChangeArrowheads="1"/>
          </p:cNvSpPr>
          <p:nvPr/>
        </p:nvSpPr>
        <p:spPr bwMode="auto">
          <a:xfrm>
            <a:off x="990600" y="2362200"/>
            <a:ext cx="152400" cy="381000"/>
          </a:xfrm>
          <a:prstGeom prst="curvedRightArrow">
            <a:avLst>
              <a:gd name="adj1" fmla="val 50000"/>
              <a:gd name="adj2" fmla="val 100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9712" name="AutoShape 16"/>
          <p:cNvSpPr>
            <a:spLocks noChangeArrowheads="1"/>
          </p:cNvSpPr>
          <p:nvPr/>
        </p:nvSpPr>
        <p:spPr bwMode="auto">
          <a:xfrm>
            <a:off x="990600" y="2590800"/>
            <a:ext cx="152400" cy="381000"/>
          </a:xfrm>
          <a:prstGeom prst="curvedRightArrow">
            <a:avLst>
              <a:gd name="adj1" fmla="val 50000"/>
              <a:gd name="adj2" fmla="val 100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9713" name="AutoShape 17"/>
          <p:cNvSpPr>
            <a:spLocks noChangeArrowheads="1"/>
          </p:cNvSpPr>
          <p:nvPr/>
        </p:nvSpPr>
        <p:spPr bwMode="auto">
          <a:xfrm>
            <a:off x="8534400" y="2362200"/>
            <a:ext cx="381000" cy="685800"/>
          </a:xfrm>
          <a:prstGeom prst="curvedLeftArrow">
            <a:avLst>
              <a:gd name="adj1" fmla="val 36000"/>
              <a:gd name="adj2" fmla="val 72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9714" name="Oval 18"/>
          <p:cNvSpPr>
            <a:spLocks noChangeArrowheads="1"/>
          </p:cNvSpPr>
          <p:nvPr/>
        </p:nvSpPr>
        <p:spPr bwMode="auto">
          <a:xfrm>
            <a:off x="1219200" y="1905000"/>
            <a:ext cx="7086600" cy="1600200"/>
          </a:xfrm>
          <a:prstGeom prst="ellipse">
            <a:avLst/>
          </a:prstGeom>
          <a:solidFill>
            <a:srgbClr val="FFCC99">
              <a:alpha val="50195"/>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29715" name="AutoShape 19"/>
          <p:cNvSpPr>
            <a:spLocks noChangeArrowheads="1"/>
          </p:cNvSpPr>
          <p:nvPr/>
        </p:nvSpPr>
        <p:spPr bwMode="auto">
          <a:xfrm>
            <a:off x="1524000" y="3733800"/>
            <a:ext cx="6781800" cy="1143000"/>
          </a:xfrm>
          <a:prstGeom prst="wedgeRectCallout">
            <a:avLst>
              <a:gd name="adj1" fmla="val 1056"/>
              <a:gd name="adj2" fmla="val -68889"/>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2000"/>
              <a:t>殆どの点が３等分した中央の２つの範囲に入っている時は、正しく測定されているか、管理図そのもののＵＣＬ、ＬＣＬが正しいかなど、工程や管理図そのものを調べ直す。</a:t>
            </a:r>
          </a:p>
        </p:txBody>
      </p:sp>
      <p:sp>
        <p:nvSpPr>
          <p:cNvPr id="29716" name="Rectangle 20"/>
          <p:cNvSpPr>
            <a:spLocks noChangeArrowheads="1"/>
          </p:cNvSpPr>
          <p:nvPr/>
        </p:nvSpPr>
        <p:spPr bwMode="auto">
          <a:xfrm>
            <a:off x="1447800" y="5257800"/>
            <a:ext cx="6858000" cy="1295400"/>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2400"/>
              <a:t>これらの異常から、なんらかの処置を実施したら、</a:t>
            </a:r>
          </a:p>
          <a:p>
            <a:pPr>
              <a:spcBef>
                <a:spcPct val="0"/>
              </a:spcBef>
              <a:buFontTx/>
              <a:buNone/>
            </a:pPr>
            <a:r>
              <a:rPr kumimoji="0" lang="ja-JP" altLang="en-US" sz="2400"/>
              <a:t>その内容や測定した値を、フーセンマークを付けて、</a:t>
            </a:r>
          </a:p>
          <a:p>
            <a:pPr>
              <a:spcBef>
                <a:spcPct val="0"/>
              </a:spcBef>
              <a:buFontTx/>
              <a:buNone/>
            </a:pPr>
            <a:r>
              <a:rPr kumimoji="0" lang="ja-JP" altLang="en-US" sz="2400"/>
              <a:t>処置した点の近くに記入する。</a:t>
            </a:r>
          </a:p>
        </p:txBody>
      </p:sp>
      <p:sp>
        <p:nvSpPr>
          <p:cNvPr id="29717" name="AutoShape 21"/>
          <p:cNvSpPr>
            <a:spLocks noChangeArrowheads="1"/>
          </p:cNvSpPr>
          <p:nvPr/>
        </p:nvSpPr>
        <p:spPr bwMode="auto">
          <a:xfrm>
            <a:off x="6553200" y="1219200"/>
            <a:ext cx="2362200" cy="685800"/>
          </a:xfrm>
          <a:prstGeom prst="wedgeRoundRectCallout">
            <a:avLst>
              <a:gd name="adj1" fmla="val -4236"/>
              <a:gd name="adj2" fmla="val 115509"/>
              <a:gd name="adj3" fmla="val 16667"/>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r>
              <a:rPr kumimoji="0" lang="ja-JP" altLang="en-US" sz="1600"/>
              <a:t>３台再測定実施。結果○○○で異常なし。</a:t>
            </a:r>
          </a:p>
        </p:txBody>
      </p:sp>
      <p:sp>
        <p:nvSpPr>
          <p:cNvPr id="63501"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５６／６０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706"/>
                                        </p:tgtEl>
                                        <p:attrNameLst>
                                          <p:attrName>style.visibility</p:attrName>
                                        </p:attrNameLst>
                                      </p:cBhvr>
                                      <p:to>
                                        <p:strVal val="visible"/>
                                      </p:to>
                                    </p:set>
                                    <p:animEffect transition="in" filter="blinds(horizontal)">
                                      <p:cBhvr>
                                        <p:cTn id="7" dur="500"/>
                                        <p:tgtEl>
                                          <p:spTgt spid="297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707"/>
                                        </p:tgtEl>
                                        <p:attrNameLst>
                                          <p:attrName>style.visibility</p:attrName>
                                        </p:attrNameLst>
                                      </p:cBhvr>
                                      <p:to>
                                        <p:strVal val="visible"/>
                                      </p:to>
                                    </p:set>
                                    <p:animEffect transition="in" filter="blinds(horizontal)">
                                      <p:cBhvr>
                                        <p:cTn id="12" dur="500"/>
                                        <p:tgtEl>
                                          <p:spTgt spid="2970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708"/>
                                        </p:tgtEl>
                                        <p:attrNameLst>
                                          <p:attrName>style.visibility</p:attrName>
                                        </p:attrNameLst>
                                      </p:cBhvr>
                                      <p:to>
                                        <p:strVal val="visible"/>
                                      </p:to>
                                    </p:set>
                                    <p:animEffect transition="in" filter="blinds(horizontal)">
                                      <p:cBhvr>
                                        <p:cTn id="17" dur="500"/>
                                        <p:tgtEl>
                                          <p:spTgt spid="2970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712"/>
                                        </p:tgtEl>
                                        <p:attrNameLst>
                                          <p:attrName>style.visibility</p:attrName>
                                        </p:attrNameLst>
                                      </p:cBhvr>
                                      <p:to>
                                        <p:strVal val="visible"/>
                                      </p:to>
                                    </p:set>
                                    <p:animEffect transition="in" filter="blinds(horizontal)">
                                      <p:cBhvr>
                                        <p:cTn id="22" dur="500"/>
                                        <p:tgtEl>
                                          <p:spTgt spid="2971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9713"/>
                                        </p:tgtEl>
                                        <p:attrNameLst>
                                          <p:attrName>style.visibility</p:attrName>
                                        </p:attrNameLst>
                                      </p:cBhvr>
                                      <p:to>
                                        <p:strVal val="visible"/>
                                      </p:to>
                                    </p:set>
                                    <p:animEffect transition="in" filter="blinds(horizontal)">
                                      <p:cBhvr>
                                        <p:cTn id="27" dur="500"/>
                                        <p:tgtEl>
                                          <p:spTgt spid="2971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29714"/>
                                        </p:tgtEl>
                                        <p:attrNameLst>
                                          <p:attrName>style.visibility</p:attrName>
                                        </p:attrNameLst>
                                      </p:cBhvr>
                                      <p:to>
                                        <p:strVal val="visible"/>
                                      </p:to>
                                    </p:set>
                                    <p:anim calcmode="lin" valueType="num">
                                      <p:cBhvr>
                                        <p:cTn id="32" dur="500" fill="hold"/>
                                        <p:tgtEl>
                                          <p:spTgt spid="29714"/>
                                        </p:tgtEl>
                                        <p:attrNameLst>
                                          <p:attrName>ppt_w</p:attrName>
                                        </p:attrNameLst>
                                      </p:cBhvr>
                                      <p:tavLst>
                                        <p:tav tm="0">
                                          <p:val>
                                            <p:fltVal val="0"/>
                                          </p:val>
                                        </p:tav>
                                        <p:tav tm="100000">
                                          <p:val>
                                            <p:strVal val="#ppt_w"/>
                                          </p:val>
                                        </p:tav>
                                      </p:tavLst>
                                    </p:anim>
                                    <p:anim calcmode="lin" valueType="num">
                                      <p:cBhvr>
                                        <p:cTn id="33" dur="500" fill="hold"/>
                                        <p:tgtEl>
                                          <p:spTgt spid="29714"/>
                                        </p:tgtEl>
                                        <p:attrNameLst>
                                          <p:attrName>ppt_h</p:attrName>
                                        </p:attrNameLst>
                                      </p:cBhvr>
                                      <p:tavLst>
                                        <p:tav tm="0">
                                          <p:val>
                                            <p:fltVal val="0"/>
                                          </p:val>
                                        </p:tav>
                                        <p:tav tm="100000">
                                          <p:val>
                                            <p:strVal val="#ppt_h"/>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3" presetClass="entr" presetSubtype="16" fill="hold" grpId="0" nodeType="clickEffect">
                                  <p:stCondLst>
                                    <p:cond delay="0"/>
                                  </p:stCondLst>
                                  <p:childTnLst>
                                    <p:set>
                                      <p:cBhvr>
                                        <p:cTn id="37" dur="1" fill="hold">
                                          <p:stCondLst>
                                            <p:cond delay="0"/>
                                          </p:stCondLst>
                                        </p:cTn>
                                        <p:tgtEl>
                                          <p:spTgt spid="29715"/>
                                        </p:tgtEl>
                                        <p:attrNameLst>
                                          <p:attrName>style.visibility</p:attrName>
                                        </p:attrNameLst>
                                      </p:cBhvr>
                                      <p:to>
                                        <p:strVal val="visible"/>
                                      </p:to>
                                    </p:set>
                                    <p:anim calcmode="lin" valueType="num">
                                      <p:cBhvr>
                                        <p:cTn id="38" dur="500" fill="hold"/>
                                        <p:tgtEl>
                                          <p:spTgt spid="29715"/>
                                        </p:tgtEl>
                                        <p:attrNameLst>
                                          <p:attrName>ppt_w</p:attrName>
                                        </p:attrNameLst>
                                      </p:cBhvr>
                                      <p:tavLst>
                                        <p:tav tm="0">
                                          <p:val>
                                            <p:fltVal val="0"/>
                                          </p:val>
                                        </p:tav>
                                        <p:tav tm="100000">
                                          <p:val>
                                            <p:strVal val="#ppt_w"/>
                                          </p:val>
                                        </p:tav>
                                      </p:tavLst>
                                    </p:anim>
                                    <p:anim calcmode="lin" valueType="num">
                                      <p:cBhvr>
                                        <p:cTn id="39" dur="500" fill="hold"/>
                                        <p:tgtEl>
                                          <p:spTgt spid="29715"/>
                                        </p:tgtEl>
                                        <p:attrNameLst>
                                          <p:attrName>ppt_h</p:attrName>
                                        </p:attrNameLst>
                                      </p:cBhvr>
                                      <p:tavLst>
                                        <p:tav tm="0">
                                          <p:val>
                                            <p:fltVal val="0"/>
                                          </p:val>
                                        </p:tav>
                                        <p:tav tm="100000">
                                          <p:val>
                                            <p:strVal val="#ppt_h"/>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29716"/>
                                        </p:tgtEl>
                                        <p:attrNameLst>
                                          <p:attrName>style.visibility</p:attrName>
                                        </p:attrNameLst>
                                      </p:cBhvr>
                                      <p:to>
                                        <p:strVal val="visible"/>
                                      </p:to>
                                    </p:set>
                                    <p:anim calcmode="lin" valueType="num">
                                      <p:cBhvr>
                                        <p:cTn id="44" dur="500" fill="hold"/>
                                        <p:tgtEl>
                                          <p:spTgt spid="29716"/>
                                        </p:tgtEl>
                                        <p:attrNameLst>
                                          <p:attrName>ppt_w</p:attrName>
                                        </p:attrNameLst>
                                      </p:cBhvr>
                                      <p:tavLst>
                                        <p:tav tm="0">
                                          <p:val>
                                            <p:fltVal val="0"/>
                                          </p:val>
                                        </p:tav>
                                        <p:tav tm="100000">
                                          <p:val>
                                            <p:strVal val="#ppt_w"/>
                                          </p:val>
                                        </p:tav>
                                      </p:tavLst>
                                    </p:anim>
                                    <p:anim calcmode="lin" valueType="num">
                                      <p:cBhvr>
                                        <p:cTn id="45" dur="500" fill="hold"/>
                                        <p:tgtEl>
                                          <p:spTgt spid="29716"/>
                                        </p:tgtEl>
                                        <p:attrNameLst>
                                          <p:attrName>ppt_h</p:attrName>
                                        </p:attrNameLst>
                                      </p:cBhvr>
                                      <p:tavLst>
                                        <p:tav tm="0">
                                          <p:val>
                                            <p:fltVal val="0"/>
                                          </p:val>
                                        </p:tav>
                                        <p:tav tm="100000">
                                          <p:val>
                                            <p:strVal val="#ppt_h"/>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23" presetClass="entr" presetSubtype="16" fill="hold" grpId="0" nodeType="clickEffect">
                                  <p:stCondLst>
                                    <p:cond delay="0"/>
                                  </p:stCondLst>
                                  <p:childTnLst>
                                    <p:set>
                                      <p:cBhvr>
                                        <p:cTn id="49" dur="1" fill="hold">
                                          <p:stCondLst>
                                            <p:cond delay="0"/>
                                          </p:stCondLst>
                                        </p:cTn>
                                        <p:tgtEl>
                                          <p:spTgt spid="29717"/>
                                        </p:tgtEl>
                                        <p:attrNameLst>
                                          <p:attrName>style.visibility</p:attrName>
                                        </p:attrNameLst>
                                      </p:cBhvr>
                                      <p:to>
                                        <p:strVal val="visible"/>
                                      </p:to>
                                    </p:set>
                                    <p:anim calcmode="lin" valueType="num">
                                      <p:cBhvr>
                                        <p:cTn id="50" dur="500" fill="hold"/>
                                        <p:tgtEl>
                                          <p:spTgt spid="29717"/>
                                        </p:tgtEl>
                                        <p:attrNameLst>
                                          <p:attrName>ppt_w</p:attrName>
                                        </p:attrNameLst>
                                      </p:cBhvr>
                                      <p:tavLst>
                                        <p:tav tm="0">
                                          <p:val>
                                            <p:fltVal val="0"/>
                                          </p:val>
                                        </p:tav>
                                        <p:tav tm="100000">
                                          <p:val>
                                            <p:strVal val="#ppt_w"/>
                                          </p:val>
                                        </p:tav>
                                      </p:tavLst>
                                    </p:anim>
                                    <p:anim calcmode="lin" valueType="num">
                                      <p:cBhvr>
                                        <p:cTn id="51" dur="500" fill="hold"/>
                                        <p:tgtEl>
                                          <p:spTgt spid="297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6" grpId="0" animBg="1"/>
      <p:bldP spid="29707" grpId="0" animBg="1"/>
      <p:bldP spid="29708" grpId="0" animBg="1"/>
      <p:bldP spid="29712" grpId="0" animBg="1"/>
      <p:bldP spid="29713" grpId="0" animBg="1"/>
      <p:bldP spid="29714" grpId="0" animBg="1"/>
      <p:bldP spid="29715" grpId="0" animBg="1" autoUpdateAnimBg="0"/>
      <p:bldP spid="29716" grpId="0" animBg="1" autoUpdateAnimBg="0"/>
      <p:bldP spid="29717" grpId="0" animBg="1"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4" name="Text Box 4"/>
          <p:cNvSpPr txBox="1">
            <a:spLocks noChangeArrowheads="1"/>
          </p:cNvSpPr>
          <p:nvPr/>
        </p:nvSpPr>
        <p:spPr bwMode="auto">
          <a:xfrm>
            <a:off x="684213" y="1312863"/>
            <a:ext cx="7924800" cy="1200150"/>
          </a:xfrm>
          <a:prstGeom prst="rect">
            <a:avLst/>
          </a:prstGeom>
          <a:solidFill>
            <a:srgbClr val="FFE5FF"/>
          </a:solidFill>
          <a:ln w="285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108000"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80000"/>
              </a:lnSpc>
              <a:spcBef>
                <a:spcPct val="50000"/>
              </a:spcBef>
              <a:buFontTx/>
              <a:buNone/>
            </a:pPr>
            <a:r>
              <a:rPr lang="ja-JP" altLang="en-US" sz="2000" b="1">
                <a:latin typeface="Times New Roman" pitchFamily="18" charset="0"/>
              </a:rPr>
              <a:t>１．問題が存在するから，その解決の道具としてＱＣ手法を使う</a:t>
            </a:r>
          </a:p>
          <a:p>
            <a:pPr eaLnBrk="1" hangingPunct="1">
              <a:lnSpc>
                <a:spcPct val="80000"/>
              </a:lnSpc>
              <a:spcBef>
                <a:spcPct val="50000"/>
              </a:spcBef>
              <a:buFontTx/>
              <a:buNone/>
            </a:pPr>
            <a:r>
              <a:rPr lang="ja-JP" altLang="en-US" sz="2000" b="1">
                <a:latin typeface="Times New Roman" pitchFamily="18" charset="0"/>
              </a:rPr>
              <a:t>     </a:t>
            </a:r>
            <a:r>
              <a:rPr lang="ja-JP" altLang="en-US" sz="1800" b="1">
                <a:latin typeface="Times New Roman" pitchFamily="18" charset="0"/>
              </a:rPr>
              <a:t>○ 手法中心        　    問題解決中心</a:t>
            </a:r>
          </a:p>
          <a:p>
            <a:pPr eaLnBrk="1" hangingPunct="1">
              <a:lnSpc>
                <a:spcPct val="80000"/>
              </a:lnSpc>
              <a:spcBef>
                <a:spcPct val="50000"/>
              </a:spcBef>
              <a:buFontTx/>
              <a:buNone/>
            </a:pPr>
            <a:r>
              <a:rPr lang="ja-JP" altLang="en-US" sz="2000" b="1">
                <a:latin typeface="Times New Roman" pitchFamily="18" charset="0"/>
              </a:rPr>
              <a:t>     </a:t>
            </a:r>
            <a:r>
              <a:rPr lang="ja-JP" altLang="en-US" sz="1800" b="1">
                <a:latin typeface="Times New Roman" pitchFamily="18" charset="0"/>
              </a:rPr>
              <a:t>○ どうやって使えば良いかを心がける</a:t>
            </a:r>
            <a:r>
              <a:rPr lang="ja-JP" altLang="en-US" sz="2000" b="1">
                <a:latin typeface="Times New Roman" pitchFamily="18" charset="0"/>
              </a:rPr>
              <a:t>    </a:t>
            </a:r>
          </a:p>
        </p:txBody>
      </p:sp>
      <p:sp>
        <p:nvSpPr>
          <p:cNvPr id="64515" name="AutoShape 5"/>
          <p:cNvSpPr>
            <a:spLocks noChangeArrowheads="1"/>
          </p:cNvSpPr>
          <p:nvPr/>
        </p:nvSpPr>
        <p:spPr bwMode="auto">
          <a:xfrm>
            <a:off x="2454275" y="1755775"/>
            <a:ext cx="533400" cy="304800"/>
          </a:xfrm>
          <a:prstGeom prst="rightArrow">
            <a:avLst>
              <a:gd name="adj1" fmla="val 50000"/>
              <a:gd name="adj2" fmla="val 4375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64516" name="Text Box 9"/>
          <p:cNvSpPr txBox="1">
            <a:spLocks noChangeArrowheads="1"/>
          </p:cNvSpPr>
          <p:nvPr/>
        </p:nvSpPr>
        <p:spPr bwMode="auto">
          <a:xfrm>
            <a:off x="684213" y="2647950"/>
            <a:ext cx="7920037" cy="800100"/>
          </a:xfrm>
          <a:prstGeom prst="rect">
            <a:avLst/>
          </a:prstGeom>
          <a:solidFill>
            <a:srgbClr val="FFE5FF"/>
          </a:solidFill>
          <a:ln w="285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108000"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80000"/>
              </a:lnSpc>
              <a:spcBef>
                <a:spcPct val="50000"/>
              </a:spcBef>
              <a:buFontTx/>
              <a:buNone/>
            </a:pPr>
            <a:r>
              <a:rPr lang="ja-JP" altLang="en-US" sz="2000" b="1">
                <a:latin typeface="Times New Roman" pitchFamily="18" charset="0"/>
              </a:rPr>
              <a:t>２．</a:t>
            </a:r>
            <a:r>
              <a:rPr lang="ja-JP" altLang="en-US" sz="2000" b="1">
                <a:solidFill>
                  <a:schemeClr val="tx2"/>
                </a:solidFill>
                <a:latin typeface="Times New Roman" pitchFamily="18" charset="0"/>
              </a:rPr>
              <a:t>ＱＣ手法は問題解決のやり方は教えてくれない</a:t>
            </a:r>
            <a:endParaRPr lang="ja-JP" altLang="en-US" sz="2000">
              <a:latin typeface="Times New Roman" pitchFamily="18" charset="0"/>
            </a:endParaRPr>
          </a:p>
          <a:p>
            <a:pPr eaLnBrk="1" hangingPunct="1">
              <a:lnSpc>
                <a:spcPct val="80000"/>
              </a:lnSpc>
              <a:spcBef>
                <a:spcPct val="50000"/>
              </a:spcBef>
              <a:buFontTx/>
              <a:buNone/>
            </a:pPr>
            <a:r>
              <a:rPr lang="ja-JP" altLang="en-US" sz="2000">
                <a:latin typeface="Times New Roman" pitchFamily="18" charset="0"/>
              </a:rPr>
              <a:t>     </a:t>
            </a:r>
            <a:r>
              <a:rPr lang="ja-JP" altLang="en-US" sz="1800" b="1">
                <a:latin typeface="Times New Roman" pitchFamily="18" charset="0"/>
              </a:rPr>
              <a:t>○ 問題解決のアプローチ              専門知識（固有技術）</a:t>
            </a:r>
          </a:p>
        </p:txBody>
      </p:sp>
      <p:sp>
        <p:nvSpPr>
          <p:cNvPr id="64517" name="AutoShape 10"/>
          <p:cNvSpPr>
            <a:spLocks noChangeArrowheads="1"/>
          </p:cNvSpPr>
          <p:nvPr/>
        </p:nvSpPr>
        <p:spPr bwMode="auto">
          <a:xfrm>
            <a:off x="3708400" y="3068638"/>
            <a:ext cx="533400" cy="304800"/>
          </a:xfrm>
          <a:prstGeom prst="rightArrow">
            <a:avLst>
              <a:gd name="adj1" fmla="val 50000"/>
              <a:gd name="adj2" fmla="val 4375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64518" name="Text Box 11"/>
          <p:cNvSpPr txBox="1">
            <a:spLocks noChangeArrowheads="1"/>
          </p:cNvSpPr>
          <p:nvPr/>
        </p:nvSpPr>
        <p:spPr bwMode="auto">
          <a:xfrm>
            <a:off x="684213" y="3584575"/>
            <a:ext cx="7916862" cy="800100"/>
          </a:xfrm>
          <a:prstGeom prst="rect">
            <a:avLst/>
          </a:prstGeom>
          <a:solidFill>
            <a:srgbClr val="FFE5FF"/>
          </a:solidFill>
          <a:ln w="285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108000"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80000"/>
              </a:lnSpc>
              <a:spcBef>
                <a:spcPct val="50000"/>
              </a:spcBef>
              <a:buFontTx/>
              <a:buNone/>
            </a:pPr>
            <a:r>
              <a:rPr lang="ja-JP" altLang="en-US" sz="2000" b="1">
                <a:latin typeface="Times New Roman" pitchFamily="18" charset="0"/>
              </a:rPr>
              <a:t>３．</a:t>
            </a:r>
            <a:r>
              <a:rPr lang="ja-JP" altLang="en-US" sz="2000" b="1">
                <a:solidFill>
                  <a:schemeClr val="tx2"/>
                </a:solidFill>
                <a:latin typeface="Times New Roman" pitchFamily="18" charset="0"/>
              </a:rPr>
              <a:t>固有技術は原因に対して手をうつ</a:t>
            </a:r>
            <a:endParaRPr lang="ja-JP" altLang="en-US" sz="2000">
              <a:latin typeface="Times New Roman" pitchFamily="18" charset="0"/>
            </a:endParaRPr>
          </a:p>
          <a:p>
            <a:pPr eaLnBrk="1" hangingPunct="1">
              <a:lnSpc>
                <a:spcPct val="80000"/>
              </a:lnSpc>
              <a:spcBef>
                <a:spcPct val="50000"/>
              </a:spcBef>
              <a:buFontTx/>
              <a:buNone/>
            </a:pPr>
            <a:r>
              <a:rPr lang="ja-JP" altLang="en-US" sz="2000">
                <a:latin typeface="Times New Roman" pitchFamily="18" charset="0"/>
              </a:rPr>
              <a:t>     </a:t>
            </a:r>
            <a:r>
              <a:rPr lang="ja-JP" altLang="en-US" sz="1800" b="1">
                <a:latin typeface="Times New Roman" pitchFamily="18" charset="0"/>
              </a:rPr>
              <a:t>○ 問題解決のキーは，「要因解析」</a:t>
            </a:r>
          </a:p>
        </p:txBody>
      </p:sp>
      <p:sp>
        <p:nvSpPr>
          <p:cNvPr id="64519" name="Text Box 13"/>
          <p:cNvSpPr txBox="1">
            <a:spLocks noChangeArrowheads="1"/>
          </p:cNvSpPr>
          <p:nvPr/>
        </p:nvSpPr>
        <p:spPr bwMode="auto">
          <a:xfrm>
            <a:off x="684213" y="4532313"/>
            <a:ext cx="7920037" cy="863600"/>
          </a:xfrm>
          <a:prstGeom prst="rect">
            <a:avLst/>
          </a:prstGeom>
          <a:solidFill>
            <a:srgbClr val="FFE5FF"/>
          </a:solidFill>
          <a:ln w="285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108000"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90000"/>
              </a:lnSpc>
              <a:spcBef>
                <a:spcPct val="50000"/>
              </a:spcBef>
              <a:buFontTx/>
              <a:buNone/>
            </a:pPr>
            <a:r>
              <a:rPr lang="ja-JP" altLang="en-US" sz="2000" b="1">
                <a:latin typeface="Times New Roman" pitchFamily="18" charset="0"/>
              </a:rPr>
              <a:t>４．</a:t>
            </a:r>
            <a:r>
              <a:rPr lang="ja-JP" altLang="en-US" sz="2000" b="1">
                <a:solidFill>
                  <a:schemeClr val="tx2"/>
                </a:solidFill>
                <a:latin typeface="Times New Roman" pitchFamily="18" charset="0"/>
              </a:rPr>
              <a:t>特性と要因の関係が整理できなければ，問題は解決できない</a:t>
            </a:r>
            <a:endParaRPr lang="ja-JP" altLang="en-US" sz="2000">
              <a:solidFill>
                <a:schemeClr val="tx2"/>
              </a:solidFill>
              <a:latin typeface="Times New Roman" pitchFamily="18" charset="0"/>
            </a:endParaRPr>
          </a:p>
          <a:p>
            <a:pPr eaLnBrk="1" hangingPunct="1">
              <a:lnSpc>
                <a:spcPct val="90000"/>
              </a:lnSpc>
              <a:spcBef>
                <a:spcPct val="50000"/>
              </a:spcBef>
              <a:buFontTx/>
              <a:buNone/>
            </a:pPr>
            <a:r>
              <a:rPr lang="ja-JP" altLang="en-US" sz="2000">
                <a:latin typeface="Times New Roman" pitchFamily="18" charset="0"/>
              </a:rPr>
              <a:t>     </a:t>
            </a:r>
            <a:r>
              <a:rPr lang="ja-JP" altLang="en-US" sz="1800" b="1">
                <a:latin typeface="Times New Roman" pitchFamily="18" charset="0"/>
              </a:rPr>
              <a:t>○ 特性要因図の活用</a:t>
            </a:r>
          </a:p>
        </p:txBody>
      </p:sp>
      <p:sp>
        <p:nvSpPr>
          <p:cNvPr id="64520" name="Text Box 14"/>
          <p:cNvSpPr txBox="1">
            <a:spLocks noChangeArrowheads="1"/>
          </p:cNvSpPr>
          <p:nvPr/>
        </p:nvSpPr>
        <p:spPr bwMode="auto">
          <a:xfrm>
            <a:off x="684213" y="5541963"/>
            <a:ext cx="7920037" cy="800100"/>
          </a:xfrm>
          <a:prstGeom prst="rect">
            <a:avLst/>
          </a:prstGeom>
          <a:solidFill>
            <a:srgbClr val="FFE5FF"/>
          </a:solidFill>
          <a:ln w="285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108000"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80000"/>
              </a:lnSpc>
              <a:spcBef>
                <a:spcPct val="50000"/>
              </a:spcBef>
              <a:buFontTx/>
              <a:buNone/>
            </a:pPr>
            <a:r>
              <a:rPr lang="ja-JP" altLang="en-US" sz="2000" b="1">
                <a:latin typeface="Times New Roman" pitchFamily="18" charset="0"/>
              </a:rPr>
              <a:t>５．</a:t>
            </a:r>
            <a:r>
              <a:rPr lang="ja-JP" altLang="en-US" sz="2000" b="1">
                <a:solidFill>
                  <a:schemeClr val="tx2"/>
                </a:solidFill>
                <a:latin typeface="Times New Roman" pitchFamily="18" charset="0"/>
              </a:rPr>
              <a:t>知恵も出さず，容易に得られるデータは役立たないものが多い</a:t>
            </a:r>
          </a:p>
          <a:p>
            <a:pPr eaLnBrk="1" hangingPunct="1">
              <a:lnSpc>
                <a:spcPct val="80000"/>
              </a:lnSpc>
              <a:spcBef>
                <a:spcPct val="50000"/>
              </a:spcBef>
              <a:buFontTx/>
              <a:buNone/>
            </a:pPr>
            <a:r>
              <a:rPr lang="ja-JP" altLang="en-US" sz="2000">
                <a:latin typeface="Times New Roman" pitchFamily="18" charset="0"/>
              </a:rPr>
              <a:t>     </a:t>
            </a:r>
            <a:r>
              <a:rPr lang="ja-JP" altLang="en-US" sz="1800" b="1">
                <a:latin typeface="Times New Roman" pitchFamily="18" charset="0"/>
              </a:rPr>
              <a:t>○ データをとるとき，使うときの目的を明確に</a:t>
            </a:r>
          </a:p>
        </p:txBody>
      </p:sp>
      <p:sp>
        <p:nvSpPr>
          <p:cNvPr id="64521" name="Rectangle 17"/>
          <p:cNvSpPr>
            <a:spLocks noChangeArrowheads="1"/>
          </p:cNvSpPr>
          <p:nvPr/>
        </p:nvSpPr>
        <p:spPr bwMode="auto">
          <a:xfrm>
            <a:off x="0" y="0"/>
            <a:ext cx="9144000" cy="704850"/>
          </a:xfrm>
          <a:prstGeom prst="rect">
            <a:avLst/>
          </a:prstGeom>
          <a:solidFill>
            <a:schemeClr val="accent2"/>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64522" name="Rectangle 19"/>
          <p:cNvSpPr>
            <a:spLocks noChangeArrowheads="1"/>
          </p:cNvSpPr>
          <p:nvPr/>
        </p:nvSpPr>
        <p:spPr bwMode="auto">
          <a:xfrm>
            <a:off x="0" y="14288"/>
            <a:ext cx="762000" cy="704850"/>
          </a:xfrm>
          <a:prstGeom prst="rect">
            <a:avLst/>
          </a:prstGeom>
          <a:solidFill>
            <a:schemeClr val="bg1"/>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64523" name="Rectangle 20"/>
          <p:cNvSpPr>
            <a:spLocks noChangeArrowheads="1"/>
          </p:cNvSpPr>
          <p:nvPr/>
        </p:nvSpPr>
        <p:spPr bwMode="auto">
          <a:xfrm>
            <a:off x="0" y="0"/>
            <a:ext cx="762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4400">
                <a:solidFill>
                  <a:schemeClr val="accent2"/>
                </a:solidFill>
                <a:latin typeface="HGP創英角ﾎﾟｯﾌﾟ体" pitchFamily="50" charset="-128"/>
                <a:ea typeface="HGP創英角ﾎﾟｯﾌﾟ体" pitchFamily="50" charset="-128"/>
              </a:rPr>
              <a:t>３</a:t>
            </a:r>
            <a:endParaRPr lang="ja-JP" altLang="ja-JP" sz="4400">
              <a:solidFill>
                <a:schemeClr val="accent2"/>
              </a:solidFill>
              <a:latin typeface="HGP創英角ﾎﾟｯﾌﾟ体" pitchFamily="50" charset="-128"/>
              <a:ea typeface="HGP創英角ﾎﾟｯﾌﾟ体" pitchFamily="50" charset="-128"/>
            </a:endParaRPr>
          </a:p>
        </p:txBody>
      </p:sp>
      <p:sp>
        <p:nvSpPr>
          <p:cNvPr id="64524" name="Rectangle 16"/>
          <p:cNvSpPr>
            <a:spLocks noGrp="1" noChangeArrowheads="1"/>
          </p:cNvSpPr>
          <p:nvPr>
            <p:ph type="title"/>
          </p:nvPr>
        </p:nvSpPr>
        <p:spPr>
          <a:xfrm>
            <a:off x="796925" y="14288"/>
            <a:ext cx="8305800" cy="685800"/>
          </a:xfrm>
        </p:spPr>
        <p:txBody>
          <a:bodyPr/>
          <a:lstStyle/>
          <a:p>
            <a:pPr algn="l" eaLnBrk="1" hangingPunct="1"/>
            <a:r>
              <a:rPr lang="ja-JP" altLang="en-US" smtClean="0">
                <a:solidFill>
                  <a:schemeClr val="bg1"/>
                </a:solidFill>
                <a:latin typeface="HGP創英角ﾎﾟｯﾌﾟ体" pitchFamily="50" charset="-128"/>
                <a:ea typeface="HGP創英角ﾎﾟｯﾌﾟ体" pitchFamily="50" charset="-128"/>
              </a:rPr>
              <a:t>正しくＱＣ手法を活用するために</a:t>
            </a:r>
            <a:endParaRPr lang="ja-JP" altLang="en-US" sz="3800" smtClean="0">
              <a:solidFill>
                <a:schemeClr val="tx1"/>
              </a:solidFill>
              <a:latin typeface="HGP創英角ﾎﾟｯﾌﾟ体" pitchFamily="50" charset="-128"/>
              <a:ea typeface="HGP創英角ﾎﾟｯﾌﾟ体" pitchFamily="50" charset="-128"/>
            </a:endParaRPr>
          </a:p>
        </p:txBody>
      </p:sp>
      <p:sp>
        <p:nvSpPr>
          <p:cNvPr id="64525" name="Text Box 44"/>
          <p:cNvSpPr txBox="1">
            <a:spLocks noChangeArrowheads="1"/>
          </p:cNvSpPr>
          <p:nvPr/>
        </p:nvSpPr>
        <p:spPr bwMode="auto">
          <a:xfrm>
            <a:off x="8154988" y="-41275"/>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solidFill>
                  <a:schemeClr val="bg1"/>
                </a:solidFill>
                <a:latin typeface="ＭＳ Ｐゴシック" pitchFamily="50" charset="-128"/>
              </a:rPr>
              <a:t>５７／６０</a:t>
            </a:r>
            <a:endParaRPr lang="en-US" altLang="ja-JP" sz="1400" b="1">
              <a:solidFill>
                <a:schemeClr val="bg1"/>
              </a:solidFill>
              <a:latin typeface="ＭＳ Ｐゴシック" pitchFamily="50" charset="-12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8" name="AutoShape 5"/>
          <p:cNvSpPr>
            <a:spLocks noChangeArrowheads="1"/>
          </p:cNvSpPr>
          <p:nvPr/>
        </p:nvSpPr>
        <p:spPr bwMode="auto">
          <a:xfrm>
            <a:off x="539750" y="1341438"/>
            <a:ext cx="2952750" cy="1655762"/>
          </a:xfrm>
          <a:prstGeom prst="wedgeRoundRectCallout">
            <a:avLst>
              <a:gd name="adj1" fmla="val -20593"/>
              <a:gd name="adj2" fmla="val 65722"/>
              <a:gd name="adj3" fmla="val 16667"/>
            </a:avLst>
          </a:prstGeom>
          <a:solidFill>
            <a:srgbClr val="E0BED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110000"/>
              </a:lnSpc>
              <a:spcBef>
                <a:spcPct val="0"/>
              </a:spcBef>
              <a:buFontTx/>
              <a:buNone/>
            </a:pPr>
            <a:r>
              <a:rPr lang="ja-JP" altLang="en-US" sz="2200" b="1">
                <a:latin typeface="Times New Roman" pitchFamily="18" charset="0"/>
              </a:rPr>
              <a:t>いろいろなＱＣ手法とその活用の仕方があるのですね。簡単なものから使ってみます。</a:t>
            </a:r>
          </a:p>
        </p:txBody>
      </p:sp>
      <p:sp>
        <p:nvSpPr>
          <p:cNvPr id="65539" name="AutoShape 6"/>
          <p:cNvSpPr>
            <a:spLocks noChangeArrowheads="1"/>
          </p:cNvSpPr>
          <p:nvPr/>
        </p:nvSpPr>
        <p:spPr bwMode="auto">
          <a:xfrm>
            <a:off x="4211638" y="1268413"/>
            <a:ext cx="4489450" cy="1944687"/>
          </a:xfrm>
          <a:prstGeom prst="wedgeRoundRectCallout">
            <a:avLst>
              <a:gd name="adj1" fmla="val -60324"/>
              <a:gd name="adj2" fmla="val 50981"/>
              <a:gd name="adj3" fmla="val 16667"/>
            </a:avLst>
          </a:prstGeom>
          <a:solidFill>
            <a:srgbClr val="C1DB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110000"/>
              </a:lnSpc>
              <a:spcBef>
                <a:spcPct val="0"/>
              </a:spcBef>
              <a:buFontTx/>
              <a:buNone/>
            </a:pPr>
            <a:r>
              <a:rPr lang="ja-JP" altLang="en-US" sz="2200" b="1">
                <a:latin typeface="Times New Roman" pitchFamily="18" charset="0"/>
              </a:rPr>
              <a:t>それがいいね。</a:t>
            </a:r>
          </a:p>
          <a:p>
            <a:pPr eaLnBrk="1" hangingPunct="1">
              <a:lnSpc>
                <a:spcPct val="110000"/>
              </a:lnSpc>
              <a:spcBef>
                <a:spcPct val="0"/>
              </a:spcBef>
              <a:buFontTx/>
              <a:buNone/>
            </a:pPr>
            <a:r>
              <a:rPr lang="ja-JP" altLang="en-US" sz="2200" b="1">
                <a:latin typeface="Times New Roman" pitchFamily="18" charset="0"/>
              </a:rPr>
              <a:t>新ＱＣ七つ道具や</a:t>
            </a:r>
            <a:r>
              <a:rPr lang="ja-JP" altLang="en-US" sz="2200" b="1">
                <a:latin typeface="ＭＳ Ｐゴシック" pitchFamily="50" charset="-128"/>
              </a:rPr>
              <a:t>ＱＣ</a:t>
            </a:r>
            <a:r>
              <a:rPr lang="ja-JP" altLang="en-US" sz="2200" b="1">
                <a:latin typeface="Times New Roman" pitchFamily="18" charset="0"/>
              </a:rPr>
              <a:t>ストーリーについても知ると更に役立つよ</a:t>
            </a:r>
            <a:r>
              <a:rPr lang="en-US" altLang="ja-JP" sz="2200" b="1">
                <a:latin typeface="Times New Roman" pitchFamily="18" charset="0"/>
              </a:rPr>
              <a:t>…</a:t>
            </a:r>
            <a:r>
              <a:rPr lang="ja-JP" altLang="en-US" sz="2200" b="1">
                <a:latin typeface="Times New Roman" pitchFamily="18" charset="0"/>
              </a:rPr>
              <a:t>。</a:t>
            </a:r>
          </a:p>
        </p:txBody>
      </p:sp>
      <p:sp>
        <p:nvSpPr>
          <p:cNvPr id="65540" name="Text Box 7"/>
          <p:cNvSpPr txBox="1">
            <a:spLocks noChangeArrowheads="1"/>
          </p:cNvSpPr>
          <p:nvPr/>
        </p:nvSpPr>
        <p:spPr bwMode="auto">
          <a:xfrm>
            <a:off x="4310063" y="3500438"/>
            <a:ext cx="4610100" cy="297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ct val="70000"/>
              </a:lnSpc>
              <a:spcBef>
                <a:spcPct val="50000"/>
              </a:spcBef>
              <a:buFontTx/>
              <a:buNone/>
            </a:pPr>
            <a:r>
              <a:rPr lang="en-US" altLang="ja-JP" sz="2800">
                <a:solidFill>
                  <a:srgbClr val="FF0000"/>
                </a:solidFill>
                <a:latin typeface="HGP創英角ﾎﾟｯﾌﾟ体" pitchFamily="50" charset="-128"/>
                <a:ea typeface="HGP創英角ﾎﾟｯﾌﾟ体" pitchFamily="50" charset="-128"/>
              </a:rPr>
              <a:t>○</a:t>
            </a:r>
            <a:r>
              <a:rPr lang="ja-JP" altLang="en-US" sz="2800">
                <a:solidFill>
                  <a:srgbClr val="FF0000"/>
                </a:solidFill>
                <a:latin typeface="HGP創英角ﾎﾟｯﾌﾟ体" pitchFamily="50" charset="-128"/>
                <a:ea typeface="HGP創英角ﾎﾟｯﾌﾟ体" pitchFamily="50" charset="-128"/>
              </a:rPr>
              <a:t>新ＱＣ七つ道具</a:t>
            </a:r>
          </a:p>
          <a:p>
            <a:pPr eaLnBrk="1" hangingPunct="1">
              <a:lnSpc>
                <a:spcPct val="70000"/>
              </a:lnSpc>
              <a:spcBef>
                <a:spcPct val="50000"/>
              </a:spcBef>
              <a:buFontTx/>
              <a:buNone/>
            </a:pPr>
            <a:r>
              <a:rPr lang="ja-JP" altLang="en-US" sz="2800">
                <a:latin typeface="HGP創英角ﾎﾟｯﾌﾟ体" pitchFamily="50" charset="-128"/>
                <a:ea typeface="HGP創英角ﾎﾟｯﾌﾟ体" pitchFamily="50" charset="-128"/>
              </a:rPr>
              <a:t>    ･･･おもに言語情報を取 </a:t>
            </a:r>
          </a:p>
          <a:p>
            <a:pPr eaLnBrk="1" hangingPunct="1">
              <a:lnSpc>
                <a:spcPct val="70000"/>
              </a:lnSpc>
              <a:spcBef>
                <a:spcPct val="50000"/>
              </a:spcBef>
              <a:buFontTx/>
              <a:buNone/>
            </a:pPr>
            <a:r>
              <a:rPr lang="ja-JP" altLang="en-US" sz="2800">
                <a:latin typeface="HGP創英角ﾎﾟｯﾌﾟ体" pitchFamily="50" charset="-128"/>
                <a:ea typeface="HGP創英角ﾎﾟｯﾌﾟ体" pitchFamily="50" charset="-128"/>
              </a:rPr>
              <a:t>         り扱う手法</a:t>
            </a:r>
          </a:p>
          <a:p>
            <a:pPr eaLnBrk="1" hangingPunct="1">
              <a:lnSpc>
                <a:spcPct val="70000"/>
              </a:lnSpc>
              <a:spcBef>
                <a:spcPct val="50000"/>
              </a:spcBef>
              <a:buFontTx/>
              <a:buNone/>
            </a:pPr>
            <a:r>
              <a:rPr lang="ja-JP" altLang="en-US" sz="2800">
                <a:solidFill>
                  <a:srgbClr val="FF0000"/>
                </a:solidFill>
                <a:latin typeface="HGP創英角ﾎﾟｯﾌﾟ体" pitchFamily="50" charset="-128"/>
                <a:ea typeface="HGP創英角ﾎﾟｯﾌﾟ体" pitchFamily="50" charset="-128"/>
              </a:rPr>
              <a:t>○ＱＣストーリー</a:t>
            </a:r>
          </a:p>
          <a:p>
            <a:pPr eaLnBrk="1" hangingPunct="1">
              <a:lnSpc>
                <a:spcPct val="70000"/>
              </a:lnSpc>
              <a:spcBef>
                <a:spcPct val="50000"/>
              </a:spcBef>
              <a:buFontTx/>
              <a:buNone/>
            </a:pPr>
            <a:r>
              <a:rPr lang="ja-JP" altLang="en-US" sz="2800">
                <a:latin typeface="HGP創英角ﾎﾟｯﾌﾟ体" pitchFamily="50" charset="-128"/>
                <a:ea typeface="HGP創英角ﾎﾟｯﾌﾟ体" pitchFamily="50" charset="-128"/>
              </a:rPr>
              <a:t>    ･･･ＱＣ的に問題解決 </a:t>
            </a:r>
          </a:p>
          <a:p>
            <a:pPr eaLnBrk="1" hangingPunct="1">
              <a:lnSpc>
                <a:spcPct val="70000"/>
              </a:lnSpc>
              <a:spcBef>
                <a:spcPct val="50000"/>
              </a:spcBef>
              <a:buFontTx/>
              <a:buNone/>
            </a:pPr>
            <a:r>
              <a:rPr lang="ja-JP" altLang="en-US" sz="2800">
                <a:latin typeface="HGP創英角ﾎﾟｯﾌﾟ体" pitchFamily="50" charset="-128"/>
                <a:ea typeface="HGP創英角ﾎﾟｯﾌﾟ体" pitchFamily="50" charset="-128"/>
              </a:rPr>
              <a:t>         を行う手順</a:t>
            </a:r>
          </a:p>
        </p:txBody>
      </p:sp>
      <p:grpSp>
        <p:nvGrpSpPr>
          <p:cNvPr id="65541" name="Group 10"/>
          <p:cNvGrpSpPr>
            <a:grpSpLocks/>
          </p:cNvGrpSpPr>
          <p:nvPr/>
        </p:nvGrpSpPr>
        <p:grpSpPr bwMode="auto">
          <a:xfrm>
            <a:off x="685800" y="3803650"/>
            <a:ext cx="2601913" cy="2697163"/>
            <a:chOff x="192" y="2352"/>
            <a:chExt cx="1776" cy="1842"/>
          </a:xfrm>
        </p:grpSpPr>
        <p:pic>
          <p:nvPicPr>
            <p:cNvPr id="65548" name="Picture 11" descr="24_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92" y="2352"/>
              <a:ext cx="1700" cy="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9" name="Rectangle 12"/>
            <p:cNvSpPr>
              <a:spLocks noChangeArrowheads="1"/>
            </p:cNvSpPr>
            <p:nvPr/>
          </p:nvSpPr>
          <p:spPr bwMode="auto">
            <a:xfrm>
              <a:off x="912" y="3168"/>
              <a:ext cx="1056" cy="5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pic>
        <p:nvPicPr>
          <p:cNvPr id="65542" name="Picture 13" descr="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9750" y="3810000"/>
            <a:ext cx="2743200"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3" name="Rectangle 14"/>
          <p:cNvSpPr>
            <a:spLocks noChangeArrowheads="1"/>
          </p:cNvSpPr>
          <p:nvPr/>
        </p:nvSpPr>
        <p:spPr bwMode="auto">
          <a:xfrm>
            <a:off x="0" y="0"/>
            <a:ext cx="9144000" cy="704850"/>
          </a:xfrm>
          <a:prstGeom prst="rect">
            <a:avLst/>
          </a:prstGeom>
          <a:solidFill>
            <a:schemeClr val="accent2"/>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65544" name="Rectangle 16"/>
          <p:cNvSpPr>
            <a:spLocks noChangeArrowheads="1"/>
          </p:cNvSpPr>
          <p:nvPr/>
        </p:nvSpPr>
        <p:spPr bwMode="auto">
          <a:xfrm>
            <a:off x="0" y="0"/>
            <a:ext cx="762000" cy="704850"/>
          </a:xfrm>
          <a:prstGeom prst="rect">
            <a:avLst/>
          </a:prstGeom>
          <a:solidFill>
            <a:schemeClr val="bg1"/>
          </a:solidFill>
          <a:ln w="2857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65545" name="Rectangle 17"/>
          <p:cNvSpPr>
            <a:spLocks noChangeArrowheads="1"/>
          </p:cNvSpPr>
          <p:nvPr/>
        </p:nvSpPr>
        <p:spPr bwMode="auto">
          <a:xfrm>
            <a:off x="0" y="0"/>
            <a:ext cx="762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4400">
                <a:solidFill>
                  <a:schemeClr val="accent2"/>
                </a:solidFill>
                <a:latin typeface="HGP創英角ﾎﾟｯﾌﾟ体" pitchFamily="50" charset="-128"/>
                <a:ea typeface="HGP創英角ﾎﾟｯﾌﾟ体" pitchFamily="50" charset="-128"/>
              </a:rPr>
              <a:t>４</a:t>
            </a:r>
            <a:endParaRPr lang="ja-JP" altLang="ja-JP" sz="4400">
              <a:solidFill>
                <a:schemeClr val="accent2"/>
              </a:solidFill>
              <a:latin typeface="HGP創英角ﾎﾟｯﾌﾟ体" pitchFamily="50" charset="-128"/>
              <a:ea typeface="HGP創英角ﾎﾟｯﾌﾟ体" pitchFamily="50" charset="-128"/>
            </a:endParaRPr>
          </a:p>
        </p:txBody>
      </p:sp>
      <p:sp>
        <p:nvSpPr>
          <p:cNvPr id="65546" name="Rectangle 2"/>
          <p:cNvSpPr>
            <a:spLocks noGrp="1" noChangeArrowheads="1"/>
          </p:cNvSpPr>
          <p:nvPr>
            <p:ph type="title"/>
          </p:nvPr>
        </p:nvSpPr>
        <p:spPr>
          <a:xfrm>
            <a:off x="838200" y="0"/>
            <a:ext cx="8305800" cy="685800"/>
          </a:xfrm>
          <a:noFill/>
        </p:spPr>
        <p:txBody>
          <a:bodyPr/>
          <a:lstStyle/>
          <a:p>
            <a:pPr algn="l" eaLnBrk="1" hangingPunct="1"/>
            <a:r>
              <a:rPr lang="ja-JP" altLang="en-US" sz="4200" smtClean="0">
                <a:solidFill>
                  <a:schemeClr val="bg1"/>
                </a:solidFill>
                <a:latin typeface="HGP創英角ﾎﾟｯﾌﾟ体" pitchFamily="50" charset="-128"/>
                <a:ea typeface="HGP創英角ﾎﾟｯﾌﾟ体" pitchFamily="50" charset="-128"/>
              </a:rPr>
              <a:t>その他の道具</a:t>
            </a:r>
          </a:p>
        </p:txBody>
      </p:sp>
      <p:sp>
        <p:nvSpPr>
          <p:cNvPr id="65547"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solidFill>
                  <a:schemeClr val="bg1"/>
                </a:solidFill>
                <a:latin typeface="ＭＳ Ｐゴシック" pitchFamily="50" charset="-128"/>
              </a:rPr>
              <a:t>５８／６０</a:t>
            </a:r>
            <a:endParaRPr lang="en-US" altLang="ja-JP" sz="1400" b="1">
              <a:solidFill>
                <a:schemeClr val="bg1"/>
              </a:solidFill>
              <a:latin typeface="ＭＳ Ｐゴシック" pitchFamily="50"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64"/>
          <p:cNvSpPr txBox="1">
            <a:spLocks noChangeArrowheads="1"/>
          </p:cNvSpPr>
          <p:nvPr/>
        </p:nvSpPr>
        <p:spPr bwMode="auto">
          <a:xfrm>
            <a:off x="1016000" y="1546225"/>
            <a:ext cx="54117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 </a:t>
            </a:r>
            <a:r>
              <a:rPr lang="ja-JP" altLang="en-US" sz="2400">
                <a:solidFill>
                  <a:schemeClr val="tx2"/>
                </a:solidFill>
                <a:latin typeface="Times New Roman" pitchFamily="18" charset="0"/>
                <a:ea typeface="HGS創英角ﾎﾟｯﾌﾟ体" pitchFamily="50" charset="-128"/>
              </a:rPr>
              <a:t>悪さを症状的につかみ絞りこむ</a:t>
            </a:r>
          </a:p>
        </p:txBody>
      </p:sp>
      <p:grpSp>
        <p:nvGrpSpPr>
          <p:cNvPr id="11267" name="Group 130"/>
          <p:cNvGrpSpPr>
            <a:grpSpLocks/>
          </p:cNvGrpSpPr>
          <p:nvPr/>
        </p:nvGrpSpPr>
        <p:grpSpPr bwMode="auto">
          <a:xfrm>
            <a:off x="3349625" y="5362575"/>
            <a:ext cx="2684463" cy="1371600"/>
            <a:chOff x="3017" y="3262"/>
            <a:chExt cx="1228" cy="841"/>
          </a:xfrm>
        </p:grpSpPr>
        <p:sp>
          <p:nvSpPr>
            <p:cNvPr id="11316" name="Oval 99"/>
            <p:cNvSpPr>
              <a:spLocks noChangeArrowheads="1"/>
            </p:cNvSpPr>
            <p:nvPr/>
          </p:nvSpPr>
          <p:spPr bwMode="auto">
            <a:xfrm>
              <a:off x="3017" y="3262"/>
              <a:ext cx="1228" cy="841"/>
            </a:xfrm>
            <a:prstGeom prst="ellipse">
              <a:avLst/>
            </a:prstGeom>
            <a:solidFill>
              <a:srgbClr val="C0C0C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1317" name="Text Box 104"/>
            <p:cNvSpPr txBox="1">
              <a:spLocks noChangeArrowheads="1"/>
            </p:cNvSpPr>
            <p:nvPr/>
          </p:nvSpPr>
          <p:spPr bwMode="auto">
            <a:xfrm>
              <a:off x="3307" y="3317"/>
              <a:ext cx="733"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chemeClr val="tx2"/>
                  </a:solidFill>
                  <a:latin typeface="Times New Roman" pitchFamily="18" charset="0"/>
                  <a:ea typeface="HGS創英角ﾎﾟｯﾌﾟ体" pitchFamily="50" charset="-128"/>
                </a:rPr>
                <a:t>現象</a:t>
              </a:r>
            </a:p>
          </p:txBody>
        </p:sp>
      </p:grpSp>
      <p:grpSp>
        <p:nvGrpSpPr>
          <p:cNvPr id="11268" name="Group 128"/>
          <p:cNvGrpSpPr>
            <a:grpSpLocks/>
          </p:cNvGrpSpPr>
          <p:nvPr/>
        </p:nvGrpSpPr>
        <p:grpSpPr bwMode="auto">
          <a:xfrm>
            <a:off x="5653088" y="4008438"/>
            <a:ext cx="2878137" cy="1663700"/>
            <a:chOff x="2704" y="2563"/>
            <a:chExt cx="1246" cy="728"/>
          </a:xfrm>
        </p:grpSpPr>
        <p:sp>
          <p:nvSpPr>
            <p:cNvPr id="11314" name="Oval 105"/>
            <p:cNvSpPr>
              <a:spLocks noChangeArrowheads="1"/>
            </p:cNvSpPr>
            <p:nvPr/>
          </p:nvSpPr>
          <p:spPr bwMode="auto">
            <a:xfrm>
              <a:off x="2704" y="2563"/>
              <a:ext cx="1246" cy="72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1315" name="Text Box 107"/>
            <p:cNvSpPr txBox="1">
              <a:spLocks noChangeArrowheads="1"/>
            </p:cNvSpPr>
            <p:nvPr/>
          </p:nvSpPr>
          <p:spPr bwMode="auto">
            <a:xfrm>
              <a:off x="3135" y="2596"/>
              <a:ext cx="670"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latin typeface="Times New Roman" pitchFamily="18" charset="0"/>
                  <a:ea typeface="HGS創英角ﾎﾟｯﾌﾟ体" pitchFamily="50" charset="-128"/>
                </a:rPr>
                <a:t>材料</a:t>
              </a:r>
            </a:p>
          </p:txBody>
        </p:sp>
      </p:grpSp>
      <p:grpSp>
        <p:nvGrpSpPr>
          <p:cNvPr id="11269" name="Group 129"/>
          <p:cNvGrpSpPr>
            <a:grpSpLocks/>
          </p:cNvGrpSpPr>
          <p:nvPr/>
        </p:nvGrpSpPr>
        <p:grpSpPr bwMode="auto">
          <a:xfrm>
            <a:off x="6340475" y="5387975"/>
            <a:ext cx="2462213" cy="1411288"/>
            <a:chOff x="3961" y="2585"/>
            <a:chExt cx="1187" cy="930"/>
          </a:xfrm>
        </p:grpSpPr>
        <p:sp>
          <p:nvSpPr>
            <p:cNvPr id="11312" name="Oval 106"/>
            <p:cNvSpPr>
              <a:spLocks noChangeArrowheads="1"/>
            </p:cNvSpPr>
            <p:nvPr/>
          </p:nvSpPr>
          <p:spPr bwMode="auto">
            <a:xfrm>
              <a:off x="3961" y="2585"/>
              <a:ext cx="1187" cy="930"/>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1313" name="Text Box 108"/>
            <p:cNvSpPr txBox="1">
              <a:spLocks noChangeArrowheads="1"/>
            </p:cNvSpPr>
            <p:nvPr/>
          </p:nvSpPr>
          <p:spPr bwMode="auto">
            <a:xfrm>
              <a:off x="4120" y="2656"/>
              <a:ext cx="86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latin typeface="Times New Roman" pitchFamily="18" charset="0"/>
                  <a:ea typeface="HGS創英角ﾎﾟｯﾌﾟ体" pitchFamily="50" charset="-128"/>
                </a:rPr>
                <a:t>方法</a:t>
              </a:r>
            </a:p>
          </p:txBody>
        </p:sp>
      </p:grpSp>
      <p:sp>
        <p:nvSpPr>
          <p:cNvPr id="11270" name="Text Box 117"/>
          <p:cNvSpPr txBox="1">
            <a:spLocks noChangeArrowheads="1"/>
          </p:cNvSpPr>
          <p:nvPr/>
        </p:nvSpPr>
        <p:spPr bwMode="auto">
          <a:xfrm>
            <a:off x="6037263" y="4651375"/>
            <a:ext cx="112395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供給者</a:t>
            </a:r>
          </a:p>
        </p:txBody>
      </p:sp>
      <p:sp>
        <p:nvSpPr>
          <p:cNvPr id="11271" name="Text Box 117"/>
          <p:cNvSpPr txBox="1">
            <a:spLocks noChangeArrowheads="1"/>
          </p:cNvSpPr>
          <p:nvPr/>
        </p:nvSpPr>
        <p:spPr bwMode="auto">
          <a:xfrm>
            <a:off x="7389813" y="4606925"/>
            <a:ext cx="112395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ロット</a:t>
            </a:r>
          </a:p>
        </p:txBody>
      </p:sp>
      <p:sp>
        <p:nvSpPr>
          <p:cNvPr id="11272" name="Text Box 117"/>
          <p:cNvSpPr txBox="1">
            <a:spLocks noChangeArrowheads="1"/>
          </p:cNvSpPr>
          <p:nvPr/>
        </p:nvSpPr>
        <p:spPr bwMode="auto">
          <a:xfrm>
            <a:off x="6762750" y="5003800"/>
            <a:ext cx="112395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成分</a:t>
            </a:r>
          </a:p>
        </p:txBody>
      </p:sp>
      <p:sp>
        <p:nvSpPr>
          <p:cNvPr id="11273" name="Text Box 117"/>
          <p:cNvSpPr txBox="1">
            <a:spLocks noChangeArrowheads="1"/>
          </p:cNvSpPr>
          <p:nvPr/>
        </p:nvSpPr>
        <p:spPr bwMode="auto">
          <a:xfrm>
            <a:off x="6577013" y="6011863"/>
            <a:ext cx="112395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測定器</a:t>
            </a:r>
          </a:p>
        </p:txBody>
      </p:sp>
      <p:sp>
        <p:nvSpPr>
          <p:cNvPr id="11274" name="Text Box 117"/>
          <p:cNvSpPr txBox="1">
            <a:spLocks noChangeArrowheads="1"/>
          </p:cNvSpPr>
          <p:nvPr/>
        </p:nvSpPr>
        <p:spPr bwMode="auto">
          <a:xfrm>
            <a:off x="3636963" y="5921375"/>
            <a:ext cx="112395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時系列</a:t>
            </a:r>
          </a:p>
        </p:txBody>
      </p:sp>
      <p:sp>
        <p:nvSpPr>
          <p:cNvPr id="11275" name="Text Box 117"/>
          <p:cNvSpPr txBox="1">
            <a:spLocks noChangeArrowheads="1"/>
          </p:cNvSpPr>
          <p:nvPr/>
        </p:nvSpPr>
        <p:spPr bwMode="auto">
          <a:xfrm>
            <a:off x="4841875" y="6037263"/>
            <a:ext cx="11239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勤務別</a:t>
            </a:r>
          </a:p>
        </p:txBody>
      </p:sp>
      <p:sp>
        <p:nvSpPr>
          <p:cNvPr id="11276" name="Text Box 117"/>
          <p:cNvSpPr txBox="1">
            <a:spLocks noChangeArrowheads="1"/>
          </p:cNvSpPr>
          <p:nvPr/>
        </p:nvSpPr>
        <p:spPr bwMode="auto">
          <a:xfrm>
            <a:off x="7564438" y="6242050"/>
            <a:ext cx="112395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検査具</a:t>
            </a:r>
          </a:p>
        </p:txBody>
      </p:sp>
      <p:sp>
        <p:nvSpPr>
          <p:cNvPr id="11277" name="Rectangle 6"/>
          <p:cNvSpPr txBox="1">
            <a:spLocks noChangeArrowheads="1"/>
          </p:cNvSpPr>
          <p:nvPr/>
        </p:nvSpPr>
        <p:spPr bwMode="auto">
          <a:xfrm>
            <a:off x="0" y="0"/>
            <a:ext cx="8229600"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a:latin typeface="HGP創英角ﾎﾟｯﾌﾟ体" pitchFamily="50" charset="-128"/>
                <a:ea typeface="HGP創英角ﾎﾟｯﾌﾟ体" pitchFamily="50" charset="-128"/>
              </a:rPr>
              <a:t>　　層別はデータ解析の第一歩</a:t>
            </a:r>
            <a:endParaRPr lang="ja-JP" altLang="en-US" sz="2600">
              <a:solidFill>
                <a:srgbClr val="FF0000"/>
              </a:solidFill>
              <a:latin typeface="HGP創英角ﾎﾟｯﾌﾟ体" pitchFamily="50" charset="-128"/>
              <a:ea typeface="HGP創英角ﾎﾟｯﾌﾟ体" pitchFamily="50" charset="-128"/>
            </a:endParaRPr>
          </a:p>
        </p:txBody>
      </p:sp>
      <p:grpSp>
        <p:nvGrpSpPr>
          <p:cNvPr id="11278" name="Group 7"/>
          <p:cNvGrpSpPr>
            <a:grpSpLocks/>
          </p:cNvGrpSpPr>
          <p:nvPr/>
        </p:nvGrpSpPr>
        <p:grpSpPr bwMode="auto">
          <a:xfrm>
            <a:off x="0" y="0"/>
            <a:ext cx="546100" cy="584200"/>
            <a:chOff x="0" y="0"/>
            <a:chExt cx="344" cy="368"/>
          </a:xfrm>
        </p:grpSpPr>
        <p:sp>
          <p:nvSpPr>
            <p:cNvPr id="11309" name="AutoShape 8"/>
            <p:cNvSpPr>
              <a:spLocks noChangeArrowheads="1"/>
            </p:cNvSpPr>
            <p:nvPr/>
          </p:nvSpPr>
          <p:spPr bwMode="auto">
            <a:xfrm rot="5400000">
              <a:off x="120" y="144"/>
              <a:ext cx="240" cy="208"/>
            </a:xfrm>
            <a:prstGeom prst="triangle">
              <a:avLst>
                <a:gd name="adj" fmla="val 50000"/>
              </a:avLst>
            </a:prstGeom>
            <a:solidFill>
              <a:srgbClr val="62646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1310" name="AutoShape 9"/>
            <p:cNvSpPr>
              <a:spLocks noChangeArrowheads="1"/>
            </p:cNvSpPr>
            <p:nvPr/>
          </p:nvSpPr>
          <p:spPr bwMode="auto">
            <a:xfrm rot="5400000">
              <a:off x="201" y="183"/>
              <a:ext cx="152" cy="132"/>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1311" name="Rectangle 10"/>
            <p:cNvSpPr>
              <a:spLocks noChangeArrowheads="1"/>
            </p:cNvSpPr>
            <p:nvPr/>
          </p:nvSpPr>
          <p:spPr bwMode="auto">
            <a:xfrm>
              <a:off x="0" y="0"/>
              <a:ext cx="95" cy="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sp>
        <p:nvSpPr>
          <p:cNvPr id="11279" name="Text Box 8"/>
          <p:cNvSpPr txBox="1">
            <a:spLocks noChangeArrowheads="1"/>
          </p:cNvSpPr>
          <p:nvPr/>
        </p:nvSpPr>
        <p:spPr bwMode="auto">
          <a:xfrm>
            <a:off x="547688" y="636588"/>
            <a:ext cx="7737475" cy="893762"/>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600">
                <a:solidFill>
                  <a:srgbClr val="0000FF"/>
                </a:solidFill>
                <a:latin typeface="HGP創英角ﾎﾟｯﾌﾟ体" pitchFamily="50" charset="-128"/>
                <a:ea typeface="HGP創英角ﾎﾟｯﾌﾟ体" pitchFamily="50" charset="-128"/>
                <a:hlinkClick r:id="rId3" action="ppaction://hlinkpres?slideindex=1&amp;slidetitle="/>
              </a:rPr>
              <a:t>しっかりと層別を行うことにより，問題点（ばらつき）をしっかりと把握できる。</a:t>
            </a:r>
            <a:endParaRPr lang="ja-JP" altLang="en-US" sz="2600">
              <a:solidFill>
                <a:srgbClr val="0000FF"/>
              </a:solidFill>
              <a:latin typeface="HGP創英角ﾎﾟｯﾌﾟ体" pitchFamily="50" charset="-128"/>
              <a:ea typeface="HGP創英角ﾎﾟｯﾌﾟ体" pitchFamily="50" charset="-128"/>
            </a:endParaRPr>
          </a:p>
        </p:txBody>
      </p:sp>
      <p:grpSp>
        <p:nvGrpSpPr>
          <p:cNvPr id="11280" name="Group 126"/>
          <p:cNvGrpSpPr>
            <a:grpSpLocks/>
          </p:cNvGrpSpPr>
          <p:nvPr/>
        </p:nvGrpSpPr>
        <p:grpSpPr bwMode="auto">
          <a:xfrm>
            <a:off x="150813" y="4495800"/>
            <a:ext cx="3240087" cy="1968500"/>
            <a:chOff x="597" y="2535"/>
            <a:chExt cx="2270" cy="1632"/>
          </a:xfrm>
        </p:grpSpPr>
        <p:sp>
          <p:nvSpPr>
            <p:cNvPr id="11304" name="Oval 98"/>
            <p:cNvSpPr>
              <a:spLocks noChangeArrowheads="1"/>
            </p:cNvSpPr>
            <p:nvPr/>
          </p:nvSpPr>
          <p:spPr bwMode="auto">
            <a:xfrm>
              <a:off x="597" y="2535"/>
              <a:ext cx="2270" cy="1632"/>
            </a:xfrm>
            <a:prstGeom prst="ellipse">
              <a:avLst/>
            </a:prstGeom>
            <a:solidFill>
              <a:srgbClr val="FFCC99"/>
            </a:solidFill>
            <a:ln w="44450">
              <a:solidFill>
                <a:srgbClr val="FF66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1305" name="Text Box 102"/>
            <p:cNvSpPr txBox="1">
              <a:spLocks noChangeArrowheads="1"/>
            </p:cNvSpPr>
            <p:nvPr/>
          </p:nvSpPr>
          <p:spPr bwMode="auto">
            <a:xfrm>
              <a:off x="909" y="2780"/>
              <a:ext cx="914"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chemeClr val="tx2"/>
                  </a:solidFill>
                  <a:latin typeface="Times New Roman" pitchFamily="18" charset="0"/>
                  <a:ea typeface="HGS創英角ﾎﾟｯﾌﾟ体" pitchFamily="50" charset="-128"/>
                </a:rPr>
                <a:t>場所</a:t>
              </a:r>
            </a:p>
          </p:txBody>
        </p:sp>
        <p:sp>
          <p:nvSpPr>
            <p:cNvPr id="11306" name="Text Box 118"/>
            <p:cNvSpPr txBox="1">
              <a:spLocks noChangeArrowheads="1"/>
            </p:cNvSpPr>
            <p:nvPr/>
          </p:nvSpPr>
          <p:spPr bwMode="auto">
            <a:xfrm>
              <a:off x="1692" y="3011"/>
              <a:ext cx="96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工程</a:t>
              </a:r>
            </a:p>
          </p:txBody>
        </p:sp>
        <p:sp>
          <p:nvSpPr>
            <p:cNvPr id="11307" name="Text Box 119"/>
            <p:cNvSpPr txBox="1">
              <a:spLocks noChangeArrowheads="1"/>
            </p:cNvSpPr>
            <p:nvPr/>
          </p:nvSpPr>
          <p:spPr bwMode="auto">
            <a:xfrm>
              <a:off x="1011" y="3244"/>
              <a:ext cx="142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装置部位</a:t>
              </a:r>
            </a:p>
          </p:txBody>
        </p:sp>
        <p:sp>
          <p:nvSpPr>
            <p:cNvPr id="11308" name="Text Box 122"/>
            <p:cNvSpPr txBox="1">
              <a:spLocks noChangeArrowheads="1"/>
            </p:cNvSpPr>
            <p:nvPr/>
          </p:nvSpPr>
          <p:spPr bwMode="auto">
            <a:xfrm>
              <a:off x="1367" y="3551"/>
              <a:ext cx="142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部品位置</a:t>
              </a:r>
            </a:p>
          </p:txBody>
        </p:sp>
      </p:grpSp>
      <p:sp>
        <p:nvSpPr>
          <p:cNvPr id="11281" name="Oval 100"/>
          <p:cNvSpPr>
            <a:spLocks noChangeArrowheads="1"/>
          </p:cNvSpPr>
          <p:nvPr/>
        </p:nvSpPr>
        <p:spPr bwMode="auto">
          <a:xfrm>
            <a:off x="2441575" y="3344863"/>
            <a:ext cx="3738563" cy="2074862"/>
          </a:xfrm>
          <a:prstGeom prst="ellipse">
            <a:avLst/>
          </a:prstGeom>
          <a:solidFill>
            <a:srgbClr val="FFD5FF"/>
          </a:solidFill>
          <a:ln w="38100">
            <a:solidFill>
              <a:srgbClr val="B54BF7"/>
            </a:solidFill>
            <a:round/>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grpSp>
        <p:nvGrpSpPr>
          <p:cNvPr id="11282" name="Group 127"/>
          <p:cNvGrpSpPr>
            <a:grpSpLocks/>
          </p:cNvGrpSpPr>
          <p:nvPr/>
        </p:nvGrpSpPr>
        <p:grpSpPr bwMode="auto">
          <a:xfrm>
            <a:off x="5180013" y="2003425"/>
            <a:ext cx="3738562" cy="2074863"/>
            <a:chOff x="2721" y="1085"/>
            <a:chExt cx="2278" cy="1439"/>
          </a:xfrm>
        </p:grpSpPr>
        <p:sp>
          <p:nvSpPr>
            <p:cNvPr id="11298" name="Oval 100"/>
            <p:cNvSpPr>
              <a:spLocks noChangeArrowheads="1"/>
            </p:cNvSpPr>
            <p:nvPr/>
          </p:nvSpPr>
          <p:spPr bwMode="auto">
            <a:xfrm>
              <a:off x="2721" y="1085"/>
              <a:ext cx="2278" cy="1439"/>
            </a:xfrm>
            <a:prstGeom prst="ellipse">
              <a:avLst/>
            </a:prstGeom>
            <a:solidFill>
              <a:srgbClr val="CCFFFF"/>
            </a:solidFill>
            <a:ln w="381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0"/>
                </a:spcBef>
                <a:buFontTx/>
                <a:buNone/>
              </a:pPr>
              <a:endParaRPr kumimoji="0" lang="ja-JP" altLang="en-US" sz="2000"/>
            </a:p>
          </p:txBody>
        </p:sp>
        <p:sp>
          <p:nvSpPr>
            <p:cNvPr id="11299" name="Text Box 103"/>
            <p:cNvSpPr txBox="1">
              <a:spLocks noChangeArrowheads="1"/>
            </p:cNvSpPr>
            <p:nvPr/>
          </p:nvSpPr>
          <p:spPr bwMode="auto">
            <a:xfrm>
              <a:off x="2997" y="1313"/>
              <a:ext cx="947"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chemeClr val="tx2"/>
                  </a:solidFill>
                  <a:latin typeface="Times New Roman" pitchFamily="18" charset="0"/>
                  <a:ea typeface="HGS創英角ﾎﾟｯﾌﾟ体" pitchFamily="50" charset="-128"/>
                </a:rPr>
                <a:t>機種</a:t>
              </a:r>
            </a:p>
          </p:txBody>
        </p:sp>
        <p:sp>
          <p:nvSpPr>
            <p:cNvPr id="11300" name="Text Box 111"/>
            <p:cNvSpPr txBox="1">
              <a:spLocks noChangeArrowheads="1"/>
            </p:cNvSpPr>
            <p:nvPr/>
          </p:nvSpPr>
          <p:spPr bwMode="auto">
            <a:xfrm>
              <a:off x="3173" y="1693"/>
              <a:ext cx="67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１号機</a:t>
              </a:r>
            </a:p>
          </p:txBody>
        </p:sp>
        <p:sp>
          <p:nvSpPr>
            <p:cNvPr id="11301" name="Text Box 112"/>
            <p:cNvSpPr txBox="1">
              <a:spLocks noChangeArrowheads="1"/>
            </p:cNvSpPr>
            <p:nvPr/>
          </p:nvSpPr>
          <p:spPr bwMode="auto">
            <a:xfrm>
              <a:off x="3986" y="1859"/>
              <a:ext cx="67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製品</a:t>
              </a:r>
              <a:r>
                <a:rPr lang="en-US" altLang="ja-JP" sz="2400">
                  <a:latin typeface="Times New Roman" pitchFamily="18" charset="0"/>
                </a:rPr>
                <a:t>B</a:t>
              </a:r>
            </a:p>
          </p:txBody>
        </p:sp>
        <p:sp>
          <p:nvSpPr>
            <p:cNvPr id="11302" name="Text Box 113"/>
            <p:cNvSpPr txBox="1">
              <a:spLocks noChangeArrowheads="1"/>
            </p:cNvSpPr>
            <p:nvPr/>
          </p:nvSpPr>
          <p:spPr bwMode="auto">
            <a:xfrm>
              <a:off x="3822" y="1506"/>
              <a:ext cx="67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製品</a:t>
              </a:r>
              <a:r>
                <a:rPr lang="en-US" altLang="ja-JP" sz="2400">
                  <a:latin typeface="Times New Roman" pitchFamily="18" charset="0"/>
                </a:rPr>
                <a:t>A</a:t>
              </a:r>
            </a:p>
          </p:txBody>
        </p:sp>
        <p:sp>
          <p:nvSpPr>
            <p:cNvPr id="11303" name="Text Box 117"/>
            <p:cNvSpPr txBox="1">
              <a:spLocks noChangeArrowheads="1"/>
            </p:cNvSpPr>
            <p:nvPr/>
          </p:nvSpPr>
          <p:spPr bwMode="auto">
            <a:xfrm>
              <a:off x="3293" y="1953"/>
              <a:ext cx="67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２号機</a:t>
              </a:r>
            </a:p>
          </p:txBody>
        </p:sp>
      </p:grpSp>
      <p:grpSp>
        <p:nvGrpSpPr>
          <p:cNvPr id="11283" name="Group 131"/>
          <p:cNvGrpSpPr>
            <a:grpSpLocks/>
          </p:cNvGrpSpPr>
          <p:nvPr/>
        </p:nvGrpSpPr>
        <p:grpSpPr bwMode="auto">
          <a:xfrm>
            <a:off x="395288" y="2003425"/>
            <a:ext cx="3865562" cy="2520950"/>
            <a:chOff x="249" y="1059"/>
            <a:chExt cx="2581" cy="2234"/>
          </a:xfrm>
        </p:grpSpPr>
        <p:sp>
          <p:nvSpPr>
            <p:cNvPr id="11291" name="Oval 97"/>
            <p:cNvSpPr>
              <a:spLocks noChangeArrowheads="1"/>
            </p:cNvSpPr>
            <p:nvPr/>
          </p:nvSpPr>
          <p:spPr bwMode="auto">
            <a:xfrm>
              <a:off x="490" y="1059"/>
              <a:ext cx="2340" cy="1511"/>
            </a:xfrm>
            <a:prstGeom prst="ellipse">
              <a:avLst/>
            </a:prstGeom>
            <a:solidFill>
              <a:srgbClr val="FFFF99"/>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0"/>
                </a:spcBef>
                <a:buFontTx/>
                <a:buNone/>
              </a:pPr>
              <a:endParaRPr kumimoji="0" lang="ja-JP" altLang="ja-JP" sz="4000"/>
            </a:p>
          </p:txBody>
        </p:sp>
        <p:sp>
          <p:nvSpPr>
            <p:cNvPr id="11292" name="Text Box 101"/>
            <p:cNvSpPr txBox="1">
              <a:spLocks noChangeArrowheads="1"/>
            </p:cNvSpPr>
            <p:nvPr/>
          </p:nvSpPr>
          <p:spPr bwMode="auto">
            <a:xfrm>
              <a:off x="975" y="1255"/>
              <a:ext cx="666"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chemeClr val="tx2"/>
                  </a:solidFill>
                  <a:latin typeface="Times New Roman" pitchFamily="18" charset="0"/>
                  <a:ea typeface="HGS創英角ﾎﾟｯﾌﾟ体" pitchFamily="50" charset="-128"/>
                </a:rPr>
                <a:t>時間</a:t>
              </a:r>
            </a:p>
          </p:txBody>
        </p:sp>
        <p:sp>
          <p:nvSpPr>
            <p:cNvPr id="11293" name="Text Box 110"/>
            <p:cNvSpPr txBox="1">
              <a:spLocks noChangeArrowheads="1"/>
            </p:cNvSpPr>
            <p:nvPr/>
          </p:nvSpPr>
          <p:spPr bwMode="auto">
            <a:xfrm>
              <a:off x="1051" y="1847"/>
              <a:ext cx="7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時間</a:t>
              </a:r>
            </a:p>
          </p:txBody>
        </p:sp>
        <p:sp>
          <p:nvSpPr>
            <p:cNvPr id="11294" name="Text Box 114"/>
            <p:cNvSpPr txBox="1">
              <a:spLocks noChangeArrowheads="1"/>
            </p:cNvSpPr>
            <p:nvPr/>
          </p:nvSpPr>
          <p:spPr bwMode="auto">
            <a:xfrm>
              <a:off x="1474" y="2117"/>
              <a:ext cx="64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曜日</a:t>
              </a:r>
            </a:p>
          </p:txBody>
        </p:sp>
        <p:sp>
          <p:nvSpPr>
            <p:cNvPr id="11295" name="Text Box 115"/>
            <p:cNvSpPr txBox="1">
              <a:spLocks noChangeArrowheads="1"/>
            </p:cNvSpPr>
            <p:nvPr/>
          </p:nvSpPr>
          <p:spPr bwMode="auto">
            <a:xfrm>
              <a:off x="1674" y="1471"/>
              <a:ext cx="79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月　日</a:t>
              </a:r>
            </a:p>
          </p:txBody>
        </p:sp>
        <p:sp>
          <p:nvSpPr>
            <p:cNvPr id="11296" name="Text Box 116"/>
            <p:cNvSpPr txBox="1">
              <a:spLocks noChangeArrowheads="1"/>
            </p:cNvSpPr>
            <p:nvPr/>
          </p:nvSpPr>
          <p:spPr bwMode="auto">
            <a:xfrm>
              <a:off x="1934" y="1836"/>
              <a:ext cx="64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週</a:t>
              </a:r>
            </a:p>
          </p:txBody>
        </p:sp>
        <p:pic>
          <p:nvPicPr>
            <p:cNvPr id="11297" name="Picture 124" descr="0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 y="1687"/>
              <a:ext cx="655" cy="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84" name="Text Box 101"/>
          <p:cNvSpPr txBox="1">
            <a:spLocks noChangeArrowheads="1"/>
          </p:cNvSpPr>
          <p:nvPr/>
        </p:nvSpPr>
        <p:spPr bwMode="auto">
          <a:xfrm>
            <a:off x="3892550" y="3486150"/>
            <a:ext cx="996950"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a:solidFill>
                  <a:schemeClr val="tx2"/>
                </a:solidFill>
                <a:latin typeface="Times New Roman" pitchFamily="18" charset="0"/>
                <a:ea typeface="HGS創英角ﾎﾟｯﾌﾟ体" pitchFamily="50" charset="-128"/>
              </a:rPr>
              <a:t>人</a:t>
            </a:r>
          </a:p>
        </p:txBody>
      </p:sp>
      <p:sp>
        <p:nvSpPr>
          <p:cNvPr id="11285" name="Text Box 117"/>
          <p:cNvSpPr txBox="1">
            <a:spLocks noChangeArrowheads="1"/>
          </p:cNvSpPr>
          <p:nvPr/>
        </p:nvSpPr>
        <p:spPr bwMode="auto">
          <a:xfrm>
            <a:off x="2746375" y="3748088"/>
            <a:ext cx="112395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新人</a:t>
            </a:r>
          </a:p>
        </p:txBody>
      </p:sp>
      <p:sp>
        <p:nvSpPr>
          <p:cNvPr id="11286" name="Text Box 117"/>
          <p:cNvSpPr txBox="1">
            <a:spLocks noChangeArrowheads="1"/>
          </p:cNvSpPr>
          <p:nvPr/>
        </p:nvSpPr>
        <p:spPr bwMode="auto">
          <a:xfrm>
            <a:off x="3065463" y="4165600"/>
            <a:ext cx="12985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ベテラン</a:t>
            </a:r>
          </a:p>
        </p:txBody>
      </p:sp>
      <p:sp>
        <p:nvSpPr>
          <p:cNvPr id="11287" name="Text Box 117"/>
          <p:cNvSpPr txBox="1">
            <a:spLocks noChangeArrowheads="1"/>
          </p:cNvSpPr>
          <p:nvPr/>
        </p:nvSpPr>
        <p:spPr bwMode="auto">
          <a:xfrm>
            <a:off x="2897188" y="4625975"/>
            <a:ext cx="112395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正社員</a:t>
            </a:r>
          </a:p>
        </p:txBody>
      </p:sp>
      <p:sp>
        <p:nvSpPr>
          <p:cNvPr id="11288" name="Text Box 117"/>
          <p:cNvSpPr txBox="1">
            <a:spLocks noChangeArrowheads="1"/>
          </p:cNvSpPr>
          <p:nvPr/>
        </p:nvSpPr>
        <p:spPr bwMode="auto">
          <a:xfrm>
            <a:off x="4111625" y="4714875"/>
            <a:ext cx="156051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派遣社員</a:t>
            </a:r>
          </a:p>
        </p:txBody>
      </p:sp>
      <p:sp>
        <p:nvSpPr>
          <p:cNvPr id="11289" name="Text Box 117"/>
          <p:cNvSpPr txBox="1">
            <a:spLocks noChangeArrowheads="1"/>
          </p:cNvSpPr>
          <p:nvPr/>
        </p:nvSpPr>
        <p:spPr bwMode="auto">
          <a:xfrm>
            <a:off x="4562475" y="4129088"/>
            <a:ext cx="156845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Times New Roman" pitchFamily="18" charset="0"/>
              </a:rPr>
              <a:t>経験年数</a:t>
            </a:r>
          </a:p>
        </p:txBody>
      </p:sp>
      <p:sp>
        <p:nvSpPr>
          <p:cNvPr id="11290"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５／６０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0" y="549275"/>
            <a:ext cx="7772400" cy="685800"/>
          </a:xfrm>
          <a:ln w="28575">
            <a:solidFill>
              <a:schemeClr val="tx1"/>
            </a:solidFill>
            <a:miter lim="800000"/>
            <a:headEnd/>
            <a:tailEnd/>
          </a:ln>
        </p:spPr>
        <p:txBody>
          <a:bodyPr/>
          <a:lstStyle/>
          <a:p>
            <a:r>
              <a:rPr lang="ja-JP" altLang="en-US" sz="3600" b="1" smtClean="0">
                <a:latin typeface="HGP創英角ﾎﾟｯﾌﾟ体" pitchFamily="50" charset="-128"/>
                <a:ea typeface="HGP創英角ﾎﾟｯﾌﾟ体" pitchFamily="50" charset="-128"/>
              </a:rPr>
              <a:t>新ＱＣ七つ道具</a:t>
            </a:r>
            <a:endParaRPr lang="ja-JP" altLang="en-US" b="1" smtClean="0">
              <a:latin typeface="HGP創英角ﾎﾟｯﾌﾟ体" pitchFamily="50" charset="-128"/>
              <a:ea typeface="HGP創英角ﾎﾟｯﾌﾟ体" pitchFamily="50" charset="-128"/>
            </a:endParaRPr>
          </a:p>
        </p:txBody>
      </p:sp>
      <p:sp>
        <p:nvSpPr>
          <p:cNvPr id="66563" name="Rectangle 3"/>
          <p:cNvSpPr>
            <a:spLocks noGrp="1" noChangeArrowheads="1"/>
          </p:cNvSpPr>
          <p:nvPr>
            <p:ph type="body" idx="1"/>
          </p:nvPr>
        </p:nvSpPr>
        <p:spPr>
          <a:xfrm>
            <a:off x="706438" y="1844675"/>
            <a:ext cx="4857750" cy="4537075"/>
          </a:xfrm>
          <a:solidFill>
            <a:srgbClr val="FFFF00"/>
          </a:solidFill>
        </p:spPr>
        <p:txBody>
          <a:bodyPr tIns="180000" bIns="0"/>
          <a:lstStyle/>
          <a:p>
            <a:pPr marL="609600" indent="-609600">
              <a:lnSpc>
                <a:spcPct val="120000"/>
              </a:lnSpc>
              <a:buFontTx/>
              <a:buNone/>
            </a:pPr>
            <a:r>
              <a:rPr lang="en-US" altLang="ja-JP" sz="2800" smtClean="0">
                <a:latin typeface="HGP創英角ﾎﾟｯﾌﾟ体" pitchFamily="50" charset="-128"/>
                <a:ea typeface="HGP創英角ﾎﾟｯﾌﾟ体" pitchFamily="50" charset="-128"/>
              </a:rPr>
              <a:t>①</a:t>
            </a:r>
            <a:r>
              <a:rPr lang="ja-JP" altLang="en-US" sz="2800" smtClean="0">
                <a:latin typeface="HGP創英角ﾎﾟｯﾌﾟ体" pitchFamily="50" charset="-128"/>
                <a:ea typeface="HGP創英角ﾎﾟｯﾌﾟ体" pitchFamily="50" charset="-128"/>
              </a:rPr>
              <a:t>親和図法（</a:t>
            </a:r>
            <a:r>
              <a:rPr lang="en-US" altLang="ja-JP" sz="2800" smtClean="0">
                <a:latin typeface="HGP創英角ﾎﾟｯﾌﾟ体" pitchFamily="50" charset="-128"/>
                <a:ea typeface="HGP創英角ﾎﾟｯﾌﾟ体" pitchFamily="50" charset="-128"/>
              </a:rPr>
              <a:t>KJ</a:t>
            </a:r>
            <a:r>
              <a:rPr lang="ja-JP" altLang="en-US" sz="2800" smtClean="0">
                <a:latin typeface="HGP創英角ﾎﾟｯﾌﾟ体" pitchFamily="50" charset="-128"/>
                <a:ea typeface="HGP創英角ﾎﾟｯﾌﾟ体" pitchFamily="50" charset="-128"/>
              </a:rPr>
              <a:t>法）</a:t>
            </a:r>
          </a:p>
          <a:p>
            <a:pPr marL="609600" indent="-609600">
              <a:lnSpc>
                <a:spcPct val="120000"/>
              </a:lnSpc>
              <a:buFontTx/>
              <a:buNone/>
            </a:pPr>
            <a:r>
              <a:rPr lang="ja-JP" altLang="en-US" sz="2800" smtClean="0">
                <a:latin typeface="HGP創英角ﾎﾟｯﾌﾟ体" pitchFamily="50" charset="-128"/>
                <a:ea typeface="HGP創英角ﾎﾟｯﾌﾟ体" pitchFamily="50" charset="-128"/>
              </a:rPr>
              <a:t>②連関図法</a:t>
            </a:r>
          </a:p>
          <a:p>
            <a:pPr marL="609600" indent="-609600">
              <a:lnSpc>
                <a:spcPct val="120000"/>
              </a:lnSpc>
              <a:buFontTx/>
              <a:buNone/>
            </a:pPr>
            <a:r>
              <a:rPr lang="ja-JP" altLang="en-US" sz="2800" smtClean="0">
                <a:latin typeface="HGP創英角ﾎﾟｯﾌﾟ体" pitchFamily="50" charset="-128"/>
                <a:ea typeface="HGP創英角ﾎﾟｯﾌﾟ体" pitchFamily="50" charset="-128"/>
              </a:rPr>
              <a:t>③系統図法</a:t>
            </a:r>
          </a:p>
          <a:p>
            <a:pPr marL="609600" indent="-609600">
              <a:lnSpc>
                <a:spcPct val="120000"/>
              </a:lnSpc>
              <a:buFontTx/>
              <a:buNone/>
            </a:pPr>
            <a:r>
              <a:rPr lang="ja-JP" altLang="en-US" sz="2800" smtClean="0">
                <a:latin typeface="HGP創英角ﾎﾟｯﾌﾟ体" pitchFamily="50" charset="-128"/>
                <a:ea typeface="HGP創英角ﾎﾟｯﾌﾟ体" pitchFamily="50" charset="-128"/>
              </a:rPr>
              <a:t>④マトリックス図法</a:t>
            </a:r>
          </a:p>
          <a:p>
            <a:pPr marL="609600" indent="-609600">
              <a:lnSpc>
                <a:spcPct val="120000"/>
              </a:lnSpc>
              <a:buFontTx/>
              <a:buNone/>
            </a:pPr>
            <a:r>
              <a:rPr lang="ja-JP" altLang="en-US" sz="2800" smtClean="0">
                <a:latin typeface="HGP創英角ﾎﾟｯﾌﾟ体" pitchFamily="50" charset="-128"/>
                <a:ea typeface="HGP創英角ﾎﾟｯﾌﾟ体" pitchFamily="50" charset="-128"/>
              </a:rPr>
              <a:t>⑤マトリックス･データ解析法</a:t>
            </a:r>
          </a:p>
          <a:p>
            <a:pPr marL="609600" indent="-609600">
              <a:lnSpc>
                <a:spcPct val="120000"/>
              </a:lnSpc>
              <a:buFontTx/>
              <a:buNone/>
            </a:pPr>
            <a:r>
              <a:rPr lang="ja-JP" altLang="en-US" sz="2800" smtClean="0">
                <a:latin typeface="HGP創英角ﾎﾟｯﾌﾟ体" pitchFamily="50" charset="-128"/>
                <a:ea typeface="HGP創英角ﾎﾟｯﾌﾟ体" pitchFamily="50" charset="-128"/>
              </a:rPr>
              <a:t>⑥アローダイヤグラム法</a:t>
            </a:r>
          </a:p>
          <a:p>
            <a:pPr marL="609600" indent="-609600">
              <a:lnSpc>
                <a:spcPct val="120000"/>
              </a:lnSpc>
              <a:buFontTx/>
              <a:buNone/>
            </a:pPr>
            <a:r>
              <a:rPr lang="ja-JP" altLang="en-US" sz="2800" smtClean="0">
                <a:latin typeface="HGP創英角ﾎﾟｯﾌﾟ体" pitchFamily="50" charset="-128"/>
                <a:ea typeface="HGP創英角ﾎﾟｯﾌﾟ体" pitchFamily="50" charset="-128"/>
              </a:rPr>
              <a:t>⑦</a:t>
            </a:r>
            <a:r>
              <a:rPr lang="en-US" altLang="ja-JP" sz="2800" smtClean="0">
                <a:latin typeface="HGP創英角ﾎﾟｯﾌﾟ体" pitchFamily="50" charset="-128"/>
                <a:ea typeface="HGP創英角ﾎﾟｯﾌﾟ体" pitchFamily="50" charset="-128"/>
              </a:rPr>
              <a:t>PDPC</a:t>
            </a:r>
            <a:r>
              <a:rPr lang="ja-JP" altLang="en-US" sz="2800" smtClean="0">
                <a:latin typeface="HGP創英角ﾎﾟｯﾌﾟ体" pitchFamily="50" charset="-128"/>
                <a:ea typeface="HGP創英角ﾎﾟｯﾌﾟ体" pitchFamily="50" charset="-128"/>
              </a:rPr>
              <a:t>法</a:t>
            </a:r>
          </a:p>
        </p:txBody>
      </p:sp>
      <p:sp>
        <p:nvSpPr>
          <p:cNvPr id="66564" name="Text Box 4"/>
          <p:cNvSpPr txBox="1">
            <a:spLocks noChangeArrowheads="1"/>
          </p:cNvSpPr>
          <p:nvPr/>
        </p:nvSpPr>
        <p:spPr bwMode="auto">
          <a:xfrm>
            <a:off x="5867400" y="1844675"/>
            <a:ext cx="2965450" cy="4511675"/>
          </a:xfrm>
          <a:prstGeom prst="rect">
            <a:avLst/>
          </a:prstGeom>
          <a:solidFill>
            <a:srgbClr val="CCEC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500" b="1">
                <a:latin typeface="Times New Roman" pitchFamily="18" charset="0"/>
              </a:rPr>
              <a:t>新ＱＣ七つ道具は</a:t>
            </a:r>
          </a:p>
          <a:p>
            <a:pPr eaLnBrk="1" hangingPunct="1">
              <a:spcBef>
                <a:spcPct val="50000"/>
              </a:spcBef>
              <a:buFontTx/>
              <a:buNone/>
            </a:pPr>
            <a:r>
              <a:rPr lang="ja-JP" altLang="en-US" sz="2500" b="1">
                <a:latin typeface="Times New Roman" pitchFamily="18" charset="0"/>
              </a:rPr>
              <a:t>おもに言語データの</a:t>
            </a:r>
          </a:p>
          <a:p>
            <a:pPr eaLnBrk="1" hangingPunct="1">
              <a:spcBef>
                <a:spcPct val="50000"/>
              </a:spcBef>
              <a:buFontTx/>
              <a:buNone/>
            </a:pPr>
            <a:r>
              <a:rPr lang="ja-JP" altLang="en-US" sz="2500" b="1">
                <a:latin typeface="Times New Roman" pitchFamily="18" charset="0"/>
              </a:rPr>
              <a:t>整理・活用を目的</a:t>
            </a:r>
          </a:p>
          <a:p>
            <a:pPr eaLnBrk="1" hangingPunct="1">
              <a:spcBef>
                <a:spcPct val="50000"/>
              </a:spcBef>
              <a:buFontTx/>
              <a:buNone/>
            </a:pPr>
            <a:r>
              <a:rPr lang="ja-JP" altLang="en-US" sz="2500" b="1">
                <a:latin typeface="Times New Roman" pitchFamily="18" charset="0"/>
              </a:rPr>
              <a:t>とし，</a:t>
            </a:r>
          </a:p>
          <a:p>
            <a:pPr eaLnBrk="1" hangingPunct="1">
              <a:spcBef>
                <a:spcPct val="50000"/>
              </a:spcBef>
              <a:buFontTx/>
              <a:buNone/>
            </a:pPr>
            <a:r>
              <a:rPr lang="ja-JP" altLang="en-US" sz="2500" b="1">
                <a:latin typeface="Times New Roman" pitchFamily="18" charset="0"/>
              </a:rPr>
              <a:t>・問題点の明確化</a:t>
            </a:r>
          </a:p>
          <a:p>
            <a:pPr eaLnBrk="1" hangingPunct="1">
              <a:spcBef>
                <a:spcPct val="50000"/>
              </a:spcBef>
              <a:buFontTx/>
              <a:buNone/>
            </a:pPr>
            <a:r>
              <a:rPr lang="ja-JP" altLang="en-US" sz="2500" b="1">
                <a:latin typeface="Times New Roman" pitchFamily="18" charset="0"/>
              </a:rPr>
              <a:t>・計画段階の整理</a:t>
            </a:r>
          </a:p>
          <a:p>
            <a:pPr eaLnBrk="1" hangingPunct="1">
              <a:spcBef>
                <a:spcPct val="50000"/>
              </a:spcBef>
              <a:buFontTx/>
              <a:buNone/>
            </a:pPr>
            <a:r>
              <a:rPr lang="ja-JP" altLang="en-US" sz="2500" b="1">
                <a:latin typeface="Times New Roman" pitchFamily="18" charset="0"/>
              </a:rPr>
              <a:t>・方策展開</a:t>
            </a:r>
          </a:p>
          <a:p>
            <a:pPr eaLnBrk="1" hangingPunct="1">
              <a:spcBef>
                <a:spcPct val="50000"/>
              </a:spcBef>
              <a:buFontTx/>
              <a:buNone/>
            </a:pPr>
            <a:r>
              <a:rPr lang="ja-JP" altLang="en-US" sz="2500" b="1">
                <a:latin typeface="Times New Roman" pitchFamily="18" charset="0"/>
              </a:rPr>
              <a:t>などに用いられる</a:t>
            </a:r>
          </a:p>
        </p:txBody>
      </p:sp>
      <p:sp>
        <p:nvSpPr>
          <p:cNvPr id="66565"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５９／６０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txBox="1">
            <a:spLocks noChangeArrowheads="1"/>
          </p:cNvSpPr>
          <p:nvPr/>
        </p:nvSpPr>
        <p:spPr bwMode="auto">
          <a:xfrm>
            <a:off x="685800" y="228600"/>
            <a:ext cx="7772400" cy="6858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0"/>
              </a:spcBef>
              <a:buFontTx/>
              <a:buNone/>
            </a:pPr>
            <a:r>
              <a:rPr lang="ja-JP" altLang="en-US" sz="3600">
                <a:solidFill>
                  <a:schemeClr val="tx2"/>
                </a:solidFill>
                <a:latin typeface="HGP創英角ﾎﾟｯﾌﾟ体" pitchFamily="50" charset="-128"/>
                <a:ea typeface="HGP創英角ﾎﾟｯﾌﾟ体" pitchFamily="50" charset="-128"/>
              </a:rPr>
              <a:t>ＱＣストーリー（問題解決の手順）</a:t>
            </a:r>
            <a:endParaRPr lang="ja-JP" altLang="en-US" sz="4400">
              <a:solidFill>
                <a:schemeClr val="tx2"/>
              </a:solidFill>
              <a:latin typeface="HGP創英角ﾎﾟｯﾌﾟ体" pitchFamily="50" charset="-128"/>
              <a:ea typeface="HGP創英角ﾎﾟｯﾌﾟ体" pitchFamily="50" charset="-128"/>
            </a:endParaRPr>
          </a:p>
        </p:txBody>
      </p:sp>
      <p:grpSp>
        <p:nvGrpSpPr>
          <p:cNvPr id="67587" name="Group 4"/>
          <p:cNvGrpSpPr>
            <a:grpSpLocks/>
          </p:cNvGrpSpPr>
          <p:nvPr/>
        </p:nvGrpSpPr>
        <p:grpSpPr bwMode="auto">
          <a:xfrm>
            <a:off x="373063" y="2473325"/>
            <a:ext cx="8210550" cy="3052763"/>
            <a:chOff x="235" y="1389"/>
            <a:chExt cx="5172" cy="1923"/>
          </a:xfrm>
        </p:grpSpPr>
        <p:sp>
          <p:nvSpPr>
            <p:cNvPr id="67603" name="Text Box 5"/>
            <p:cNvSpPr txBox="1">
              <a:spLocks noChangeArrowheads="1"/>
            </p:cNvSpPr>
            <p:nvPr/>
          </p:nvSpPr>
          <p:spPr bwMode="auto">
            <a:xfrm>
              <a:off x="1995" y="1842"/>
              <a:ext cx="19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50000"/>
                </a:spcBef>
                <a:buFontTx/>
                <a:buNone/>
              </a:pPr>
              <a:r>
                <a:rPr lang="ja-JP" altLang="en-US" sz="2000">
                  <a:latin typeface="Times New Roman" pitchFamily="18" charset="0"/>
                  <a:ea typeface="HGP創英角ｺﾞｼｯｸUB" pitchFamily="50" charset="-128"/>
                </a:rPr>
                <a:t>手順３． </a:t>
              </a:r>
              <a:r>
                <a:rPr lang="ja-JP" altLang="en-US" sz="2000">
                  <a:solidFill>
                    <a:schemeClr val="accent2"/>
                  </a:solidFill>
                  <a:latin typeface="Times New Roman" pitchFamily="18" charset="0"/>
                  <a:ea typeface="HGP創英角ｺﾞｼｯｸUB" pitchFamily="50" charset="-128"/>
                </a:rPr>
                <a:t>活動計画の作成</a:t>
              </a:r>
            </a:p>
          </p:txBody>
        </p:sp>
        <p:pic>
          <p:nvPicPr>
            <p:cNvPr id="6760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59" y="1389"/>
              <a:ext cx="948" cy="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605" name="Text Box 7"/>
            <p:cNvSpPr txBox="1">
              <a:spLocks noChangeArrowheads="1"/>
            </p:cNvSpPr>
            <p:nvPr/>
          </p:nvSpPr>
          <p:spPr bwMode="auto">
            <a:xfrm>
              <a:off x="2120" y="2316"/>
              <a:ext cx="173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50000"/>
                </a:spcBef>
                <a:buFontTx/>
                <a:buNone/>
              </a:pPr>
              <a:r>
                <a:rPr lang="ja-JP" altLang="en-US" sz="2000">
                  <a:latin typeface="Times New Roman" pitchFamily="18" charset="0"/>
                  <a:ea typeface="HGP創英角ｺﾞｼｯｸUB" pitchFamily="50" charset="-128"/>
                </a:rPr>
                <a:t>手順４． </a:t>
              </a:r>
              <a:r>
                <a:rPr lang="ja-JP" altLang="en-US" sz="2000">
                  <a:solidFill>
                    <a:schemeClr val="accent2"/>
                  </a:solidFill>
                  <a:latin typeface="Times New Roman" pitchFamily="18" charset="0"/>
                  <a:ea typeface="HGP創英角ｺﾞｼｯｸUB" pitchFamily="50" charset="-128"/>
                </a:rPr>
                <a:t>要因の解析</a:t>
              </a:r>
            </a:p>
          </p:txBody>
        </p:sp>
        <p:pic>
          <p:nvPicPr>
            <p:cNvPr id="6760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 y="1842"/>
              <a:ext cx="1455"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607" name="Line 9"/>
            <p:cNvSpPr>
              <a:spLocks noChangeShapeType="1"/>
            </p:cNvSpPr>
            <p:nvPr/>
          </p:nvSpPr>
          <p:spPr bwMode="auto">
            <a:xfrm>
              <a:off x="2365" y="2148"/>
              <a:ext cx="71" cy="168"/>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7608" name="Text Box 10"/>
            <p:cNvSpPr txBox="1">
              <a:spLocks noChangeArrowheads="1"/>
            </p:cNvSpPr>
            <p:nvPr/>
          </p:nvSpPr>
          <p:spPr bwMode="auto">
            <a:xfrm>
              <a:off x="1706" y="2767"/>
              <a:ext cx="21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50000"/>
                </a:spcBef>
                <a:buFontTx/>
                <a:buNone/>
              </a:pPr>
              <a:r>
                <a:rPr lang="ja-JP" altLang="en-US" sz="2000">
                  <a:latin typeface="Times New Roman" pitchFamily="18" charset="0"/>
                  <a:ea typeface="HGP創英角ｺﾞｼｯｸUB" pitchFamily="50" charset="-128"/>
                </a:rPr>
                <a:t>手順５． </a:t>
              </a:r>
              <a:r>
                <a:rPr lang="ja-JP" altLang="en-US" sz="2000">
                  <a:solidFill>
                    <a:schemeClr val="accent2"/>
                  </a:solidFill>
                  <a:latin typeface="Times New Roman" pitchFamily="18" charset="0"/>
                  <a:ea typeface="HGP創英角ｺﾞｼｯｸUB" pitchFamily="50" charset="-128"/>
                </a:rPr>
                <a:t>対策の検討と実施</a:t>
              </a:r>
            </a:p>
          </p:txBody>
        </p:sp>
        <p:pic>
          <p:nvPicPr>
            <p:cNvPr id="67609"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7" y="2335"/>
              <a:ext cx="906" cy="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610" name="Line 12"/>
            <p:cNvSpPr>
              <a:spLocks noChangeShapeType="1"/>
            </p:cNvSpPr>
            <p:nvPr/>
          </p:nvSpPr>
          <p:spPr bwMode="auto">
            <a:xfrm flipH="1">
              <a:off x="2175" y="2571"/>
              <a:ext cx="177" cy="164"/>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7611" name="Line 13"/>
            <p:cNvSpPr>
              <a:spLocks noChangeShapeType="1"/>
            </p:cNvSpPr>
            <p:nvPr/>
          </p:nvSpPr>
          <p:spPr bwMode="auto">
            <a:xfrm flipH="1">
              <a:off x="1706" y="3006"/>
              <a:ext cx="210" cy="15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67588" name="Group 14"/>
          <p:cNvGrpSpPr>
            <a:grpSpLocks/>
          </p:cNvGrpSpPr>
          <p:nvPr/>
        </p:nvGrpSpPr>
        <p:grpSpPr bwMode="auto">
          <a:xfrm>
            <a:off x="769938" y="5149850"/>
            <a:ext cx="8029575" cy="1562100"/>
            <a:chOff x="485" y="3122"/>
            <a:chExt cx="5058" cy="1017"/>
          </a:xfrm>
        </p:grpSpPr>
        <p:sp>
          <p:nvSpPr>
            <p:cNvPr id="67598" name="Text Box 15"/>
            <p:cNvSpPr txBox="1">
              <a:spLocks noChangeArrowheads="1"/>
            </p:cNvSpPr>
            <p:nvPr/>
          </p:nvSpPr>
          <p:spPr bwMode="auto">
            <a:xfrm>
              <a:off x="1225" y="3196"/>
              <a:ext cx="1997"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50000"/>
                </a:spcBef>
                <a:buFontTx/>
                <a:buNone/>
              </a:pPr>
              <a:r>
                <a:rPr lang="ja-JP" altLang="en-US" sz="2000">
                  <a:latin typeface="Times New Roman" pitchFamily="18" charset="0"/>
                  <a:ea typeface="HGP創英角ｺﾞｼｯｸUB" pitchFamily="50" charset="-128"/>
                </a:rPr>
                <a:t>手順６． </a:t>
              </a:r>
              <a:r>
                <a:rPr lang="ja-JP" altLang="en-US" sz="2000">
                  <a:solidFill>
                    <a:schemeClr val="accent2"/>
                  </a:solidFill>
                  <a:latin typeface="Times New Roman" pitchFamily="18" charset="0"/>
                  <a:ea typeface="HGP創英角ｺﾞｼｯｸUB" pitchFamily="50" charset="-128"/>
                </a:rPr>
                <a:t>効果の確認</a:t>
              </a:r>
            </a:p>
          </p:txBody>
        </p:sp>
        <p:pic>
          <p:nvPicPr>
            <p:cNvPr id="67599"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59" y="3122"/>
              <a:ext cx="1242" cy="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600" name="Text Box 17"/>
            <p:cNvSpPr txBox="1">
              <a:spLocks noChangeArrowheads="1"/>
            </p:cNvSpPr>
            <p:nvPr/>
          </p:nvSpPr>
          <p:spPr bwMode="auto">
            <a:xfrm>
              <a:off x="485" y="3713"/>
              <a:ext cx="2291"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50000"/>
                </a:spcBef>
                <a:buFontTx/>
                <a:buNone/>
              </a:pPr>
              <a:r>
                <a:rPr lang="ja-JP" altLang="en-US" sz="2000">
                  <a:latin typeface="Times New Roman" pitchFamily="18" charset="0"/>
                  <a:ea typeface="HGP創英角ｺﾞｼｯｸUB" pitchFamily="50" charset="-128"/>
                </a:rPr>
                <a:t>手順７． </a:t>
              </a:r>
              <a:r>
                <a:rPr lang="ja-JP" altLang="en-US" sz="2000">
                  <a:solidFill>
                    <a:schemeClr val="accent2"/>
                  </a:solidFill>
                  <a:latin typeface="Times New Roman" pitchFamily="18" charset="0"/>
                  <a:ea typeface="HGP創英角ｺﾞｼｯｸUB" pitchFamily="50" charset="-128"/>
                </a:rPr>
                <a:t>標準化と管理の定着</a:t>
              </a:r>
            </a:p>
          </p:txBody>
        </p:sp>
        <p:pic>
          <p:nvPicPr>
            <p:cNvPr id="67601" name="Picture 1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92" y="3367"/>
              <a:ext cx="1251" cy="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602" name="Line 19"/>
            <p:cNvSpPr>
              <a:spLocks noChangeShapeType="1"/>
            </p:cNvSpPr>
            <p:nvPr/>
          </p:nvSpPr>
          <p:spPr bwMode="auto">
            <a:xfrm flipH="1">
              <a:off x="952" y="3482"/>
              <a:ext cx="347" cy="205"/>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67589" name="Group 20"/>
          <p:cNvGrpSpPr>
            <a:grpSpLocks/>
          </p:cNvGrpSpPr>
          <p:nvPr/>
        </p:nvGrpSpPr>
        <p:grpSpPr bwMode="auto">
          <a:xfrm>
            <a:off x="622300" y="1049338"/>
            <a:ext cx="6735763" cy="2154237"/>
            <a:chOff x="392" y="460"/>
            <a:chExt cx="4243" cy="1429"/>
          </a:xfrm>
        </p:grpSpPr>
        <p:sp>
          <p:nvSpPr>
            <p:cNvPr id="67591" name="Text Box 21"/>
            <p:cNvSpPr txBox="1">
              <a:spLocks noChangeArrowheads="1"/>
            </p:cNvSpPr>
            <p:nvPr/>
          </p:nvSpPr>
          <p:spPr bwMode="auto">
            <a:xfrm>
              <a:off x="1555" y="998"/>
              <a:ext cx="1762"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50000"/>
                </a:spcBef>
                <a:buFontTx/>
                <a:buNone/>
              </a:pPr>
              <a:r>
                <a:rPr lang="ja-JP" altLang="en-US" sz="2000">
                  <a:latin typeface="Times New Roman" pitchFamily="18" charset="0"/>
                  <a:ea typeface="HGP創英角ｺﾞｼｯｸUB" pitchFamily="50" charset="-128"/>
                </a:rPr>
                <a:t>手順１． </a:t>
              </a:r>
              <a:r>
                <a:rPr lang="ja-JP" altLang="en-US" sz="2000">
                  <a:solidFill>
                    <a:schemeClr val="accent2"/>
                  </a:solidFill>
                  <a:latin typeface="Times New Roman" pitchFamily="18" charset="0"/>
                  <a:ea typeface="HGP創英角ｺﾞｼｯｸUB" pitchFamily="50" charset="-128"/>
                </a:rPr>
                <a:t>テーマの選定</a:t>
              </a:r>
            </a:p>
          </p:txBody>
        </p:sp>
        <p:pic>
          <p:nvPicPr>
            <p:cNvPr id="67592" name="Picture 2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2" y="766"/>
              <a:ext cx="1103" cy="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593" name="Text Box 23"/>
            <p:cNvSpPr txBox="1">
              <a:spLocks noChangeArrowheads="1"/>
            </p:cNvSpPr>
            <p:nvPr/>
          </p:nvSpPr>
          <p:spPr bwMode="auto">
            <a:xfrm>
              <a:off x="1766" y="1429"/>
              <a:ext cx="2650"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Arial" charset="0"/>
                  <a:ea typeface="ＭＳ Ｐゴシック" pitchFamily="50" charset="-128"/>
                </a:defRPr>
              </a:lvl1pPr>
              <a:lvl2pPr marL="742950" indent="-285750" defTabSz="762000">
                <a:spcBef>
                  <a:spcPct val="20000"/>
                </a:spcBef>
                <a:buChar char="–"/>
                <a:defRPr kumimoji="1" sz="2800">
                  <a:solidFill>
                    <a:schemeClr val="tx1"/>
                  </a:solidFill>
                  <a:latin typeface="Arial" charset="0"/>
                  <a:ea typeface="ＭＳ Ｐゴシック" pitchFamily="50" charset="-128"/>
                </a:defRPr>
              </a:lvl2pPr>
              <a:lvl3pPr marL="1143000" indent="-228600" defTabSz="762000">
                <a:spcBef>
                  <a:spcPct val="20000"/>
                </a:spcBef>
                <a:buChar char="•"/>
                <a:defRPr kumimoji="1" sz="2400">
                  <a:solidFill>
                    <a:schemeClr val="tx1"/>
                  </a:solidFill>
                  <a:latin typeface="Arial" charset="0"/>
                  <a:ea typeface="ＭＳ Ｐゴシック" pitchFamily="50" charset="-128"/>
                </a:defRPr>
              </a:lvl3pPr>
              <a:lvl4pPr marL="1600200" indent="-228600" defTabSz="762000">
                <a:spcBef>
                  <a:spcPct val="20000"/>
                </a:spcBef>
                <a:buChar char="–"/>
                <a:defRPr kumimoji="1" sz="2000">
                  <a:solidFill>
                    <a:schemeClr val="tx1"/>
                  </a:solidFill>
                  <a:latin typeface="Arial" charset="0"/>
                  <a:ea typeface="ＭＳ Ｐゴシック" pitchFamily="50" charset="-128"/>
                </a:defRPr>
              </a:lvl4pPr>
              <a:lvl5pPr marL="2057400" indent="-228600" defTabSz="762000">
                <a:spcBef>
                  <a:spcPct val="20000"/>
                </a:spcBef>
                <a:buChar char="»"/>
                <a:defRPr kumimoji="1" sz="2000">
                  <a:solidFill>
                    <a:schemeClr val="tx1"/>
                  </a:solidFill>
                  <a:latin typeface="Arial"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spcBef>
                  <a:spcPct val="50000"/>
                </a:spcBef>
                <a:buFontTx/>
                <a:buNone/>
              </a:pPr>
              <a:r>
                <a:rPr lang="ja-JP" altLang="en-US" sz="2000">
                  <a:latin typeface="Times New Roman" pitchFamily="18" charset="0"/>
                  <a:ea typeface="HGP創英角ｺﾞｼｯｸUB" pitchFamily="50" charset="-128"/>
                </a:rPr>
                <a:t>手順２． </a:t>
              </a:r>
              <a:r>
                <a:rPr lang="ja-JP" altLang="en-US" sz="2000">
                  <a:solidFill>
                    <a:schemeClr val="accent2"/>
                  </a:solidFill>
                  <a:latin typeface="Times New Roman" pitchFamily="18" charset="0"/>
                  <a:ea typeface="HGP創英角ｺﾞｼｯｸUB" pitchFamily="50" charset="-128"/>
                </a:rPr>
                <a:t>現状の把握と目標の設定</a:t>
              </a:r>
            </a:p>
          </p:txBody>
        </p:sp>
        <p:pic>
          <p:nvPicPr>
            <p:cNvPr id="67594"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66" y="592"/>
              <a:ext cx="869" cy="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595" name="Line 25"/>
            <p:cNvSpPr>
              <a:spLocks noChangeShapeType="1"/>
            </p:cNvSpPr>
            <p:nvPr/>
          </p:nvSpPr>
          <p:spPr bwMode="auto">
            <a:xfrm>
              <a:off x="1904" y="1254"/>
              <a:ext cx="94" cy="165"/>
            </a:xfrm>
            <a:prstGeom prst="line">
              <a:avLst/>
            </a:prstGeom>
            <a:noFill/>
            <a:ln w="381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7596" name="Line 26"/>
            <p:cNvSpPr>
              <a:spLocks noChangeShapeType="1"/>
            </p:cNvSpPr>
            <p:nvPr/>
          </p:nvSpPr>
          <p:spPr bwMode="auto">
            <a:xfrm>
              <a:off x="2139" y="1677"/>
              <a:ext cx="106" cy="212"/>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7597" name="Text Box 27"/>
            <p:cNvSpPr txBox="1">
              <a:spLocks noChangeArrowheads="1"/>
            </p:cNvSpPr>
            <p:nvPr/>
          </p:nvSpPr>
          <p:spPr bwMode="auto">
            <a:xfrm>
              <a:off x="657" y="460"/>
              <a:ext cx="2608" cy="265"/>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spcBef>
                  <a:spcPct val="0"/>
                </a:spcBef>
                <a:buFontTx/>
                <a:buNone/>
              </a:pPr>
              <a:r>
                <a:rPr kumimoji="0" lang="ja-JP" altLang="en-US" sz="2000">
                  <a:solidFill>
                    <a:srgbClr val="990033"/>
                  </a:solidFill>
                  <a:latin typeface="HGP創英角ﾎﾟｯﾌﾟ体" pitchFamily="50" charset="-128"/>
                  <a:ea typeface="HGP創英角ﾎﾟｯﾌﾟ体" pitchFamily="50" charset="-128"/>
                </a:rPr>
                <a:t>問題解決型７つの手順（</a:t>
              </a:r>
              <a:r>
                <a:rPr kumimoji="0" lang="en-US" altLang="ja-JP" sz="2000">
                  <a:solidFill>
                    <a:srgbClr val="990033"/>
                  </a:solidFill>
                  <a:latin typeface="HGP創英角ﾎﾟｯﾌﾟ体" pitchFamily="50" charset="-128"/>
                  <a:ea typeface="HGP創英角ﾎﾟｯﾌﾟ体" pitchFamily="50" charset="-128"/>
                </a:rPr>
                <a:t>QC</a:t>
              </a:r>
              <a:r>
                <a:rPr kumimoji="0" lang="ja-JP" altLang="en-US" sz="2000">
                  <a:solidFill>
                    <a:srgbClr val="990033"/>
                  </a:solidFill>
                  <a:latin typeface="HGP創英角ﾎﾟｯﾌﾟ体" pitchFamily="50" charset="-128"/>
                  <a:ea typeface="HGP創英角ﾎﾟｯﾌﾟ体" pitchFamily="50" charset="-128"/>
                </a:rPr>
                <a:t>ｽﾄｰﾘｰ）</a:t>
              </a:r>
            </a:p>
          </p:txBody>
        </p:sp>
      </p:grpSp>
      <p:sp>
        <p:nvSpPr>
          <p:cNvPr id="67590"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６０／６０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sz="half" idx="1"/>
          </p:nvPr>
        </p:nvSpPr>
        <p:spPr>
          <a:xfrm>
            <a:off x="366713" y="195263"/>
            <a:ext cx="4665662" cy="685800"/>
          </a:xfrm>
          <a:solidFill>
            <a:srgbClr val="66FFFF"/>
          </a:solidFill>
          <a:ln>
            <a:solidFill>
              <a:schemeClr val="tx1"/>
            </a:solidFill>
            <a:miter lim="800000"/>
            <a:headEnd/>
            <a:tailEnd/>
          </a:ln>
        </p:spPr>
        <p:txBody>
          <a:bodyPr tIns="108000"/>
          <a:lstStyle/>
          <a:p>
            <a:pPr eaLnBrk="1" hangingPunct="1">
              <a:buFontTx/>
              <a:buNone/>
            </a:pPr>
            <a:r>
              <a:rPr lang="ja-JP" altLang="en-US" b="1" smtClean="0">
                <a:solidFill>
                  <a:srgbClr val="3333FF"/>
                </a:solidFill>
                <a:ea typeface="HG創英角ﾎﾟｯﾌﾟ体" pitchFamily="49" charset="-128"/>
              </a:rPr>
              <a:t>現場の現状調査（例）</a:t>
            </a:r>
          </a:p>
        </p:txBody>
      </p:sp>
      <p:sp>
        <p:nvSpPr>
          <p:cNvPr id="12291" name="Rectangle 4"/>
          <p:cNvSpPr>
            <a:spLocks noGrp="1" noChangeArrowheads="1"/>
          </p:cNvSpPr>
          <p:nvPr>
            <p:ph sz="quarter" idx="2"/>
          </p:nvPr>
        </p:nvSpPr>
        <p:spPr>
          <a:xfrm>
            <a:off x="1609725" y="2481263"/>
            <a:ext cx="1190625" cy="457200"/>
          </a:xfrm>
          <a:solidFill>
            <a:srgbClr val="99CC00"/>
          </a:solidFill>
          <a:ln>
            <a:solidFill>
              <a:schemeClr val="tx1"/>
            </a:solidFill>
            <a:miter lim="800000"/>
            <a:headEnd/>
            <a:tailEnd/>
          </a:ln>
        </p:spPr>
        <p:txBody>
          <a:bodyPr/>
          <a:lstStyle/>
          <a:p>
            <a:pPr algn="ctr" eaLnBrk="1" hangingPunct="1">
              <a:buFontTx/>
              <a:buNone/>
            </a:pPr>
            <a:r>
              <a:rPr lang="ja-JP" altLang="en-US" sz="2400" smtClean="0">
                <a:latin typeface="HGP創英角ﾎﾟｯﾌﾟ体" pitchFamily="50" charset="-128"/>
                <a:ea typeface="HGP創英角ﾎﾟｯﾌﾟ体" pitchFamily="50" charset="-128"/>
              </a:rPr>
              <a:t>人</a:t>
            </a:r>
          </a:p>
        </p:txBody>
      </p:sp>
      <p:sp>
        <p:nvSpPr>
          <p:cNvPr id="12292" name="Rectangle 5"/>
          <p:cNvSpPr>
            <a:spLocks noChangeArrowheads="1"/>
          </p:cNvSpPr>
          <p:nvPr/>
        </p:nvSpPr>
        <p:spPr bwMode="auto">
          <a:xfrm>
            <a:off x="3084513" y="2443163"/>
            <a:ext cx="5791200" cy="784225"/>
          </a:xfrm>
          <a:prstGeom prst="rec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buFontTx/>
              <a:buNone/>
            </a:pPr>
            <a:r>
              <a:rPr kumimoji="0" lang="ja-JP" altLang="en-US" sz="2400" b="1">
                <a:ea typeface="HG丸ｺﾞｼｯｸM-PRO" pitchFamily="49" charset="-128"/>
              </a:rPr>
              <a:t>　人別、新人とベテラン、正社員と非正社員</a:t>
            </a:r>
          </a:p>
        </p:txBody>
      </p:sp>
      <p:sp>
        <p:nvSpPr>
          <p:cNvPr id="12293" name="Rectangle 6"/>
          <p:cNvSpPr>
            <a:spLocks noChangeArrowheads="1"/>
          </p:cNvSpPr>
          <p:nvPr/>
        </p:nvSpPr>
        <p:spPr bwMode="auto">
          <a:xfrm>
            <a:off x="550863" y="5815013"/>
            <a:ext cx="2209800" cy="457200"/>
          </a:xfrm>
          <a:prstGeom prst="rect">
            <a:avLst/>
          </a:prstGeom>
          <a:solidFill>
            <a:srgbClr val="FFCCFF"/>
          </a:solidFill>
          <a:ln w="9525">
            <a:solidFill>
              <a:schemeClr val="tx1"/>
            </a:solidFill>
            <a:miter lim="800000"/>
            <a:headEnd/>
            <a:tailEnd/>
          </a:ln>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buFontTx/>
              <a:buNone/>
            </a:pPr>
            <a:r>
              <a:rPr kumimoji="0" lang="ja-JP" altLang="en-US" sz="2400">
                <a:latin typeface="HGP創英角ﾎﾟｯﾌﾟ体" pitchFamily="50" charset="-128"/>
                <a:ea typeface="HGP創英角ﾎﾟｯﾌﾟ体" pitchFamily="50" charset="-128"/>
              </a:rPr>
              <a:t>現物の調査</a:t>
            </a:r>
          </a:p>
        </p:txBody>
      </p:sp>
      <p:sp>
        <p:nvSpPr>
          <p:cNvPr id="12294" name="Rectangle 7"/>
          <p:cNvSpPr>
            <a:spLocks noChangeArrowheads="1"/>
          </p:cNvSpPr>
          <p:nvPr/>
        </p:nvSpPr>
        <p:spPr bwMode="auto">
          <a:xfrm>
            <a:off x="3127375" y="5832475"/>
            <a:ext cx="5803900" cy="83026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buFontTx/>
              <a:buNone/>
            </a:pPr>
            <a:r>
              <a:rPr kumimoji="0" lang="ja-JP" altLang="en-US" sz="2400" b="1">
                <a:ea typeface="HG丸ｺﾞｼｯｸM-PRO" pitchFamily="49" charset="-128"/>
              </a:rPr>
              <a:t>　大きさ、重さ、種類、不具合部位、形色</a:t>
            </a:r>
          </a:p>
        </p:txBody>
      </p:sp>
      <p:sp>
        <p:nvSpPr>
          <p:cNvPr id="12295" name="Rectangle 8"/>
          <p:cNvSpPr>
            <a:spLocks noChangeArrowheads="1"/>
          </p:cNvSpPr>
          <p:nvPr/>
        </p:nvSpPr>
        <p:spPr bwMode="auto">
          <a:xfrm>
            <a:off x="1077913" y="3414713"/>
            <a:ext cx="1724025" cy="4572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buFontTx/>
              <a:buNone/>
            </a:pPr>
            <a:r>
              <a:rPr kumimoji="0" lang="ja-JP" altLang="en-US" sz="2400">
                <a:latin typeface="HGP創英角ﾎﾟｯﾌﾟ体" pitchFamily="50" charset="-128"/>
                <a:ea typeface="HGP創英角ﾎﾟｯﾌﾟ体" pitchFamily="50" charset="-128"/>
              </a:rPr>
              <a:t>工程・設備</a:t>
            </a:r>
          </a:p>
        </p:txBody>
      </p:sp>
      <p:sp>
        <p:nvSpPr>
          <p:cNvPr id="12296" name="Rectangle 9"/>
          <p:cNvSpPr>
            <a:spLocks noChangeArrowheads="1"/>
          </p:cNvSpPr>
          <p:nvPr/>
        </p:nvSpPr>
        <p:spPr bwMode="auto">
          <a:xfrm>
            <a:off x="3082925" y="3424238"/>
            <a:ext cx="5835650" cy="4572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buFontTx/>
              <a:buNone/>
            </a:pPr>
            <a:r>
              <a:rPr kumimoji="0" lang="ja-JP" altLang="en-US" sz="2400" b="1">
                <a:ea typeface="HG丸ｺﾞｼｯｸM-PRO" pitchFamily="49" charset="-128"/>
              </a:rPr>
              <a:t>　工程別、機械別、部位別</a:t>
            </a:r>
          </a:p>
        </p:txBody>
      </p:sp>
      <p:sp>
        <p:nvSpPr>
          <p:cNvPr id="12297" name="Rectangle 10"/>
          <p:cNvSpPr>
            <a:spLocks noChangeArrowheads="1"/>
          </p:cNvSpPr>
          <p:nvPr/>
        </p:nvSpPr>
        <p:spPr bwMode="auto">
          <a:xfrm>
            <a:off x="560388" y="1198563"/>
            <a:ext cx="2252662" cy="457200"/>
          </a:xfrm>
          <a:prstGeom prst="rect">
            <a:avLst/>
          </a:prstGeom>
          <a:solidFill>
            <a:srgbClr val="FFCCFF"/>
          </a:solidFill>
          <a:ln w="9525">
            <a:solidFill>
              <a:schemeClr val="tx1"/>
            </a:solidFill>
            <a:miter lim="800000"/>
            <a:headEnd/>
            <a:tailEnd/>
          </a:ln>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buFontTx/>
              <a:buNone/>
            </a:pPr>
            <a:r>
              <a:rPr kumimoji="0" lang="ja-JP" altLang="en-US" sz="2400">
                <a:latin typeface="HGP創英角ﾎﾟｯﾌﾟ体" pitchFamily="50" charset="-128"/>
                <a:ea typeface="HGP創英角ﾎﾟｯﾌﾟ体" pitchFamily="50" charset="-128"/>
              </a:rPr>
              <a:t>層別</a:t>
            </a:r>
          </a:p>
        </p:txBody>
      </p:sp>
      <p:sp>
        <p:nvSpPr>
          <p:cNvPr id="12298" name="Rectangle 11"/>
          <p:cNvSpPr>
            <a:spLocks noChangeArrowheads="1"/>
          </p:cNvSpPr>
          <p:nvPr/>
        </p:nvSpPr>
        <p:spPr bwMode="auto">
          <a:xfrm>
            <a:off x="1619250" y="1765300"/>
            <a:ext cx="1192213" cy="457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buFontTx/>
              <a:buNone/>
            </a:pPr>
            <a:r>
              <a:rPr kumimoji="0" lang="ja-JP" altLang="en-US" sz="2400">
                <a:latin typeface="HGP創英角ﾎﾟｯﾌﾟ体" pitchFamily="50" charset="-128"/>
                <a:ea typeface="HGP創英角ﾎﾟｯﾌﾟ体" pitchFamily="50" charset="-128"/>
              </a:rPr>
              <a:t>現象</a:t>
            </a:r>
          </a:p>
        </p:txBody>
      </p:sp>
      <p:sp>
        <p:nvSpPr>
          <p:cNvPr id="12299" name="Rectangle 12"/>
          <p:cNvSpPr>
            <a:spLocks noChangeArrowheads="1"/>
          </p:cNvSpPr>
          <p:nvPr/>
        </p:nvSpPr>
        <p:spPr bwMode="auto">
          <a:xfrm>
            <a:off x="541338" y="4835525"/>
            <a:ext cx="2252662" cy="457200"/>
          </a:xfrm>
          <a:prstGeom prst="rect">
            <a:avLst/>
          </a:prstGeom>
          <a:solidFill>
            <a:srgbClr val="FFCCFF"/>
          </a:solidFill>
          <a:ln w="9525">
            <a:solidFill>
              <a:schemeClr val="tx1"/>
            </a:solidFill>
            <a:miter lim="800000"/>
            <a:headEnd/>
            <a:tailEnd/>
          </a:ln>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buFontTx/>
              <a:buNone/>
            </a:pPr>
            <a:r>
              <a:rPr kumimoji="0" lang="ja-JP" altLang="en-US" sz="2400">
                <a:latin typeface="HGP創英角ﾎﾟｯﾌﾟ体" pitchFamily="50" charset="-128"/>
                <a:ea typeface="HGP創英角ﾎﾟｯﾌﾟ体" pitchFamily="50" charset="-128"/>
              </a:rPr>
              <a:t>現象の出方</a:t>
            </a:r>
          </a:p>
        </p:txBody>
      </p:sp>
      <p:sp>
        <p:nvSpPr>
          <p:cNvPr id="12300" name="Rectangle 13"/>
          <p:cNvSpPr>
            <a:spLocks noChangeArrowheads="1"/>
          </p:cNvSpPr>
          <p:nvPr/>
        </p:nvSpPr>
        <p:spPr bwMode="auto">
          <a:xfrm>
            <a:off x="3109913" y="4818063"/>
            <a:ext cx="5811837" cy="904875"/>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buFontTx/>
              <a:buNone/>
            </a:pPr>
            <a:r>
              <a:rPr kumimoji="0" lang="ja-JP" altLang="en-US" sz="2400" b="1">
                <a:ea typeface="HG丸ｺﾞｼｯｸM-PRO" pitchFamily="49" charset="-128"/>
              </a:rPr>
              <a:t>　時系列、勤務別、分布、目標と実績差</a:t>
            </a:r>
          </a:p>
          <a:p>
            <a:pPr>
              <a:buFontTx/>
              <a:buNone/>
            </a:pPr>
            <a:r>
              <a:rPr kumimoji="0" lang="ja-JP" altLang="en-US" sz="2400" b="1">
                <a:ea typeface="HG丸ｺﾞｼｯｸM-PRO" pitchFamily="49" charset="-128"/>
              </a:rPr>
              <a:t>　ベンチマーキング、件数と率</a:t>
            </a:r>
          </a:p>
        </p:txBody>
      </p:sp>
      <p:sp>
        <p:nvSpPr>
          <p:cNvPr id="12301" name="Rectangle 14"/>
          <p:cNvSpPr>
            <a:spLocks noChangeArrowheads="1"/>
          </p:cNvSpPr>
          <p:nvPr/>
        </p:nvSpPr>
        <p:spPr bwMode="auto">
          <a:xfrm>
            <a:off x="3084513" y="1749425"/>
            <a:ext cx="5791200" cy="46831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buFontTx/>
              <a:buNone/>
            </a:pPr>
            <a:r>
              <a:rPr kumimoji="0" lang="ja-JP" altLang="en-US" sz="2400" b="1">
                <a:ea typeface="HG丸ｺﾞｼｯｸM-PRO" pitchFamily="49" charset="-128"/>
              </a:rPr>
              <a:t>　不具合現象別</a:t>
            </a:r>
          </a:p>
        </p:txBody>
      </p:sp>
      <p:sp>
        <p:nvSpPr>
          <p:cNvPr id="12302" name="Freeform 15"/>
          <p:cNvSpPr>
            <a:spLocks/>
          </p:cNvSpPr>
          <p:nvPr/>
        </p:nvSpPr>
        <p:spPr bwMode="auto">
          <a:xfrm>
            <a:off x="652463" y="1665288"/>
            <a:ext cx="425450" cy="2700337"/>
          </a:xfrm>
          <a:custGeom>
            <a:avLst/>
            <a:gdLst>
              <a:gd name="T0" fmla="*/ 0 w 247"/>
              <a:gd name="T1" fmla="*/ 0 h 1225"/>
              <a:gd name="T2" fmla="*/ 0 w 247"/>
              <a:gd name="T3" fmla="*/ 2147483647 h 1225"/>
              <a:gd name="T4" fmla="*/ 2147483647 w 247"/>
              <a:gd name="T5" fmla="*/ 2147483647 h 1225"/>
              <a:gd name="T6" fmla="*/ 0 60000 65536"/>
              <a:gd name="T7" fmla="*/ 0 60000 65536"/>
              <a:gd name="T8" fmla="*/ 0 60000 65536"/>
            </a:gdLst>
            <a:ahLst/>
            <a:cxnLst>
              <a:cxn ang="T6">
                <a:pos x="T0" y="T1"/>
              </a:cxn>
              <a:cxn ang="T7">
                <a:pos x="T2" y="T3"/>
              </a:cxn>
              <a:cxn ang="T8">
                <a:pos x="T4" y="T5"/>
              </a:cxn>
            </a:cxnLst>
            <a:rect l="0" t="0" r="r" b="b"/>
            <a:pathLst>
              <a:path w="247" h="1225">
                <a:moveTo>
                  <a:pt x="0" y="0"/>
                </a:moveTo>
                <a:lnTo>
                  <a:pt x="0" y="1225"/>
                </a:lnTo>
                <a:lnTo>
                  <a:pt x="247" y="1225"/>
                </a:lnTo>
              </a:path>
            </a:pathLst>
          </a:custGeom>
          <a:noFill/>
          <a:ln w="158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03" name="Rectangle 16"/>
          <p:cNvSpPr>
            <a:spLocks noChangeArrowheads="1"/>
          </p:cNvSpPr>
          <p:nvPr/>
        </p:nvSpPr>
        <p:spPr bwMode="auto">
          <a:xfrm>
            <a:off x="1077913" y="4137025"/>
            <a:ext cx="1720850" cy="4572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a:buFontTx/>
              <a:buNone/>
            </a:pPr>
            <a:r>
              <a:rPr kumimoji="0" lang="ja-JP" altLang="en-US" sz="2400">
                <a:latin typeface="HGP創英角ﾎﾟｯﾌﾟ体" pitchFamily="50" charset="-128"/>
                <a:ea typeface="HGP創英角ﾎﾟｯﾌﾟ体" pitchFamily="50" charset="-128"/>
              </a:rPr>
              <a:t>その他</a:t>
            </a:r>
          </a:p>
        </p:txBody>
      </p:sp>
      <p:sp>
        <p:nvSpPr>
          <p:cNvPr id="12304" name="Rectangle 17"/>
          <p:cNvSpPr>
            <a:spLocks noChangeArrowheads="1"/>
          </p:cNvSpPr>
          <p:nvPr/>
        </p:nvSpPr>
        <p:spPr bwMode="auto">
          <a:xfrm>
            <a:off x="3097213" y="4129088"/>
            <a:ext cx="5834062" cy="457200"/>
          </a:xfrm>
          <a:prstGeom prst="rect">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buFontTx/>
              <a:buNone/>
            </a:pPr>
            <a:r>
              <a:rPr kumimoji="0" lang="ja-JP" altLang="en-US" sz="2400" b="1">
                <a:ea typeface="HG丸ｺﾞｼｯｸM-PRO" pitchFamily="49" charset="-128"/>
              </a:rPr>
              <a:t>　製品別、方式別、メーカー別</a:t>
            </a:r>
          </a:p>
        </p:txBody>
      </p:sp>
      <p:sp>
        <p:nvSpPr>
          <p:cNvPr id="12305" name="Line 18"/>
          <p:cNvSpPr>
            <a:spLocks noChangeShapeType="1"/>
          </p:cNvSpPr>
          <p:nvPr/>
        </p:nvSpPr>
        <p:spPr bwMode="auto">
          <a:xfrm>
            <a:off x="652463" y="2003425"/>
            <a:ext cx="95885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06" name="Line 19"/>
          <p:cNvSpPr>
            <a:spLocks noChangeShapeType="1"/>
          </p:cNvSpPr>
          <p:nvPr/>
        </p:nvSpPr>
        <p:spPr bwMode="auto">
          <a:xfrm>
            <a:off x="650875" y="2705100"/>
            <a:ext cx="95885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07" name="Line 20"/>
          <p:cNvSpPr>
            <a:spLocks noChangeShapeType="1"/>
          </p:cNvSpPr>
          <p:nvPr/>
        </p:nvSpPr>
        <p:spPr bwMode="auto">
          <a:xfrm>
            <a:off x="638175" y="3657600"/>
            <a:ext cx="439738"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12308" name="Picture 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9063" y="152400"/>
            <a:ext cx="1970087" cy="189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309" name="Line 22"/>
          <p:cNvSpPr>
            <a:spLocks noChangeShapeType="1"/>
          </p:cNvSpPr>
          <p:nvPr/>
        </p:nvSpPr>
        <p:spPr bwMode="auto">
          <a:xfrm>
            <a:off x="2811463" y="1997075"/>
            <a:ext cx="27305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10" name="Line 23"/>
          <p:cNvSpPr>
            <a:spLocks noChangeShapeType="1"/>
          </p:cNvSpPr>
          <p:nvPr/>
        </p:nvSpPr>
        <p:spPr bwMode="auto">
          <a:xfrm>
            <a:off x="2798763" y="2714625"/>
            <a:ext cx="27305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11" name="Line 24"/>
          <p:cNvSpPr>
            <a:spLocks noChangeShapeType="1"/>
          </p:cNvSpPr>
          <p:nvPr/>
        </p:nvSpPr>
        <p:spPr bwMode="auto">
          <a:xfrm>
            <a:off x="2811463" y="3654425"/>
            <a:ext cx="27305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12" name="Line 25"/>
          <p:cNvSpPr>
            <a:spLocks noChangeShapeType="1"/>
          </p:cNvSpPr>
          <p:nvPr/>
        </p:nvSpPr>
        <p:spPr bwMode="auto">
          <a:xfrm>
            <a:off x="2822575" y="4365625"/>
            <a:ext cx="27305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13" name="Line 26"/>
          <p:cNvSpPr>
            <a:spLocks noChangeShapeType="1"/>
          </p:cNvSpPr>
          <p:nvPr/>
        </p:nvSpPr>
        <p:spPr bwMode="auto">
          <a:xfrm>
            <a:off x="2806700" y="5064125"/>
            <a:ext cx="320675"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14" name="Line 27"/>
          <p:cNvSpPr>
            <a:spLocks noChangeShapeType="1"/>
          </p:cNvSpPr>
          <p:nvPr/>
        </p:nvSpPr>
        <p:spPr bwMode="auto">
          <a:xfrm flipV="1">
            <a:off x="2770188" y="6043613"/>
            <a:ext cx="347662"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15"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６／６０</a:t>
            </a:r>
            <a:endParaRPr lang="en-US" altLang="ja-JP" sz="1400" b="1">
              <a:latin typeface="ＭＳ Ｐゴシック" pitchFamily="50" charset="-128"/>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0" y="0"/>
            <a:ext cx="7772400" cy="720725"/>
          </a:xfrm>
          <a:noFill/>
        </p:spPr>
        <p:txBody>
          <a:bodyPr/>
          <a:lstStyle/>
          <a:p>
            <a:pPr algn="l" eaLnBrk="1" hangingPunct="1"/>
            <a:r>
              <a:rPr lang="ja-JP" altLang="en-US" sz="3200" smtClean="0">
                <a:latin typeface="HGP創英角ﾎﾟｯﾌﾟ体" pitchFamily="50" charset="-128"/>
                <a:ea typeface="HGP創英角ﾎﾟｯﾌﾟ体" pitchFamily="50" charset="-128"/>
              </a:rPr>
              <a:t>　　グラフ化（見える化）してみよう</a:t>
            </a:r>
            <a:endParaRPr lang="ja-JP" altLang="en-US" sz="4000" smtClean="0">
              <a:latin typeface="HGP創英角ﾎﾟｯﾌﾟ体" pitchFamily="50" charset="-128"/>
              <a:ea typeface="HGP創英角ﾎﾟｯﾌﾟ体" pitchFamily="50" charset="-128"/>
            </a:endParaRPr>
          </a:p>
        </p:txBody>
      </p:sp>
      <p:graphicFrame>
        <p:nvGraphicFramePr>
          <p:cNvPr id="13315" name="Object 9"/>
          <p:cNvGraphicFramePr>
            <a:graphicFrameLocks noGrp="1" noChangeAspect="1"/>
          </p:cNvGraphicFramePr>
          <p:nvPr>
            <p:ph sz="half" idx="1"/>
          </p:nvPr>
        </p:nvGraphicFramePr>
        <p:xfrm>
          <a:off x="668338" y="2954338"/>
          <a:ext cx="3179762" cy="2419350"/>
        </p:xfrm>
        <a:graphic>
          <a:graphicData uri="http://schemas.openxmlformats.org/presentationml/2006/ole">
            <mc:AlternateContent xmlns:mc="http://schemas.openxmlformats.org/markup-compatibility/2006">
              <mc:Choice xmlns:v="urn:schemas-microsoft-com:vml" Requires="v">
                <p:oleObj spid="_x0000_s13339" name="ワークシート" r:id="rId4" imgW="3093779" imgH="2354616" progId="Excel.Sheet.8">
                  <p:embed/>
                </p:oleObj>
              </mc:Choice>
              <mc:Fallback>
                <p:oleObj name="ワークシート" r:id="rId4" imgW="3093779" imgH="2354616" progId="Excel.Sheet.8">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8338" y="2954338"/>
                        <a:ext cx="3179762"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6" name="AutoShape 8"/>
          <p:cNvSpPr>
            <a:spLocks noChangeArrowheads="1"/>
          </p:cNvSpPr>
          <p:nvPr/>
        </p:nvSpPr>
        <p:spPr bwMode="auto">
          <a:xfrm>
            <a:off x="3492500" y="930275"/>
            <a:ext cx="4824413" cy="1295400"/>
          </a:xfrm>
          <a:prstGeom prst="wedgeRoundRectCallout">
            <a:avLst>
              <a:gd name="adj1" fmla="val -63259"/>
              <a:gd name="adj2" fmla="val -31005"/>
              <a:gd name="adj3" fmla="val 16667"/>
            </a:avLst>
          </a:prstGeom>
          <a:solidFill>
            <a:srgbClr val="A9CDD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200">
                <a:latin typeface="Times New Roman" pitchFamily="18" charset="0"/>
              </a:rPr>
              <a:t>ＱＣ手法は，最終的にグラフ化することが多いが，グラフ化で見えなかったものが見えてくる，優れものだ。</a:t>
            </a:r>
          </a:p>
        </p:txBody>
      </p:sp>
      <p:sp>
        <p:nvSpPr>
          <p:cNvPr id="358411" name="AutoShape 11"/>
          <p:cNvSpPr>
            <a:spLocks noChangeArrowheads="1"/>
          </p:cNvSpPr>
          <p:nvPr/>
        </p:nvSpPr>
        <p:spPr bwMode="auto">
          <a:xfrm>
            <a:off x="4165600" y="3500438"/>
            <a:ext cx="838200" cy="1676400"/>
          </a:xfrm>
          <a:prstGeom prst="rightArrow">
            <a:avLst>
              <a:gd name="adj1" fmla="val 50000"/>
              <a:gd name="adj2" fmla="val 25000"/>
            </a:avLst>
          </a:prstGeom>
          <a:solidFill>
            <a:srgbClr val="FFCCFF"/>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ja-JP" altLang="en-US" sz="2400">
                <a:latin typeface="Times New Roman" pitchFamily="18" charset="0"/>
              </a:rPr>
              <a:t>ｸﾞﾗﾌ</a:t>
            </a:r>
          </a:p>
          <a:p>
            <a:pPr algn="ctr" eaLnBrk="1" hangingPunct="1">
              <a:spcBef>
                <a:spcPct val="0"/>
              </a:spcBef>
              <a:buFontTx/>
              <a:buNone/>
            </a:pPr>
            <a:r>
              <a:rPr lang="ja-JP" altLang="en-US" sz="2400">
                <a:latin typeface="Times New Roman" pitchFamily="18" charset="0"/>
              </a:rPr>
              <a:t>化</a:t>
            </a:r>
          </a:p>
        </p:txBody>
      </p:sp>
      <p:graphicFrame>
        <p:nvGraphicFramePr>
          <p:cNvPr id="358412" name="Object 12"/>
          <p:cNvGraphicFramePr>
            <a:graphicFrameLocks noGrp="1" noChangeAspect="1"/>
          </p:cNvGraphicFramePr>
          <p:nvPr>
            <p:ph sz="half" idx="2"/>
          </p:nvPr>
        </p:nvGraphicFramePr>
        <p:xfrm>
          <a:off x="5092700" y="2898775"/>
          <a:ext cx="3721100" cy="2532063"/>
        </p:xfrm>
        <a:graphic>
          <a:graphicData uri="http://schemas.openxmlformats.org/presentationml/2006/ole">
            <mc:AlternateContent xmlns:mc="http://schemas.openxmlformats.org/markup-compatibility/2006">
              <mc:Choice xmlns:v="urn:schemas-microsoft-com:vml" Requires="v">
                <p:oleObj spid="_x0000_s13340" name="ワークシート" r:id="rId6" imgW="3876675" imgH="2638349" progId="Excel.Sheet.8">
                  <p:embed/>
                </p:oleObj>
              </mc:Choice>
              <mc:Fallback>
                <p:oleObj name="ワークシート" r:id="rId6" imgW="3876675" imgH="2638349" progId="Excel.Sheet.8">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92700" y="2898775"/>
                        <a:ext cx="3721100" cy="253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8414" name="Text Box 14"/>
          <p:cNvSpPr txBox="1">
            <a:spLocks noChangeArrowheads="1"/>
          </p:cNvSpPr>
          <p:nvPr/>
        </p:nvSpPr>
        <p:spPr bwMode="auto">
          <a:xfrm>
            <a:off x="650875" y="5516563"/>
            <a:ext cx="3756025" cy="83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2400">
                <a:latin typeface="HGP創英角ﾎﾟｯﾌﾟ体" pitchFamily="50" charset="-128"/>
                <a:ea typeface="HGP創英角ﾎﾟｯﾌﾟ体" pitchFamily="50" charset="-128"/>
              </a:rPr>
              <a:t>ある部品寸法の生データ ＝ 得られる情報は少ない</a:t>
            </a:r>
          </a:p>
        </p:txBody>
      </p:sp>
      <p:sp>
        <p:nvSpPr>
          <p:cNvPr id="358415" name="Rectangle 15"/>
          <p:cNvSpPr>
            <a:spLocks noChangeArrowheads="1"/>
          </p:cNvSpPr>
          <p:nvPr/>
        </p:nvSpPr>
        <p:spPr bwMode="auto">
          <a:xfrm>
            <a:off x="5319713" y="5516563"/>
            <a:ext cx="3429000" cy="838200"/>
          </a:xfrm>
          <a:prstGeom prst="rect">
            <a:avLst/>
          </a:prstGeom>
          <a:solidFill>
            <a:srgbClr val="FFEFE7"/>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34000"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2400">
                <a:latin typeface="HGP創英角ﾎﾟｯﾌﾟ体" pitchFamily="50" charset="-128"/>
                <a:ea typeface="HGP創英角ﾎﾟｯﾌﾟ体" pitchFamily="50" charset="-128"/>
              </a:rPr>
              <a:t>ひと目で工程の様子が</a:t>
            </a:r>
          </a:p>
          <a:p>
            <a:pPr eaLnBrk="1" hangingPunct="1">
              <a:spcBef>
                <a:spcPct val="0"/>
              </a:spcBef>
              <a:buFontTx/>
              <a:buNone/>
            </a:pPr>
            <a:r>
              <a:rPr lang="ja-JP" altLang="en-US" sz="2400">
                <a:latin typeface="HGP創英角ﾎﾟｯﾌﾟ体" pitchFamily="50" charset="-128"/>
                <a:ea typeface="HGP創英角ﾎﾟｯﾌﾟ体" pitchFamily="50" charset="-128"/>
              </a:rPr>
              <a:t>誰が見てもわかる</a:t>
            </a:r>
          </a:p>
        </p:txBody>
      </p:sp>
      <p:grpSp>
        <p:nvGrpSpPr>
          <p:cNvPr id="13321" name="Group 16"/>
          <p:cNvGrpSpPr>
            <a:grpSpLocks/>
          </p:cNvGrpSpPr>
          <p:nvPr/>
        </p:nvGrpSpPr>
        <p:grpSpPr bwMode="auto">
          <a:xfrm>
            <a:off x="0" y="0"/>
            <a:ext cx="546100" cy="584200"/>
            <a:chOff x="0" y="0"/>
            <a:chExt cx="344" cy="368"/>
          </a:xfrm>
        </p:grpSpPr>
        <p:sp>
          <p:nvSpPr>
            <p:cNvPr id="13326" name="AutoShape 17"/>
            <p:cNvSpPr>
              <a:spLocks noChangeArrowheads="1"/>
            </p:cNvSpPr>
            <p:nvPr/>
          </p:nvSpPr>
          <p:spPr bwMode="auto">
            <a:xfrm rot="5400000">
              <a:off x="120" y="144"/>
              <a:ext cx="240" cy="208"/>
            </a:xfrm>
            <a:prstGeom prst="triangle">
              <a:avLst>
                <a:gd name="adj" fmla="val 50000"/>
              </a:avLst>
            </a:prstGeom>
            <a:solidFill>
              <a:srgbClr val="62646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3327" name="AutoShape 18"/>
            <p:cNvSpPr>
              <a:spLocks noChangeArrowheads="1"/>
            </p:cNvSpPr>
            <p:nvPr/>
          </p:nvSpPr>
          <p:spPr bwMode="auto">
            <a:xfrm rot="5400000">
              <a:off x="201" y="183"/>
              <a:ext cx="152" cy="132"/>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3328" name="Rectangle 19"/>
            <p:cNvSpPr>
              <a:spLocks noChangeArrowheads="1"/>
            </p:cNvSpPr>
            <p:nvPr/>
          </p:nvSpPr>
          <p:spPr bwMode="auto">
            <a:xfrm>
              <a:off x="0" y="0"/>
              <a:ext cx="95" cy="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pic>
        <p:nvPicPr>
          <p:cNvPr id="13322" name="Picture 23" descr="0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762000"/>
            <a:ext cx="2362200" cy="228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3" name="テキスト ボックス 1"/>
          <p:cNvSpPr txBox="1">
            <a:spLocks noChangeArrowheads="1"/>
          </p:cNvSpPr>
          <p:nvPr/>
        </p:nvSpPr>
        <p:spPr bwMode="auto">
          <a:xfrm>
            <a:off x="5057775" y="3043238"/>
            <a:ext cx="741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ja-JP" altLang="en-US" sz="1200"/>
              <a:t>（個）</a:t>
            </a:r>
          </a:p>
        </p:txBody>
      </p:sp>
      <p:sp>
        <p:nvSpPr>
          <p:cNvPr id="13324" name="テキスト ボックス 1"/>
          <p:cNvSpPr txBox="1">
            <a:spLocks noChangeArrowheads="1"/>
          </p:cNvSpPr>
          <p:nvPr/>
        </p:nvSpPr>
        <p:spPr bwMode="auto">
          <a:xfrm>
            <a:off x="7778750" y="5083175"/>
            <a:ext cx="12731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0"/>
              </a:spcBef>
              <a:buFontTx/>
              <a:buNone/>
            </a:pPr>
            <a:r>
              <a:rPr lang="ja-JP" altLang="en-US" sz="1200"/>
              <a:t>（</a:t>
            </a:r>
            <a:r>
              <a:rPr lang="en-US" altLang="ja-JP" sz="1200"/>
              <a:t>mm</a:t>
            </a:r>
            <a:r>
              <a:rPr lang="ja-JP" altLang="en-US" sz="1200"/>
              <a:t>）</a:t>
            </a:r>
          </a:p>
        </p:txBody>
      </p:sp>
      <p:sp>
        <p:nvSpPr>
          <p:cNvPr id="13325" name="Text Box 44"/>
          <p:cNvSpPr txBox="1">
            <a:spLocks noChangeArrowheads="1"/>
          </p:cNvSpPr>
          <p:nvPr/>
        </p:nvSpPr>
        <p:spPr bwMode="auto">
          <a:xfrm>
            <a:off x="8072438" y="0"/>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７／６０</a:t>
            </a:r>
            <a:endParaRPr lang="en-US" altLang="ja-JP" sz="1400" b="1">
              <a:latin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58411"/>
                                        </p:tgtEl>
                                        <p:attrNameLst>
                                          <p:attrName>style.visibility</p:attrName>
                                        </p:attrNameLst>
                                      </p:cBhvr>
                                      <p:to>
                                        <p:strVal val="visible"/>
                                      </p:to>
                                    </p:set>
                                    <p:animEffect transition="in" filter="dissolve">
                                      <p:cBhvr>
                                        <p:cTn id="7" dur="500"/>
                                        <p:tgtEl>
                                          <p:spTgt spid="3584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358412"/>
                                        </p:tgtEl>
                                        <p:attrNameLst>
                                          <p:attrName>style.visibility</p:attrName>
                                        </p:attrNameLst>
                                      </p:cBhvr>
                                      <p:to>
                                        <p:strVal val="visible"/>
                                      </p:to>
                                    </p:set>
                                    <p:anim calcmode="lin" valueType="num">
                                      <p:cBhvr additive="base">
                                        <p:cTn id="12" dur="500" fill="hold"/>
                                        <p:tgtEl>
                                          <p:spTgt spid="358412"/>
                                        </p:tgtEl>
                                        <p:attrNameLst>
                                          <p:attrName>ppt_x</p:attrName>
                                        </p:attrNameLst>
                                      </p:cBhvr>
                                      <p:tavLst>
                                        <p:tav tm="0">
                                          <p:val>
                                            <p:strVal val="1+#ppt_w/2"/>
                                          </p:val>
                                        </p:tav>
                                        <p:tav tm="100000">
                                          <p:val>
                                            <p:strVal val="#ppt_x"/>
                                          </p:val>
                                        </p:tav>
                                      </p:tavLst>
                                    </p:anim>
                                    <p:anim calcmode="lin" valueType="num">
                                      <p:cBhvr additive="base">
                                        <p:cTn id="13" dur="500" fill="hold"/>
                                        <p:tgtEl>
                                          <p:spTgt spid="358412"/>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13323"/>
                                        </p:tgtEl>
                                        <p:attrNameLst>
                                          <p:attrName>style.visibility</p:attrName>
                                        </p:attrNameLst>
                                      </p:cBhvr>
                                      <p:to>
                                        <p:strVal val="visible"/>
                                      </p:to>
                                    </p:set>
                                    <p:anim calcmode="lin" valueType="num">
                                      <p:cBhvr additive="base">
                                        <p:cTn id="16" dur="500" fill="hold"/>
                                        <p:tgtEl>
                                          <p:spTgt spid="13323"/>
                                        </p:tgtEl>
                                        <p:attrNameLst>
                                          <p:attrName>ppt_x</p:attrName>
                                        </p:attrNameLst>
                                      </p:cBhvr>
                                      <p:tavLst>
                                        <p:tav tm="0">
                                          <p:val>
                                            <p:strVal val="1+#ppt_w/2"/>
                                          </p:val>
                                        </p:tav>
                                        <p:tav tm="100000">
                                          <p:val>
                                            <p:strVal val="#ppt_x"/>
                                          </p:val>
                                        </p:tav>
                                      </p:tavLst>
                                    </p:anim>
                                    <p:anim calcmode="lin" valueType="num">
                                      <p:cBhvr additive="base">
                                        <p:cTn id="17" dur="500" fill="hold"/>
                                        <p:tgtEl>
                                          <p:spTgt spid="13323"/>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3324"/>
                                        </p:tgtEl>
                                        <p:attrNameLst>
                                          <p:attrName>style.visibility</p:attrName>
                                        </p:attrNameLst>
                                      </p:cBhvr>
                                      <p:to>
                                        <p:strVal val="visible"/>
                                      </p:to>
                                    </p:set>
                                    <p:anim calcmode="lin" valueType="num">
                                      <p:cBhvr additive="base">
                                        <p:cTn id="20" dur="500" fill="hold"/>
                                        <p:tgtEl>
                                          <p:spTgt spid="13324"/>
                                        </p:tgtEl>
                                        <p:attrNameLst>
                                          <p:attrName>ppt_x</p:attrName>
                                        </p:attrNameLst>
                                      </p:cBhvr>
                                      <p:tavLst>
                                        <p:tav tm="0">
                                          <p:val>
                                            <p:strVal val="1+#ppt_w/2"/>
                                          </p:val>
                                        </p:tav>
                                        <p:tav tm="100000">
                                          <p:val>
                                            <p:strVal val="#ppt_x"/>
                                          </p:val>
                                        </p:tav>
                                      </p:tavLst>
                                    </p:anim>
                                    <p:anim calcmode="lin" valueType="num">
                                      <p:cBhvr additive="base">
                                        <p:cTn id="21" dur="500" fill="hold"/>
                                        <p:tgtEl>
                                          <p:spTgt spid="13324"/>
                                        </p:tgtEl>
                                        <p:attrNameLst>
                                          <p:attrName>ppt_y</p:attrName>
                                        </p:attrNameLst>
                                      </p:cBhvr>
                                      <p:tavLst>
                                        <p:tav tm="0">
                                          <p:val>
                                            <p:strVal val="#ppt_y"/>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358414"/>
                                        </p:tgtEl>
                                        <p:attrNameLst>
                                          <p:attrName>style.visibility</p:attrName>
                                        </p:attrNameLst>
                                      </p:cBhvr>
                                      <p:to>
                                        <p:strVal val="visible"/>
                                      </p:to>
                                    </p:set>
                                    <p:anim calcmode="lin" valueType="num">
                                      <p:cBhvr additive="base">
                                        <p:cTn id="26" dur="500" fill="hold"/>
                                        <p:tgtEl>
                                          <p:spTgt spid="358414"/>
                                        </p:tgtEl>
                                        <p:attrNameLst>
                                          <p:attrName>ppt_x</p:attrName>
                                        </p:attrNameLst>
                                      </p:cBhvr>
                                      <p:tavLst>
                                        <p:tav tm="0">
                                          <p:val>
                                            <p:strVal val="0-#ppt_w/2"/>
                                          </p:val>
                                        </p:tav>
                                        <p:tav tm="100000">
                                          <p:val>
                                            <p:strVal val="#ppt_x"/>
                                          </p:val>
                                        </p:tav>
                                      </p:tavLst>
                                    </p:anim>
                                    <p:anim calcmode="lin" valueType="num">
                                      <p:cBhvr additive="base">
                                        <p:cTn id="27" dur="500" fill="hold"/>
                                        <p:tgtEl>
                                          <p:spTgt spid="358414"/>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58415"/>
                                        </p:tgtEl>
                                        <p:attrNameLst>
                                          <p:attrName>style.visibility</p:attrName>
                                        </p:attrNameLst>
                                      </p:cBhvr>
                                      <p:to>
                                        <p:strVal val="visible"/>
                                      </p:to>
                                    </p:set>
                                    <p:animEffect transition="in" filter="dissolve">
                                      <p:cBhvr>
                                        <p:cTn id="32" dur="500"/>
                                        <p:tgtEl>
                                          <p:spTgt spid="358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11" grpId="0" animBg="1" autoUpdateAnimBg="0"/>
      <p:bldP spid="358414" grpId="0" autoUpdateAnimBg="0"/>
      <p:bldP spid="358415" grpId="0" animBg="1" autoUpdateAnimBg="0"/>
      <p:bldP spid="13323" grpId="0"/>
      <p:bldP spid="133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3"/>
          <p:cNvSpPr txBox="1">
            <a:spLocks noChangeArrowheads="1"/>
          </p:cNvSpPr>
          <p:nvPr/>
        </p:nvSpPr>
        <p:spPr bwMode="auto">
          <a:xfrm>
            <a:off x="534988" y="2273300"/>
            <a:ext cx="8347075" cy="3632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ts val="1200"/>
              </a:spcBef>
              <a:buFontTx/>
              <a:buNone/>
            </a:pPr>
            <a:r>
              <a:rPr lang="ja-JP" altLang="en-US" sz="3000">
                <a:latin typeface="HGP創英角ﾎﾟｯﾌﾟ体" pitchFamily="50" charset="-128"/>
                <a:ea typeface="HGP創英角ﾎﾟｯﾌﾟ体" pitchFamily="50" charset="-128"/>
              </a:rPr>
              <a:t>１．見える化　　読む労力からの解放，時間の節約</a:t>
            </a:r>
          </a:p>
          <a:p>
            <a:pPr eaLnBrk="1" hangingPunct="1">
              <a:spcBef>
                <a:spcPts val="1200"/>
              </a:spcBef>
              <a:buFontTx/>
              <a:buNone/>
            </a:pPr>
            <a:r>
              <a:rPr lang="ja-JP" altLang="en-US" sz="3000">
                <a:latin typeface="HGP創英角ﾎﾟｯﾌﾟ体" pitchFamily="50" charset="-128"/>
                <a:ea typeface="HGP創英角ﾎﾟｯﾌﾟ体" pitchFamily="50" charset="-128"/>
              </a:rPr>
              <a:t>２．データの対比が簡単</a:t>
            </a:r>
          </a:p>
          <a:p>
            <a:pPr eaLnBrk="1" hangingPunct="1">
              <a:spcBef>
                <a:spcPts val="1200"/>
              </a:spcBef>
              <a:buFontTx/>
              <a:buNone/>
            </a:pPr>
            <a:r>
              <a:rPr lang="ja-JP" altLang="en-US" sz="3000">
                <a:latin typeface="HGP創英角ﾎﾟｯﾌﾟ体" pitchFamily="50" charset="-128"/>
                <a:ea typeface="HGP創英角ﾎﾟｯﾌﾟ体" pitchFamily="50" charset="-128"/>
              </a:rPr>
              <a:t>３．データ全体の姿がひと目でつかめる</a:t>
            </a:r>
          </a:p>
          <a:p>
            <a:pPr eaLnBrk="1" hangingPunct="1">
              <a:spcBef>
                <a:spcPts val="1200"/>
              </a:spcBef>
              <a:buFontTx/>
              <a:buNone/>
            </a:pPr>
            <a:r>
              <a:rPr lang="ja-JP" altLang="en-US" sz="3000">
                <a:latin typeface="HGP創英角ﾎﾟｯﾌﾟ体" pitchFamily="50" charset="-128"/>
                <a:ea typeface="HGP創英角ﾎﾟｯﾌﾟ体" pitchFamily="50" charset="-128"/>
              </a:rPr>
              <a:t>４．興味を持たせられる　　　共通語</a:t>
            </a:r>
          </a:p>
          <a:p>
            <a:pPr eaLnBrk="1" hangingPunct="1">
              <a:spcBef>
                <a:spcPts val="1200"/>
              </a:spcBef>
              <a:buFontTx/>
              <a:buNone/>
            </a:pPr>
            <a:r>
              <a:rPr lang="ja-JP" altLang="en-US" sz="3000">
                <a:latin typeface="HGP創英角ﾎﾟｯﾌﾟ体" pitchFamily="50" charset="-128"/>
                <a:ea typeface="HGP創英角ﾎﾟｯﾌﾟ体" pitchFamily="50" charset="-128"/>
              </a:rPr>
              <a:t>５．わかりやすい　　　共通語</a:t>
            </a:r>
          </a:p>
          <a:p>
            <a:pPr eaLnBrk="1" hangingPunct="1">
              <a:spcBef>
                <a:spcPts val="1200"/>
              </a:spcBef>
              <a:buFontTx/>
              <a:buNone/>
            </a:pPr>
            <a:r>
              <a:rPr lang="ja-JP" altLang="en-US" sz="3000">
                <a:latin typeface="HGP創英角ﾎﾟｯﾌﾟ体" pitchFamily="50" charset="-128"/>
                <a:ea typeface="HGP創英角ﾎﾟｯﾌﾟ体" pitchFamily="50" charset="-128"/>
              </a:rPr>
              <a:t>６．手軽に作れる</a:t>
            </a:r>
          </a:p>
        </p:txBody>
      </p:sp>
      <p:sp>
        <p:nvSpPr>
          <p:cNvPr id="14339" name="AutoShape 4"/>
          <p:cNvSpPr>
            <a:spLocks noChangeArrowheads="1"/>
          </p:cNvSpPr>
          <p:nvPr/>
        </p:nvSpPr>
        <p:spPr bwMode="auto">
          <a:xfrm>
            <a:off x="2724150" y="2462213"/>
            <a:ext cx="290513" cy="228600"/>
          </a:xfrm>
          <a:prstGeom prst="rightArrow">
            <a:avLst>
              <a:gd name="adj1" fmla="val 50000"/>
              <a:gd name="adj2" fmla="val 41549"/>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4340" name="AutoShape 5"/>
          <p:cNvSpPr>
            <a:spLocks noChangeArrowheads="1"/>
          </p:cNvSpPr>
          <p:nvPr/>
        </p:nvSpPr>
        <p:spPr bwMode="auto">
          <a:xfrm>
            <a:off x="4564063" y="4295775"/>
            <a:ext cx="381000" cy="228600"/>
          </a:xfrm>
          <a:prstGeom prst="rightArrow">
            <a:avLst>
              <a:gd name="adj1" fmla="val 50000"/>
              <a:gd name="adj2" fmla="val 41667"/>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4341" name="AutoShape 6"/>
          <p:cNvSpPr>
            <a:spLocks noChangeArrowheads="1"/>
          </p:cNvSpPr>
          <p:nvPr/>
        </p:nvSpPr>
        <p:spPr bwMode="auto">
          <a:xfrm>
            <a:off x="3438525" y="4903788"/>
            <a:ext cx="381000" cy="228600"/>
          </a:xfrm>
          <a:prstGeom prst="rightArrow">
            <a:avLst>
              <a:gd name="adj1" fmla="val 50000"/>
              <a:gd name="adj2" fmla="val 41667"/>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4342" name="Text Box 7"/>
          <p:cNvSpPr txBox="1">
            <a:spLocks noChangeArrowheads="1"/>
          </p:cNvSpPr>
          <p:nvPr/>
        </p:nvSpPr>
        <p:spPr bwMode="auto">
          <a:xfrm>
            <a:off x="2057400" y="6196013"/>
            <a:ext cx="4724400" cy="574675"/>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50000"/>
              </a:spcBef>
              <a:buFontTx/>
              <a:buNone/>
            </a:pPr>
            <a:r>
              <a:rPr lang="ja-JP" altLang="en-US" sz="3000">
                <a:latin typeface="HGP創英角ﾎﾟｯﾌﾟ体" pitchFamily="50" charset="-128"/>
                <a:ea typeface="HGP創英角ﾎﾟｯﾌﾟ体" pitchFamily="50" charset="-128"/>
              </a:rPr>
              <a:t>　</a:t>
            </a:r>
            <a:r>
              <a:rPr lang="ja-JP" altLang="en-US" sz="3000" b="1">
                <a:solidFill>
                  <a:srgbClr val="FF0000"/>
                </a:solidFill>
                <a:latin typeface="HGP創英角ﾎﾟｯﾌﾟ体" pitchFamily="50" charset="-128"/>
                <a:ea typeface="HGP創英角ﾎﾟｯﾌﾟ体" pitchFamily="50" charset="-128"/>
              </a:rPr>
              <a:t>数字の羅列</a:t>
            </a:r>
            <a:r>
              <a:rPr lang="ja-JP" altLang="en-US" sz="3000" b="1">
                <a:solidFill>
                  <a:srgbClr val="CC0000"/>
                </a:solidFill>
                <a:latin typeface="HGP創英角ﾎﾟｯﾌﾟ体" pitchFamily="50" charset="-128"/>
                <a:ea typeface="HGP創英角ﾎﾟｯﾌﾟ体" pitchFamily="50" charset="-128"/>
              </a:rPr>
              <a:t>　　　</a:t>
            </a:r>
            <a:r>
              <a:rPr lang="ja-JP" altLang="en-US" sz="3000" b="1">
                <a:solidFill>
                  <a:srgbClr val="FF0000"/>
                </a:solidFill>
                <a:latin typeface="HGP創英角ﾎﾟｯﾌﾟ体" pitchFamily="50" charset="-128"/>
                <a:ea typeface="HGP創英角ﾎﾟｯﾌﾟ体" pitchFamily="50" charset="-128"/>
              </a:rPr>
              <a:t>グラフ化</a:t>
            </a:r>
            <a:endParaRPr lang="ja-JP" altLang="en-US" sz="2400">
              <a:solidFill>
                <a:srgbClr val="FF0000"/>
              </a:solidFill>
              <a:latin typeface="HGP創英角ﾎﾟｯﾌﾟ体" pitchFamily="50" charset="-128"/>
              <a:ea typeface="HGP創英角ﾎﾟｯﾌﾟ体" pitchFamily="50" charset="-128"/>
            </a:endParaRPr>
          </a:p>
        </p:txBody>
      </p:sp>
      <p:sp>
        <p:nvSpPr>
          <p:cNvPr id="14343" name="AutoShape 8"/>
          <p:cNvSpPr>
            <a:spLocks noChangeArrowheads="1"/>
          </p:cNvSpPr>
          <p:nvPr/>
        </p:nvSpPr>
        <p:spPr bwMode="auto">
          <a:xfrm>
            <a:off x="4513263" y="6389688"/>
            <a:ext cx="381000" cy="228600"/>
          </a:xfrm>
          <a:prstGeom prst="rightArrow">
            <a:avLst>
              <a:gd name="adj1" fmla="val 50000"/>
              <a:gd name="adj2" fmla="val 41667"/>
            </a:avLst>
          </a:prstGeom>
          <a:solidFill>
            <a:schemeClr val="accent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4344" name="Rectangle 10"/>
          <p:cNvSpPr>
            <a:spLocks noGrp="1" noChangeArrowheads="1"/>
          </p:cNvSpPr>
          <p:nvPr>
            <p:ph type="title"/>
          </p:nvPr>
        </p:nvSpPr>
        <p:spPr>
          <a:xfrm>
            <a:off x="0" y="0"/>
            <a:ext cx="7772400" cy="720725"/>
          </a:xfrm>
          <a:noFill/>
        </p:spPr>
        <p:txBody>
          <a:bodyPr/>
          <a:lstStyle/>
          <a:p>
            <a:pPr algn="l" eaLnBrk="1" hangingPunct="1"/>
            <a:r>
              <a:rPr lang="ja-JP" altLang="en-US" sz="3200" smtClean="0">
                <a:latin typeface="HGP創英角ﾎﾟｯﾌﾟ体" pitchFamily="50" charset="-128"/>
                <a:ea typeface="HGP創英角ﾎﾟｯﾌﾟ体" pitchFamily="50" charset="-128"/>
              </a:rPr>
              <a:t>　　グラフ化（見える化）の利点</a:t>
            </a:r>
            <a:endParaRPr lang="ja-JP" altLang="en-US" sz="4000" smtClean="0">
              <a:latin typeface="HGP創英角ﾎﾟｯﾌﾟ体" pitchFamily="50" charset="-128"/>
              <a:ea typeface="HGP創英角ﾎﾟｯﾌﾟ体" pitchFamily="50" charset="-128"/>
            </a:endParaRPr>
          </a:p>
        </p:txBody>
      </p:sp>
      <p:grpSp>
        <p:nvGrpSpPr>
          <p:cNvPr id="14345" name="Group 4"/>
          <p:cNvGrpSpPr>
            <a:grpSpLocks/>
          </p:cNvGrpSpPr>
          <p:nvPr/>
        </p:nvGrpSpPr>
        <p:grpSpPr bwMode="auto">
          <a:xfrm>
            <a:off x="0" y="0"/>
            <a:ext cx="546100" cy="584200"/>
            <a:chOff x="0" y="0"/>
            <a:chExt cx="344" cy="368"/>
          </a:xfrm>
        </p:grpSpPr>
        <p:sp>
          <p:nvSpPr>
            <p:cNvPr id="14349" name="AutoShape 5"/>
            <p:cNvSpPr>
              <a:spLocks noChangeArrowheads="1"/>
            </p:cNvSpPr>
            <p:nvPr/>
          </p:nvSpPr>
          <p:spPr bwMode="auto">
            <a:xfrm rot="5400000">
              <a:off x="120" y="144"/>
              <a:ext cx="240" cy="208"/>
            </a:xfrm>
            <a:prstGeom prst="triangle">
              <a:avLst>
                <a:gd name="adj" fmla="val 50000"/>
              </a:avLst>
            </a:prstGeom>
            <a:solidFill>
              <a:srgbClr val="62646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4350" name="AutoShape 6"/>
            <p:cNvSpPr>
              <a:spLocks noChangeArrowheads="1"/>
            </p:cNvSpPr>
            <p:nvPr/>
          </p:nvSpPr>
          <p:spPr bwMode="auto">
            <a:xfrm rot="5400000">
              <a:off x="201" y="183"/>
              <a:ext cx="152" cy="132"/>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sp>
          <p:nvSpPr>
            <p:cNvPr id="14351" name="Rectangle 7"/>
            <p:cNvSpPr>
              <a:spLocks noChangeArrowheads="1"/>
            </p:cNvSpPr>
            <p:nvPr/>
          </p:nvSpPr>
          <p:spPr bwMode="auto">
            <a:xfrm>
              <a:off x="0" y="0"/>
              <a:ext cx="95" cy="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kumimoji="0" lang="ja-JP" altLang="en-US" sz="2000"/>
            </a:p>
          </p:txBody>
        </p:sp>
      </p:grpSp>
      <p:pic>
        <p:nvPicPr>
          <p:cNvPr id="14346" name="Picture 14" descr="\\asmo.local\fs\ASD25C\品質企画室\70_QCｻｰｸﾙ\QCｻｰｸﾙｲﾗｽﾄ集\QC4 (D)\イラスト\05_グラフ・管理図\016.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1463" y="163513"/>
            <a:ext cx="3414712" cy="22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テキスト ボックス 1"/>
          <p:cNvSpPr txBox="1">
            <a:spLocks noChangeArrowheads="1"/>
          </p:cNvSpPr>
          <p:nvPr/>
        </p:nvSpPr>
        <p:spPr bwMode="auto">
          <a:xfrm>
            <a:off x="7916863" y="403225"/>
            <a:ext cx="850900"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tIns="72000">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nSpc>
                <a:spcPct val="80000"/>
              </a:lnSpc>
              <a:spcBef>
                <a:spcPct val="50000"/>
              </a:spcBef>
              <a:buFontTx/>
              <a:buNone/>
            </a:pPr>
            <a:r>
              <a:rPr lang="ja-JP" altLang="en-US" sz="1100">
                <a:latin typeface="HGP創英角ﾎﾟｯﾌﾟ体" pitchFamily="50" charset="-128"/>
                <a:ea typeface="HGP創英角ﾎﾟｯﾌﾟ体" pitchFamily="50" charset="-128"/>
              </a:rPr>
              <a:t>見ただけで</a:t>
            </a:r>
            <a:endParaRPr lang="en-US" altLang="ja-JP" sz="1100">
              <a:latin typeface="HGP創英角ﾎﾟｯﾌﾟ体" pitchFamily="50" charset="-128"/>
              <a:ea typeface="HGP創英角ﾎﾟｯﾌﾟ体" pitchFamily="50" charset="-128"/>
            </a:endParaRPr>
          </a:p>
          <a:p>
            <a:pPr>
              <a:lnSpc>
                <a:spcPct val="80000"/>
              </a:lnSpc>
              <a:spcBef>
                <a:spcPct val="50000"/>
              </a:spcBef>
              <a:buFontTx/>
              <a:buNone/>
            </a:pPr>
            <a:r>
              <a:rPr lang="ja-JP" altLang="en-US" sz="1100">
                <a:latin typeface="HGP創英角ﾎﾟｯﾌﾟ体" pitchFamily="50" charset="-128"/>
                <a:ea typeface="HGP創英角ﾎﾟｯﾌﾟ体" pitchFamily="50" charset="-128"/>
              </a:rPr>
              <a:t>解る！</a:t>
            </a:r>
          </a:p>
        </p:txBody>
      </p:sp>
      <p:sp>
        <p:nvSpPr>
          <p:cNvPr id="14348" name="Text Box 44"/>
          <p:cNvSpPr txBox="1">
            <a:spLocks noChangeArrowheads="1"/>
          </p:cNvSpPr>
          <p:nvPr/>
        </p:nvSpPr>
        <p:spPr bwMode="auto">
          <a:xfrm>
            <a:off x="8086725" y="-53975"/>
            <a:ext cx="10715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pitchFamily="50" charset="-128"/>
              </a:defRPr>
            </a:lvl1pPr>
            <a:lvl2pPr marL="742950" indent="-285750">
              <a:spcBef>
                <a:spcPct val="20000"/>
              </a:spcBef>
              <a:buChar char="–"/>
              <a:defRPr kumimoji="1" sz="2800">
                <a:solidFill>
                  <a:schemeClr val="tx1"/>
                </a:solidFill>
                <a:latin typeface="Arial" charset="0"/>
                <a:ea typeface="ＭＳ Ｐゴシック" pitchFamily="50" charset="-128"/>
              </a:defRPr>
            </a:lvl2pPr>
            <a:lvl3pPr marL="1143000" indent="-228600">
              <a:spcBef>
                <a:spcPct val="20000"/>
              </a:spcBef>
              <a:buChar char="•"/>
              <a:defRPr kumimoji="1" sz="2400">
                <a:solidFill>
                  <a:schemeClr val="tx1"/>
                </a:solidFill>
                <a:latin typeface="Arial" charset="0"/>
                <a:ea typeface="ＭＳ Ｐゴシック" pitchFamily="50" charset="-128"/>
              </a:defRPr>
            </a:lvl3pPr>
            <a:lvl4pPr marL="1600200" indent="-228600">
              <a:spcBef>
                <a:spcPct val="20000"/>
              </a:spcBef>
              <a:buChar char="–"/>
              <a:defRPr kumimoji="1" sz="2000">
                <a:solidFill>
                  <a:schemeClr val="tx1"/>
                </a:solidFill>
                <a:latin typeface="Arial" charset="0"/>
                <a:ea typeface="ＭＳ Ｐゴシック" pitchFamily="50" charset="-128"/>
              </a:defRPr>
            </a:lvl4pPr>
            <a:lvl5pPr marL="2057400" indent="-22860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r" eaLnBrk="1" hangingPunct="1">
              <a:spcBef>
                <a:spcPct val="50000"/>
              </a:spcBef>
              <a:buFontTx/>
              <a:buNone/>
            </a:pPr>
            <a:r>
              <a:rPr lang="ja-JP" altLang="en-US" sz="1400" b="1">
                <a:latin typeface="ＭＳ Ｐゴシック" pitchFamily="50" charset="-128"/>
              </a:rPr>
              <a:t>８／６０</a:t>
            </a:r>
            <a:endParaRPr lang="en-US" altLang="ja-JP" sz="1400" b="1">
              <a:latin typeface="ＭＳ Ｐゴシック" pitchFamily="50"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lnDef>
    <a:txDef>
      <a:spPr bwMode="auto">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tIns="72000">
        <a:spAutoFit/>
      </a:bodyPr>
      <a:lstStyle>
        <a:defPPr>
          <a:lnSpc>
            <a:spcPct val="80000"/>
          </a:lnSpc>
          <a:spcBef>
            <a:spcPct val="50000"/>
          </a:spcBef>
          <a:defRPr kumimoji="1" sz="2600" dirty="0">
            <a:latin typeface="Times New Roman" pitchFamily="18" charset="0"/>
          </a:defRPr>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6FF6C53B-543E-4458-997A-6FC535DBC6B1}"/>
</file>

<file path=customXml/itemProps2.xml><?xml version="1.0" encoding="utf-8"?>
<ds:datastoreItem xmlns:ds="http://schemas.openxmlformats.org/officeDocument/2006/customXml" ds:itemID="{42C1958E-E456-43E0-8BEF-57FE877947F6}"/>
</file>

<file path=customXml/itemProps3.xml><?xml version="1.0" encoding="utf-8"?>
<ds:datastoreItem xmlns:ds="http://schemas.openxmlformats.org/officeDocument/2006/customXml" ds:itemID="{0018F883-2EF5-40ED-9F31-8076098F2DBA}"/>
</file>

<file path=docProps/app.xml><?xml version="1.0" encoding="utf-8"?>
<Properties xmlns="http://schemas.openxmlformats.org/officeDocument/2006/extended-properties" xmlns:vt="http://schemas.openxmlformats.org/officeDocument/2006/docPropsVTypes">
  <Template/>
  <TotalTime>8815</TotalTime>
  <Words>8813</Words>
  <Application>Microsoft Office PowerPoint</Application>
  <PresentationFormat>画面に合わせる (4:3)</PresentationFormat>
  <Paragraphs>1238</Paragraphs>
  <Slides>61</Slides>
  <Notes>49</Notes>
  <HiddenSlides>0</HiddenSlides>
  <MMClips>0</MMClips>
  <ScaleCrop>false</ScaleCrop>
  <HeadingPairs>
    <vt:vector size="6" baseType="variant">
      <vt:variant>
        <vt:lpstr>テーマ</vt:lpstr>
      </vt:variant>
      <vt:variant>
        <vt:i4>1</vt:i4>
      </vt:variant>
      <vt:variant>
        <vt:lpstr>埋め込まれた OLE サーバー</vt:lpstr>
      </vt:variant>
      <vt:variant>
        <vt:i4>4</vt:i4>
      </vt:variant>
      <vt:variant>
        <vt:lpstr>スライド タイトル</vt:lpstr>
      </vt:variant>
      <vt:variant>
        <vt:i4>61</vt:i4>
      </vt:variant>
    </vt:vector>
  </HeadingPairs>
  <TitlesOfParts>
    <vt:vector size="66" baseType="lpstr">
      <vt:lpstr>標準デザイン</vt:lpstr>
      <vt:lpstr>ワークシート</vt:lpstr>
      <vt:lpstr>グラフ</vt:lpstr>
      <vt:lpstr>Document</vt:lpstr>
      <vt:lpstr>Worksheet</vt:lpstr>
      <vt:lpstr>ＱＣ手法の基礎 ─ ＱＣ七つ道具 ─</vt:lpstr>
      <vt:lpstr>ＱＣ手法とは？ －問題解決などに不可欠な道具</vt:lpstr>
      <vt:lpstr>　　品質管理（ＱＣ）活動を確実・効率よく進めるために</vt:lpstr>
      <vt:lpstr>　　統計的な考え方とは？　全体を通してものを見る</vt:lpstr>
      <vt:lpstr>　　データを取り扱うときの常識</vt:lpstr>
      <vt:lpstr>PowerPoint プレゼンテーション</vt:lpstr>
      <vt:lpstr>PowerPoint プレゼンテーション</vt:lpstr>
      <vt:lpstr>　　グラフ化（見える化）してみよう</vt:lpstr>
      <vt:lpstr>　　グラフ化（見える化）の利点</vt:lpstr>
      <vt:lpstr>ＱＣ七つ道具</vt:lpstr>
      <vt:lpstr>PowerPoint プレゼンテーション</vt:lpstr>
      <vt:lpstr>PowerPoint プレゼンテーション</vt:lpstr>
      <vt:lpstr>PowerPoint プレゼンテーション</vt:lpstr>
      <vt:lpstr>棒グラフの書き方</vt:lpstr>
      <vt:lpstr>PowerPoint プレゼンテーション</vt:lpstr>
      <vt:lpstr>PowerPoint プレゼンテーション</vt:lpstr>
      <vt:lpstr>PowerPoint プレゼンテーション</vt:lpstr>
      <vt:lpstr>PowerPoint プレゼンテーション</vt:lpstr>
      <vt:lpstr>チェックシートの書き方</vt:lpstr>
      <vt:lpstr>③　パレート図</vt:lpstr>
      <vt:lpstr>PowerPoint プレゼンテーション</vt:lpstr>
      <vt:lpstr>「パレート図」の演習</vt:lpstr>
      <vt:lpstr>「パレート図」演習 作成例</vt:lpstr>
      <vt:lpstr>パレート図の活用例 － パレート展開</vt:lpstr>
      <vt:lpstr>④　特性要因図</vt:lpstr>
      <vt:lpstr>「特性要因図」作成の基本</vt:lpstr>
      <vt:lpstr>「特性要因図」の書き方</vt:lpstr>
      <vt:lpstr>「特性要因図」の演習</vt:lpstr>
      <vt:lpstr>「特性要因図」演習・作成例</vt:lpstr>
      <vt:lpstr>「特性要因図」作成・活用のポイント</vt:lpstr>
      <vt:lpstr>PowerPoint プレゼンテーション</vt:lpstr>
      <vt:lpstr>PowerPoint プレゼンテーション</vt:lpstr>
      <vt:lpstr>PowerPoint プレゼンテーション</vt:lpstr>
      <vt:lpstr>⑤　ヒストグラム</vt:lpstr>
      <vt:lpstr>「ヒストグラム」の書き方</vt:lpstr>
      <vt:lpstr>「ヒストグラム」の作成手順</vt:lpstr>
      <vt:lpstr>「ヒストグラム」の作成手順</vt:lpstr>
      <vt:lpstr>ヒストグラムの作成例</vt:lpstr>
      <vt:lpstr>度 数 表 の 作 成 例</vt:lpstr>
      <vt:lpstr>「ヒストグラム」演習・作成例</vt:lpstr>
      <vt:lpstr>ヒストグラムの見方－山の形</vt:lpstr>
      <vt:lpstr>ヒストグラムの見方－規格との対比</vt:lpstr>
      <vt:lpstr>ヒストグラム演習問題（宿題）</vt:lpstr>
      <vt:lpstr>⑥　散布図</vt:lpstr>
      <vt:lpstr>散布図の書き方</vt:lpstr>
      <vt:lpstr>「散布図」の演習</vt:lpstr>
      <vt:lpstr>「散布図」演習・作成例</vt:lpstr>
      <vt:lpstr>「散布図」の見方</vt:lpstr>
      <vt:lpstr>⑦　管理図</vt:lpstr>
      <vt:lpstr>PowerPoint プレゼンテーション</vt:lpstr>
      <vt:lpstr>管理図の使い方</vt:lpstr>
      <vt:lpstr>管理図の種類と用途</vt:lpstr>
      <vt:lpstr>管理図の見方・１</vt:lpstr>
      <vt:lpstr>管理図の見方・２</vt:lpstr>
      <vt:lpstr>管理図が教える工程異常の形</vt:lpstr>
      <vt:lpstr>管理図が教える工程異常の形</vt:lpstr>
      <vt:lpstr>管理図が教える工程異常の形</vt:lpstr>
      <vt:lpstr>正しくＱＣ手法を活用するために</vt:lpstr>
      <vt:lpstr>その他の道具</vt:lpstr>
      <vt:lpstr>新ＱＣ七つ道具</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ｽﾗｲﾄﾞ ﾀｲﾄﾙなし</dc:title>
  <dc:creator>佳明</dc:creator>
  <cp:lastModifiedBy>s890376</cp:lastModifiedBy>
  <cp:revision>358</cp:revision>
  <cp:lastPrinted>2015-10-26T01:17:00Z</cp:lastPrinted>
  <dcterms:created xsi:type="dcterms:W3CDTF">1998-03-28T10:24:28Z</dcterms:created>
  <dcterms:modified xsi:type="dcterms:W3CDTF">2020-02-18T05:17:46Z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