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5.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2.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485" r:id="rId2"/>
    <p:sldId id="414" r:id="rId3"/>
    <p:sldId id="486" r:id="rId4"/>
    <p:sldId id="474" r:id="rId5"/>
    <p:sldId id="429" r:id="rId6"/>
    <p:sldId id="426" r:id="rId7"/>
    <p:sldId id="260" r:id="rId8"/>
    <p:sldId id="263" r:id="rId9"/>
    <p:sldId id="411" r:id="rId10"/>
    <p:sldId id="330" r:id="rId11"/>
    <p:sldId id="332" r:id="rId12"/>
    <p:sldId id="454" r:id="rId13"/>
    <p:sldId id="334" r:id="rId14"/>
    <p:sldId id="440" r:id="rId15"/>
    <p:sldId id="342" r:id="rId16"/>
    <p:sldId id="343" r:id="rId17"/>
    <p:sldId id="408" r:id="rId18"/>
    <p:sldId id="422" r:id="rId19"/>
    <p:sldId id="415" r:id="rId20"/>
    <p:sldId id="261" r:id="rId21"/>
    <p:sldId id="465" r:id="rId22"/>
    <p:sldId id="427" r:id="rId23"/>
    <p:sldId id="480" r:id="rId24"/>
    <p:sldId id="432" r:id="rId25"/>
    <p:sldId id="433" r:id="rId26"/>
    <p:sldId id="423" r:id="rId27"/>
    <p:sldId id="420" r:id="rId28"/>
    <p:sldId id="410" r:id="rId29"/>
    <p:sldId id="294" r:id="rId30"/>
    <p:sldId id="489" r:id="rId31"/>
    <p:sldId id="487" r:id="rId32"/>
    <p:sldId id="488" r:id="rId33"/>
    <p:sldId id="436" r:id="rId34"/>
    <p:sldId id="437" r:id="rId35"/>
    <p:sldId id="368" r:id="rId36"/>
    <p:sldId id="435" r:id="rId37"/>
  </p:sldIdLst>
  <p:sldSz cx="9144000" cy="6858000" type="screen4x3"/>
  <p:notesSz cx="6805613" cy="9939338"/>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FFCC99"/>
    <a:srgbClr val="CCFFCC"/>
    <a:srgbClr val="FFCCCC"/>
    <a:srgbClr val="009900"/>
    <a:srgbClr val="6600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94617" autoAdjust="0"/>
  </p:normalViewPr>
  <p:slideViewPr>
    <p:cSldViewPr snapToGrid="0">
      <p:cViewPr>
        <p:scale>
          <a:sx n="76" d="100"/>
          <a:sy n="76" d="100"/>
        </p:scale>
        <p:origin x="-1200" y="-4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100" d="100"/>
          <a:sy n="100" d="100"/>
        </p:scale>
        <p:origin x="-876" y="-60"/>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t" anchorCtr="0" compatLnSpc="1">
            <a:prstTxWarp prst="textNoShape">
              <a:avLst/>
            </a:prstTxWarp>
          </a:bodyPr>
          <a:lstStyle>
            <a:lvl1pPr defTabSz="911225">
              <a:defRPr sz="1200"/>
            </a:lvl1pPr>
          </a:lstStyle>
          <a:p>
            <a:endParaRPr lang="en-US" altLang="ja-JP"/>
          </a:p>
        </p:txBody>
      </p:sp>
      <p:sp>
        <p:nvSpPr>
          <p:cNvPr id="38915" name="Rectangle 3"/>
          <p:cNvSpPr>
            <a:spLocks noGrp="1" noChangeArrowheads="1"/>
          </p:cNvSpPr>
          <p:nvPr>
            <p:ph type="dt" sz="quarter" idx="1"/>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t" anchorCtr="0" compatLnSpc="1">
            <a:prstTxWarp prst="textNoShape">
              <a:avLst/>
            </a:prstTxWarp>
          </a:bodyPr>
          <a:lstStyle>
            <a:lvl1pPr algn="r" defTabSz="911225">
              <a:defRPr sz="1200"/>
            </a:lvl1pPr>
          </a:lstStyle>
          <a:p>
            <a:endParaRPr lang="en-US" altLang="ja-JP"/>
          </a:p>
        </p:txBody>
      </p:sp>
      <p:sp>
        <p:nvSpPr>
          <p:cNvPr id="38916" name="Rectangle 4"/>
          <p:cNvSpPr>
            <a:spLocks noGrp="1" noChangeArrowheads="1"/>
          </p:cNvSpPr>
          <p:nvPr>
            <p:ph type="ftr" sz="quarter" idx="2"/>
          </p:nvPr>
        </p:nvSpPr>
        <p:spPr bwMode="auto">
          <a:xfrm>
            <a:off x="0"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b" anchorCtr="0" compatLnSpc="1">
            <a:prstTxWarp prst="textNoShape">
              <a:avLst/>
            </a:prstTxWarp>
          </a:bodyPr>
          <a:lstStyle>
            <a:lvl1pPr defTabSz="911225">
              <a:defRPr sz="1200"/>
            </a:lvl1pPr>
          </a:lstStyle>
          <a:p>
            <a:endParaRPr lang="en-US" altLang="ja-JP"/>
          </a:p>
        </p:txBody>
      </p:sp>
      <p:sp>
        <p:nvSpPr>
          <p:cNvPr id="38917" name="Rectangle 5"/>
          <p:cNvSpPr>
            <a:spLocks noGrp="1" noChangeArrowheads="1"/>
          </p:cNvSpPr>
          <p:nvPr>
            <p:ph type="sldNum" sz="quarter" idx="3"/>
          </p:nvPr>
        </p:nvSpPr>
        <p:spPr bwMode="auto">
          <a:xfrm>
            <a:off x="3856038"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b" anchorCtr="0" compatLnSpc="1">
            <a:prstTxWarp prst="textNoShape">
              <a:avLst/>
            </a:prstTxWarp>
          </a:bodyPr>
          <a:lstStyle>
            <a:lvl1pPr algn="r" defTabSz="911225">
              <a:defRPr sz="1200"/>
            </a:lvl1pPr>
          </a:lstStyle>
          <a:p>
            <a:fld id="{B17196BD-9CEF-4E14-BBA8-8DF7F4C2A2EB}" type="slidenum">
              <a:rPr lang="en-US" altLang="ja-JP"/>
              <a:pPr/>
              <a:t>‹#›</a:t>
            </a:fld>
            <a:endParaRPr lang="en-US" altLang="ja-JP"/>
          </a:p>
        </p:txBody>
      </p:sp>
    </p:spTree>
    <p:extLst>
      <p:ext uri="{BB962C8B-B14F-4D97-AF65-F5344CB8AC3E}">
        <p14:creationId xmlns:p14="http://schemas.microsoft.com/office/powerpoint/2010/main" val="3058213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t" anchorCtr="0" compatLnSpc="1">
            <a:prstTxWarp prst="textNoShape">
              <a:avLst/>
            </a:prstTxWarp>
          </a:bodyPr>
          <a:lstStyle>
            <a:lvl1pPr defTabSz="911225">
              <a:defRPr sz="1200"/>
            </a:lvl1pPr>
          </a:lstStyle>
          <a:p>
            <a:endParaRPr lang="en-US" altLang="ja-JP"/>
          </a:p>
        </p:txBody>
      </p:sp>
      <p:sp>
        <p:nvSpPr>
          <p:cNvPr id="4099" name="Rectangle 3"/>
          <p:cNvSpPr>
            <a:spLocks noGrp="1" noChangeArrowheads="1"/>
          </p:cNvSpPr>
          <p:nvPr>
            <p:ph type="dt" idx="1"/>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t" anchorCtr="0" compatLnSpc="1">
            <a:prstTxWarp prst="textNoShape">
              <a:avLst/>
            </a:prstTxWarp>
          </a:bodyPr>
          <a:lstStyle>
            <a:lvl1pPr algn="r" defTabSz="911225">
              <a:defRPr sz="1200"/>
            </a:lvl1pPr>
          </a:lstStyle>
          <a:p>
            <a:endParaRPr lang="en-US" altLang="ja-JP"/>
          </a:p>
        </p:txBody>
      </p:sp>
      <p:sp>
        <p:nvSpPr>
          <p:cNvPr id="4100" name="Rectangle 4"/>
          <p:cNvSpPr>
            <a:spLocks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8050" y="4721225"/>
            <a:ext cx="4989513"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102" name="Rectangle 6"/>
          <p:cNvSpPr>
            <a:spLocks noGrp="1" noChangeArrowheads="1"/>
          </p:cNvSpPr>
          <p:nvPr>
            <p:ph type="ftr" sz="quarter" idx="4"/>
          </p:nvPr>
        </p:nvSpPr>
        <p:spPr bwMode="auto">
          <a:xfrm>
            <a:off x="0"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b" anchorCtr="0" compatLnSpc="1">
            <a:prstTxWarp prst="textNoShape">
              <a:avLst/>
            </a:prstTxWarp>
          </a:bodyPr>
          <a:lstStyle>
            <a:lvl1pPr defTabSz="911225">
              <a:defRPr sz="1200"/>
            </a:lvl1pPr>
          </a:lstStyle>
          <a:p>
            <a:endParaRPr lang="en-US" altLang="ja-JP"/>
          </a:p>
        </p:txBody>
      </p:sp>
      <p:sp>
        <p:nvSpPr>
          <p:cNvPr id="4103" name="Rectangle 7"/>
          <p:cNvSpPr>
            <a:spLocks noGrp="1" noChangeArrowheads="1"/>
          </p:cNvSpPr>
          <p:nvPr>
            <p:ph type="sldNum" sz="quarter" idx="5"/>
          </p:nvPr>
        </p:nvSpPr>
        <p:spPr bwMode="auto">
          <a:xfrm>
            <a:off x="3856038" y="944245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20" tIns="45560" rIns="91120" bIns="45560" numCol="1" anchor="b" anchorCtr="0" compatLnSpc="1">
            <a:prstTxWarp prst="textNoShape">
              <a:avLst/>
            </a:prstTxWarp>
          </a:bodyPr>
          <a:lstStyle>
            <a:lvl1pPr algn="r" defTabSz="911225">
              <a:defRPr sz="1200"/>
            </a:lvl1pPr>
          </a:lstStyle>
          <a:p>
            <a:fld id="{D96D7C9A-79AE-4A42-9918-66CEB2B22809}" type="slidenum">
              <a:rPr lang="en-US" altLang="ja-JP"/>
              <a:pPr/>
              <a:t>‹#›</a:t>
            </a:fld>
            <a:endParaRPr lang="en-US" altLang="ja-JP"/>
          </a:p>
        </p:txBody>
      </p:sp>
    </p:spTree>
    <p:extLst>
      <p:ext uri="{BB962C8B-B14F-4D97-AF65-F5344CB8AC3E}">
        <p14:creationId xmlns:p14="http://schemas.microsoft.com/office/powerpoint/2010/main" val="252564184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26DB17-B573-4D0D-93CF-6F05EF459CB7}" type="slidenum">
              <a:rPr lang="en-US" altLang="ja-JP"/>
              <a:pPr/>
              <a:t>1</a:t>
            </a:fld>
            <a:endParaRPr lang="en-US" altLang="ja-JP"/>
          </a:p>
        </p:txBody>
      </p:sp>
      <p:sp>
        <p:nvSpPr>
          <p:cNvPr id="486402" name="Rectangle 2"/>
          <p:cNvSpPr>
            <a:spLocks noChangeArrowheads="1" noTextEdit="1"/>
          </p:cNvSpPr>
          <p:nvPr>
            <p:ph type="sldImg"/>
          </p:nvPr>
        </p:nvSpPr>
        <p:spPr bwMode="auto">
          <a:xfrm>
            <a:off x="920750" y="746125"/>
            <a:ext cx="4967288" cy="3725863"/>
          </a:xfrm>
          <a:prstGeom prst="rect">
            <a:avLst/>
          </a:prstGeom>
          <a:solidFill>
            <a:srgbClr val="FFFFFF"/>
          </a:solidFill>
          <a:ln>
            <a:solidFill>
              <a:srgbClr val="000000"/>
            </a:solidFill>
            <a:miter lim="800000"/>
            <a:headEnd/>
            <a:tailEnd/>
          </a:ln>
        </p:spPr>
      </p:sp>
      <p:sp>
        <p:nvSpPr>
          <p:cNvPr id="486403" name="Rectangle 3"/>
          <p:cNvSpPr>
            <a:spLocks noChangeArrowheads="1"/>
          </p:cNvSpPr>
          <p:nvPr>
            <p:ph type="body" idx="1"/>
          </p:nvPr>
        </p:nvSpPr>
        <p:spPr bwMode="auto">
          <a:xfrm>
            <a:off x="908050" y="4721225"/>
            <a:ext cx="4989513" cy="4471988"/>
          </a:xfrm>
          <a:prstGeom prst="rect">
            <a:avLst/>
          </a:prstGeom>
          <a:solidFill>
            <a:srgbClr val="FFFFFF"/>
          </a:solidFill>
          <a:ln>
            <a:solidFill>
              <a:srgbClr val="000000"/>
            </a:solidFill>
            <a:miter lim="800000"/>
            <a:headEnd/>
            <a:tailEnd/>
          </a:ln>
        </p:spPr>
        <p:txBody>
          <a:bodyPr lIns="91120" tIns="45560" rIns="91120" bIns="45560"/>
          <a:lstStyle/>
          <a:p>
            <a:endParaRPr lang="ja-JP"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375C84-2BEE-468E-BF9A-5D8F0320651C}" type="slidenum">
              <a:rPr lang="en-US" altLang="ja-JP"/>
              <a:pPr/>
              <a:t>15</a:t>
            </a:fld>
            <a:endParaRPr lang="en-US" altLang="ja-JP"/>
          </a:p>
        </p:txBody>
      </p:sp>
      <p:sp>
        <p:nvSpPr>
          <p:cNvPr id="224258"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224259"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これから勉強する問題解決型の手順は</a:t>
            </a:r>
            <a:r>
              <a:rPr lang="en-US" altLang="ja-JP"/>
              <a:t>7</a:t>
            </a:r>
            <a:r>
              <a:rPr lang="ja-JP" altLang="en-US"/>
              <a:t>つの手順からなっています</a:t>
            </a:r>
          </a:p>
          <a:p>
            <a:r>
              <a:rPr lang="ja-JP" altLang="en-US"/>
              <a:t>１はテーマ選定、テーマーがきまったら、次に現状の把握を行い</a:t>
            </a:r>
          </a:p>
          <a:p>
            <a:r>
              <a:rPr lang="ja-JP" altLang="en-US"/>
              <a:t>目標を決めます、手順</a:t>
            </a:r>
            <a:r>
              <a:rPr lang="en-US" altLang="ja-JP"/>
              <a:t>3</a:t>
            </a:r>
            <a:r>
              <a:rPr lang="ja-JP" altLang="en-US"/>
              <a:t>で、活動計画を作成します、</a:t>
            </a:r>
          </a:p>
          <a:p>
            <a:r>
              <a:rPr lang="ja-JP" altLang="en-US"/>
              <a:t>手順</a:t>
            </a:r>
            <a:r>
              <a:rPr lang="en-US" altLang="ja-JP"/>
              <a:t>4</a:t>
            </a:r>
            <a:r>
              <a:rPr lang="ja-JP" altLang="en-US"/>
              <a:t>で問題発生の原因を要因解析で追求します</a:t>
            </a:r>
          </a:p>
          <a:p>
            <a:r>
              <a:rPr lang="ja-JP" altLang="en-US"/>
              <a:t>真因が決まったら、手順</a:t>
            </a:r>
            <a:r>
              <a:rPr lang="en-US" altLang="ja-JP"/>
              <a:t>5</a:t>
            </a:r>
            <a:r>
              <a:rPr lang="ja-JP" altLang="en-US"/>
              <a:t>で対策案を検討し、効果的な対策を打ちます</a:t>
            </a:r>
          </a:p>
          <a:p>
            <a:r>
              <a:rPr lang="ja-JP" altLang="en-US"/>
              <a:t>対策が完了したら、その効果を確認します</a:t>
            </a:r>
          </a:p>
          <a:p>
            <a:r>
              <a:rPr lang="ja-JP" altLang="en-US"/>
              <a:t>最後に、手順</a:t>
            </a:r>
            <a:r>
              <a:rPr lang="en-US" altLang="ja-JP"/>
              <a:t>7</a:t>
            </a:r>
            <a:r>
              <a:rPr lang="ja-JP" altLang="en-US"/>
              <a:t>で良い状態が継続できるよう、標準化と管理の定着を行います。</a:t>
            </a:r>
          </a:p>
          <a:p>
            <a:r>
              <a:rPr lang="ja-JP" altLang="en-US"/>
              <a:t>以上が問題解決型の手順です。</a:t>
            </a:r>
          </a:p>
          <a:p>
            <a:r>
              <a:rPr lang="ja-JP" altLang="en-US"/>
              <a:t>これからもう少し詳しく勉強して行きます。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87959D-ECE7-4383-8A64-5CBEDDE3A959}" type="slidenum">
              <a:rPr lang="en-US" altLang="ja-JP"/>
              <a:pPr/>
              <a:t>16</a:t>
            </a:fld>
            <a:endParaRPr lang="en-US" altLang="ja-JP"/>
          </a:p>
        </p:txBody>
      </p:sp>
      <p:sp>
        <p:nvSpPr>
          <p:cNvPr id="226306"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226307"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これから問題解決の手順の細部について説明します</a:t>
            </a:r>
          </a:p>
          <a:p>
            <a:r>
              <a:rPr lang="ja-JP" altLang="en-US"/>
              <a:t>この表は</a:t>
            </a:r>
            <a:r>
              <a:rPr lang="en-US" altLang="ja-JP"/>
              <a:t>QC</a:t>
            </a:r>
            <a:r>
              <a:rPr lang="ja-JP" altLang="en-US"/>
              <a:t>発表をするときの基本ストーリーです、皆さんは発表のときこの形で行っていると思います</a:t>
            </a:r>
          </a:p>
          <a:p>
            <a:r>
              <a:rPr lang="ja-JP" altLang="en-US"/>
              <a:t>問題解決は手順１から手順７までをいい、①，②，③、「最後に」は発表のときに付け加えます</a:t>
            </a:r>
          </a:p>
          <a:p>
            <a:r>
              <a:rPr lang="ja-JP" altLang="en-US"/>
              <a:t>これから１から７までの細部を勉強して行きます。細かくはあと説明しますが、簡単に概要を説明します</a:t>
            </a:r>
          </a:p>
          <a:p>
            <a:r>
              <a:rPr lang="ja-JP" altLang="en-US"/>
              <a:t>まず手順１で問題をつかみテーマを決めます、手順２で問題発生の状況を現地現物現実を掴み攻撃対象</a:t>
            </a:r>
          </a:p>
          <a:p>
            <a:r>
              <a:rPr lang="ja-JP" altLang="en-US"/>
              <a:t>を決めますこれは特性要因図の特性になりますそして目標を設定します、</a:t>
            </a:r>
          </a:p>
          <a:p>
            <a:r>
              <a:rPr lang="ja-JP" altLang="en-US"/>
              <a:t>目標を決める時には設定</a:t>
            </a:r>
            <a:r>
              <a:rPr lang="en-US" altLang="ja-JP"/>
              <a:t>3</a:t>
            </a:r>
            <a:r>
              <a:rPr lang="ja-JP" altLang="en-US"/>
              <a:t>要素に沿って決定します</a:t>
            </a:r>
          </a:p>
          <a:p>
            <a:r>
              <a:rPr lang="ja-JP" altLang="en-US"/>
              <a:t>次に手順３で活動計画を立てますいつまでに誰が何を担当するかをきめ全員が役割を持つようにします。</a:t>
            </a:r>
          </a:p>
          <a:p>
            <a:r>
              <a:rPr lang="ja-JP" altLang="en-US"/>
              <a:t>手順４で要因解析を行い対策項目を決めます　手順５で対策を実施します。対策が完了したら手順６で対策効果の確認</a:t>
            </a:r>
          </a:p>
          <a:p>
            <a:r>
              <a:rPr lang="ja-JP" altLang="en-US"/>
              <a:t>です、目標に対しどうなったかを確認しさらに無形効果もあげましょう</a:t>
            </a:r>
          </a:p>
          <a:p>
            <a:r>
              <a:rPr lang="ja-JP" altLang="en-US"/>
              <a:t>最後に手順７で標準化と管理の定着をします、標準を変えそれが定着するようにしてください</a:t>
            </a:r>
          </a:p>
          <a:p>
            <a:r>
              <a:rPr lang="ja-JP" altLang="en-US"/>
              <a:t>また他に関連する部署がありましたらそこにも周知徹底しましょう。</a:t>
            </a:r>
          </a:p>
          <a:p>
            <a:r>
              <a:rPr lang="ja-JP" altLang="en-US"/>
              <a:t>以上が概要ですが今からさらに細かく説明します。</a:t>
            </a:r>
          </a:p>
          <a:p>
            <a:endParaRPr lang="en-US"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2B647-D17D-4AEC-9D5F-8EF4F232F776}" type="slidenum">
              <a:rPr lang="en-US" altLang="ja-JP"/>
              <a:pPr/>
              <a:t>19</a:t>
            </a:fld>
            <a:endParaRPr lang="en-US" altLang="ja-JP"/>
          </a:p>
        </p:txBody>
      </p:sp>
      <p:sp>
        <p:nvSpPr>
          <p:cNvPr id="361474" name="Rectangle 2"/>
          <p:cNvSpPr>
            <a:spLocks noChangeArrowheads="1" noTextEdit="1"/>
          </p:cNvSpPr>
          <p:nvPr>
            <p:ph type="sldImg"/>
          </p:nvPr>
        </p:nvSpPr>
        <p:spPr bwMode="auto">
          <a:xfrm>
            <a:off x="920750" y="746125"/>
            <a:ext cx="4967288" cy="3725863"/>
          </a:xfrm>
          <a:prstGeom prst="rect">
            <a:avLst/>
          </a:prstGeom>
          <a:solidFill>
            <a:srgbClr val="FFFFFF"/>
          </a:solidFill>
          <a:ln>
            <a:solidFill>
              <a:srgbClr val="000000"/>
            </a:solidFill>
            <a:miter lim="800000"/>
            <a:headEnd/>
            <a:tailEnd/>
          </a:ln>
        </p:spPr>
      </p:sp>
      <p:sp>
        <p:nvSpPr>
          <p:cNvPr id="361475" name="Rectangle 3"/>
          <p:cNvSpPr>
            <a:spLocks noChangeArrowheads="1"/>
          </p:cNvSpPr>
          <p:nvPr>
            <p:ph type="body" idx="1"/>
          </p:nvPr>
        </p:nvSpPr>
        <p:spPr bwMode="auto">
          <a:xfrm>
            <a:off x="908050" y="4721225"/>
            <a:ext cx="4989513" cy="4471988"/>
          </a:xfrm>
          <a:prstGeom prst="rect">
            <a:avLst/>
          </a:prstGeom>
          <a:solidFill>
            <a:srgbClr val="FFFFFF"/>
          </a:solidFill>
          <a:ln>
            <a:solidFill>
              <a:srgbClr val="000000"/>
            </a:solidFill>
            <a:miter lim="800000"/>
            <a:headEnd/>
            <a:tailEnd/>
          </a:ln>
        </p:spPr>
        <p:txBody>
          <a:bodyPr lIns="91120" tIns="45560" rIns="91120" bIns="45560"/>
          <a:lstStyle/>
          <a:p>
            <a:r>
              <a:rPr lang="ja-JP" altLang="en-US" sz="1000"/>
              <a:t>　最初に「企業環境の変化により要求される新たなねらいへの対応」として、</a:t>
            </a:r>
            <a:r>
              <a:rPr lang="ja-JP" altLang="en-US" sz="1000" b="1"/>
              <a:t>ＱＣｻｰｸﾙを取り巻く環境は大きく変化している</a:t>
            </a:r>
            <a:r>
              <a:rPr lang="ja-JP" altLang="en-US" sz="1000"/>
              <a:t>とともに、</a:t>
            </a:r>
            <a:r>
              <a:rPr lang="ja-JP" altLang="en-US" sz="1000" b="1"/>
              <a:t>ＱＣｻｰｸﾙ活動がいろいろな職場で行われるようになっており</a:t>
            </a:r>
            <a:r>
              <a:rPr lang="ja-JP" altLang="en-US" sz="1000"/>
              <a:t>、</a:t>
            </a:r>
            <a:r>
              <a:rPr lang="ja-JP" altLang="en-US" sz="1000" b="1"/>
              <a:t>多様なアプローチ方法が求められてきました。</a:t>
            </a:r>
          </a:p>
          <a:p>
            <a:r>
              <a:rPr lang="ja-JP" altLang="en-US" sz="1000"/>
              <a:t>　すなわち、</a:t>
            </a:r>
            <a:r>
              <a:rPr lang="ja-JP" altLang="en-US" sz="1000" b="1"/>
              <a:t>ダイナミックに変化する企業環境に対応するために</a:t>
            </a:r>
            <a:r>
              <a:rPr lang="ja-JP" altLang="en-US" sz="1000"/>
              <a:t>、第一線の職場でも、新しい業務への取り組み方が求められる</a:t>
            </a:r>
            <a:r>
              <a:rPr lang="ja-JP" altLang="en-US" sz="1000" b="1"/>
              <a:t>新規業務への対応</a:t>
            </a:r>
            <a:r>
              <a:rPr lang="ja-JP" altLang="en-US" sz="1000"/>
              <a:t>、あるいは、現状を大幅に改革する</a:t>
            </a:r>
            <a:r>
              <a:rPr lang="ja-JP" altLang="en-US" sz="1000" b="1"/>
              <a:t>現状打破</a:t>
            </a:r>
            <a:r>
              <a:rPr lang="ja-JP" altLang="en-US" sz="1000"/>
              <a:t>といった</a:t>
            </a:r>
            <a:r>
              <a:rPr lang="ja-JP" altLang="en-US" sz="1000" b="1"/>
              <a:t>課題</a:t>
            </a:r>
            <a:r>
              <a:rPr lang="ja-JP" altLang="en-US" sz="1000"/>
              <a:t>が出てきております。例えば、</a:t>
            </a:r>
            <a:r>
              <a:rPr lang="ja-JP" altLang="en-US" sz="1000" b="1"/>
              <a:t>新規業務</a:t>
            </a:r>
            <a:r>
              <a:rPr lang="ja-JP" altLang="en-US" sz="1000"/>
              <a:t>としては、次の例が挙げられます。</a:t>
            </a:r>
          </a:p>
          <a:p>
            <a:r>
              <a:rPr lang="ja-JP" altLang="en-US" sz="1000" b="1"/>
              <a:t>①　新製品の開発</a:t>
            </a:r>
            <a:r>
              <a:rPr lang="ja-JP" altLang="en-US" sz="1000"/>
              <a:t>が次々と行われ、製品のライフサイクルが短くなることにともない、第一線の職場でもこれに対応した生産方法の大幅な変更、</a:t>
            </a:r>
          </a:p>
          <a:p>
            <a:r>
              <a:rPr lang="ja-JP" altLang="en-US" sz="1000" b="1"/>
              <a:t>②　新規事業分野への展開</a:t>
            </a:r>
            <a:r>
              <a:rPr lang="ja-JP" altLang="en-US" sz="1000"/>
              <a:t>が行われている中で、今までに経験したことのない初めての仕事に取り組むことが求められる。</a:t>
            </a:r>
          </a:p>
          <a:p>
            <a:r>
              <a:rPr lang="ja-JP" altLang="en-US" sz="1000" b="1"/>
              <a:t>③　急速に発展している情報技術</a:t>
            </a:r>
            <a:r>
              <a:rPr lang="ja-JP" altLang="en-US" sz="1000"/>
              <a:t>は職場への導入が求められ、これにともない仕事のやり方が従来とまったく異なってくる。</a:t>
            </a:r>
          </a:p>
          <a:p>
            <a:r>
              <a:rPr lang="ja-JP" altLang="en-US" sz="1000" b="1"/>
              <a:t>④　環境に配慮した展開</a:t>
            </a:r>
            <a:r>
              <a:rPr lang="ja-JP" altLang="en-US" sz="1000"/>
              <a:t>が要求され、廃棄物の減少、リサイクルなどへの取り組みが求められる。</a:t>
            </a:r>
          </a:p>
          <a:p>
            <a:r>
              <a:rPr lang="ja-JP" altLang="en-US" sz="1000" b="1"/>
              <a:t>現状打破</a:t>
            </a:r>
            <a:r>
              <a:rPr lang="ja-JP" altLang="en-US" sz="1000"/>
              <a:t>としては、次の例が挙げられます。</a:t>
            </a:r>
          </a:p>
          <a:p>
            <a:r>
              <a:rPr lang="ja-JP" altLang="en-US" sz="1000" b="1"/>
              <a:t>①　競争条件が厳しくなっている</a:t>
            </a:r>
            <a:r>
              <a:rPr lang="ja-JP" altLang="en-US" sz="1000"/>
              <a:t>ことは、第一線の職場にも大幅な効率化、品質向上を求めることになり、これに応えるためには、発想の転換による仕事の進め方の大幅な変更が求められる。</a:t>
            </a:r>
          </a:p>
          <a:p>
            <a:r>
              <a:rPr lang="ja-JP" altLang="en-US" sz="1000" b="1"/>
              <a:t>②　技術革新に対応して、つねに新しい技術を取り入れ</a:t>
            </a:r>
            <a:r>
              <a:rPr lang="ja-JP" altLang="en-US" sz="1000"/>
              <a:t>、生産性の大幅な向上を達成していくことが求められる。</a:t>
            </a:r>
          </a:p>
          <a:p>
            <a:r>
              <a:rPr lang="ja-JP" altLang="en-US" sz="1000"/>
              <a:t>　このようなＱＣサークルの活動の場で発生している職場環境の変化に対応していくためには、これまでに行ってきた</a:t>
            </a:r>
            <a:r>
              <a:rPr lang="ja-JP" altLang="en-US" sz="1000" b="1"/>
              <a:t>仕事の中で発生する問題について、その原因を追究し原因を除去することによる問題解決力を向上させる</a:t>
            </a:r>
            <a:r>
              <a:rPr lang="ja-JP" altLang="en-US" sz="1000"/>
              <a:t>とともに、この</a:t>
            </a:r>
            <a:r>
              <a:rPr lang="ja-JP" altLang="en-US" sz="1000" b="1"/>
              <a:t>新規業務の対応あるいは現状打破への取り組みという課題を達成していく必要</a:t>
            </a:r>
            <a:r>
              <a:rPr lang="ja-JP" altLang="en-US" sz="1000"/>
              <a:t>があります。このような</a:t>
            </a:r>
            <a:r>
              <a:rPr lang="ja-JP" altLang="en-US" sz="1000" b="1"/>
              <a:t>課題を達成するために適したアプローチ方法として、「課題達成のためのＱＣストーリー」が開発されました。</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53239E-441A-46F9-AA13-182E39A2E839}" type="slidenum">
              <a:rPr lang="en-US" altLang="ja-JP"/>
              <a:pPr/>
              <a:t>20</a:t>
            </a:fld>
            <a:endParaRPr lang="en-US" altLang="ja-JP"/>
          </a:p>
        </p:txBody>
      </p:sp>
      <p:sp>
        <p:nvSpPr>
          <p:cNvPr id="100354" name="Rectangle 2"/>
          <p:cNvSpPr>
            <a:spLocks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CB2BE-A6BA-42EA-8B7F-10CA1B6B0368}" type="slidenum">
              <a:rPr lang="en-US" altLang="ja-JP"/>
              <a:pPr/>
              <a:t>21</a:t>
            </a:fld>
            <a:endParaRPr lang="en-US" altLang="ja-JP"/>
          </a:p>
        </p:txBody>
      </p:sp>
      <p:sp>
        <p:nvSpPr>
          <p:cNvPr id="451586" name="Rectangle 2"/>
          <p:cNvSpPr>
            <a:spLocks noChangeArrowheads="1" noTextEdit="1"/>
          </p:cNvSpPr>
          <p:nvPr>
            <p:ph type="sldImg"/>
          </p:nvPr>
        </p:nvSpPr>
        <p:spPr bwMode="auto">
          <a:xfrm>
            <a:off x="920750" y="746125"/>
            <a:ext cx="4967288" cy="3725863"/>
          </a:xfrm>
          <a:prstGeom prst="rect">
            <a:avLst/>
          </a:prstGeom>
          <a:solidFill>
            <a:srgbClr val="FFFFFF"/>
          </a:solidFill>
          <a:ln>
            <a:solidFill>
              <a:srgbClr val="000000"/>
            </a:solidFill>
            <a:miter lim="800000"/>
            <a:headEnd/>
            <a:tailEnd/>
          </a:ln>
        </p:spPr>
      </p:sp>
      <p:sp>
        <p:nvSpPr>
          <p:cNvPr id="451587" name="Rectangle 3"/>
          <p:cNvSpPr>
            <a:spLocks noChangeArrowheads="1"/>
          </p:cNvSpPr>
          <p:nvPr>
            <p:ph type="body" idx="1"/>
          </p:nvPr>
        </p:nvSpPr>
        <p:spPr bwMode="auto">
          <a:xfrm>
            <a:off x="908050" y="4721225"/>
            <a:ext cx="4989513" cy="4471988"/>
          </a:xfrm>
          <a:prstGeom prst="rect">
            <a:avLst/>
          </a:prstGeom>
          <a:solidFill>
            <a:srgbClr val="FFFFFF"/>
          </a:solidFill>
          <a:ln>
            <a:solidFill>
              <a:srgbClr val="000000"/>
            </a:solidFill>
            <a:miter lim="800000"/>
            <a:headEnd/>
            <a:tailEnd/>
          </a:ln>
        </p:spPr>
        <p:txBody>
          <a:bodyPr lIns="91120" tIns="45560" rIns="91120" bIns="45560"/>
          <a:lstStyle/>
          <a:p>
            <a:endParaRPr lang="ja-JP"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B566B2-C834-45D6-A4D1-10AE8171E2B8}" type="slidenum">
              <a:rPr lang="en-US" altLang="ja-JP"/>
              <a:pPr/>
              <a:t>25</a:t>
            </a:fld>
            <a:endParaRPr lang="en-US" altLang="ja-JP"/>
          </a:p>
        </p:txBody>
      </p:sp>
      <p:sp>
        <p:nvSpPr>
          <p:cNvPr id="393218" name="Rectangle 2"/>
          <p:cNvSpPr>
            <a:spLocks noChangeArrowheads="1" noTextEdit="1"/>
          </p:cNvSpPr>
          <p:nvPr>
            <p:ph type="sldImg"/>
          </p:nvPr>
        </p:nvSpPr>
        <p:spPr bwMode="auto">
          <a:xfrm>
            <a:off x="928688" y="750888"/>
            <a:ext cx="4951412" cy="3713162"/>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3219" name="Rectangle 3"/>
          <p:cNvSpPr>
            <a:spLocks noChangeArrowheads="1"/>
          </p:cNvSpPr>
          <p:nvPr>
            <p:ph type="body" idx="1"/>
          </p:nvPr>
        </p:nvSpPr>
        <p:spPr bwMode="auto">
          <a:xfrm>
            <a:off x="908050" y="4718050"/>
            <a:ext cx="4989513" cy="4476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082" tIns="45542" rIns="91082" bIns="45542"/>
          <a:lstStyle/>
          <a:p>
            <a:endParaRPr lang="ja-JP"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1EB149-6CE4-48A2-AB65-9EC08D1721D3}" type="slidenum">
              <a:rPr lang="en-US" altLang="ja-JP"/>
              <a:pPr/>
              <a:t>26</a:t>
            </a:fld>
            <a:endParaRPr lang="en-US" altLang="ja-JP"/>
          </a:p>
        </p:txBody>
      </p:sp>
      <p:sp>
        <p:nvSpPr>
          <p:cNvPr id="374786"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374787"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これから勉強する問題解決型の手順は</a:t>
            </a:r>
            <a:r>
              <a:rPr lang="en-US" altLang="ja-JP"/>
              <a:t>7</a:t>
            </a:r>
            <a:r>
              <a:rPr lang="ja-JP" altLang="en-US"/>
              <a:t>つの手順からなっています</a:t>
            </a:r>
          </a:p>
          <a:p>
            <a:r>
              <a:rPr lang="ja-JP" altLang="en-US"/>
              <a:t>１はテーマ選定、テーマーがきまったら、次に現状の把握を行い</a:t>
            </a:r>
          </a:p>
          <a:p>
            <a:r>
              <a:rPr lang="ja-JP" altLang="en-US"/>
              <a:t>目標を決めます、手順</a:t>
            </a:r>
            <a:r>
              <a:rPr lang="en-US" altLang="ja-JP"/>
              <a:t>3</a:t>
            </a:r>
            <a:r>
              <a:rPr lang="ja-JP" altLang="en-US"/>
              <a:t>で、活動計画を作成します、</a:t>
            </a:r>
          </a:p>
          <a:p>
            <a:r>
              <a:rPr lang="ja-JP" altLang="en-US"/>
              <a:t>手順</a:t>
            </a:r>
            <a:r>
              <a:rPr lang="en-US" altLang="ja-JP"/>
              <a:t>4</a:t>
            </a:r>
            <a:r>
              <a:rPr lang="ja-JP" altLang="en-US"/>
              <a:t>で問題発生の原因を要因解析で追求します</a:t>
            </a:r>
          </a:p>
          <a:p>
            <a:r>
              <a:rPr lang="ja-JP" altLang="en-US"/>
              <a:t>真因が決まったら、手順</a:t>
            </a:r>
            <a:r>
              <a:rPr lang="en-US" altLang="ja-JP"/>
              <a:t>5</a:t>
            </a:r>
            <a:r>
              <a:rPr lang="ja-JP" altLang="en-US"/>
              <a:t>で対策案を検討し、効果的な対策を打ちます</a:t>
            </a:r>
          </a:p>
          <a:p>
            <a:r>
              <a:rPr lang="ja-JP" altLang="en-US"/>
              <a:t>対策が完了したら、その効果を確認します</a:t>
            </a:r>
          </a:p>
          <a:p>
            <a:r>
              <a:rPr lang="ja-JP" altLang="en-US"/>
              <a:t>最後に、手順</a:t>
            </a:r>
            <a:r>
              <a:rPr lang="en-US" altLang="ja-JP"/>
              <a:t>7</a:t>
            </a:r>
            <a:r>
              <a:rPr lang="ja-JP" altLang="en-US"/>
              <a:t>で良い状態が継続できるよう、標準化と管理の定着を行います。</a:t>
            </a:r>
          </a:p>
          <a:p>
            <a:r>
              <a:rPr lang="ja-JP" altLang="en-US"/>
              <a:t>以上が問題解決型の手順です。</a:t>
            </a:r>
          </a:p>
          <a:p>
            <a:r>
              <a:rPr lang="ja-JP" altLang="en-US"/>
              <a:t>これからもう少し詳しく勉強して行きます。</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AE351-A940-4389-9CD9-C8DD2DB7EE4F}" type="slidenum">
              <a:rPr lang="en-US" altLang="ja-JP"/>
              <a:pPr/>
              <a:t>27</a:t>
            </a:fld>
            <a:endParaRPr lang="en-US" altLang="ja-JP"/>
          </a:p>
        </p:txBody>
      </p:sp>
      <p:sp>
        <p:nvSpPr>
          <p:cNvPr id="369666" name="Rectangle 2"/>
          <p:cNvSpPr>
            <a:spLocks noChangeArrowheads="1" noTextEdit="1"/>
          </p:cNvSpPr>
          <p:nvPr>
            <p:ph type="sldImg"/>
          </p:nvPr>
        </p:nvSpPr>
        <p:spPr bwMode="auto">
          <a:xfrm>
            <a:off x="920750" y="746125"/>
            <a:ext cx="4967288" cy="3725863"/>
          </a:xfrm>
          <a:prstGeom prst="rect">
            <a:avLst/>
          </a:prstGeom>
          <a:solidFill>
            <a:srgbClr val="FFFFFF"/>
          </a:solidFill>
          <a:ln>
            <a:solidFill>
              <a:srgbClr val="000000"/>
            </a:solidFill>
            <a:miter lim="800000"/>
            <a:headEnd/>
            <a:tailEnd/>
          </a:ln>
        </p:spPr>
      </p:sp>
      <p:sp>
        <p:nvSpPr>
          <p:cNvPr id="369667" name="Rectangle 3"/>
          <p:cNvSpPr>
            <a:spLocks noChangeArrowheads="1"/>
          </p:cNvSpPr>
          <p:nvPr>
            <p:ph type="body" idx="1"/>
          </p:nvPr>
        </p:nvSpPr>
        <p:spPr bwMode="auto">
          <a:xfrm>
            <a:off x="908050" y="4721225"/>
            <a:ext cx="4989513" cy="4471988"/>
          </a:xfrm>
          <a:prstGeom prst="rect">
            <a:avLst/>
          </a:prstGeom>
          <a:solidFill>
            <a:srgbClr val="FFFFFF"/>
          </a:solidFill>
          <a:ln>
            <a:solidFill>
              <a:srgbClr val="000000"/>
            </a:solidFill>
            <a:miter lim="800000"/>
            <a:headEnd/>
            <a:tailEnd/>
          </a:ln>
        </p:spPr>
        <p:txBody>
          <a:bodyPr lIns="91120" tIns="45560" rIns="91120" bIns="45560"/>
          <a:lstStyle/>
          <a:p>
            <a:r>
              <a:rPr lang="ja-JP" altLang="en-US" sz="800"/>
              <a:t>問題解決・課題達成の思考方法と手順について説明します。</a:t>
            </a:r>
          </a:p>
          <a:p>
            <a:r>
              <a:rPr lang="ja-JP" altLang="en-US" sz="800"/>
              <a:t>大きくは、この表の通りで課題達成型の手順、問題解決型の手順です。</a:t>
            </a:r>
          </a:p>
          <a:p>
            <a:r>
              <a:rPr lang="ja-JP" altLang="en-US" sz="800" b="1">
                <a:solidFill>
                  <a:srgbClr val="FF0000"/>
                </a:solidFill>
              </a:rPr>
              <a:t>１．テーマの選定・決定</a:t>
            </a:r>
          </a:p>
          <a:p>
            <a:r>
              <a:rPr lang="ja-JP" altLang="en-US" sz="800" b="1">
                <a:solidFill>
                  <a:srgbClr val="FF0000"/>
                </a:solidFill>
              </a:rPr>
              <a:t>①問題・課題の洗い出し　②問題・課題の絞り込み　③手順の選択</a:t>
            </a:r>
          </a:p>
          <a:p>
            <a:r>
              <a:rPr lang="ja-JP" altLang="en-US" sz="800" b="1">
                <a:solidFill>
                  <a:srgbClr val="FF0000"/>
                </a:solidFill>
              </a:rPr>
              <a:t>④テーマの選定理由の明確化　⑤全体活動計画の作成</a:t>
            </a:r>
          </a:p>
          <a:p>
            <a:r>
              <a:rPr lang="ja-JP" altLang="en-US" sz="800" b="1">
                <a:solidFill>
                  <a:srgbClr val="FF0000"/>
                </a:solidFill>
              </a:rPr>
              <a:t>２．攻め所と目標の設定</a:t>
            </a:r>
          </a:p>
          <a:p>
            <a:r>
              <a:rPr lang="ja-JP" altLang="en-US" sz="800"/>
              <a:t>①攻め所の明確化：テーマの全体を表す特性を明確にし、特性値の要望レベル、現状レベルを把握し、達成レベルを確認する。</a:t>
            </a:r>
          </a:p>
          <a:p>
            <a:r>
              <a:rPr lang="ja-JP" altLang="en-US" sz="800"/>
              <a:t>②目標の設定：攻め所の明確化を受け、「ありたい姿をどこまで達成するか」具体的目標を設定し必要に応じて日程計画を作成する。</a:t>
            </a:r>
          </a:p>
          <a:p>
            <a:r>
              <a:rPr lang="ja-JP" altLang="en-US" sz="800" b="1">
                <a:solidFill>
                  <a:srgbClr val="FF0000"/>
                </a:solidFill>
              </a:rPr>
              <a:t>３．方策の立案</a:t>
            </a:r>
          </a:p>
          <a:p>
            <a:r>
              <a:rPr lang="ja-JP" altLang="en-US" sz="800"/>
              <a:t>①方策案の列挙：効果が大きいと思われる方策案（アイデア）をたくさん出す。</a:t>
            </a:r>
          </a:p>
          <a:p>
            <a:r>
              <a:rPr lang="ja-JP" altLang="en-US" sz="800"/>
              <a:t>②方策案の絞り込み：出された方策について実現性にとらわれずに、「期待効果」についてのみ評価し予想効果の大きい順から順位をつける。</a:t>
            </a:r>
          </a:p>
          <a:p>
            <a:r>
              <a:rPr lang="ja-JP" altLang="en-US" sz="800" b="1">
                <a:solidFill>
                  <a:srgbClr val="FF0000"/>
                </a:solidFill>
              </a:rPr>
              <a:t>４．成功シナリオの追求</a:t>
            </a:r>
          </a:p>
          <a:p>
            <a:r>
              <a:rPr lang="ja-JP" altLang="en-US" sz="800"/>
              <a:t>①シナリオの検討：絞り込んだ方策案について実現可能で具体的方法を検討する。</a:t>
            </a:r>
          </a:p>
          <a:p>
            <a:r>
              <a:rPr lang="ja-JP" altLang="en-US" sz="800"/>
              <a:t>②期待効果の予測：シナリオごとに期待効果を予測する。</a:t>
            </a:r>
          </a:p>
          <a:p>
            <a:r>
              <a:rPr lang="ja-JP" altLang="en-US" sz="800"/>
              <a:t>③障害の予測と排除：各シナリオの実施を妨げる障害や他への悪影響（副作用）を予測し、それらを避ける方法を考える。どうしても障害や副作用の排除が難しいシナリオは排除する。</a:t>
            </a:r>
          </a:p>
          <a:p>
            <a:r>
              <a:rPr lang="ja-JP" altLang="en-US" sz="800"/>
              <a:t>④成功シナリオの選定：以上のプロセスを総合的に判断して、成功シナリオを決定する。</a:t>
            </a:r>
          </a:p>
          <a:p>
            <a:r>
              <a:rPr lang="ja-JP" altLang="en-US" sz="800"/>
              <a:t>５．成功シナリオの実施</a:t>
            </a:r>
          </a:p>
          <a:p>
            <a:r>
              <a:rPr lang="ja-JP" altLang="en-US" sz="800"/>
              <a:t>①実行計画の作成：成功シナリオを実施するために、実行計画を作成する。</a:t>
            </a:r>
          </a:p>
          <a:p>
            <a:r>
              <a:rPr lang="ja-JP" altLang="en-US" sz="800"/>
              <a:t>②成功シナリオの実施：実行計画に従い、各担当者が実施する。シナリオごとに効果及び問題点を把握する。手を打った以外の副作用など問題が生じたとき、その手当を行う。</a:t>
            </a:r>
          </a:p>
          <a:p>
            <a:r>
              <a:rPr lang="ja-JP" altLang="en-US" b="1">
                <a:solidFill>
                  <a:srgbClr val="FF0000"/>
                </a:solidFill>
              </a:rPr>
              <a:t>６．効果の確認</a:t>
            </a:r>
          </a:p>
          <a:p>
            <a:r>
              <a:rPr lang="ja-JP" altLang="en-US" b="1">
                <a:solidFill>
                  <a:srgbClr val="FF0000"/>
                </a:solidFill>
              </a:rPr>
              <a:t>７．標準化と管理の定着</a:t>
            </a:r>
          </a:p>
          <a:p>
            <a:r>
              <a:rPr lang="ja-JP" altLang="en-US" b="1">
                <a:solidFill>
                  <a:srgbClr val="FF0000"/>
                </a:solidFill>
              </a:rPr>
              <a:t>８．反省と今後の対応</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BAA18-C9DF-4D84-92F8-8B5E919FE099}" type="slidenum">
              <a:rPr lang="en-US" altLang="ja-JP"/>
              <a:pPr/>
              <a:t>31</a:t>
            </a:fld>
            <a:endParaRPr lang="en-US" altLang="ja-JP"/>
          </a:p>
        </p:txBody>
      </p:sp>
      <p:sp>
        <p:nvSpPr>
          <p:cNvPr id="490498" name="Rectangle 2"/>
          <p:cNvSpPr>
            <a:spLocks noChangeArrowheads="1" noTextEdit="1"/>
          </p:cNvSpPr>
          <p:nvPr>
            <p:ph type="sldImg"/>
          </p:nvPr>
        </p:nvSpPr>
        <p:spPr>
          <a:xfrm>
            <a:off x="949325" y="766763"/>
            <a:ext cx="4908550" cy="3681412"/>
          </a:xfrm>
          <a:ln/>
        </p:spPr>
      </p:sp>
      <p:sp>
        <p:nvSpPr>
          <p:cNvPr id="490499" name="Rectangle 3"/>
          <p:cNvSpPr>
            <a:spLocks noGrp="1" noChangeArrowheads="1"/>
          </p:cNvSpPr>
          <p:nvPr>
            <p:ph type="body" idx="1"/>
          </p:nvPr>
        </p:nvSpPr>
        <p:spPr>
          <a:xfrm>
            <a:off x="908050" y="4756150"/>
            <a:ext cx="4989513" cy="4448175"/>
          </a:xfrm>
        </p:spPr>
        <p:txBody>
          <a:bodyPr/>
          <a:lstStyle/>
          <a:p>
            <a:r>
              <a:rPr lang="ja-JP" altLang="en-US"/>
              <a:t>時間が有ったら簡単に説明する。</a:t>
            </a:r>
          </a:p>
          <a:p>
            <a:r>
              <a:rPr lang="en-US" altLang="ja-JP"/>
              <a:t>QC</a:t>
            </a:r>
            <a:r>
              <a:rPr lang="ja-JP" altLang="en-US"/>
              <a:t>ツールの活用目的についてはこのようになっています。</a:t>
            </a:r>
          </a:p>
          <a:p>
            <a:endParaRPr lang="en-US" altLang="ja-JP"/>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AB8935-70B1-4261-8AB2-941429C0DCD2}" type="slidenum">
              <a:rPr lang="en-US" altLang="ja-JP"/>
              <a:pPr/>
              <a:t>32</a:t>
            </a:fld>
            <a:endParaRPr lang="en-US" altLang="ja-JP"/>
          </a:p>
        </p:txBody>
      </p:sp>
      <p:sp>
        <p:nvSpPr>
          <p:cNvPr id="492546" name="Rectangle 2"/>
          <p:cNvSpPr>
            <a:spLocks noChangeArrowheads="1" noTextEdit="1"/>
          </p:cNvSpPr>
          <p:nvPr>
            <p:ph type="sldImg"/>
          </p:nvPr>
        </p:nvSpPr>
        <p:spPr>
          <a:xfrm>
            <a:off x="903288" y="762000"/>
            <a:ext cx="4976812" cy="3732213"/>
          </a:xfrm>
          <a:ln/>
        </p:spPr>
      </p:sp>
      <p:sp>
        <p:nvSpPr>
          <p:cNvPr id="492547" name="Rectangle 3"/>
          <p:cNvSpPr>
            <a:spLocks noGrp="1" noChangeArrowheads="1"/>
          </p:cNvSpPr>
          <p:nvPr>
            <p:ph type="body" idx="1"/>
          </p:nvPr>
        </p:nvSpPr>
        <p:spPr>
          <a:xfrm>
            <a:off x="914400" y="4724400"/>
            <a:ext cx="4953000" cy="4495800"/>
          </a:xfrm>
        </p:spPr>
        <p:txBody>
          <a:bodyPr lIns="91106" tIns="45552" rIns="91106" bIns="45552"/>
          <a:lstStyle/>
          <a:p>
            <a:r>
              <a:rPr lang="ja-JP" altLang="en-US"/>
              <a:t>「時間が余った場合説明する」</a:t>
            </a:r>
          </a:p>
          <a:p>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CA66AF-5726-46E4-8625-A1A22241C895}" type="slidenum">
              <a:rPr lang="en-US" altLang="ja-JP"/>
              <a:pPr/>
              <a:t>5</a:t>
            </a:fld>
            <a:endParaRPr lang="en-US" altLang="ja-JP"/>
          </a:p>
        </p:txBody>
      </p:sp>
      <p:sp>
        <p:nvSpPr>
          <p:cNvPr id="388098" name="Rectangle 2"/>
          <p:cNvSpPr>
            <a:spLocks noChangeArrowheads="1" noTextEdit="1"/>
          </p:cNvSpPr>
          <p:nvPr>
            <p:ph type="sldImg"/>
          </p:nvPr>
        </p:nvSpPr>
        <p:spPr bwMode="auto">
          <a:xfrm>
            <a:off x="920750" y="746125"/>
            <a:ext cx="4967288" cy="3725863"/>
          </a:xfrm>
          <a:prstGeom prst="rect">
            <a:avLst/>
          </a:prstGeom>
          <a:solidFill>
            <a:srgbClr val="FFFFFF"/>
          </a:solidFill>
          <a:ln>
            <a:solidFill>
              <a:srgbClr val="000000"/>
            </a:solidFill>
            <a:miter lim="800000"/>
            <a:headEnd/>
            <a:tailEnd/>
          </a:ln>
        </p:spPr>
      </p:sp>
      <p:sp>
        <p:nvSpPr>
          <p:cNvPr id="388099" name="Rectangle 3"/>
          <p:cNvSpPr>
            <a:spLocks noChangeArrowheads="1"/>
          </p:cNvSpPr>
          <p:nvPr>
            <p:ph type="body" idx="1"/>
          </p:nvPr>
        </p:nvSpPr>
        <p:spPr bwMode="auto">
          <a:xfrm>
            <a:off x="908050" y="4721225"/>
            <a:ext cx="4989513" cy="4471988"/>
          </a:xfrm>
          <a:prstGeom prst="rect">
            <a:avLst/>
          </a:prstGeom>
          <a:solidFill>
            <a:srgbClr val="FFFFFF"/>
          </a:solidFill>
          <a:ln>
            <a:solidFill>
              <a:srgbClr val="000000"/>
            </a:solidFill>
            <a:miter lim="800000"/>
            <a:headEnd/>
            <a:tailEnd/>
          </a:ln>
        </p:spPr>
        <p:txBody>
          <a:bodyPr lIns="91120" tIns="45560" rIns="91120" bIns="45560"/>
          <a:lstStyle/>
          <a:p>
            <a:endParaRPr lang="ja-JP" altLang="ja-JP"/>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EDA6B-F18B-41F8-9256-CFE993BBFBF6}" type="slidenum">
              <a:rPr lang="en-US" altLang="ja-JP"/>
              <a:pPr/>
              <a:t>33</a:t>
            </a:fld>
            <a:endParaRPr lang="en-US" altLang="ja-JP"/>
          </a:p>
        </p:txBody>
      </p:sp>
      <p:sp>
        <p:nvSpPr>
          <p:cNvPr id="398338" name="Rectangle 2"/>
          <p:cNvSpPr>
            <a:spLocks noChangeArrowheads="1" noTextEdit="1"/>
          </p:cNvSpPr>
          <p:nvPr>
            <p:ph type="sldImg"/>
          </p:nvPr>
        </p:nvSpPr>
        <p:spPr bwMode="auto">
          <a:xfrm>
            <a:off x="950913" y="768350"/>
            <a:ext cx="4905375" cy="3679825"/>
          </a:xfrm>
          <a:prstGeom prst="rect">
            <a:avLst/>
          </a:prstGeom>
          <a:solidFill>
            <a:srgbClr val="FFFFFF"/>
          </a:solidFill>
          <a:ln>
            <a:solidFill>
              <a:srgbClr val="000000"/>
            </a:solidFill>
            <a:miter lim="800000"/>
            <a:headEnd/>
            <a:tailEnd/>
          </a:ln>
        </p:spPr>
      </p:sp>
      <p:sp>
        <p:nvSpPr>
          <p:cNvPr id="398339" name="Rectangle 3"/>
          <p:cNvSpPr>
            <a:spLocks noChangeArrowheads="1"/>
          </p:cNvSpPr>
          <p:nvPr>
            <p:ph type="body" idx="1"/>
          </p:nvPr>
        </p:nvSpPr>
        <p:spPr bwMode="auto">
          <a:xfrm>
            <a:off x="909638" y="4756150"/>
            <a:ext cx="4986337" cy="4446588"/>
          </a:xfrm>
          <a:prstGeom prst="rect">
            <a:avLst/>
          </a:prstGeom>
          <a:solidFill>
            <a:srgbClr val="FFFFFF"/>
          </a:solidFill>
          <a:ln>
            <a:solidFill>
              <a:srgbClr val="000000"/>
            </a:solidFill>
            <a:miter lim="800000"/>
            <a:headEnd/>
            <a:tailEnd/>
          </a:ln>
        </p:spPr>
        <p:txBody>
          <a:bodyPr lIns="91977" tIns="45988" rIns="91977" bIns="45988"/>
          <a:lstStyle/>
          <a:p>
            <a:r>
              <a:rPr lang="ja-JP" altLang="en-US"/>
              <a:t>時間が有ったら簡単に説明</a:t>
            </a:r>
          </a:p>
          <a:p>
            <a:r>
              <a:rPr lang="en-US" altLang="ja-JP"/>
              <a:t>7</a:t>
            </a:r>
            <a:r>
              <a:rPr lang="ja-JP" altLang="en-US"/>
              <a:t>つ道具に関しては、日科技連で沢山の解りやすい、参考図書が出ています、サークルで購入して</a:t>
            </a:r>
          </a:p>
          <a:p>
            <a:r>
              <a:rPr lang="ja-JP" altLang="en-US"/>
              <a:t>勉強してください。活動をしながら勉強していけばいいと思います。</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40080C-4E3C-4D2B-BBF6-3C8AECAFC7C0}" type="slidenum">
              <a:rPr lang="en-US" altLang="ja-JP"/>
              <a:pPr/>
              <a:t>34</a:t>
            </a:fld>
            <a:endParaRPr lang="en-US" altLang="ja-JP"/>
          </a:p>
        </p:txBody>
      </p:sp>
      <p:sp>
        <p:nvSpPr>
          <p:cNvPr id="400386"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400387"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時間が有ったら説明する。</a:t>
            </a:r>
          </a:p>
          <a:p>
            <a:r>
              <a:rPr lang="ja-JP" altLang="en-US"/>
              <a:t>新</a:t>
            </a:r>
            <a:r>
              <a:rPr lang="en-US" altLang="ja-JP"/>
              <a:t>7</a:t>
            </a:r>
            <a:r>
              <a:rPr lang="ja-JP" altLang="en-US"/>
              <a:t>つ道具にはこのような手法があります。</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08D70F-B148-42B0-8BB2-115AF7213FAD}" type="slidenum">
              <a:rPr lang="en-US" altLang="ja-JP"/>
              <a:pPr/>
              <a:t>35</a:t>
            </a:fld>
            <a:endParaRPr lang="en-US" altLang="ja-JP"/>
          </a:p>
        </p:txBody>
      </p:sp>
      <p:sp>
        <p:nvSpPr>
          <p:cNvPr id="275458"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275459"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このマトリックス図はステップごとに活用できる</a:t>
            </a:r>
            <a:r>
              <a:rPr lang="en-US" altLang="ja-JP"/>
              <a:t>QC</a:t>
            </a:r>
            <a:r>
              <a:rPr lang="ja-JP" altLang="en-US"/>
              <a:t>手法の一覧表です</a:t>
            </a:r>
          </a:p>
          <a:p>
            <a:r>
              <a:rPr lang="en-US" altLang="ja-JP"/>
              <a:t>QC7</a:t>
            </a:r>
            <a:r>
              <a:rPr lang="ja-JP" altLang="en-US"/>
              <a:t>つ道具、新</a:t>
            </a:r>
            <a:r>
              <a:rPr lang="en-US" altLang="ja-JP"/>
              <a:t>QC7</a:t>
            </a:r>
            <a:r>
              <a:rPr lang="ja-JP" altLang="en-US"/>
              <a:t>つ道具、とその他のツールが書いてあります、このように</a:t>
            </a:r>
          </a:p>
          <a:p>
            <a:r>
              <a:rPr lang="ja-JP" altLang="en-US"/>
              <a:t>ステップごとに色々な手法を活用して活動を進めて行ってください。</a:t>
            </a:r>
          </a:p>
          <a:p>
            <a:r>
              <a:rPr lang="ja-JP" altLang="en-US"/>
              <a:t>手法については日科技連より沢山の参考図書が出ています、サークルで購入してみんなで</a:t>
            </a:r>
          </a:p>
          <a:p>
            <a:r>
              <a:rPr lang="ja-JP" altLang="en-US"/>
              <a:t>勉強してください、手法をうまく使いこなすことが良い活動が出来</a:t>
            </a:r>
          </a:p>
          <a:p>
            <a:r>
              <a:rPr lang="ja-JP" altLang="en-US"/>
              <a:t>レベルアップ出来る秘訣です。手法は本で勉強より、活動中に実践で</a:t>
            </a:r>
          </a:p>
          <a:p>
            <a:r>
              <a:rPr lang="ja-JP" altLang="en-US"/>
              <a:t>勉強していくのが一番だと思います。</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9E379-1D22-4CC2-A2B3-735216D5715B}" type="slidenum">
              <a:rPr lang="en-US" altLang="ja-JP"/>
              <a:pPr/>
              <a:t>36</a:t>
            </a:fld>
            <a:endParaRPr lang="en-US" altLang="ja-JP"/>
          </a:p>
        </p:txBody>
      </p:sp>
      <p:sp>
        <p:nvSpPr>
          <p:cNvPr id="396290" name="Rectangle 2"/>
          <p:cNvSpPr>
            <a:spLocks noChangeArrowheads="1" noTextEdit="1"/>
          </p:cNvSpPr>
          <p:nvPr>
            <p:ph type="sldImg"/>
          </p:nvPr>
        </p:nvSpPr>
        <p:spPr bwMode="auto">
          <a:xfrm>
            <a:off x="973138" y="766763"/>
            <a:ext cx="4910137" cy="3683000"/>
          </a:xfrm>
          <a:prstGeom prst="rect">
            <a:avLst/>
          </a:prstGeom>
          <a:solidFill>
            <a:srgbClr val="FFFFFF"/>
          </a:solidFill>
          <a:ln>
            <a:solidFill>
              <a:srgbClr val="000000"/>
            </a:solidFill>
            <a:miter lim="800000"/>
            <a:headEnd/>
            <a:tailEnd/>
          </a:ln>
        </p:spPr>
      </p:sp>
      <p:sp>
        <p:nvSpPr>
          <p:cNvPr id="396291" name="Rectangle 3"/>
          <p:cNvSpPr>
            <a:spLocks noChangeArrowheads="1"/>
          </p:cNvSpPr>
          <p:nvPr>
            <p:ph type="body" idx="1"/>
          </p:nvPr>
        </p:nvSpPr>
        <p:spPr bwMode="auto">
          <a:xfrm>
            <a:off x="923925" y="4757738"/>
            <a:ext cx="5003800" cy="4451350"/>
          </a:xfrm>
          <a:prstGeom prst="rect">
            <a:avLst/>
          </a:prstGeom>
          <a:solidFill>
            <a:srgbClr val="FFFFFF"/>
          </a:solidFill>
          <a:ln>
            <a:solidFill>
              <a:srgbClr val="000000"/>
            </a:solidFill>
            <a:miter lim="800000"/>
            <a:headEnd/>
            <a:tailEnd/>
          </a:ln>
        </p:spPr>
        <p:txBody>
          <a:bodyPr lIns="91813" tIns="45906" rIns="91813" bIns="45906"/>
          <a:lstStyle/>
          <a:p>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0AFFF-4940-45A1-B29E-95F5520A4514}" type="slidenum">
              <a:rPr lang="en-US" altLang="ja-JP"/>
              <a:pPr/>
              <a:t>6</a:t>
            </a:fld>
            <a:endParaRPr lang="en-US" altLang="ja-JP"/>
          </a:p>
        </p:txBody>
      </p:sp>
      <p:sp>
        <p:nvSpPr>
          <p:cNvPr id="384002" name="Rectangle 2"/>
          <p:cNvSpPr>
            <a:spLocks noChangeArrowheads="1" noTextEdit="1"/>
          </p:cNvSpPr>
          <p:nvPr>
            <p:ph type="sldImg"/>
          </p:nvPr>
        </p:nvSpPr>
        <p:spPr bwMode="auto">
          <a:xfrm>
            <a:off x="919163" y="744538"/>
            <a:ext cx="4970462" cy="3727450"/>
          </a:xfrm>
          <a:prstGeom prst="rect">
            <a:avLst/>
          </a:prstGeom>
          <a:solidFill>
            <a:srgbClr val="FFFFFF"/>
          </a:solidFill>
          <a:ln>
            <a:solidFill>
              <a:srgbClr val="000000"/>
            </a:solidFill>
            <a:miter lim="800000"/>
            <a:headEnd/>
            <a:tailEnd/>
          </a:ln>
        </p:spPr>
      </p:sp>
      <p:sp>
        <p:nvSpPr>
          <p:cNvPr id="384003" name="Rectangle 3"/>
          <p:cNvSpPr>
            <a:spLocks noChangeArrowheads="1"/>
          </p:cNvSpPr>
          <p:nvPr>
            <p:ph type="body" idx="1"/>
          </p:nvPr>
        </p:nvSpPr>
        <p:spPr bwMode="auto">
          <a:xfrm>
            <a:off x="908050" y="4719638"/>
            <a:ext cx="4989513" cy="4475162"/>
          </a:xfrm>
          <a:prstGeom prst="rect">
            <a:avLst/>
          </a:prstGeom>
          <a:solidFill>
            <a:srgbClr val="FFFFFF"/>
          </a:solidFill>
          <a:ln>
            <a:solidFill>
              <a:srgbClr val="000000"/>
            </a:solidFill>
            <a:miter lim="800000"/>
            <a:headEnd/>
            <a:tailEnd/>
          </a:ln>
        </p:spPr>
        <p:txBody>
          <a:bodyPr lIns="91120" tIns="45560" rIns="91120" bIns="45560"/>
          <a:lstStyle/>
          <a:p>
            <a:r>
              <a:rPr lang="ja-JP" altLang="en-US"/>
              <a:t>・現在の姿をつかむまでは同じ</a:t>
            </a:r>
          </a:p>
          <a:p>
            <a:r>
              <a:rPr lang="ja-JP" altLang="en-US"/>
              <a:t>・問題解決は悪さを確認し追求して除去対策をする活動、課題達成は良さを想定して追及し良さの狙いどころに向け対策する活動</a:t>
            </a:r>
          </a:p>
          <a:p>
            <a:r>
              <a:rPr lang="ja-JP" altLang="en-US"/>
              <a:t>・対策実施以降はどちらも同じ</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58809-7766-4636-8809-A108F4C6C985}" type="slidenum">
              <a:rPr lang="en-US" altLang="ja-JP"/>
              <a:pPr/>
              <a:t>7</a:t>
            </a:fld>
            <a:endParaRPr lang="en-US" altLang="ja-JP"/>
          </a:p>
        </p:txBody>
      </p:sp>
      <p:sp>
        <p:nvSpPr>
          <p:cNvPr id="101378" name="Rectangle 2"/>
          <p:cNvSpPr>
            <a:spLocks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3169A8-2A59-4D2C-AB00-15A44221FC23}" type="slidenum">
              <a:rPr lang="en-US" altLang="ja-JP"/>
              <a:pPr/>
              <a:t>8</a:t>
            </a:fld>
            <a:endParaRPr lang="en-US" altLang="ja-JP"/>
          </a:p>
        </p:txBody>
      </p:sp>
      <p:sp>
        <p:nvSpPr>
          <p:cNvPr id="46082" name="Rectangle 2"/>
          <p:cNvSpPr>
            <a:spLocks noChangeArrowheads="1" noTextEdit="1"/>
          </p:cNvSpPr>
          <p:nvPr>
            <p:ph type="sldImg"/>
          </p:nvPr>
        </p:nvSpPr>
        <p:spPr>
          <a:xfrm>
            <a:off x="928688" y="754063"/>
            <a:ext cx="4948237" cy="3711575"/>
          </a:xfrm>
          <a:ln w="12700" cap="flat">
            <a:solidFill>
              <a:schemeClr val="tx1"/>
            </a:solidFill>
          </a:ln>
          <a:extLst>
            <a:ext uri="{909E8E84-426E-40DD-AFC4-6F175D3DCCD1}">
              <a14:hiddenFill xmlns:a14="http://schemas.microsoft.com/office/drawing/2010/main">
                <a:noFill/>
              </a14:hiddenFill>
            </a:ext>
          </a:extLst>
        </p:spPr>
      </p:sp>
      <p:sp>
        <p:nvSpPr>
          <p:cNvPr id="46083" name="Rectangle 3"/>
          <p:cNvSpPr>
            <a:spLocks noGrp="1" noChangeArrowheads="1"/>
          </p:cNvSpPr>
          <p:nvPr>
            <p:ph type="body" idx="1"/>
          </p:nvPr>
        </p:nvSpPr>
        <p:spPr>
          <a:xfrm>
            <a:off x="908050" y="4721225"/>
            <a:ext cx="4989513" cy="4470400"/>
          </a:xfrm>
          <a:ln/>
        </p:spPr>
        <p:txBody>
          <a:bodyPr lIns="91047" tIns="45523" rIns="91047" bIns="45523"/>
          <a:lstStyle/>
          <a:p>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446CF7-F1C9-471C-B4B6-173F1874284A}" type="slidenum">
              <a:rPr lang="en-US" altLang="ja-JP"/>
              <a:pPr/>
              <a:t>11</a:t>
            </a:fld>
            <a:endParaRPr lang="en-US" altLang="ja-JP"/>
          </a:p>
        </p:txBody>
      </p:sp>
      <p:sp>
        <p:nvSpPr>
          <p:cNvPr id="203778"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203779"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en-US" altLang="ja-JP"/>
              <a:t>QC</a:t>
            </a:r>
            <a:r>
              <a:rPr lang="ja-JP" altLang="en-US"/>
              <a:t>的問題解決の基本的考え方ですが、</a:t>
            </a:r>
            <a:r>
              <a:rPr lang="en-US" altLang="ja-JP"/>
              <a:t>QC</a:t>
            </a:r>
            <a:r>
              <a:rPr lang="ja-JP" altLang="en-US"/>
              <a:t>サークルで問題を解決する場合</a:t>
            </a:r>
          </a:p>
          <a:p>
            <a:r>
              <a:rPr lang="ja-JP" altLang="en-US"/>
              <a:t>この</a:t>
            </a:r>
            <a:r>
              <a:rPr lang="en-US" altLang="ja-JP"/>
              <a:t>6</a:t>
            </a:r>
            <a:r>
              <a:rPr lang="ja-JP" altLang="en-US"/>
              <a:t>つの考え方によって成り立っています</a:t>
            </a:r>
          </a:p>
          <a:p>
            <a:r>
              <a:rPr lang="ja-JP" altLang="en-US"/>
              <a:t>第</a:t>
            </a:r>
            <a:r>
              <a:rPr lang="en-US" altLang="ja-JP"/>
              <a:t>1</a:t>
            </a:r>
            <a:r>
              <a:rPr lang="ja-JP" altLang="en-US"/>
              <a:t>はお客様第</a:t>
            </a:r>
            <a:r>
              <a:rPr lang="en-US" altLang="ja-JP"/>
              <a:t>1</a:t>
            </a:r>
            <a:r>
              <a:rPr lang="ja-JP" altLang="en-US"/>
              <a:t>です、要求される品質や、サービスはお客様の要求で</a:t>
            </a:r>
          </a:p>
          <a:p>
            <a:r>
              <a:rPr lang="ja-JP" altLang="en-US"/>
              <a:t>決められ良し悪しもお客様が決めるという事で、生産現場では後工程がお客様といえます。</a:t>
            </a:r>
          </a:p>
          <a:p>
            <a:r>
              <a:rPr lang="ja-JP" altLang="en-US"/>
              <a:t>第</a:t>
            </a:r>
            <a:r>
              <a:rPr lang="en-US" altLang="ja-JP"/>
              <a:t>2</a:t>
            </a:r>
            <a:r>
              <a:rPr lang="ja-JP" altLang="en-US"/>
              <a:t>は</a:t>
            </a:r>
            <a:r>
              <a:rPr lang="en-US" altLang="ja-JP"/>
              <a:t>PDCA</a:t>
            </a:r>
            <a:r>
              <a:rPr lang="ja-JP" altLang="en-US"/>
              <a:t>の管理のサイクル、サークルとも言いますが、</a:t>
            </a:r>
            <a:r>
              <a:rPr lang="en-US" altLang="ja-JP"/>
              <a:t>PDCA</a:t>
            </a:r>
            <a:r>
              <a:rPr lang="ja-JP" altLang="en-US"/>
              <a:t>は誰でも日常あたりまえに</a:t>
            </a:r>
          </a:p>
          <a:p>
            <a:r>
              <a:rPr lang="ja-JP" altLang="en-US"/>
              <a:t>行っている行動です、このあたりまえの事を確実に行うことです。</a:t>
            </a:r>
          </a:p>
          <a:p>
            <a:r>
              <a:rPr lang="ja-JP" altLang="en-US"/>
              <a:t>第</a:t>
            </a:r>
            <a:r>
              <a:rPr lang="en-US" altLang="ja-JP"/>
              <a:t>3</a:t>
            </a:r>
            <a:r>
              <a:rPr lang="ja-JP" altLang="en-US"/>
              <a:t>は、事実に基づく考え方をする事です、物事をデーターで客観的にみて</a:t>
            </a:r>
          </a:p>
          <a:p>
            <a:r>
              <a:rPr lang="ja-JP" altLang="en-US"/>
              <a:t>事実を捕らえ、判断することです、データーには数値データーと言語データーがあります。</a:t>
            </a:r>
          </a:p>
          <a:p>
            <a:r>
              <a:rPr lang="ja-JP" altLang="en-US"/>
              <a:t>第</a:t>
            </a:r>
            <a:r>
              <a:rPr lang="en-US" altLang="ja-JP"/>
              <a:t>4</a:t>
            </a:r>
            <a:r>
              <a:rPr lang="ja-JP" altLang="en-US"/>
              <a:t>は原因と結果を区別して考えることです</a:t>
            </a:r>
          </a:p>
          <a:p>
            <a:r>
              <a:rPr lang="ja-JP" altLang="en-US"/>
              <a:t>良い結果を得る為には、原因をしっかり管理する必要が有ります</a:t>
            </a:r>
          </a:p>
          <a:p>
            <a:r>
              <a:rPr lang="ja-JP" altLang="en-US"/>
              <a:t>特性要因図はこのことをよく表しています、特性と要因（原因）の関係を</a:t>
            </a:r>
          </a:p>
          <a:p>
            <a:r>
              <a:rPr lang="ja-JP" altLang="en-US"/>
              <a:t>しっかりつかみ管理するということです</a:t>
            </a:r>
          </a:p>
          <a:p>
            <a:r>
              <a:rPr lang="ja-JP" altLang="en-US"/>
              <a:t>第</a:t>
            </a:r>
            <a:r>
              <a:rPr lang="en-US" altLang="ja-JP"/>
              <a:t>5</a:t>
            </a:r>
            <a:r>
              <a:rPr lang="ja-JP" altLang="en-US"/>
              <a:t>は、重点指向です</a:t>
            </a:r>
          </a:p>
          <a:p>
            <a:r>
              <a:rPr lang="ja-JP" altLang="en-US"/>
              <a:t>物事に取り組む場合、一つの問題に対し色々な原因があります、影響度など考え、重み付け</a:t>
            </a:r>
          </a:p>
          <a:p>
            <a:r>
              <a:rPr lang="ja-JP" altLang="en-US"/>
              <a:t>をして絞り込んで行くことです、小さい不良項目はそのままにしておく事になります</a:t>
            </a:r>
          </a:p>
          <a:p>
            <a:r>
              <a:rPr lang="ja-JP" altLang="en-US"/>
              <a:t>第</a:t>
            </a:r>
            <a:r>
              <a:rPr lang="en-US" altLang="ja-JP"/>
              <a:t>6</a:t>
            </a:r>
            <a:r>
              <a:rPr lang="ja-JP" altLang="en-US"/>
              <a:t>は、層別・解析です</a:t>
            </a:r>
          </a:p>
          <a:p>
            <a:r>
              <a:rPr lang="ja-JP" altLang="en-US"/>
              <a:t>データーには色々な異質の物が多く混ざっています、これらを質の違いによって</a:t>
            </a:r>
          </a:p>
          <a:p>
            <a:r>
              <a:rPr lang="ja-JP" altLang="en-US"/>
              <a:t>分類することを層別と言います。</a:t>
            </a:r>
          </a:p>
          <a:p>
            <a:r>
              <a:rPr lang="ja-JP" altLang="en-US"/>
              <a:t>事です、また解析ではなぜそうなったかをナゼナゼを</a:t>
            </a:r>
            <a:r>
              <a:rPr lang="en-US" altLang="ja-JP"/>
              <a:t>5</a:t>
            </a:r>
            <a:r>
              <a:rPr lang="ja-JP" altLang="en-US"/>
              <a:t>回繰り返すと真因に</a:t>
            </a:r>
          </a:p>
          <a:p>
            <a:r>
              <a:rPr lang="ja-JP" altLang="en-US"/>
              <a:t>たどり着くといわれるように、しっかり繰り返しましょう</a:t>
            </a:r>
          </a:p>
          <a:p>
            <a:r>
              <a:rPr lang="ja-JP" altLang="en-US"/>
              <a:t>以上</a:t>
            </a:r>
            <a:r>
              <a:rPr lang="en-US" altLang="ja-JP"/>
              <a:t>6</a:t>
            </a:r>
            <a:r>
              <a:rPr lang="ja-JP" altLang="en-US"/>
              <a:t>つの考え方を基本に問題解決の手順に従って</a:t>
            </a:r>
          </a:p>
          <a:p>
            <a:r>
              <a:rPr lang="en-US" altLang="ja-JP"/>
              <a:t>QC</a:t>
            </a:r>
            <a:r>
              <a:rPr lang="ja-JP" altLang="en-US"/>
              <a:t>サークル活動を進めて行ってください。</a:t>
            </a:r>
          </a:p>
          <a:p>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C1E4A4-8CC8-4686-A9AD-D16F9EB8ED34}" type="slidenum">
              <a:rPr lang="en-US" altLang="ja-JP"/>
              <a:pPr/>
              <a:t>12</a:t>
            </a:fld>
            <a:endParaRPr lang="en-US" altLang="ja-JP"/>
          </a:p>
        </p:txBody>
      </p:sp>
      <p:sp>
        <p:nvSpPr>
          <p:cNvPr id="429058" name="Rectangle 2"/>
          <p:cNvSpPr>
            <a:spLocks noChangeArrowheads="1" noTextEdit="1"/>
          </p:cNvSpPr>
          <p:nvPr>
            <p:ph type="sldImg"/>
          </p:nvPr>
        </p:nvSpPr>
        <p:spPr bwMode="auto">
          <a:xfrm>
            <a:off x="904875" y="752475"/>
            <a:ext cx="4997450" cy="3748088"/>
          </a:xfrm>
          <a:prstGeom prst="rect">
            <a:avLst/>
          </a:prstGeom>
          <a:solidFill>
            <a:srgbClr val="FFFFFF"/>
          </a:solidFill>
          <a:ln>
            <a:solidFill>
              <a:srgbClr val="000000"/>
            </a:solidFill>
            <a:miter lim="800000"/>
            <a:headEnd/>
            <a:tailEnd/>
          </a:ln>
        </p:spPr>
      </p:sp>
      <p:sp>
        <p:nvSpPr>
          <p:cNvPr id="429059" name="Rectangle 3"/>
          <p:cNvSpPr>
            <a:spLocks noChangeArrowheads="1"/>
          </p:cNvSpPr>
          <p:nvPr>
            <p:ph type="body" idx="1"/>
          </p:nvPr>
        </p:nvSpPr>
        <p:spPr bwMode="auto">
          <a:xfrm>
            <a:off x="938213" y="4738688"/>
            <a:ext cx="4927600" cy="4452937"/>
          </a:xfrm>
          <a:prstGeom prst="rect">
            <a:avLst/>
          </a:prstGeom>
          <a:solidFill>
            <a:srgbClr val="FFFFFF"/>
          </a:solidFill>
          <a:ln>
            <a:solidFill>
              <a:srgbClr val="000000"/>
            </a:solidFill>
            <a:miter lim="800000"/>
            <a:headEnd/>
            <a:tailEnd/>
          </a:ln>
        </p:spPr>
        <p:txBody>
          <a:bodyPr lIns="91120" tIns="45560" rIns="91120" bIns="45560"/>
          <a:lstStyle/>
          <a:p>
            <a:r>
              <a:rPr lang="ja-JP" altLang="en-US"/>
              <a:t>まず最初に問題解決の手順とは何かを勉強します。</a:t>
            </a:r>
          </a:p>
          <a:p>
            <a:r>
              <a:rPr lang="ja-JP" altLang="en-US"/>
              <a:t>この手順は職場の問題を解決する為に踏むべき手順のことで</a:t>
            </a:r>
          </a:p>
          <a:p>
            <a:r>
              <a:rPr lang="ja-JP" altLang="en-US"/>
              <a:t>困難な問題でも、誰がやっても、どのグループでも</a:t>
            </a:r>
          </a:p>
          <a:p>
            <a:r>
              <a:rPr lang="ja-JP" altLang="en-US"/>
              <a:t>合理的、効率的、効果的に解決できると言う、</a:t>
            </a:r>
          </a:p>
          <a:p>
            <a:r>
              <a:rPr lang="ja-JP" altLang="en-US"/>
              <a:t>問題解決の定石のことです。</a:t>
            </a:r>
          </a:p>
          <a:p>
            <a:r>
              <a:rPr lang="ja-JP" altLang="en-US"/>
              <a:t>問題解決の進め方として良く</a:t>
            </a:r>
            <a:r>
              <a:rPr lang="en-US" altLang="ja-JP"/>
              <a:t>2</a:t>
            </a:r>
            <a:r>
              <a:rPr lang="ja-JP" altLang="en-US"/>
              <a:t>つのやり方を見かけます。</a:t>
            </a:r>
          </a:p>
          <a:p>
            <a:r>
              <a:rPr lang="ja-JP" altLang="en-US"/>
              <a:t>一つは問題が発生したら、事実を良く観ず今までの経験やカン、度胸で</a:t>
            </a:r>
          </a:p>
          <a:p>
            <a:r>
              <a:rPr lang="ja-JP" altLang="en-US"/>
              <a:t>すぐに対策を行なってしまうやり方で、</a:t>
            </a:r>
            <a:r>
              <a:rPr lang="en-US" altLang="ja-JP"/>
              <a:t>KKD</a:t>
            </a:r>
            <a:r>
              <a:rPr lang="ja-JP" altLang="en-US"/>
              <a:t>と言われます。このやり方だと、</a:t>
            </a:r>
          </a:p>
          <a:p>
            <a:r>
              <a:rPr lang="ja-JP" altLang="en-US"/>
              <a:t>対策が早くかっこいいのですが、効果が出なかったり、</a:t>
            </a:r>
          </a:p>
          <a:p>
            <a:r>
              <a:rPr lang="ja-JP" altLang="en-US"/>
              <a:t>最初は効果があったものの、不具合が再発したり失敗が多いことになります。</a:t>
            </a:r>
          </a:p>
          <a:p>
            <a:r>
              <a:rPr lang="ja-JP" altLang="en-US"/>
              <a:t>よく銭形平次のやり方と、刑事コロンボの例にたとえられる様に</a:t>
            </a:r>
          </a:p>
          <a:p>
            <a:r>
              <a:rPr lang="ja-JP" altLang="en-US"/>
              <a:t>日本人はどうもこのやり方を好むようです、このやり方は推奨できません。</a:t>
            </a:r>
          </a:p>
          <a:p>
            <a:r>
              <a:rPr lang="ja-JP" altLang="en-US"/>
              <a:t>もう一つは、問題が出たら、</a:t>
            </a:r>
            <a:r>
              <a:rPr lang="en-US" altLang="ja-JP"/>
              <a:t>3</a:t>
            </a:r>
            <a:r>
              <a:rPr lang="ja-JP" altLang="en-US"/>
              <a:t>現主義で事実つかみ、データーを科学的に考え</a:t>
            </a:r>
          </a:p>
          <a:p>
            <a:r>
              <a:rPr lang="ja-JP" altLang="en-US"/>
              <a:t>判断し対策を行うやり方で、このやり方がこれから勉強する</a:t>
            </a:r>
          </a:p>
          <a:p>
            <a:r>
              <a:rPr lang="ja-JP" altLang="en-US"/>
              <a:t>正しい</a:t>
            </a:r>
            <a:r>
              <a:rPr lang="en-US" altLang="ja-JP"/>
              <a:t>QC</a:t>
            </a:r>
            <a:r>
              <a:rPr lang="ja-JP" altLang="en-US"/>
              <a:t>的問題解決のステップです。</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8C0613-7B10-49D9-AC5B-7B7EEF61FAFF}" type="slidenum">
              <a:rPr lang="en-US" altLang="ja-JP"/>
              <a:pPr/>
              <a:t>13</a:t>
            </a:fld>
            <a:endParaRPr lang="en-US" altLang="ja-JP"/>
          </a:p>
        </p:txBody>
      </p:sp>
      <p:sp>
        <p:nvSpPr>
          <p:cNvPr id="207874"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207875"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それでは問題とは何かを考えましょう、問題とはあるべき姿や目標と現状の差、</a:t>
            </a:r>
          </a:p>
          <a:p>
            <a:r>
              <a:rPr lang="ja-JP" altLang="en-US"/>
              <a:t>ギャップの事を言います</a:t>
            </a:r>
          </a:p>
          <a:p>
            <a:r>
              <a:rPr lang="ja-JP" altLang="en-US"/>
              <a:t>ギャップは管理特性で把握します、管理特性は品質目標値や生産量や</a:t>
            </a:r>
          </a:p>
          <a:p>
            <a:r>
              <a:rPr lang="ja-JP" altLang="en-US"/>
              <a:t>お客さまの苦情数などを言い、これを定量的に把握する必要が有ります</a:t>
            </a:r>
          </a:p>
          <a:p>
            <a:r>
              <a:rPr lang="ja-JP" altLang="en-US"/>
              <a:t>大事な事は</a:t>
            </a:r>
            <a:r>
              <a:rPr lang="ja-JP" altLang="en-US" u="sng"/>
              <a:t>現状のレベル</a:t>
            </a:r>
            <a:r>
              <a:rPr lang="ja-JP" altLang="en-US"/>
              <a:t>と</a:t>
            </a:r>
            <a:r>
              <a:rPr lang="ja-JP" altLang="en-US" u="sng"/>
              <a:t>目標やあるべき姿</a:t>
            </a:r>
            <a:r>
              <a:rPr lang="ja-JP" altLang="en-US"/>
              <a:t>が</a:t>
            </a:r>
            <a:r>
              <a:rPr lang="ja-JP" altLang="en-US" u="sng"/>
              <a:t>具体的</a:t>
            </a:r>
            <a:r>
              <a:rPr lang="ja-JP" altLang="en-US"/>
              <a:t>なっていないと</a:t>
            </a:r>
          </a:p>
          <a:p>
            <a:r>
              <a:rPr lang="ja-JP" altLang="en-US"/>
              <a:t>問題は解らないという事です。</a:t>
            </a:r>
          </a:p>
          <a:p>
            <a:r>
              <a:rPr lang="ja-JP" altLang="en-US"/>
              <a:t>問題解決とはこのギャップを埋める作業です。</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A71DAF-7302-48BB-920F-BDB6B10B03E8}" type="slidenum">
              <a:rPr lang="en-US" altLang="ja-JP"/>
              <a:pPr/>
              <a:t>14</a:t>
            </a:fld>
            <a:endParaRPr lang="en-US" altLang="ja-JP"/>
          </a:p>
        </p:txBody>
      </p:sp>
      <p:sp>
        <p:nvSpPr>
          <p:cNvPr id="404482" name="Rectangle 2"/>
          <p:cNvSpPr>
            <a:spLocks noChangeArrowheads="1" noTextEdit="1"/>
          </p:cNvSpPr>
          <p:nvPr>
            <p:ph type="sldImg"/>
          </p:nvPr>
        </p:nvSpPr>
        <p:spPr bwMode="auto">
          <a:xfrm>
            <a:off x="949325" y="766763"/>
            <a:ext cx="4908550" cy="3681412"/>
          </a:xfrm>
          <a:prstGeom prst="rect">
            <a:avLst/>
          </a:prstGeom>
          <a:solidFill>
            <a:srgbClr val="FFFFFF"/>
          </a:solidFill>
          <a:ln>
            <a:solidFill>
              <a:srgbClr val="000000"/>
            </a:solidFill>
            <a:miter lim="800000"/>
            <a:headEnd/>
            <a:tailEnd/>
          </a:ln>
        </p:spPr>
      </p:sp>
      <p:sp>
        <p:nvSpPr>
          <p:cNvPr id="404483" name="Rectangle 3"/>
          <p:cNvSpPr>
            <a:spLocks noChangeArrowheads="1"/>
          </p:cNvSpPr>
          <p:nvPr>
            <p:ph type="body" idx="1"/>
          </p:nvPr>
        </p:nvSpPr>
        <p:spPr bwMode="auto">
          <a:xfrm>
            <a:off x="908050" y="4756150"/>
            <a:ext cx="4989513" cy="4448175"/>
          </a:xfrm>
          <a:prstGeom prst="rect">
            <a:avLst/>
          </a:prstGeom>
          <a:solidFill>
            <a:srgbClr val="FFFFFF"/>
          </a:solidFill>
          <a:ln>
            <a:solidFill>
              <a:srgbClr val="000000"/>
            </a:solidFill>
            <a:miter lim="800000"/>
            <a:headEnd/>
            <a:tailEnd/>
          </a:ln>
        </p:spPr>
        <p:txBody>
          <a:bodyPr lIns="91120" tIns="45560" rIns="91120" bIns="45560"/>
          <a:lstStyle/>
          <a:p>
            <a:r>
              <a:rPr lang="ja-JP" altLang="en-US"/>
              <a:t>問題の種類は見方で色々分ける事が出来ますが</a:t>
            </a:r>
          </a:p>
          <a:p>
            <a:r>
              <a:rPr lang="ja-JP" altLang="en-US"/>
              <a:t>発生のしかたの観点から見るとこの３つの分類となります。</a:t>
            </a:r>
          </a:p>
          <a:p>
            <a:r>
              <a:rPr lang="ja-JP" altLang="en-US"/>
              <a:t>日常ぶつかった問題、与えられた問題、探し創り出した問題の</a:t>
            </a:r>
            <a:r>
              <a:rPr lang="en-US" altLang="ja-JP"/>
              <a:t>3</a:t>
            </a:r>
            <a:r>
              <a:rPr lang="ja-JP" altLang="en-US"/>
              <a:t>つです</a:t>
            </a:r>
          </a:p>
          <a:p>
            <a:endParaRPr lang="ja-JP" altLang="en-US"/>
          </a:p>
          <a:p>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901E364-EDCB-48F7-8613-8E0DAA8915DE}" type="slidenum">
              <a:rPr lang="en-US" altLang="ja-JP"/>
              <a:pPr/>
              <a:t>‹#›</a:t>
            </a:fld>
            <a:endParaRPr lang="en-US" altLang="ja-JP"/>
          </a:p>
        </p:txBody>
      </p:sp>
    </p:spTree>
    <p:extLst>
      <p:ext uri="{BB962C8B-B14F-4D97-AF65-F5344CB8AC3E}">
        <p14:creationId xmlns:p14="http://schemas.microsoft.com/office/powerpoint/2010/main" val="3725513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72451E7-8DDB-4A10-B9C8-249085F7660E}" type="slidenum">
              <a:rPr lang="en-US" altLang="ja-JP"/>
              <a:pPr/>
              <a:t>‹#›</a:t>
            </a:fld>
            <a:endParaRPr lang="en-US" altLang="ja-JP"/>
          </a:p>
        </p:txBody>
      </p:sp>
    </p:spTree>
    <p:extLst>
      <p:ext uri="{BB962C8B-B14F-4D97-AF65-F5344CB8AC3E}">
        <p14:creationId xmlns:p14="http://schemas.microsoft.com/office/powerpoint/2010/main" val="3330121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573CA1E1-144B-4ACD-9BD9-BCFFC131036F}" type="slidenum">
              <a:rPr lang="en-US" altLang="ja-JP"/>
              <a:pPr/>
              <a:t>‹#›</a:t>
            </a:fld>
            <a:endParaRPr lang="en-US" altLang="ja-JP"/>
          </a:p>
        </p:txBody>
      </p:sp>
    </p:spTree>
    <p:extLst>
      <p:ext uri="{BB962C8B-B14F-4D97-AF65-F5344CB8AC3E}">
        <p14:creationId xmlns:p14="http://schemas.microsoft.com/office/powerpoint/2010/main" val="335876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B25DEFAA-3724-446B-9B47-F60AC3147873}" type="slidenum">
              <a:rPr lang="en-US" altLang="ja-JP"/>
              <a:pPr/>
              <a:t>‹#›</a:t>
            </a:fld>
            <a:endParaRPr lang="en-US" altLang="ja-JP"/>
          </a:p>
        </p:txBody>
      </p:sp>
    </p:spTree>
    <p:extLst>
      <p:ext uri="{BB962C8B-B14F-4D97-AF65-F5344CB8AC3E}">
        <p14:creationId xmlns:p14="http://schemas.microsoft.com/office/powerpoint/2010/main" val="749824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7080F2D-1FA5-4F36-A7F1-9F85CA256335}" type="slidenum">
              <a:rPr lang="en-US" altLang="ja-JP"/>
              <a:pPr/>
              <a:t>‹#›</a:t>
            </a:fld>
            <a:endParaRPr lang="en-US" altLang="ja-JP"/>
          </a:p>
        </p:txBody>
      </p:sp>
    </p:spTree>
    <p:extLst>
      <p:ext uri="{BB962C8B-B14F-4D97-AF65-F5344CB8AC3E}">
        <p14:creationId xmlns:p14="http://schemas.microsoft.com/office/powerpoint/2010/main" val="98498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CA269BF9-0EAB-4FED-B4FF-2FF0850B1D66}" type="slidenum">
              <a:rPr lang="en-US" altLang="ja-JP"/>
              <a:pPr/>
              <a:t>‹#›</a:t>
            </a:fld>
            <a:endParaRPr lang="en-US" altLang="ja-JP"/>
          </a:p>
        </p:txBody>
      </p:sp>
    </p:spTree>
    <p:extLst>
      <p:ext uri="{BB962C8B-B14F-4D97-AF65-F5344CB8AC3E}">
        <p14:creationId xmlns:p14="http://schemas.microsoft.com/office/powerpoint/2010/main" val="391648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3FA5AA3-0C47-463E-A995-1CA612403315}" type="slidenum">
              <a:rPr lang="en-US" altLang="ja-JP"/>
              <a:pPr/>
              <a:t>‹#›</a:t>
            </a:fld>
            <a:endParaRPr lang="en-US" altLang="ja-JP"/>
          </a:p>
        </p:txBody>
      </p:sp>
    </p:spTree>
    <p:extLst>
      <p:ext uri="{BB962C8B-B14F-4D97-AF65-F5344CB8AC3E}">
        <p14:creationId xmlns:p14="http://schemas.microsoft.com/office/powerpoint/2010/main" val="4259727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023FD810-11ED-40D5-B642-5FAE4BD65AA2}" type="slidenum">
              <a:rPr lang="en-US" altLang="ja-JP"/>
              <a:pPr/>
              <a:t>‹#›</a:t>
            </a:fld>
            <a:endParaRPr lang="en-US" altLang="ja-JP"/>
          </a:p>
        </p:txBody>
      </p:sp>
    </p:spTree>
    <p:extLst>
      <p:ext uri="{BB962C8B-B14F-4D97-AF65-F5344CB8AC3E}">
        <p14:creationId xmlns:p14="http://schemas.microsoft.com/office/powerpoint/2010/main" val="121612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8C12A466-CD55-45E3-BE0D-EACF537DA19A}" type="slidenum">
              <a:rPr lang="en-US" altLang="ja-JP"/>
              <a:pPr/>
              <a:t>‹#›</a:t>
            </a:fld>
            <a:endParaRPr lang="en-US" altLang="ja-JP"/>
          </a:p>
        </p:txBody>
      </p:sp>
    </p:spTree>
    <p:extLst>
      <p:ext uri="{BB962C8B-B14F-4D97-AF65-F5344CB8AC3E}">
        <p14:creationId xmlns:p14="http://schemas.microsoft.com/office/powerpoint/2010/main" val="182587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E9D56EA-CCEF-43D7-9B7B-6D6CBE9C1F65}" type="slidenum">
              <a:rPr lang="en-US" altLang="ja-JP"/>
              <a:pPr/>
              <a:t>‹#›</a:t>
            </a:fld>
            <a:endParaRPr lang="en-US" altLang="ja-JP"/>
          </a:p>
        </p:txBody>
      </p:sp>
    </p:spTree>
    <p:extLst>
      <p:ext uri="{BB962C8B-B14F-4D97-AF65-F5344CB8AC3E}">
        <p14:creationId xmlns:p14="http://schemas.microsoft.com/office/powerpoint/2010/main" val="2536957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E951D7C-7AAA-44B7-A9E0-82A5759923E5}" type="slidenum">
              <a:rPr lang="en-US" altLang="ja-JP"/>
              <a:pPr/>
              <a:t>‹#›</a:t>
            </a:fld>
            <a:endParaRPr lang="en-US" altLang="ja-JP"/>
          </a:p>
        </p:txBody>
      </p:sp>
    </p:spTree>
    <p:extLst>
      <p:ext uri="{BB962C8B-B14F-4D97-AF65-F5344CB8AC3E}">
        <p14:creationId xmlns:p14="http://schemas.microsoft.com/office/powerpoint/2010/main" val="1841624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EFCA51F-2C95-4530-A5A0-BE1D07018B4B}"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wmf"/><Relationship Id="rId7"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9" Type="http://schemas.openxmlformats.org/officeDocument/2006/relationships/image" Target="../media/image1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0.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image" Target="../media/image24.emf"/><Relationship Id="rId4" Type="http://schemas.openxmlformats.org/officeDocument/2006/relationships/image" Target="../media/image23.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9" Type="http://schemas.openxmlformats.org/officeDocument/2006/relationships/image" Target="../media/image17.wmf"/></Relationships>
</file>

<file path=ppt/slides/_rels/slide2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9.wmf"/><Relationship Id="rId4" Type="http://schemas.openxmlformats.org/officeDocument/2006/relationships/image" Target="../media/image28.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AutoShape 1026"/>
          <p:cNvSpPr>
            <a:spLocks noChangeArrowheads="1"/>
          </p:cNvSpPr>
          <p:nvPr/>
        </p:nvSpPr>
        <p:spPr bwMode="auto">
          <a:xfrm>
            <a:off x="203200" y="2070100"/>
            <a:ext cx="8643938" cy="2295525"/>
          </a:xfrm>
          <a:prstGeom prst="roundRect">
            <a:avLst>
              <a:gd name="adj" fmla="val 16667"/>
            </a:avLst>
          </a:prstGeom>
          <a:solidFill>
            <a:srgbClr val="FFCC99"/>
          </a:solidFill>
          <a:ln w="9525">
            <a:solidFill>
              <a:schemeClr val="tx1"/>
            </a:solidFill>
            <a:round/>
            <a:headEnd/>
            <a:tailEnd/>
          </a:ln>
          <a:effectLst>
            <a:outerShdw dist="107763" dir="2700000" algn="ctr" rotWithShape="0">
              <a:schemeClr val="bg2"/>
            </a:outerShdw>
          </a:effectLst>
        </p:spPr>
        <p:txBody>
          <a:bodyPr wrap="none" anchor="ctr"/>
          <a:lstStyle/>
          <a:p>
            <a:pPr algn="ctr"/>
            <a:endParaRPr lang="ja-JP" altLang="ja-JP" sz="5400" b="1">
              <a:solidFill>
                <a:schemeClr val="bg1"/>
              </a:solidFill>
              <a:effectLst>
                <a:outerShdw blurRad="38100" dist="38100" dir="2700000" algn="tl">
                  <a:srgbClr val="000000"/>
                </a:outerShdw>
              </a:effectLst>
            </a:endParaRPr>
          </a:p>
        </p:txBody>
      </p:sp>
      <p:pic>
        <p:nvPicPr>
          <p:cNvPr id="485379" name="Picture 10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5088" y="4908550"/>
            <a:ext cx="1139825" cy="11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5380" name="Text Box 1028"/>
          <p:cNvSpPr txBox="1">
            <a:spLocks noChangeArrowheads="1"/>
          </p:cNvSpPr>
          <p:nvPr/>
        </p:nvSpPr>
        <p:spPr bwMode="auto">
          <a:xfrm>
            <a:off x="3922713" y="5511800"/>
            <a:ext cx="4549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effectLst>
                  <a:outerShdw blurRad="38100" dist="38100" dir="2700000" algn="tl">
                    <a:srgbClr val="FFFFFF"/>
                  </a:outerShdw>
                </a:effectLst>
              </a:rPr>
              <a:t>　　　</a:t>
            </a:r>
            <a:r>
              <a:rPr lang="en-US" altLang="ja-JP" b="1"/>
              <a:t>QC</a:t>
            </a:r>
            <a:r>
              <a:rPr lang="ja-JP" altLang="en-US" b="1"/>
              <a:t>サークル静岡地区</a:t>
            </a:r>
            <a:endParaRPr lang="ja-JP" altLang="en-US" sz="1800" b="1">
              <a:effectLst>
                <a:outerShdw blurRad="38100" dist="38100" dir="2700000" algn="tl">
                  <a:srgbClr val="FFFFFF"/>
                </a:outerShdw>
              </a:effectLst>
            </a:endParaRPr>
          </a:p>
        </p:txBody>
      </p:sp>
      <p:sp>
        <p:nvSpPr>
          <p:cNvPr id="485381" name="Text Box 1029"/>
          <p:cNvSpPr txBox="1">
            <a:spLocks noChangeArrowheads="1"/>
          </p:cNvSpPr>
          <p:nvPr/>
        </p:nvSpPr>
        <p:spPr bwMode="auto">
          <a:xfrm>
            <a:off x="8382000" y="6411913"/>
            <a:ext cx="617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ja-JP" altLang="ja-JP" sz="1400" b="1"/>
          </a:p>
        </p:txBody>
      </p:sp>
      <p:sp>
        <p:nvSpPr>
          <p:cNvPr id="485382" name="Rectangle 1030"/>
          <p:cNvSpPr>
            <a:spLocks noChangeArrowheads="1"/>
          </p:cNvSpPr>
          <p:nvPr/>
        </p:nvSpPr>
        <p:spPr bwMode="auto">
          <a:xfrm>
            <a:off x="685800" y="6172200"/>
            <a:ext cx="14478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85383" name="Text Box 1031"/>
          <p:cNvSpPr txBox="1">
            <a:spLocks noChangeArrowheads="1"/>
          </p:cNvSpPr>
          <p:nvPr/>
        </p:nvSpPr>
        <p:spPr bwMode="auto">
          <a:xfrm>
            <a:off x="-217488" y="2468563"/>
            <a:ext cx="93614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4000">
                <a:latin typeface="HGS創英角ﾎﾟｯﾌﾟ体" pitchFamily="50" charset="-128"/>
                <a:ea typeface="HGS創英角ﾎﾟｯﾌﾟ体" pitchFamily="50" charset="-128"/>
              </a:rPr>
              <a:t>　問題解決・課題達成の手順と</a:t>
            </a:r>
            <a:r>
              <a:rPr lang="en-US" altLang="ja-JP" sz="4000">
                <a:latin typeface="HGS創英角ﾎﾟｯﾌﾟ体" pitchFamily="50" charset="-128"/>
                <a:ea typeface="HGS創英角ﾎﾟｯﾌﾟ体" pitchFamily="50" charset="-128"/>
              </a:rPr>
              <a:t>QC</a:t>
            </a:r>
            <a:r>
              <a:rPr lang="ja-JP" altLang="en-US" sz="4000">
                <a:latin typeface="HGS創英角ﾎﾟｯﾌﾟ体" pitchFamily="50" charset="-128"/>
                <a:ea typeface="HGS創英角ﾎﾟｯﾌﾟ体" pitchFamily="50" charset="-128"/>
              </a:rPr>
              <a:t>手法</a:t>
            </a:r>
          </a:p>
        </p:txBody>
      </p:sp>
      <p:sp>
        <p:nvSpPr>
          <p:cNvPr id="485384" name="Text Box 1032"/>
          <p:cNvSpPr txBox="1">
            <a:spLocks noChangeArrowheads="1"/>
          </p:cNvSpPr>
          <p:nvPr/>
        </p:nvSpPr>
        <p:spPr bwMode="auto">
          <a:xfrm>
            <a:off x="454025" y="3429000"/>
            <a:ext cx="84613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800">
                <a:solidFill>
                  <a:srgbClr val="009900"/>
                </a:solidFill>
                <a:ea typeface="HGS創英角ｺﾞｼｯｸUB" pitchFamily="50" charset="-128"/>
              </a:rPr>
              <a:t>～問題解決と課題達成の違いを正しく理解する～</a:t>
            </a:r>
          </a:p>
        </p:txBody>
      </p:sp>
      <p:sp>
        <p:nvSpPr>
          <p:cNvPr id="485385" name="Text Box 1033"/>
          <p:cNvSpPr txBox="1">
            <a:spLocks noChangeArrowheads="1"/>
          </p:cNvSpPr>
          <p:nvPr/>
        </p:nvSpPr>
        <p:spPr bwMode="auto">
          <a:xfrm>
            <a:off x="401638" y="889000"/>
            <a:ext cx="22685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4000">
                <a:latin typeface="HG創英角ｺﾞｼｯｸUB" pitchFamily="49" charset="-128"/>
                <a:ea typeface="HG創英角ｺﾞｼｯｸUB" pitchFamily="49" charset="-128"/>
              </a:rPr>
              <a:t>講義</a:t>
            </a:r>
            <a:r>
              <a:rPr lang="en-US" altLang="ja-JP" sz="4000">
                <a:latin typeface="HG創英角ｺﾞｼｯｸUB" pitchFamily="49" charset="-128"/>
                <a:ea typeface="HG創英角ｺﾞｼｯｸUB" pitchFamily="49" charset="-128"/>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5384"/>
                                        </p:tgtEl>
                                        <p:attrNameLst>
                                          <p:attrName>style.visibility</p:attrName>
                                        </p:attrNameLst>
                                      </p:cBhvr>
                                      <p:to>
                                        <p:strVal val="visible"/>
                                      </p:to>
                                    </p:set>
                                    <p:animEffect transition="in" filter="box(in)">
                                      <p:cBhvr>
                                        <p:cTn id="7" dur="500"/>
                                        <p:tgtEl>
                                          <p:spTgt spid="485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384"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199682" name="Text Box 2"/>
          <p:cNvSpPr txBox="1">
            <a:spLocks noChangeArrowheads="1"/>
          </p:cNvSpPr>
          <p:nvPr/>
        </p:nvSpPr>
        <p:spPr bwMode="auto">
          <a:xfrm>
            <a:off x="474663" y="1152525"/>
            <a:ext cx="83502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7200" b="1">
                <a:effectLst>
                  <a:outerShdw blurRad="38100" dist="38100" dir="2700000" algn="tl">
                    <a:srgbClr val="FFFFFF"/>
                  </a:outerShdw>
                </a:effectLst>
                <a:ea typeface="HGS創英角ﾎﾟｯﾌﾟ体" pitchFamily="50" charset="-128"/>
              </a:rPr>
              <a:t>　問題解決とは？</a:t>
            </a:r>
            <a:endParaRPr lang="ja-JP" altLang="en-US" sz="7200" b="1">
              <a:solidFill>
                <a:schemeClr val="tx2"/>
              </a:solidFill>
              <a:effectLst>
                <a:outerShdw blurRad="38100" dist="38100" dir="2700000" algn="tl">
                  <a:srgbClr val="FFFFFF"/>
                </a:outerShdw>
              </a:effectLst>
              <a:ea typeface="HGS創英角ﾎﾟｯﾌﾟ体" pitchFamily="50" charset="-128"/>
            </a:endParaRPr>
          </a:p>
        </p:txBody>
      </p:sp>
      <p:sp>
        <p:nvSpPr>
          <p:cNvPr id="199683" name="Text Box 3"/>
          <p:cNvSpPr txBox="1">
            <a:spLocks noChangeArrowheads="1"/>
          </p:cNvSpPr>
          <p:nvPr/>
        </p:nvSpPr>
        <p:spPr bwMode="auto">
          <a:xfrm>
            <a:off x="3752850" y="5005388"/>
            <a:ext cx="4306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ea typeface="HG丸ｺﾞｼｯｸM-PRO" pitchFamily="50" charset="-128"/>
              </a:rPr>
              <a:t>ＱＣサークル東海支部静岡地区</a:t>
            </a:r>
          </a:p>
        </p:txBody>
      </p:sp>
      <p:sp>
        <p:nvSpPr>
          <p:cNvPr id="199684" name="Text Box 4"/>
          <p:cNvSpPr txBox="1">
            <a:spLocks noChangeArrowheads="1"/>
          </p:cNvSpPr>
          <p:nvPr/>
        </p:nvSpPr>
        <p:spPr bwMode="auto">
          <a:xfrm>
            <a:off x="3797300" y="5441950"/>
            <a:ext cx="4737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ea typeface="HG正楷書体-PRO" pitchFamily="66" charset="-128"/>
              </a:rPr>
              <a:t>参考図書　　日科技連出版社　　</a:t>
            </a:r>
          </a:p>
        </p:txBody>
      </p:sp>
      <p:pic>
        <p:nvPicPr>
          <p:cNvPr id="199685" name="Picture 5" descr="21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938" y="3894138"/>
            <a:ext cx="1414462" cy="1381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202754" name="Text Box 2"/>
          <p:cNvSpPr txBox="1">
            <a:spLocks noChangeArrowheads="1"/>
          </p:cNvSpPr>
          <p:nvPr/>
        </p:nvSpPr>
        <p:spPr bwMode="auto">
          <a:xfrm>
            <a:off x="492125" y="231775"/>
            <a:ext cx="59086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4000">
                <a:latin typeface="HGP創英角ﾎﾟｯﾌﾟ体" pitchFamily="50" charset="-128"/>
                <a:ea typeface="HGP創英角ﾎﾟｯﾌﾟ体" pitchFamily="50" charset="-128"/>
              </a:rPr>
              <a:t>QC</a:t>
            </a:r>
            <a:r>
              <a:rPr lang="ja-JP" altLang="en-US" sz="4000">
                <a:latin typeface="HGP創英角ﾎﾟｯﾌﾟ体" pitchFamily="50" charset="-128"/>
                <a:ea typeface="HGP創英角ﾎﾟｯﾌﾟ体" pitchFamily="50" charset="-128"/>
              </a:rPr>
              <a:t>的問題解決</a:t>
            </a:r>
            <a:r>
              <a:rPr lang="ja-JP" altLang="en-US" sz="3200">
                <a:latin typeface="HGP創英角ﾎﾟｯﾌﾟ体" pitchFamily="50" charset="-128"/>
                <a:ea typeface="HGP創英角ﾎﾟｯﾌﾟ体" pitchFamily="50" charset="-128"/>
              </a:rPr>
              <a:t>の</a:t>
            </a:r>
            <a:r>
              <a:rPr lang="ja-JP" altLang="en-US" sz="4000">
                <a:latin typeface="HGP創英角ﾎﾟｯﾌﾟ体" pitchFamily="50" charset="-128"/>
                <a:ea typeface="HGP創英角ﾎﾟｯﾌﾟ体" pitchFamily="50" charset="-128"/>
              </a:rPr>
              <a:t>考</a:t>
            </a:r>
            <a:r>
              <a:rPr lang="ja-JP" altLang="en-US" sz="3600">
                <a:latin typeface="HGP創英角ﾎﾟｯﾌﾟ体" pitchFamily="50" charset="-128"/>
                <a:ea typeface="HGP創英角ﾎﾟｯﾌﾟ体" pitchFamily="50" charset="-128"/>
              </a:rPr>
              <a:t>え</a:t>
            </a:r>
            <a:r>
              <a:rPr lang="ja-JP" altLang="en-US" sz="4000">
                <a:latin typeface="HGP創英角ﾎﾟｯﾌﾟ体" pitchFamily="50" charset="-128"/>
                <a:ea typeface="HGP創英角ﾎﾟｯﾌﾟ体" pitchFamily="50" charset="-128"/>
              </a:rPr>
              <a:t>方</a:t>
            </a:r>
          </a:p>
        </p:txBody>
      </p:sp>
      <p:grpSp>
        <p:nvGrpSpPr>
          <p:cNvPr id="202755" name="Group 3"/>
          <p:cNvGrpSpPr>
            <a:grpSpLocks/>
          </p:cNvGrpSpPr>
          <p:nvPr/>
        </p:nvGrpSpPr>
        <p:grpSpPr bwMode="auto">
          <a:xfrm>
            <a:off x="449263" y="2720975"/>
            <a:ext cx="3605212" cy="1916113"/>
            <a:chOff x="283" y="1714"/>
            <a:chExt cx="2271" cy="1207"/>
          </a:xfrm>
        </p:grpSpPr>
        <p:sp>
          <p:nvSpPr>
            <p:cNvPr id="202756" name="Oval 4"/>
            <p:cNvSpPr>
              <a:spLocks noChangeArrowheads="1"/>
            </p:cNvSpPr>
            <p:nvPr/>
          </p:nvSpPr>
          <p:spPr bwMode="auto">
            <a:xfrm>
              <a:off x="930" y="1999"/>
              <a:ext cx="1624" cy="922"/>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02757" name="Group 5"/>
            <p:cNvGrpSpPr>
              <a:grpSpLocks/>
            </p:cNvGrpSpPr>
            <p:nvPr/>
          </p:nvGrpSpPr>
          <p:grpSpPr bwMode="auto">
            <a:xfrm>
              <a:off x="283" y="1714"/>
              <a:ext cx="2168" cy="1100"/>
              <a:chOff x="283" y="1714"/>
              <a:chExt cx="2168" cy="1100"/>
            </a:xfrm>
          </p:grpSpPr>
          <p:sp>
            <p:nvSpPr>
              <p:cNvPr id="202758" name="Text Box 6"/>
              <p:cNvSpPr txBox="1">
                <a:spLocks noChangeArrowheads="1"/>
              </p:cNvSpPr>
              <p:nvPr/>
            </p:nvSpPr>
            <p:spPr bwMode="auto">
              <a:xfrm>
                <a:off x="1103" y="2218"/>
                <a:ext cx="134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latin typeface="HGS創英角ﾎﾟｯﾌﾟ体" pitchFamily="50" charset="-128"/>
                    <a:ea typeface="HGS創英角ﾎﾟｯﾌﾟ体" pitchFamily="50" charset="-128"/>
                  </a:rPr>
                  <a:t>事実に基づく考え方</a:t>
                </a:r>
              </a:p>
            </p:txBody>
          </p:sp>
          <p:sp>
            <p:nvSpPr>
              <p:cNvPr id="202759" name="Text Box 7"/>
              <p:cNvSpPr txBox="1">
                <a:spLocks noChangeArrowheads="1"/>
              </p:cNvSpPr>
              <p:nvPr/>
            </p:nvSpPr>
            <p:spPr bwMode="auto">
              <a:xfrm>
                <a:off x="1032" y="2000"/>
                <a:ext cx="3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３</a:t>
                </a:r>
              </a:p>
            </p:txBody>
          </p:sp>
          <p:pic>
            <p:nvPicPr>
              <p:cNvPr id="20276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 y="1714"/>
                <a:ext cx="701" cy="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202762" name="Oval 10"/>
          <p:cNvSpPr>
            <a:spLocks noChangeArrowheads="1"/>
          </p:cNvSpPr>
          <p:nvPr/>
        </p:nvSpPr>
        <p:spPr bwMode="auto">
          <a:xfrm>
            <a:off x="477838" y="1133475"/>
            <a:ext cx="2265362" cy="1444625"/>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64" name="Text Box 12"/>
          <p:cNvSpPr txBox="1">
            <a:spLocks noChangeArrowheads="1"/>
          </p:cNvSpPr>
          <p:nvPr/>
        </p:nvSpPr>
        <p:spPr bwMode="auto">
          <a:xfrm>
            <a:off x="760413" y="1533525"/>
            <a:ext cx="27066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latin typeface="HGS創英角ﾎﾟｯﾌﾟ体" pitchFamily="50" charset="-128"/>
                <a:ea typeface="HGS創英角ﾎﾟｯﾌﾟ体" pitchFamily="50" charset="-128"/>
              </a:rPr>
              <a:t>お客様第</a:t>
            </a:r>
            <a:r>
              <a:rPr lang="en-US" altLang="ja-JP" sz="2800">
                <a:latin typeface="HGS創英角ﾎﾟｯﾌﾟ体" pitchFamily="50" charset="-128"/>
                <a:ea typeface="HGS創英角ﾎﾟｯﾌﾟ体" pitchFamily="50" charset="-128"/>
              </a:rPr>
              <a:t>1</a:t>
            </a:r>
          </a:p>
        </p:txBody>
      </p:sp>
      <p:sp>
        <p:nvSpPr>
          <p:cNvPr id="202765" name="Text Box 13"/>
          <p:cNvSpPr txBox="1">
            <a:spLocks noChangeArrowheads="1"/>
          </p:cNvSpPr>
          <p:nvPr/>
        </p:nvSpPr>
        <p:spPr bwMode="auto">
          <a:xfrm>
            <a:off x="495300" y="1263650"/>
            <a:ext cx="804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１</a:t>
            </a:r>
          </a:p>
        </p:txBody>
      </p:sp>
      <p:pic>
        <p:nvPicPr>
          <p:cNvPr id="20276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3850" y="1019175"/>
            <a:ext cx="1068388"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2767" name="Group 15"/>
          <p:cNvGrpSpPr>
            <a:grpSpLocks/>
          </p:cNvGrpSpPr>
          <p:nvPr/>
        </p:nvGrpSpPr>
        <p:grpSpPr bwMode="auto">
          <a:xfrm>
            <a:off x="4411663" y="2595563"/>
            <a:ext cx="4191000" cy="2241550"/>
            <a:chOff x="2779" y="1635"/>
            <a:chExt cx="2640" cy="1412"/>
          </a:xfrm>
        </p:grpSpPr>
        <p:grpSp>
          <p:nvGrpSpPr>
            <p:cNvPr id="202768" name="Group 16"/>
            <p:cNvGrpSpPr>
              <a:grpSpLocks/>
            </p:cNvGrpSpPr>
            <p:nvPr/>
          </p:nvGrpSpPr>
          <p:grpSpPr bwMode="auto">
            <a:xfrm>
              <a:off x="3748" y="1635"/>
              <a:ext cx="1671" cy="1188"/>
              <a:chOff x="2389" y="645"/>
              <a:chExt cx="1671" cy="1188"/>
            </a:xfrm>
          </p:grpSpPr>
          <p:sp>
            <p:nvSpPr>
              <p:cNvPr id="202769" name="Oval 17"/>
              <p:cNvSpPr>
                <a:spLocks noChangeArrowheads="1"/>
              </p:cNvSpPr>
              <p:nvPr/>
            </p:nvSpPr>
            <p:spPr bwMode="auto">
              <a:xfrm>
                <a:off x="2389" y="645"/>
                <a:ext cx="1671" cy="1188"/>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70" name="Text Box 18"/>
              <p:cNvSpPr txBox="1">
                <a:spLocks noChangeArrowheads="1"/>
              </p:cNvSpPr>
              <p:nvPr/>
            </p:nvSpPr>
            <p:spPr bwMode="auto">
              <a:xfrm>
                <a:off x="2585" y="818"/>
                <a:ext cx="1464"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latin typeface="HGS創英角ﾎﾟｯﾌﾟ体" pitchFamily="50" charset="-128"/>
                    <a:ea typeface="HGS創英角ﾎﾟｯﾌﾟ体" pitchFamily="50" charset="-128"/>
                  </a:rPr>
                  <a:t>原因と結果を区別</a:t>
                </a:r>
                <a:r>
                  <a:rPr lang="ja-JP" altLang="en-US">
                    <a:latin typeface="HGS創英角ﾎﾟｯﾌﾟ体" pitchFamily="50" charset="-128"/>
                    <a:ea typeface="HGS創英角ﾎﾟｯﾌﾟ体" pitchFamily="50" charset="-128"/>
                  </a:rPr>
                  <a:t>して考える</a:t>
                </a:r>
              </a:p>
            </p:txBody>
          </p:sp>
          <p:sp>
            <p:nvSpPr>
              <p:cNvPr id="202771" name="Text Box 19"/>
              <p:cNvSpPr txBox="1">
                <a:spLocks noChangeArrowheads="1"/>
              </p:cNvSpPr>
              <p:nvPr/>
            </p:nvSpPr>
            <p:spPr bwMode="auto">
              <a:xfrm>
                <a:off x="2431" y="657"/>
                <a:ext cx="39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４</a:t>
                </a:r>
              </a:p>
            </p:txBody>
          </p:sp>
        </p:grpSp>
        <p:pic>
          <p:nvPicPr>
            <p:cNvPr id="202772" name="Picture 20" descr="0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9" y="2108"/>
              <a:ext cx="1184" cy="9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2773" name="Group 21"/>
          <p:cNvGrpSpPr>
            <a:grpSpLocks/>
          </p:cNvGrpSpPr>
          <p:nvPr/>
        </p:nvGrpSpPr>
        <p:grpSpPr bwMode="auto">
          <a:xfrm>
            <a:off x="601663" y="4557713"/>
            <a:ext cx="3968750" cy="1944687"/>
            <a:chOff x="379" y="2871"/>
            <a:chExt cx="2500" cy="1225"/>
          </a:xfrm>
        </p:grpSpPr>
        <p:grpSp>
          <p:nvGrpSpPr>
            <p:cNvPr id="202774" name="Group 22"/>
            <p:cNvGrpSpPr>
              <a:grpSpLocks/>
            </p:cNvGrpSpPr>
            <p:nvPr/>
          </p:nvGrpSpPr>
          <p:grpSpPr bwMode="auto">
            <a:xfrm>
              <a:off x="379" y="3306"/>
              <a:ext cx="1900" cy="790"/>
              <a:chOff x="2799" y="2017"/>
              <a:chExt cx="1486" cy="767"/>
            </a:xfrm>
          </p:grpSpPr>
          <p:sp>
            <p:nvSpPr>
              <p:cNvPr id="202775" name="Oval 23"/>
              <p:cNvSpPr>
                <a:spLocks noChangeArrowheads="1"/>
              </p:cNvSpPr>
              <p:nvPr/>
            </p:nvSpPr>
            <p:spPr bwMode="auto">
              <a:xfrm>
                <a:off x="2799" y="2059"/>
                <a:ext cx="1486" cy="725"/>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76" name="Text Box 24"/>
              <p:cNvSpPr txBox="1">
                <a:spLocks noChangeArrowheads="1"/>
              </p:cNvSpPr>
              <p:nvPr/>
            </p:nvSpPr>
            <p:spPr bwMode="auto">
              <a:xfrm>
                <a:off x="3168" y="2232"/>
                <a:ext cx="1083"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latin typeface="HGS創英角ﾎﾟｯﾌﾟ体" pitchFamily="50" charset="-128"/>
                    <a:ea typeface="HGS創英角ﾎﾟｯﾌﾟ体" pitchFamily="50" charset="-128"/>
                  </a:rPr>
                  <a:t>重点指向</a:t>
                </a:r>
              </a:p>
            </p:txBody>
          </p:sp>
          <p:sp>
            <p:nvSpPr>
              <p:cNvPr id="202777" name="Text Box 25"/>
              <p:cNvSpPr txBox="1">
                <a:spLocks noChangeArrowheads="1"/>
              </p:cNvSpPr>
              <p:nvPr/>
            </p:nvSpPr>
            <p:spPr bwMode="auto">
              <a:xfrm>
                <a:off x="2904" y="2017"/>
                <a:ext cx="519"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５</a:t>
                </a:r>
              </a:p>
            </p:txBody>
          </p:sp>
        </p:grpSp>
        <p:pic>
          <p:nvPicPr>
            <p:cNvPr id="202778" name="Picture 26" descr="0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5" y="2871"/>
              <a:ext cx="1104" cy="8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2779" name="Group 27"/>
          <p:cNvGrpSpPr>
            <a:grpSpLocks/>
          </p:cNvGrpSpPr>
          <p:nvPr/>
        </p:nvGrpSpPr>
        <p:grpSpPr bwMode="auto">
          <a:xfrm>
            <a:off x="4224338" y="4529138"/>
            <a:ext cx="4664075" cy="2101850"/>
            <a:chOff x="2661" y="2853"/>
            <a:chExt cx="2938" cy="1324"/>
          </a:xfrm>
        </p:grpSpPr>
        <p:sp>
          <p:nvSpPr>
            <p:cNvPr id="202780" name="Oval 28"/>
            <p:cNvSpPr>
              <a:spLocks noChangeArrowheads="1"/>
            </p:cNvSpPr>
            <p:nvPr/>
          </p:nvSpPr>
          <p:spPr bwMode="auto">
            <a:xfrm>
              <a:off x="2661" y="3313"/>
              <a:ext cx="2107" cy="864"/>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81" name="Text Box 29"/>
            <p:cNvSpPr txBox="1">
              <a:spLocks noChangeArrowheads="1"/>
            </p:cNvSpPr>
            <p:nvPr/>
          </p:nvSpPr>
          <p:spPr bwMode="auto">
            <a:xfrm>
              <a:off x="2998" y="3464"/>
              <a:ext cx="1532"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latin typeface="HGS創英角ﾎﾟｯﾌﾟ体" pitchFamily="50" charset="-128"/>
                  <a:ea typeface="HGS創英角ﾎﾟｯﾌﾟ体" pitchFamily="50" charset="-128"/>
                </a:rPr>
                <a:t>部分に層別・解析する</a:t>
              </a:r>
            </a:p>
          </p:txBody>
        </p:sp>
        <p:sp>
          <p:nvSpPr>
            <p:cNvPr id="202782" name="Text Box 30"/>
            <p:cNvSpPr txBox="1">
              <a:spLocks noChangeArrowheads="1"/>
            </p:cNvSpPr>
            <p:nvPr/>
          </p:nvSpPr>
          <p:spPr bwMode="auto">
            <a:xfrm>
              <a:off x="2794" y="3348"/>
              <a:ext cx="45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６</a:t>
              </a:r>
            </a:p>
          </p:txBody>
        </p:sp>
        <p:pic>
          <p:nvPicPr>
            <p:cNvPr id="202783" name="Picture 31" descr="0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7" y="2853"/>
              <a:ext cx="1122" cy="84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2784" name="Group 32"/>
          <p:cNvGrpSpPr>
            <a:grpSpLocks/>
          </p:cNvGrpSpPr>
          <p:nvPr/>
        </p:nvGrpSpPr>
        <p:grpSpPr bwMode="auto">
          <a:xfrm>
            <a:off x="4268788" y="995363"/>
            <a:ext cx="4302125" cy="1455737"/>
            <a:chOff x="2682" y="627"/>
            <a:chExt cx="2710" cy="917"/>
          </a:xfrm>
        </p:grpSpPr>
        <p:grpSp>
          <p:nvGrpSpPr>
            <p:cNvPr id="202785" name="Group 33"/>
            <p:cNvGrpSpPr>
              <a:grpSpLocks/>
            </p:cNvGrpSpPr>
            <p:nvPr/>
          </p:nvGrpSpPr>
          <p:grpSpPr bwMode="auto">
            <a:xfrm>
              <a:off x="3848" y="642"/>
              <a:ext cx="1544" cy="831"/>
              <a:chOff x="211" y="1946"/>
              <a:chExt cx="1544" cy="831"/>
            </a:xfrm>
          </p:grpSpPr>
          <p:sp>
            <p:nvSpPr>
              <p:cNvPr id="202786" name="Oval 34"/>
              <p:cNvSpPr>
                <a:spLocks noChangeArrowheads="1"/>
              </p:cNvSpPr>
              <p:nvPr/>
            </p:nvSpPr>
            <p:spPr bwMode="auto">
              <a:xfrm>
                <a:off x="211" y="1958"/>
                <a:ext cx="1544" cy="819"/>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87" name="Text Box 35"/>
              <p:cNvSpPr txBox="1">
                <a:spLocks noChangeArrowheads="1"/>
              </p:cNvSpPr>
              <p:nvPr/>
            </p:nvSpPr>
            <p:spPr bwMode="auto">
              <a:xfrm>
                <a:off x="614" y="2016"/>
                <a:ext cx="968" cy="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800">
                    <a:latin typeface="HGS創英角ﾎﾟｯﾌﾟ体" pitchFamily="50" charset="-128"/>
                    <a:ea typeface="HGS創英角ﾎﾟｯﾌﾟ体" pitchFamily="50" charset="-128"/>
                  </a:rPr>
                  <a:t>PDCA</a:t>
                </a:r>
                <a:r>
                  <a:rPr lang="ja-JP" altLang="en-US" sz="2800">
                    <a:latin typeface="HGS創英角ﾎﾟｯﾌﾟ体" pitchFamily="50" charset="-128"/>
                    <a:ea typeface="HGS創英角ﾎﾟｯﾌﾟ体" pitchFamily="50" charset="-128"/>
                  </a:rPr>
                  <a:t>を</a:t>
                </a:r>
                <a:r>
                  <a:rPr lang="ja-JP" altLang="en-US" sz="2000">
                    <a:latin typeface="HGS創英角ﾎﾟｯﾌﾟ体" pitchFamily="50" charset="-128"/>
                    <a:ea typeface="HGS創英角ﾎﾟｯﾌﾟ体" pitchFamily="50" charset="-128"/>
                  </a:rPr>
                  <a:t>正しくまわす</a:t>
                </a:r>
              </a:p>
            </p:txBody>
          </p:sp>
          <p:sp>
            <p:nvSpPr>
              <p:cNvPr id="202788" name="Text Box 36"/>
              <p:cNvSpPr txBox="1">
                <a:spLocks noChangeArrowheads="1"/>
              </p:cNvSpPr>
              <p:nvPr/>
            </p:nvSpPr>
            <p:spPr bwMode="auto">
              <a:xfrm>
                <a:off x="265" y="1946"/>
                <a:ext cx="33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S創英角ﾎﾟｯﾌﾟ体" pitchFamily="50" charset="-128"/>
                  </a:rPr>
                  <a:t>２</a:t>
                </a:r>
              </a:p>
            </p:txBody>
          </p:sp>
        </p:grpSp>
        <p:pic>
          <p:nvPicPr>
            <p:cNvPr id="202789" name="Picture 37" descr="05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2" y="627"/>
              <a:ext cx="1231" cy="917"/>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428034" name="Text Box 1026"/>
          <p:cNvSpPr txBox="1">
            <a:spLocks noChangeArrowheads="1"/>
          </p:cNvSpPr>
          <p:nvPr/>
        </p:nvSpPr>
        <p:spPr bwMode="auto">
          <a:xfrm>
            <a:off x="1368425" y="1203325"/>
            <a:ext cx="6470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a:latin typeface="HGP創英角ﾎﾟｯﾌﾟ体" pitchFamily="50" charset="-128"/>
                <a:ea typeface="HGP創英角ﾎﾟｯﾌﾟ体" pitchFamily="50" charset="-128"/>
              </a:rPr>
              <a:t>問題を解決するために踏むべき手順のことです。</a:t>
            </a:r>
          </a:p>
        </p:txBody>
      </p:sp>
      <p:sp>
        <p:nvSpPr>
          <p:cNvPr id="428035" name="Text Box 1027"/>
          <p:cNvSpPr txBox="1">
            <a:spLocks noChangeArrowheads="1"/>
          </p:cNvSpPr>
          <p:nvPr/>
        </p:nvSpPr>
        <p:spPr bwMode="auto">
          <a:xfrm>
            <a:off x="757238" y="1785938"/>
            <a:ext cx="507682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a:latin typeface="HGP創英角ﾎﾟｯﾌﾟ体" pitchFamily="50" charset="-128"/>
                <a:ea typeface="HGP創英角ﾎﾟｯﾌﾟ体" pitchFamily="50" charset="-128"/>
              </a:rPr>
              <a:t>この手順に従って問題解決に取組めば</a:t>
            </a:r>
          </a:p>
        </p:txBody>
      </p:sp>
      <p:sp>
        <p:nvSpPr>
          <p:cNvPr id="428036" name="Text Box 1028"/>
          <p:cNvSpPr txBox="1">
            <a:spLocks noChangeArrowheads="1"/>
          </p:cNvSpPr>
          <p:nvPr/>
        </p:nvSpPr>
        <p:spPr bwMode="auto">
          <a:xfrm>
            <a:off x="954088" y="2224088"/>
            <a:ext cx="7834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en-US" altLang="ja-JP">
                <a:solidFill>
                  <a:srgbClr val="FF0000"/>
                </a:solidFill>
                <a:latin typeface="HGP創英角ﾎﾟｯﾌﾟ体" pitchFamily="50" charset="-128"/>
                <a:ea typeface="HGP創英角ﾎﾟｯﾌﾟ体" pitchFamily="50" charset="-128"/>
              </a:rPr>
              <a:t>◇</a:t>
            </a:r>
            <a:r>
              <a:rPr kumimoji="0" lang="ja-JP" altLang="en-US">
                <a:solidFill>
                  <a:srgbClr val="FF0000"/>
                </a:solidFill>
                <a:latin typeface="HGP創英角ﾎﾟｯﾌﾟ体" pitchFamily="50" charset="-128"/>
                <a:ea typeface="HGP創英角ﾎﾟｯﾌﾟ体" pitchFamily="50" charset="-128"/>
              </a:rPr>
              <a:t>困難な問題でも　　◇誰がやっても　　◇どのグループでも</a:t>
            </a:r>
          </a:p>
        </p:txBody>
      </p:sp>
      <p:sp>
        <p:nvSpPr>
          <p:cNvPr id="428037" name="Text Box 1029"/>
          <p:cNvSpPr txBox="1">
            <a:spLocks noChangeArrowheads="1"/>
          </p:cNvSpPr>
          <p:nvPr/>
        </p:nvSpPr>
        <p:spPr bwMode="auto">
          <a:xfrm>
            <a:off x="255588" y="2676525"/>
            <a:ext cx="8672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a:solidFill>
                  <a:srgbClr val="FF9900"/>
                </a:solidFill>
                <a:latin typeface="HGP創英角ﾎﾟｯﾌﾟ体" pitchFamily="50" charset="-128"/>
                <a:ea typeface="HGP創英角ﾎﾟｯﾌﾟ体" pitchFamily="50" charset="-128"/>
              </a:rPr>
              <a:t>合理的・効率的・効果的</a:t>
            </a:r>
            <a:r>
              <a:rPr kumimoji="0" lang="ja-JP" altLang="en-US">
                <a:latin typeface="HGP創英角ﾎﾟｯﾌﾟ体" pitchFamily="50" charset="-128"/>
                <a:ea typeface="HGP創英角ﾎﾟｯﾌﾟ体" pitchFamily="50" charset="-128"/>
              </a:rPr>
              <a:t>に解決できるという</a:t>
            </a:r>
            <a:r>
              <a:rPr kumimoji="0" lang="ja-JP" altLang="en-US">
                <a:solidFill>
                  <a:srgbClr val="FF9900"/>
                </a:solidFill>
                <a:latin typeface="HGP創英角ﾎﾟｯﾌﾟ体" pitchFamily="50" charset="-128"/>
                <a:ea typeface="HGP創英角ﾎﾟｯﾌﾟ体" pitchFamily="50" charset="-128"/>
              </a:rPr>
              <a:t>問題解決の定石</a:t>
            </a:r>
            <a:r>
              <a:rPr kumimoji="0" lang="ja-JP" altLang="en-US">
                <a:latin typeface="HGP創英角ﾎﾟｯﾌﾟ体" pitchFamily="50" charset="-128"/>
                <a:ea typeface="HGP創英角ﾎﾟｯﾌﾟ体" pitchFamily="50" charset="-128"/>
              </a:rPr>
              <a:t>のこと</a:t>
            </a:r>
          </a:p>
        </p:txBody>
      </p:sp>
      <p:sp>
        <p:nvSpPr>
          <p:cNvPr id="428038" name="Rectangle 1030"/>
          <p:cNvSpPr>
            <a:spLocks noChangeArrowheads="1"/>
          </p:cNvSpPr>
          <p:nvPr/>
        </p:nvSpPr>
        <p:spPr bwMode="auto">
          <a:xfrm>
            <a:off x="260350" y="815975"/>
            <a:ext cx="8664575" cy="2570163"/>
          </a:xfrm>
          <a:prstGeom prst="rect">
            <a:avLst/>
          </a:prstGeom>
          <a:noFill/>
          <a:ln w="38100" cmpd="dbl">
            <a:solidFill>
              <a:srgbClr val="CC0099"/>
            </a:solidFill>
            <a:miter lim="800000"/>
            <a:headEnd/>
            <a:tailEnd/>
          </a:ln>
          <a:effectLst/>
          <a:extLst>
            <a:ext uri="{909E8E84-426E-40DD-AFC4-6F175D3DCCD1}">
              <a14:hiddenFill xmlns:a14="http://schemas.microsoft.com/office/drawing/2010/main">
                <a:solidFill>
                  <a:schemeClr val="accent2">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39" name="Rectangle 1031"/>
          <p:cNvSpPr>
            <a:spLocks noGrp="1" noChangeArrowheads="1"/>
          </p:cNvSpPr>
          <p:nvPr/>
        </p:nvSpPr>
        <p:spPr bwMode="auto">
          <a:xfrm>
            <a:off x="1341438" y="358775"/>
            <a:ext cx="6732587" cy="857250"/>
          </a:xfrm>
          <a:prstGeom prst="rect">
            <a:avLst/>
          </a:prstGeom>
          <a:solidFill>
            <a:srgbClr val="00FFFF"/>
          </a:solidFill>
          <a:ln>
            <a:noFill/>
          </a:ln>
          <a:effectLst/>
          <a:extLst>
            <a:ext uri="{91240B29-F687-4F45-9708-019B960494DF}">
              <a14:hiddenLine xmlns:a14="http://schemas.microsoft.com/office/drawing/2010/main" w="9525">
                <a:solidFill>
                  <a:srgbClr val="99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hangingPunct="0"/>
            <a:r>
              <a:rPr kumimoji="0" lang="en-US" altLang="ja-JP" sz="4400">
                <a:solidFill>
                  <a:srgbClr val="660066"/>
                </a:solidFill>
              </a:rPr>
              <a:t>『</a:t>
            </a:r>
            <a:r>
              <a:rPr kumimoji="0" lang="ja-JP" altLang="en-US" sz="4400">
                <a:solidFill>
                  <a:srgbClr val="660066"/>
                </a:solidFill>
              </a:rPr>
              <a:t>問題解決型の手順</a:t>
            </a:r>
            <a:r>
              <a:rPr kumimoji="0" lang="en-US" altLang="ja-JP" sz="4400">
                <a:solidFill>
                  <a:srgbClr val="660066"/>
                </a:solidFill>
              </a:rPr>
              <a:t>』</a:t>
            </a:r>
            <a:r>
              <a:rPr kumimoji="0" lang="ja-JP" altLang="en-US" sz="4400">
                <a:solidFill>
                  <a:srgbClr val="660066"/>
                </a:solidFill>
              </a:rPr>
              <a:t>とは</a:t>
            </a:r>
          </a:p>
        </p:txBody>
      </p:sp>
      <p:sp>
        <p:nvSpPr>
          <p:cNvPr id="428040" name="Text Box 1032"/>
          <p:cNvSpPr txBox="1">
            <a:spLocks noChangeArrowheads="1"/>
          </p:cNvSpPr>
          <p:nvPr/>
        </p:nvSpPr>
        <p:spPr bwMode="auto">
          <a:xfrm>
            <a:off x="300038" y="3556000"/>
            <a:ext cx="3100387" cy="485775"/>
          </a:xfrm>
          <a:prstGeom prst="rect">
            <a:avLst/>
          </a:prstGeom>
          <a:solidFill>
            <a:srgbClr val="CCFF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a:ea typeface="HGｺﾞｼｯｸE" pitchFamily="49" charset="-128"/>
              </a:rPr>
              <a:t>問題解決のプロセス</a:t>
            </a:r>
          </a:p>
        </p:txBody>
      </p:sp>
      <p:grpSp>
        <p:nvGrpSpPr>
          <p:cNvPr id="428041" name="Group 1033"/>
          <p:cNvGrpSpPr>
            <a:grpSpLocks/>
          </p:cNvGrpSpPr>
          <p:nvPr/>
        </p:nvGrpSpPr>
        <p:grpSpPr bwMode="auto">
          <a:xfrm>
            <a:off x="731838" y="4419600"/>
            <a:ext cx="1309687" cy="1581150"/>
            <a:chOff x="461" y="2784"/>
            <a:chExt cx="825" cy="996"/>
          </a:xfrm>
        </p:grpSpPr>
        <p:sp>
          <p:nvSpPr>
            <p:cNvPr id="428042" name="Text Box 1034"/>
            <p:cNvSpPr txBox="1">
              <a:spLocks noChangeArrowheads="1"/>
            </p:cNvSpPr>
            <p:nvPr/>
          </p:nvSpPr>
          <p:spPr bwMode="auto">
            <a:xfrm>
              <a:off x="461" y="2784"/>
              <a:ext cx="429" cy="996"/>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66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a:ea typeface="HG創英角ﾎﾟｯﾌﾟ体" pitchFamily="49" charset="-128"/>
                </a:rPr>
                <a:t>問題摘出</a:t>
              </a:r>
            </a:p>
          </p:txBody>
        </p:sp>
        <p:sp>
          <p:nvSpPr>
            <p:cNvPr id="428043" name="Text Box 1035"/>
            <p:cNvSpPr txBox="1">
              <a:spLocks noChangeArrowheads="1"/>
            </p:cNvSpPr>
            <p:nvPr/>
          </p:nvSpPr>
          <p:spPr bwMode="auto">
            <a:xfrm>
              <a:off x="965" y="2909"/>
              <a:ext cx="321" cy="723"/>
            </a:xfrm>
            <a:prstGeom prst="rect">
              <a:avLst/>
            </a:prstGeom>
            <a:noFill/>
            <a:ln w="508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情報</a:t>
              </a:r>
            </a:p>
          </p:txBody>
        </p:sp>
      </p:grpSp>
      <p:grpSp>
        <p:nvGrpSpPr>
          <p:cNvPr id="428044" name="Group 1036"/>
          <p:cNvGrpSpPr>
            <a:grpSpLocks/>
          </p:cNvGrpSpPr>
          <p:nvPr/>
        </p:nvGrpSpPr>
        <p:grpSpPr bwMode="auto">
          <a:xfrm>
            <a:off x="2128838" y="4159250"/>
            <a:ext cx="2919412" cy="1177925"/>
            <a:chOff x="1341" y="2620"/>
            <a:chExt cx="1839" cy="742"/>
          </a:xfrm>
        </p:grpSpPr>
        <p:sp>
          <p:nvSpPr>
            <p:cNvPr id="428045" name="AutoShape 1037"/>
            <p:cNvSpPr>
              <a:spLocks noChangeArrowheads="1"/>
            </p:cNvSpPr>
            <p:nvPr/>
          </p:nvSpPr>
          <p:spPr bwMode="auto">
            <a:xfrm rot="-1336033">
              <a:off x="1341" y="2960"/>
              <a:ext cx="476" cy="293"/>
            </a:xfrm>
            <a:prstGeom prst="rightArrow">
              <a:avLst>
                <a:gd name="adj1" fmla="val 30759"/>
                <a:gd name="adj2" fmla="val 44721"/>
              </a:avLst>
            </a:prstGeom>
            <a:solidFill>
              <a:srgbClr val="FF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46" name="Oval 1038"/>
            <p:cNvSpPr>
              <a:spLocks noChangeArrowheads="1"/>
            </p:cNvSpPr>
            <p:nvPr/>
          </p:nvSpPr>
          <p:spPr bwMode="auto">
            <a:xfrm>
              <a:off x="1845" y="2620"/>
              <a:ext cx="734" cy="429"/>
            </a:xfrm>
            <a:prstGeom prst="ellipse">
              <a:avLst/>
            </a:prstGeom>
            <a:solidFill>
              <a:srgbClr val="FFFF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47" name="Oval 1039"/>
            <p:cNvSpPr>
              <a:spLocks noChangeArrowheads="1"/>
            </p:cNvSpPr>
            <p:nvPr/>
          </p:nvSpPr>
          <p:spPr bwMode="auto">
            <a:xfrm>
              <a:off x="2024" y="3001"/>
              <a:ext cx="723" cy="361"/>
            </a:xfrm>
            <a:prstGeom prst="ellipse">
              <a:avLst/>
            </a:prstGeom>
            <a:solidFill>
              <a:srgbClr val="FF3399"/>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48" name="Oval 1040"/>
            <p:cNvSpPr>
              <a:spLocks noChangeArrowheads="1"/>
            </p:cNvSpPr>
            <p:nvPr/>
          </p:nvSpPr>
          <p:spPr bwMode="auto">
            <a:xfrm>
              <a:off x="2458" y="2710"/>
              <a:ext cx="722" cy="440"/>
            </a:xfrm>
            <a:prstGeom prst="ellipse">
              <a:avLst/>
            </a:prstGeom>
            <a:solidFill>
              <a:srgbClr val="FF99CC"/>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49" name="Text Box 1041"/>
            <p:cNvSpPr txBox="1">
              <a:spLocks noChangeArrowheads="1"/>
            </p:cNvSpPr>
            <p:nvPr/>
          </p:nvSpPr>
          <p:spPr bwMode="auto">
            <a:xfrm>
              <a:off x="1979" y="2641"/>
              <a:ext cx="531"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経験</a:t>
              </a:r>
            </a:p>
          </p:txBody>
        </p:sp>
        <p:sp>
          <p:nvSpPr>
            <p:cNvPr id="428050" name="Text Box 1042"/>
            <p:cNvSpPr txBox="1">
              <a:spLocks noChangeArrowheads="1"/>
            </p:cNvSpPr>
            <p:nvPr/>
          </p:nvSpPr>
          <p:spPr bwMode="auto">
            <a:xfrm>
              <a:off x="2138" y="3025"/>
              <a:ext cx="5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勘</a:t>
              </a:r>
            </a:p>
          </p:txBody>
        </p:sp>
        <p:sp>
          <p:nvSpPr>
            <p:cNvPr id="428051" name="Text Box 1043"/>
            <p:cNvSpPr txBox="1">
              <a:spLocks noChangeArrowheads="1"/>
            </p:cNvSpPr>
            <p:nvPr/>
          </p:nvSpPr>
          <p:spPr bwMode="auto">
            <a:xfrm>
              <a:off x="2522" y="2776"/>
              <a:ext cx="5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ea typeface="HGｺﾞｼｯｸE" pitchFamily="49" charset="-128"/>
                </a:rPr>
                <a:t>度胸</a:t>
              </a:r>
            </a:p>
          </p:txBody>
        </p:sp>
      </p:grpSp>
      <p:grpSp>
        <p:nvGrpSpPr>
          <p:cNvPr id="428052" name="Group 1044"/>
          <p:cNvGrpSpPr>
            <a:grpSpLocks/>
          </p:cNvGrpSpPr>
          <p:nvPr/>
        </p:nvGrpSpPr>
        <p:grpSpPr bwMode="auto">
          <a:xfrm>
            <a:off x="4778375" y="3808413"/>
            <a:ext cx="3568700" cy="2336800"/>
            <a:chOff x="3010" y="2495"/>
            <a:chExt cx="2248" cy="1472"/>
          </a:xfrm>
        </p:grpSpPr>
        <p:sp>
          <p:nvSpPr>
            <p:cNvPr id="428053" name="Text Box 1045"/>
            <p:cNvSpPr txBox="1">
              <a:spLocks noChangeArrowheads="1"/>
            </p:cNvSpPr>
            <p:nvPr/>
          </p:nvSpPr>
          <p:spPr bwMode="auto">
            <a:xfrm>
              <a:off x="4837" y="2731"/>
              <a:ext cx="421" cy="1236"/>
            </a:xfrm>
            <a:prstGeom prst="rect">
              <a:avLst/>
            </a:prstGeom>
            <a:solidFill>
              <a:srgbClr val="FF9900"/>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a:solidFill>
                    <a:schemeClr val="bg2"/>
                  </a:solidFill>
                  <a:ea typeface="HGｺﾞｼｯｸE" pitchFamily="49" charset="-128"/>
                </a:rPr>
                <a:t>対策の実施</a:t>
              </a:r>
            </a:p>
          </p:txBody>
        </p:sp>
        <p:sp>
          <p:nvSpPr>
            <p:cNvPr id="428054" name="AutoShape 1046"/>
            <p:cNvSpPr>
              <a:spLocks noChangeArrowheads="1"/>
            </p:cNvSpPr>
            <p:nvPr/>
          </p:nvSpPr>
          <p:spPr bwMode="auto">
            <a:xfrm rot="664791">
              <a:off x="3243" y="2912"/>
              <a:ext cx="1386" cy="188"/>
            </a:xfrm>
            <a:prstGeom prst="rightArrow">
              <a:avLst>
                <a:gd name="adj1" fmla="val 50000"/>
                <a:gd name="adj2" fmla="val 184309"/>
              </a:avLst>
            </a:prstGeom>
            <a:solidFill>
              <a:srgbClr val="FF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55" name="Text Box 1047"/>
            <p:cNvSpPr txBox="1">
              <a:spLocks noChangeArrowheads="1"/>
            </p:cNvSpPr>
            <p:nvPr/>
          </p:nvSpPr>
          <p:spPr bwMode="auto">
            <a:xfrm>
              <a:off x="3041" y="2495"/>
              <a:ext cx="1894"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sz="2000" b="1">
                  <a:solidFill>
                    <a:srgbClr val="FF0000"/>
                  </a:solidFill>
                  <a:ea typeface="HG丸ｺﾞｼｯｸM-PRO" pitchFamily="50" charset="-128"/>
                </a:rPr>
                <a:t>◆</a:t>
              </a:r>
              <a:r>
                <a:rPr kumimoji="0" lang="ja-JP" altLang="en-US" sz="2000" b="1" i="1">
                  <a:solidFill>
                    <a:srgbClr val="FF0000"/>
                  </a:solidFill>
                  <a:ea typeface="HG丸ｺﾞｼｯｸM-PRO" pitchFamily="50" charset="-128"/>
                </a:rPr>
                <a:t>推奨できないやり方</a:t>
              </a:r>
            </a:p>
          </p:txBody>
        </p:sp>
        <p:sp>
          <p:nvSpPr>
            <p:cNvPr id="428056" name="Text Box 1048"/>
            <p:cNvSpPr txBox="1">
              <a:spLocks noChangeArrowheads="1"/>
            </p:cNvSpPr>
            <p:nvPr/>
          </p:nvSpPr>
          <p:spPr bwMode="auto">
            <a:xfrm>
              <a:off x="3010" y="2981"/>
              <a:ext cx="8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日本人好み</a:t>
              </a:r>
            </a:p>
          </p:txBody>
        </p:sp>
      </p:grpSp>
      <p:grpSp>
        <p:nvGrpSpPr>
          <p:cNvPr id="428057" name="Group 1049"/>
          <p:cNvGrpSpPr>
            <a:grpSpLocks/>
          </p:cNvGrpSpPr>
          <p:nvPr/>
        </p:nvGrpSpPr>
        <p:grpSpPr bwMode="auto">
          <a:xfrm>
            <a:off x="2109788" y="5389563"/>
            <a:ext cx="1730375" cy="1173162"/>
            <a:chOff x="1329" y="3395"/>
            <a:chExt cx="1090" cy="739"/>
          </a:xfrm>
        </p:grpSpPr>
        <p:sp>
          <p:nvSpPr>
            <p:cNvPr id="428058" name="AutoShape 1050"/>
            <p:cNvSpPr>
              <a:spLocks noChangeArrowheads="1"/>
            </p:cNvSpPr>
            <p:nvPr/>
          </p:nvSpPr>
          <p:spPr bwMode="auto">
            <a:xfrm rot="1601120">
              <a:off x="1329" y="3395"/>
              <a:ext cx="337" cy="328"/>
            </a:xfrm>
            <a:prstGeom prst="rightArrow">
              <a:avLst>
                <a:gd name="adj1" fmla="val 50000"/>
                <a:gd name="adj2" fmla="val 25686"/>
              </a:avLst>
            </a:prstGeom>
            <a:solidFill>
              <a:srgbClr val="00FF00"/>
            </a:solidFill>
            <a:ln w="41275">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59" name="Text Box 1051"/>
            <p:cNvSpPr txBox="1">
              <a:spLocks noChangeArrowheads="1"/>
            </p:cNvSpPr>
            <p:nvPr/>
          </p:nvSpPr>
          <p:spPr bwMode="auto">
            <a:xfrm>
              <a:off x="1765" y="3466"/>
              <a:ext cx="654"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事実をつかむ</a:t>
              </a:r>
            </a:p>
          </p:txBody>
        </p:sp>
        <p:sp>
          <p:nvSpPr>
            <p:cNvPr id="428060" name="Text Box 1052"/>
            <p:cNvSpPr txBox="1">
              <a:spLocks noChangeArrowheads="1"/>
            </p:cNvSpPr>
            <p:nvPr/>
          </p:nvSpPr>
          <p:spPr bwMode="auto">
            <a:xfrm>
              <a:off x="1765" y="3922"/>
              <a:ext cx="6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rgbClr val="FF0000"/>
                  </a:solidFill>
                </a:rPr>
                <a:t>３現主義</a:t>
              </a:r>
            </a:p>
          </p:txBody>
        </p:sp>
      </p:grpSp>
      <p:grpSp>
        <p:nvGrpSpPr>
          <p:cNvPr id="428061" name="Group 1053"/>
          <p:cNvGrpSpPr>
            <a:grpSpLocks/>
          </p:cNvGrpSpPr>
          <p:nvPr/>
        </p:nvGrpSpPr>
        <p:grpSpPr bwMode="auto">
          <a:xfrm>
            <a:off x="3930650" y="5507038"/>
            <a:ext cx="3962400" cy="1160462"/>
            <a:chOff x="2476" y="3589"/>
            <a:chExt cx="2496" cy="731"/>
          </a:xfrm>
        </p:grpSpPr>
        <p:grpSp>
          <p:nvGrpSpPr>
            <p:cNvPr id="428062" name="Group 1054"/>
            <p:cNvGrpSpPr>
              <a:grpSpLocks/>
            </p:cNvGrpSpPr>
            <p:nvPr/>
          </p:nvGrpSpPr>
          <p:grpSpPr bwMode="auto">
            <a:xfrm>
              <a:off x="2773" y="3589"/>
              <a:ext cx="2199" cy="731"/>
              <a:chOff x="2773" y="3589"/>
              <a:chExt cx="2199" cy="731"/>
            </a:xfrm>
          </p:grpSpPr>
          <p:sp>
            <p:nvSpPr>
              <p:cNvPr id="428063" name="Text Box 1055"/>
              <p:cNvSpPr txBox="1">
                <a:spLocks noChangeArrowheads="1"/>
              </p:cNvSpPr>
              <p:nvPr/>
            </p:nvSpPr>
            <p:spPr bwMode="auto">
              <a:xfrm>
                <a:off x="3049" y="4032"/>
                <a:ext cx="1923"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en-US" altLang="ja-JP" b="1">
                    <a:solidFill>
                      <a:srgbClr val="006600"/>
                    </a:solidFill>
                    <a:ea typeface="HG丸ｺﾞｼｯｸM-PRO" pitchFamily="50" charset="-128"/>
                  </a:rPr>
                  <a:t>◆</a:t>
                </a:r>
                <a:r>
                  <a:rPr kumimoji="0" lang="ja-JP" altLang="en-US" b="1" i="1">
                    <a:solidFill>
                      <a:srgbClr val="006600"/>
                    </a:solidFill>
                    <a:ea typeface="HG丸ｺﾞｼｯｸM-PRO" pitchFamily="50" charset="-128"/>
                  </a:rPr>
                  <a:t>ＱＣ的問題解決法</a:t>
                </a:r>
              </a:p>
            </p:txBody>
          </p:sp>
          <p:sp>
            <p:nvSpPr>
              <p:cNvPr id="428064" name="Text Box 1056"/>
              <p:cNvSpPr txBox="1">
                <a:spLocks noChangeArrowheads="1"/>
              </p:cNvSpPr>
              <p:nvPr/>
            </p:nvSpPr>
            <p:spPr bwMode="auto">
              <a:xfrm>
                <a:off x="2773" y="3589"/>
                <a:ext cx="1441"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データーを科学的に考え判断</a:t>
                </a:r>
              </a:p>
            </p:txBody>
          </p:sp>
        </p:grpSp>
        <p:sp>
          <p:nvSpPr>
            <p:cNvPr id="428065" name="AutoShape 1057"/>
            <p:cNvSpPr>
              <a:spLocks noChangeArrowheads="1"/>
            </p:cNvSpPr>
            <p:nvPr/>
          </p:nvSpPr>
          <p:spPr bwMode="auto">
            <a:xfrm rot="-5315">
              <a:off x="2476" y="3659"/>
              <a:ext cx="210" cy="335"/>
            </a:xfrm>
            <a:prstGeom prst="rightArrow">
              <a:avLst>
                <a:gd name="adj1" fmla="val 50000"/>
                <a:gd name="adj2" fmla="val 25000"/>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428066" name="Group 1058"/>
          <p:cNvGrpSpPr>
            <a:grpSpLocks/>
          </p:cNvGrpSpPr>
          <p:nvPr/>
        </p:nvGrpSpPr>
        <p:grpSpPr bwMode="auto">
          <a:xfrm>
            <a:off x="6880225" y="4171950"/>
            <a:ext cx="1473200" cy="1962150"/>
            <a:chOff x="4310" y="2710"/>
            <a:chExt cx="928" cy="1236"/>
          </a:xfrm>
        </p:grpSpPr>
        <p:sp>
          <p:nvSpPr>
            <p:cNvPr id="428067" name="AutoShape 1059"/>
            <p:cNvSpPr>
              <a:spLocks noChangeArrowheads="1"/>
            </p:cNvSpPr>
            <p:nvPr/>
          </p:nvSpPr>
          <p:spPr bwMode="auto">
            <a:xfrm rot="-809500">
              <a:off x="4310" y="3558"/>
              <a:ext cx="474" cy="327"/>
            </a:xfrm>
            <a:prstGeom prst="rightArrow">
              <a:avLst>
                <a:gd name="adj1" fmla="val 50000"/>
                <a:gd name="adj2" fmla="val 36239"/>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8068" name="Text Box 1060"/>
            <p:cNvSpPr txBox="1">
              <a:spLocks noChangeArrowheads="1"/>
            </p:cNvSpPr>
            <p:nvPr/>
          </p:nvSpPr>
          <p:spPr bwMode="auto">
            <a:xfrm>
              <a:off x="4817" y="2710"/>
              <a:ext cx="421" cy="1236"/>
            </a:xfrm>
            <a:prstGeom prst="rect">
              <a:avLst/>
            </a:prstGeom>
            <a:solidFill>
              <a:srgbClr val="99FF33"/>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a:ea typeface="HGｺﾞｼｯｸE" pitchFamily="49" charset="-128"/>
                </a:rPr>
                <a:t>対策の実施</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850" name="Rectangle 2"/>
          <p:cNvSpPr>
            <a:spLocks noGrp="1" noChangeArrowheads="1"/>
          </p:cNvSpPr>
          <p:nvPr>
            <p:ph type="ctrTitle"/>
          </p:nvPr>
        </p:nvSpPr>
        <p:spPr>
          <a:xfrm>
            <a:off x="2933700" y="385763"/>
            <a:ext cx="2600325" cy="914400"/>
          </a:xfrm>
          <a:ln w="28575">
            <a:solidFill>
              <a:schemeClr val="accent2"/>
            </a:solidFill>
            <a:miter lim="800000"/>
            <a:headEnd/>
            <a:tailEnd/>
          </a:ln>
        </p:spPr>
        <p:txBody>
          <a:bodyPr/>
          <a:lstStyle/>
          <a:p>
            <a:r>
              <a:rPr lang="ja-JP" altLang="en-US">
                <a:solidFill>
                  <a:schemeClr val="tx1"/>
                </a:solidFill>
                <a:ea typeface="HGS創英角ﾎﾟｯﾌﾟ体" pitchFamily="50" charset="-128"/>
              </a:rPr>
              <a:t>問題</a:t>
            </a:r>
            <a:r>
              <a:rPr lang="ja-JP" altLang="en-US" sz="4000">
                <a:solidFill>
                  <a:schemeClr val="tx1"/>
                </a:solidFill>
                <a:ea typeface="HGS創英角ﾎﾟｯﾌﾟ体" pitchFamily="50" charset="-128"/>
              </a:rPr>
              <a:t>とは</a:t>
            </a:r>
          </a:p>
        </p:txBody>
      </p:sp>
      <p:sp>
        <p:nvSpPr>
          <p:cNvPr id="206851" name="Rectangle 3"/>
          <p:cNvSpPr>
            <a:spLocks noGrp="1" noChangeArrowheads="1"/>
          </p:cNvSpPr>
          <p:nvPr>
            <p:ph type="subTitle" idx="1"/>
          </p:nvPr>
        </p:nvSpPr>
        <p:spPr>
          <a:xfrm>
            <a:off x="661988" y="1508125"/>
            <a:ext cx="7358062" cy="593725"/>
          </a:xfrm>
        </p:spPr>
        <p:txBody>
          <a:bodyPr/>
          <a:lstStyle/>
          <a:p>
            <a:r>
              <a:rPr lang="ja-JP" altLang="en-US" sz="2800" b="1">
                <a:solidFill>
                  <a:srgbClr val="008000"/>
                </a:solidFill>
                <a:ea typeface="HGPｺﾞｼｯｸE" pitchFamily="50" charset="-128"/>
              </a:rPr>
              <a:t>あるべき状態</a:t>
            </a:r>
            <a:r>
              <a:rPr lang="ja-JP" altLang="en-US" sz="2400" b="1">
                <a:ea typeface="HGPｺﾞｼｯｸE" pitchFamily="50" charset="-128"/>
              </a:rPr>
              <a:t>や</a:t>
            </a:r>
            <a:r>
              <a:rPr lang="ja-JP" altLang="en-US" sz="2800" b="1">
                <a:solidFill>
                  <a:srgbClr val="008000"/>
                </a:solidFill>
                <a:ea typeface="HGPｺﾞｼｯｸE" pitchFamily="50" charset="-128"/>
              </a:rPr>
              <a:t>目標</a:t>
            </a:r>
            <a:r>
              <a:rPr lang="ja-JP" altLang="en-US" sz="2400" b="1">
                <a:ea typeface="HGPｺﾞｼｯｸE" pitchFamily="50" charset="-128"/>
              </a:rPr>
              <a:t>と、</a:t>
            </a:r>
            <a:r>
              <a:rPr lang="ja-JP" altLang="en-US" sz="2800" b="1">
                <a:ea typeface="HGPｺﾞｼｯｸE" pitchFamily="50" charset="-128"/>
              </a:rPr>
              <a:t>現状</a:t>
            </a:r>
            <a:r>
              <a:rPr lang="ja-JP" altLang="en-US" sz="2400" b="1">
                <a:ea typeface="HGPｺﾞｼｯｸE" pitchFamily="50" charset="-128"/>
              </a:rPr>
              <a:t>との</a:t>
            </a:r>
            <a:r>
              <a:rPr lang="ja-JP" altLang="en-US" sz="2800" b="1">
                <a:ea typeface="HGPｺﾞｼｯｸE" pitchFamily="50" charset="-128"/>
              </a:rPr>
              <a:t>差</a:t>
            </a:r>
            <a:r>
              <a:rPr lang="ja-JP" altLang="en-US" sz="2400" b="1">
                <a:solidFill>
                  <a:srgbClr val="FF3300"/>
                </a:solidFill>
                <a:ea typeface="HGPｺﾞｼｯｸE" pitchFamily="50" charset="-128"/>
              </a:rPr>
              <a:t>（ギャップ）</a:t>
            </a:r>
            <a:endParaRPr lang="ja-JP" altLang="en-US">
              <a:solidFill>
                <a:srgbClr val="FF3300"/>
              </a:solidFill>
              <a:ea typeface="HG正楷書体-PRO" pitchFamily="66" charset="-128"/>
            </a:endParaRPr>
          </a:p>
          <a:p>
            <a:endParaRPr lang="en-US" altLang="ja-JP" sz="2400" b="1">
              <a:solidFill>
                <a:schemeClr val="bg2"/>
              </a:solidFill>
              <a:ea typeface="HGPｺﾞｼｯｸE" pitchFamily="50" charset="-128"/>
            </a:endParaRPr>
          </a:p>
        </p:txBody>
      </p:sp>
      <p:sp>
        <p:nvSpPr>
          <p:cNvPr id="206852" name="Oval 4"/>
          <p:cNvSpPr>
            <a:spLocks noChangeArrowheads="1"/>
          </p:cNvSpPr>
          <p:nvPr/>
        </p:nvSpPr>
        <p:spPr bwMode="auto">
          <a:xfrm>
            <a:off x="433388" y="2295525"/>
            <a:ext cx="7966075" cy="955675"/>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853" name="Text Box 5"/>
          <p:cNvSpPr txBox="1">
            <a:spLocks noChangeArrowheads="1"/>
          </p:cNvSpPr>
          <p:nvPr/>
        </p:nvSpPr>
        <p:spPr bwMode="auto">
          <a:xfrm>
            <a:off x="1150938" y="2501900"/>
            <a:ext cx="6240462" cy="579438"/>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1905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3200" b="1">
                <a:ea typeface="HG丸ｺﾞｼｯｸM-PRO" pitchFamily="50" charset="-128"/>
              </a:rPr>
              <a:t>あるべき姿（期待）や目標</a:t>
            </a:r>
          </a:p>
        </p:txBody>
      </p:sp>
      <p:sp>
        <p:nvSpPr>
          <p:cNvPr id="206854" name="AutoShape 6"/>
          <p:cNvSpPr>
            <a:spLocks noChangeArrowheads="1"/>
          </p:cNvSpPr>
          <p:nvPr/>
        </p:nvSpPr>
        <p:spPr bwMode="auto">
          <a:xfrm>
            <a:off x="1630363" y="3121025"/>
            <a:ext cx="657225" cy="1938338"/>
          </a:xfrm>
          <a:prstGeom prst="upDownArrow">
            <a:avLst>
              <a:gd name="adj1" fmla="val 50000"/>
              <a:gd name="adj2" fmla="val 5898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206855" name="Text Box 7"/>
          <p:cNvSpPr txBox="1">
            <a:spLocks noChangeArrowheads="1"/>
          </p:cNvSpPr>
          <p:nvPr/>
        </p:nvSpPr>
        <p:spPr bwMode="auto">
          <a:xfrm>
            <a:off x="2174875" y="3798888"/>
            <a:ext cx="1339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HGP創英角ﾎﾟｯﾌﾟ体" pitchFamily="50" charset="-128"/>
              </a:rPr>
              <a:t>ギャップ</a:t>
            </a:r>
          </a:p>
        </p:txBody>
      </p:sp>
      <p:sp>
        <p:nvSpPr>
          <p:cNvPr id="206856" name="Line 8"/>
          <p:cNvSpPr>
            <a:spLocks noChangeShapeType="1"/>
          </p:cNvSpPr>
          <p:nvPr/>
        </p:nvSpPr>
        <p:spPr bwMode="auto">
          <a:xfrm>
            <a:off x="452438" y="5100638"/>
            <a:ext cx="5464175" cy="3175"/>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6857" name="Text Box 9"/>
          <p:cNvSpPr txBox="1">
            <a:spLocks noChangeArrowheads="1"/>
          </p:cNvSpPr>
          <p:nvPr/>
        </p:nvSpPr>
        <p:spPr bwMode="auto">
          <a:xfrm>
            <a:off x="5033963" y="4797425"/>
            <a:ext cx="2774950" cy="608013"/>
          </a:xfrm>
          <a:prstGeom prst="rect">
            <a:avLst/>
          </a:prstGeom>
          <a:solidFill>
            <a:schemeClr val="tx2"/>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3200">
                <a:solidFill>
                  <a:schemeClr val="bg1"/>
                </a:solidFill>
                <a:ea typeface="HGP創英角ﾎﾟｯﾌﾟ体" pitchFamily="50" charset="-128"/>
              </a:rPr>
              <a:t>現状のレベル</a:t>
            </a:r>
          </a:p>
        </p:txBody>
      </p:sp>
      <p:sp>
        <p:nvSpPr>
          <p:cNvPr id="206858" name="Rectangle 10"/>
          <p:cNvSpPr>
            <a:spLocks noChangeArrowheads="1"/>
          </p:cNvSpPr>
          <p:nvPr/>
        </p:nvSpPr>
        <p:spPr bwMode="auto">
          <a:xfrm>
            <a:off x="527050" y="5130800"/>
            <a:ext cx="4451350" cy="152400"/>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06859" name="Group 11"/>
          <p:cNvGrpSpPr>
            <a:grpSpLocks/>
          </p:cNvGrpSpPr>
          <p:nvPr/>
        </p:nvGrpSpPr>
        <p:grpSpPr bwMode="auto">
          <a:xfrm>
            <a:off x="681038" y="3214688"/>
            <a:ext cx="593725" cy="1731962"/>
            <a:chOff x="429" y="2025"/>
            <a:chExt cx="374" cy="1091"/>
          </a:xfrm>
        </p:grpSpPr>
        <p:sp>
          <p:nvSpPr>
            <p:cNvPr id="206860" name="Line 12"/>
            <p:cNvSpPr>
              <a:spLocks noChangeShapeType="1"/>
            </p:cNvSpPr>
            <p:nvPr/>
          </p:nvSpPr>
          <p:spPr bwMode="auto">
            <a:xfrm>
              <a:off x="802" y="2025"/>
              <a:ext cx="1" cy="108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6861" name="Text Box 13"/>
            <p:cNvSpPr txBox="1">
              <a:spLocks noChangeArrowheads="1"/>
            </p:cNvSpPr>
            <p:nvPr/>
          </p:nvSpPr>
          <p:spPr bwMode="auto">
            <a:xfrm>
              <a:off x="429" y="2180"/>
              <a:ext cx="346"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b="1">
                  <a:ea typeface="HG正楷書体-PRO" pitchFamily="66" charset="-128"/>
                </a:rPr>
                <a:t>管理特性</a:t>
              </a:r>
            </a:p>
          </p:txBody>
        </p:sp>
      </p:grpSp>
      <p:grpSp>
        <p:nvGrpSpPr>
          <p:cNvPr id="206862" name="Group 14"/>
          <p:cNvGrpSpPr>
            <a:grpSpLocks/>
          </p:cNvGrpSpPr>
          <p:nvPr/>
        </p:nvGrpSpPr>
        <p:grpSpPr bwMode="auto">
          <a:xfrm>
            <a:off x="1258888" y="4995863"/>
            <a:ext cx="7332662" cy="1408112"/>
            <a:chOff x="793" y="3147"/>
            <a:chExt cx="4619" cy="887"/>
          </a:xfrm>
        </p:grpSpPr>
        <p:sp>
          <p:nvSpPr>
            <p:cNvPr id="206863" name="WordArt 15"/>
            <p:cNvSpPr>
              <a:spLocks noChangeArrowheads="1" noChangeShapeType="1" noTextEdit="1"/>
            </p:cNvSpPr>
            <p:nvPr/>
          </p:nvSpPr>
          <p:spPr bwMode="auto">
            <a:xfrm>
              <a:off x="2532" y="3890"/>
              <a:ext cx="2880" cy="14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1800" kern="10">
                  <a:ln w="12700">
                    <a:solidFill>
                      <a:schemeClr val="bg2"/>
                    </a:solidFill>
                    <a:round/>
                    <a:headEnd/>
                    <a:tailEnd/>
                  </a:ln>
                  <a:solidFill>
                    <a:srgbClr val="FF0000"/>
                  </a:solidFill>
                  <a:latin typeface="HG創英角ﾎﾟｯﾌﾟ体"/>
                  <a:ea typeface="HG創英角ﾎﾟｯﾌﾟ体"/>
                </a:rPr>
                <a:t>問題解決はそのギャップを埋める作業である</a:t>
              </a:r>
            </a:p>
          </p:txBody>
        </p:sp>
        <p:pic>
          <p:nvPicPr>
            <p:cNvPr id="206864" name="Picture 16" descr="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 y="3147"/>
              <a:ext cx="1640" cy="868"/>
            </a:xfrm>
            <a:prstGeom prst="rect">
              <a:avLst/>
            </a:prstGeom>
            <a:noFill/>
            <a:extLst>
              <a:ext uri="{909E8E84-426E-40DD-AFC4-6F175D3DCCD1}">
                <a14:hiddenFill xmlns:a14="http://schemas.microsoft.com/office/drawing/2010/main">
                  <a:solidFill>
                    <a:srgbClr val="FFFFFF"/>
                  </a:solidFill>
                </a14:hiddenFill>
              </a:ext>
            </a:extLst>
          </p:spPr>
        </p:pic>
      </p:grpSp>
      <p:sp>
        <p:nvSpPr>
          <p:cNvPr id="206865" name="Text Box 17"/>
          <p:cNvSpPr txBox="1">
            <a:spLocks noChangeArrowheads="1"/>
          </p:cNvSpPr>
          <p:nvPr/>
        </p:nvSpPr>
        <p:spPr bwMode="auto">
          <a:xfrm>
            <a:off x="3775075" y="3798888"/>
            <a:ext cx="1041400" cy="547687"/>
          </a:xfrm>
          <a:prstGeom prst="rect">
            <a:avLst/>
          </a:prstGeom>
          <a:noFill/>
          <a:ln w="2857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a:solidFill>
                  <a:srgbClr val="FF0066"/>
                </a:solidFill>
                <a:ea typeface="HGP創英角ﾎﾟｯﾌﾟ体" pitchFamily="50" charset="-128"/>
              </a:rPr>
              <a:t>問題</a:t>
            </a:r>
          </a:p>
        </p:txBody>
      </p:sp>
      <p:sp>
        <p:nvSpPr>
          <p:cNvPr id="206866" name="WordArt 18"/>
          <p:cNvSpPr>
            <a:spLocks noChangeArrowheads="1" noChangeShapeType="1" noTextEdit="1"/>
          </p:cNvSpPr>
          <p:nvPr/>
        </p:nvSpPr>
        <p:spPr bwMode="auto">
          <a:xfrm>
            <a:off x="4768850" y="3811588"/>
            <a:ext cx="3724275" cy="4714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3600" kern="10">
                <a:ln w="9525">
                  <a:solidFill>
                    <a:schemeClr val="tx1"/>
                  </a:solidFill>
                  <a:round/>
                  <a:headEnd/>
                  <a:tailEnd/>
                </a:ln>
                <a:latin typeface="ＭＳ Ｐゴシック"/>
                <a:ea typeface="ＭＳ Ｐゴシック"/>
              </a:rPr>
              <a:t>　＝　（あるべき姿や目標　ー　現状のレベル）</a:t>
            </a:r>
          </a:p>
        </p:txBody>
      </p:sp>
      <p:sp>
        <p:nvSpPr>
          <p:cNvPr id="206867" name="Text Box 19"/>
          <p:cNvSpPr txBox="1">
            <a:spLocks noChangeArrowheads="1"/>
          </p:cNvSpPr>
          <p:nvPr/>
        </p:nvSpPr>
        <p:spPr bwMode="auto">
          <a:xfrm>
            <a:off x="3189288" y="3743325"/>
            <a:ext cx="5953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3200">
                <a:solidFill>
                  <a:schemeClr val="accent2"/>
                </a:solidFill>
                <a:ea typeface="HGP創英角ﾎﾟｯﾌﾟ体" pitchFamily="50" charset="-128"/>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ChangeArrowheads="1"/>
          </p:cNvSpPr>
          <p:nvPr/>
        </p:nvSpPr>
        <p:spPr bwMode="auto">
          <a:xfrm>
            <a:off x="428625" y="285750"/>
            <a:ext cx="7221538" cy="1000125"/>
          </a:xfrm>
          <a:prstGeom prst="rect">
            <a:avLst/>
          </a:prstGeom>
          <a:noFill/>
          <a:ln w="349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4400">
                <a:latin typeface="HGP創英角ﾎﾟｯﾌﾟ体" pitchFamily="50" charset="-128"/>
                <a:ea typeface="HGP創英角ﾎﾟｯﾌﾟ体" pitchFamily="50" charset="-128"/>
              </a:rPr>
              <a:t>問題</a:t>
            </a:r>
            <a:r>
              <a:rPr lang="ja-JP" altLang="en-US" sz="4000">
                <a:latin typeface="HGP創英角ﾎﾟｯﾌﾟ体" pitchFamily="50" charset="-128"/>
                <a:ea typeface="HGP創英角ﾎﾟｯﾌﾟ体" pitchFamily="50" charset="-128"/>
              </a:rPr>
              <a:t>の</a:t>
            </a:r>
            <a:r>
              <a:rPr lang="ja-JP" altLang="en-US" sz="4400">
                <a:latin typeface="HGP創英角ﾎﾟｯﾌﾟ体" pitchFamily="50" charset="-128"/>
                <a:ea typeface="HGP創英角ﾎﾟｯﾌﾟ体" pitchFamily="50" charset="-128"/>
              </a:rPr>
              <a:t>種類</a:t>
            </a:r>
            <a:r>
              <a:rPr lang="ja-JP" altLang="en-US" sz="4000">
                <a:latin typeface="HGP創英角ﾎﾟｯﾌﾟ体" pitchFamily="50" charset="-128"/>
                <a:ea typeface="HGP創英角ﾎﾟｯﾌﾟ体" pitchFamily="50" charset="-128"/>
              </a:rPr>
              <a:t>は</a:t>
            </a:r>
            <a:r>
              <a:rPr lang="ja-JP" altLang="en-US" sz="4400">
                <a:latin typeface="HGP創英角ﾎﾟｯﾌﾟ体" pitchFamily="50" charset="-128"/>
                <a:ea typeface="HGP創英角ﾎﾟｯﾌﾟ体" pitchFamily="50" charset="-128"/>
              </a:rPr>
              <a:t> ３</a:t>
            </a:r>
            <a:r>
              <a:rPr lang="ja-JP" altLang="en-US" sz="4000">
                <a:latin typeface="HGP創英角ﾎﾟｯﾌﾟ体" pitchFamily="50" charset="-128"/>
                <a:ea typeface="HGP創英角ﾎﾟｯﾌﾟ体" pitchFamily="50" charset="-128"/>
              </a:rPr>
              <a:t>つある</a:t>
            </a:r>
          </a:p>
        </p:txBody>
      </p:sp>
      <p:sp>
        <p:nvSpPr>
          <p:cNvPr id="403459" name="Rectangle 3"/>
          <p:cNvSpPr>
            <a:spLocks noChangeArrowheads="1"/>
          </p:cNvSpPr>
          <p:nvPr/>
        </p:nvSpPr>
        <p:spPr bwMode="auto">
          <a:xfrm>
            <a:off x="1095375" y="2187575"/>
            <a:ext cx="7127875"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20000"/>
              </a:spcBef>
            </a:pPr>
            <a:r>
              <a:rPr lang="en-US" altLang="ja-JP" sz="4800" b="1">
                <a:latin typeface="ＭＳ Ｐゴシック" pitchFamily="50" charset="-128"/>
              </a:rPr>
              <a:t>(</a:t>
            </a:r>
            <a:r>
              <a:rPr lang="ja-JP" altLang="en-US" sz="4800" b="1">
                <a:latin typeface="ＭＳ Ｐゴシック" pitchFamily="50" charset="-128"/>
              </a:rPr>
              <a:t>１</a:t>
            </a:r>
            <a:r>
              <a:rPr lang="en-US" altLang="ja-JP" sz="4800" b="1">
                <a:latin typeface="ＭＳ Ｐゴシック" pitchFamily="50" charset="-128"/>
              </a:rPr>
              <a:t>)</a:t>
            </a:r>
            <a:r>
              <a:rPr lang="ja-JP" altLang="en-US" sz="4800" b="1">
                <a:latin typeface="ＭＳ Ｐゴシック" pitchFamily="50" charset="-128"/>
              </a:rPr>
              <a:t>　</a:t>
            </a:r>
            <a:r>
              <a:rPr lang="ja-JP" altLang="en-US" sz="4800" b="1">
                <a:solidFill>
                  <a:srgbClr val="0000FF"/>
                </a:solidFill>
                <a:latin typeface="ＭＳ Ｐゴシック" pitchFamily="50" charset="-128"/>
              </a:rPr>
              <a:t>見える</a:t>
            </a:r>
            <a:r>
              <a:rPr lang="ja-JP" altLang="en-US" sz="4800" b="1">
                <a:latin typeface="ＭＳ Ｐゴシック" pitchFamily="50" charset="-128"/>
              </a:rPr>
              <a:t>　問題　</a:t>
            </a:r>
            <a:endParaRPr lang="ja-JP" altLang="en-US" sz="4400" b="1"/>
          </a:p>
        </p:txBody>
      </p:sp>
      <p:sp>
        <p:nvSpPr>
          <p:cNvPr id="403460" name="Rectangle 4"/>
          <p:cNvSpPr>
            <a:spLocks noChangeArrowheads="1"/>
          </p:cNvSpPr>
          <p:nvPr/>
        </p:nvSpPr>
        <p:spPr bwMode="auto">
          <a:xfrm>
            <a:off x="844550" y="3263900"/>
            <a:ext cx="5164138"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2400">
                <a:solidFill>
                  <a:schemeClr val="tx1"/>
                </a:solidFill>
                <a:latin typeface="Times New Roman" pitchFamily="18" charset="0"/>
                <a:ea typeface="ＭＳ Ｐゴシック" pitchFamily="50" charset="-128"/>
              </a:defRPr>
            </a:lvl1pPr>
            <a:lvl2pPr>
              <a:defRPr kumimoji="1" sz="2400">
                <a:solidFill>
                  <a:schemeClr val="tx1"/>
                </a:solidFill>
                <a:latin typeface="Times New Roman" pitchFamily="18" charset="0"/>
                <a:ea typeface="ＭＳ Ｐゴシック" pitchFamily="50" charset="-128"/>
              </a:defRPr>
            </a:lvl2pPr>
            <a:lvl3pPr>
              <a:defRPr kumimoji="1" sz="2400">
                <a:solidFill>
                  <a:schemeClr val="tx1"/>
                </a:solidFill>
                <a:latin typeface="Times New Roman" pitchFamily="18" charset="0"/>
                <a:ea typeface="ＭＳ Ｐゴシック" pitchFamily="50" charset="-128"/>
              </a:defRPr>
            </a:lvl3pPr>
            <a:lvl4pPr>
              <a:defRPr kumimoji="1" sz="2400">
                <a:solidFill>
                  <a:schemeClr val="tx1"/>
                </a:solidFill>
                <a:latin typeface="Times New Roman" pitchFamily="18" charset="0"/>
                <a:ea typeface="ＭＳ Ｐゴシック" pitchFamily="50" charset="-128"/>
              </a:defRPr>
            </a:lvl4pPr>
            <a:lvl5pPr>
              <a:defRPr kumimoji="1" sz="2400">
                <a:solidFill>
                  <a:schemeClr val="tx1"/>
                </a:solidFill>
                <a:latin typeface="Times New Roman" pitchFamily="18" charset="0"/>
                <a:ea typeface="ＭＳ Ｐゴシック" pitchFamily="50" charset="-128"/>
              </a:defRPr>
            </a:lvl5pPr>
            <a:lvl6pPr marL="457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4800" b="1"/>
              <a:t>（２）　</a:t>
            </a:r>
            <a:r>
              <a:rPr lang="ja-JP" altLang="en-US" sz="4800" b="1">
                <a:solidFill>
                  <a:srgbClr val="0000FF"/>
                </a:solidFill>
              </a:rPr>
              <a:t>探す</a:t>
            </a:r>
            <a:r>
              <a:rPr lang="ja-JP" altLang="en-US" sz="4800" b="1"/>
              <a:t>　　問題</a:t>
            </a:r>
          </a:p>
        </p:txBody>
      </p:sp>
      <p:sp>
        <p:nvSpPr>
          <p:cNvPr id="403461" name="Rectangle 5"/>
          <p:cNvSpPr>
            <a:spLocks noChangeArrowheads="1"/>
          </p:cNvSpPr>
          <p:nvPr/>
        </p:nvSpPr>
        <p:spPr bwMode="auto">
          <a:xfrm>
            <a:off x="984250" y="4381500"/>
            <a:ext cx="802005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4800" b="1"/>
              <a:t>（３）　</a:t>
            </a:r>
            <a:r>
              <a:rPr lang="ja-JP" altLang="en-US" sz="4800" b="1">
                <a:solidFill>
                  <a:srgbClr val="0000FF"/>
                </a:solidFill>
              </a:rPr>
              <a:t>挑戦する</a:t>
            </a:r>
            <a:r>
              <a:rPr lang="ja-JP" altLang="en-US" sz="4800" b="1"/>
              <a:t>　問題</a:t>
            </a:r>
          </a:p>
        </p:txBody>
      </p:sp>
      <p:sp>
        <p:nvSpPr>
          <p:cNvPr id="403462" name="Text Box 6"/>
          <p:cNvSpPr txBox="1">
            <a:spLocks noChangeArrowheads="1"/>
          </p:cNvSpPr>
          <p:nvPr/>
        </p:nvSpPr>
        <p:spPr bwMode="auto">
          <a:xfrm>
            <a:off x="3243263" y="1381125"/>
            <a:ext cx="48799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ea typeface="HGS創英角ﾎﾟｯﾌﾟ体" pitchFamily="50" charset="-128"/>
              </a:rPr>
              <a:t>発生のしかたによる分類</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ext Box 2"/>
          <p:cNvSpPr txBox="1">
            <a:spLocks noChangeArrowheads="1"/>
          </p:cNvSpPr>
          <p:nvPr/>
        </p:nvSpPr>
        <p:spPr bwMode="auto">
          <a:xfrm>
            <a:off x="327025" y="254000"/>
            <a:ext cx="8018463" cy="836613"/>
          </a:xfrm>
          <a:prstGeom prst="rect">
            <a:avLst/>
          </a:prstGeom>
          <a:solidFill>
            <a:srgbClr val="FFFF00"/>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4800" b="1">
                <a:effectLst>
                  <a:outerShdw blurRad="38100" dist="38100" dir="2700000" algn="tl">
                    <a:srgbClr val="FFFFFF"/>
                  </a:outerShdw>
                </a:effectLst>
                <a:ea typeface="HG創英角ﾎﾟｯﾌﾟ体" pitchFamily="49" charset="-128"/>
              </a:rPr>
              <a:t>問題解決型</a:t>
            </a:r>
            <a:r>
              <a:rPr kumimoji="0" lang="ja-JP" altLang="en-US" sz="4400" b="1">
                <a:effectLst>
                  <a:outerShdw blurRad="38100" dist="38100" dir="2700000" algn="tl">
                    <a:srgbClr val="FFFFFF"/>
                  </a:outerShdw>
                </a:effectLst>
                <a:ea typeface="HG創英角ﾎﾟｯﾌﾟ体" pitchFamily="49" charset="-128"/>
              </a:rPr>
              <a:t>の</a:t>
            </a:r>
            <a:r>
              <a:rPr kumimoji="0" lang="ja-JP" altLang="en-US" sz="4800" b="1">
                <a:effectLst>
                  <a:outerShdw blurRad="38100" dist="38100" dir="2700000" algn="tl">
                    <a:srgbClr val="FFFFFF"/>
                  </a:outerShdw>
                </a:effectLst>
                <a:ea typeface="HG創英角ﾎﾟｯﾌﾟ体" pitchFamily="49" charset="-128"/>
              </a:rPr>
              <a:t>手順</a:t>
            </a:r>
          </a:p>
        </p:txBody>
      </p:sp>
      <p:sp>
        <p:nvSpPr>
          <p:cNvPr id="223236" name="Text Box 4"/>
          <p:cNvSpPr txBox="1">
            <a:spLocks noChangeArrowheads="1"/>
          </p:cNvSpPr>
          <p:nvPr/>
        </p:nvSpPr>
        <p:spPr bwMode="auto">
          <a:xfrm>
            <a:off x="2468563" y="1422400"/>
            <a:ext cx="34337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手順１． テーマの選定</a:t>
            </a:r>
          </a:p>
        </p:txBody>
      </p:sp>
      <p:pic>
        <p:nvPicPr>
          <p:cNvPr id="223237" name="Picture 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1068388"/>
            <a:ext cx="1751013" cy="149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39" name="Text Box 7"/>
          <p:cNvSpPr txBox="1">
            <a:spLocks noChangeArrowheads="1"/>
          </p:cNvSpPr>
          <p:nvPr/>
        </p:nvSpPr>
        <p:spPr bwMode="auto">
          <a:xfrm>
            <a:off x="2803525" y="2106613"/>
            <a:ext cx="46164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手順２． 現状把握と目標設定</a:t>
            </a:r>
          </a:p>
        </p:txBody>
      </p:sp>
      <p:pic>
        <p:nvPicPr>
          <p:cNvPr id="223240" name="Picture 8"/>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7088" y="1085850"/>
            <a:ext cx="1268412"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41" name="Line 9"/>
          <p:cNvSpPr>
            <a:spLocks noChangeShapeType="1"/>
          </p:cNvSpPr>
          <p:nvPr/>
        </p:nvSpPr>
        <p:spPr bwMode="auto">
          <a:xfrm>
            <a:off x="2994025" y="1828800"/>
            <a:ext cx="149225" cy="261938"/>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3243" name="Text Box 11"/>
          <p:cNvSpPr txBox="1">
            <a:spLocks noChangeArrowheads="1"/>
          </p:cNvSpPr>
          <p:nvPr/>
        </p:nvSpPr>
        <p:spPr bwMode="auto">
          <a:xfrm>
            <a:off x="3078163" y="2824163"/>
            <a:ext cx="39512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手順３． 活動計画の作成</a:t>
            </a:r>
          </a:p>
        </p:txBody>
      </p:sp>
      <p:pic>
        <p:nvPicPr>
          <p:cNvPr id="223244" name="Picture 12"/>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4400" y="2714625"/>
            <a:ext cx="15049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45" name="Line 13"/>
          <p:cNvSpPr>
            <a:spLocks noChangeShapeType="1"/>
          </p:cNvSpPr>
          <p:nvPr/>
        </p:nvSpPr>
        <p:spPr bwMode="auto">
          <a:xfrm>
            <a:off x="3352800" y="2500313"/>
            <a:ext cx="168275" cy="336550"/>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3247" name="Text Box 15"/>
          <p:cNvSpPr txBox="1">
            <a:spLocks noChangeArrowheads="1"/>
          </p:cNvSpPr>
          <p:nvPr/>
        </p:nvSpPr>
        <p:spPr bwMode="auto">
          <a:xfrm>
            <a:off x="3365500" y="3514725"/>
            <a:ext cx="29098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手順４． 要因解析</a:t>
            </a:r>
          </a:p>
        </p:txBody>
      </p:sp>
      <p:pic>
        <p:nvPicPr>
          <p:cNvPr id="223248" name="Picture 16"/>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000" y="2811463"/>
            <a:ext cx="2309813"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49" name="Line 17"/>
          <p:cNvSpPr>
            <a:spLocks noChangeShapeType="1"/>
          </p:cNvSpPr>
          <p:nvPr/>
        </p:nvSpPr>
        <p:spPr bwMode="auto">
          <a:xfrm>
            <a:off x="3595688" y="3189288"/>
            <a:ext cx="142875" cy="314325"/>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3251" name="Text Box 19"/>
          <p:cNvSpPr txBox="1">
            <a:spLocks noChangeArrowheads="1"/>
          </p:cNvSpPr>
          <p:nvPr/>
        </p:nvSpPr>
        <p:spPr bwMode="auto">
          <a:xfrm>
            <a:off x="2708275" y="4230688"/>
            <a:ext cx="45910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手順５． 対策案の検討と実施</a:t>
            </a:r>
          </a:p>
        </p:txBody>
      </p:sp>
      <p:pic>
        <p:nvPicPr>
          <p:cNvPr id="223252" name="Picture 20"/>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4425" y="4327525"/>
            <a:ext cx="1438275" cy="155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53" name="Line 21"/>
          <p:cNvSpPr>
            <a:spLocks noChangeShapeType="1"/>
          </p:cNvSpPr>
          <p:nvPr/>
        </p:nvSpPr>
        <p:spPr bwMode="auto">
          <a:xfrm flipH="1">
            <a:off x="3468688" y="3919538"/>
            <a:ext cx="190500" cy="2905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3255" name="Text Box 23"/>
          <p:cNvSpPr txBox="1">
            <a:spLocks noChangeArrowheads="1"/>
          </p:cNvSpPr>
          <p:nvPr/>
        </p:nvSpPr>
        <p:spPr bwMode="auto">
          <a:xfrm>
            <a:off x="1944688" y="4911725"/>
            <a:ext cx="32400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手順６． 効果の確認</a:t>
            </a:r>
          </a:p>
        </p:txBody>
      </p:sp>
      <p:pic>
        <p:nvPicPr>
          <p:cNvPr id="223256" name="Picture 24"/>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03838" y="5137150"/>
            <a:ext cx="1971675" cy="143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57" name="Line 25"/>
          <p:cNvSpPr>
            <a:spLocks noChangeShapeType="1"/>
          </p:cNvSpPr>
          <p:nvPr/>
        </p:nvSpPr>
        <p:spPr bwMode="auto">
          <a:xfrm flipH="1">
            <a:off x="2593975" y="4610100"/>
            <a:ext cx="447675" cy="336550"/>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
        <p:nvSpPr>
          <p:cNvPr id="223259" name="Text Box 27"/>
          <p:cNvSpPr txBox="1">
            <a:spLocks noChangeArrowheads="1"/>
          </p:cNvSpPr>
          <p:nvPr/>
        </p:nvSpPr>
        <p:spPr bwMode="auto">
          <a:xfrm>
            <a:off x="635000" y="5540375"/>
            <a:ext cx="45910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ea typeface="HGP創英角ｺﾞｼｯｸUB" pitchFamily="50" charset="-128"/>
              </a:rPr>
              <a:t>手順７． 標準化と管理の定着</a:t>
            </a:r>
          </a:p>
        </p:txBody>
      </p:sp>
      <p:pic>
        <p:nvPicPr>
          <p:cNvPr id="223260"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6725" y="5935663"/>
            <a:ext cx="13081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61" name="Line 29"/>
          <p:cNvSpPr>
            <a:spLocks noChangeShapeType="1"/>
          </p:cNvSpPr>
          <p:nvPr/>
        </p:nvSpPr>
        <p:spPr bwMode="auto">
          <a:xfrm flipH="1">
            <a:off x="1497013" y="5299075"/>
            <a:ext cx="654050" cy="39211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282" name="Group 2"/>
          <p:cNvGraphicFramePr>
            <a:graphicFrameLocks noGrp="1"/>
          </p:cNvGraphicFramePr>
          <p:nvPr/>
        </p:nvGraphicFramePr>
        <p:xfrm>
          <a:off x="152400" y="1006475"/>
          <a:ext cx="8837613" cy="5354638"/>
        </p:xfrm>
        <a:graphic>
          <a:graphicData uri="http://schemas.openxmlformats.org/drawingml/2006/table">
            <a:tbl>
              <a:tblPr/>
              <a:tblGrid>
                <a:gridCol w="727075"/>
                <a:gridCol w="2111375"/>
                <a:gridCol w="3063875"/>
                <a:gridCol w="2935288"/>
              </a:tblGrid>
              <a:tr h="274638">
                <a:tc gridSpan="4">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QC</a:t>
                      </a: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ストーリーの基本ステップ</a:t>
                      </a:r>
                    </a:p>
                  </a:txBody>
                  <a:tcPr marL="38100" marR="3810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63525">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p>
                  </a:txBody>
                  <a:tcPr marL="38100" marR="3810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実施事項</a:t>
                      </a:r>
                    </a:p>
                  </a:txBody>
                  <a:tcPr marL="38100" marR="3810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76200">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手順①</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はじめに</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・会社を紹介する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・職場･製品などを紹介する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9550">
                <a:tc row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手順②</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QC</a:t>
                      </a: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サークルの紹介</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・サークルリーダー･メンバーの紹介（年齢やレベル、特徴など）</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kumimoji="1" lang="ja-JP" altLang="en-US"/>
                    </a:p>
                  </a:txBody>
                  <a:tcPr/>
                </a:tc>
              </a:tr>
              <a:tr h="103188">
                <a:tc vMerge="1">
                  <a:txBody>
                    <a:bodyPr/>
                    <a:lstStyle/>
                    <a:p>
                      <a:endParaRPr kumimoji="1" lang="ja-JP" altLang="en-US"/>
                    </a:p>
                  </a:txBody>
                  <a:tcPr/>
                </a:tc>
                <a:tc vMerge="1">
                  <a:txBody>
                    <a:bodyPr/>
                    <a:lstStyle/>
                    <a:p>
                      <a:endParaRPr kumimoji="1" lang="ja-JP" altLang="en-US"/>
                    </a:p>
                  </a:txBody>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・結成時期・構成人員を紹介する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・テーマ歴・社外発表歴を紹介する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手順③</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工程の概要</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・作業を進めていく順序を示す</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・テーマに取り上げたところを具体的に示す（写真やイラストで表現する）</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26352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1</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テーマ選定</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・問題をつかむ</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・テーマを決める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66516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2</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現状の把握と目標設定</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＜現状の把握＞</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・事実を集める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・攻撃対象（特性）を決める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＜目標の設定＞</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・目標の３要素（管理特性、</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　目標値、期限）を決める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265113">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3</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活動計画の作成</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・実施事項を決める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・日程、役割分担などを決める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3127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4</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要因の解析</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・特性の現状を調べる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・要因をあげる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・要因を解析（調査･検証）する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・対策項目を決める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333375">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5</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対策の検討と実施</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＜対策案の検討＞</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・対策のアイディアを出す</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・対策の具体化を検討する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＜対策の実施＞</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・実施方法を検討する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・対策を実施する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3127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6</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効果の確認</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・対策効果を確認する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・目標値と比較する</a:t>
                      </a: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・有形無形の効果を把握する</a:t>
                      </a:r>
                      <a:b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br>
                      <a:endPar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endParaRP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3127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手順</a:t>
                      </a:r>
                      <a:r>
                        <a:rPr kumimoji="1" lang="en-US" altLang="ja-JP" sz="1400" b="1" i="0" u="none" strike="noStrike" cap="none" normalizeH="0" baseline="0" smtClean="0">
                          <a:ln>
                            <a:noFill/>
                          </a:ln>
                          <a:solidFill>
                            <a:schemeClr val="tx1"/>
                          </a:solidFill>
                          <a:effectLst/>
                          <a:latin typeface="HG丸ｺﾞｼｯｸM-PRO" pitchFamily="50" charset="-128"/>
                          <a:ea typeface="HG丸ｺﾞｼｯｸM-PRO" pitchFamily="50" charset="-128"/>
                        </a:rPr>
                        <a:t>7</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tx1"/>
                          </a:solidFill>
                          <a:effectLst/>
                          <a:latin typeface="HG丸ｺﾞｼｯｸM-PRO" pitchFamily="50" charset="-128"/>
                          <a:ea typeface="HG丸ｺﾞｼｯｸM-PRO" pitchFamily="50" charset="-128"/>
                        </a:rPr>
                        <a:t>標準化と管理の定着</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＜標準化＞</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・標準を制定、改訂する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・管理の方法を決める</a:t>
                      </a:r>
                      <a:b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br>
                      <a:endPar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endParaRPr>
                    </a:p>
                  </a:txBody>
                  <a:tcPr marL="38100" marR="38100" marT="19050" marB="19050"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＜管理の定着＞</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・関係者に周知徹底する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・担当者を教育する</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tx1"/>
                          </a:solidFill>
                          <a:effectLst/>
                          <a:latin typeface="HG丸ｺﾞｼｯｸM-PRO" pitchFamily="50" charset="-128"/>
                          <a:ea typeface="HG丸ｺﾞｼｯｸM-PRO" pitchFamily="50" charset="-128"/>
                        </a:rPr>
                        <a:t>・維持されている事を確認する</a:t>
                      </a:r>
                    </a:p>
                  </a:txBody>
                  <a:tcPr marL="38100" marR="38100" marT="19050" marB="19050"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r>
              <a:tr h="312738">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最後に</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400" b="1" i="0" u="none" strike="noStrike" cap="none" normalizeH="0" baseline="0" smtClean="0">
                          <a:ln>
                            <a:noFill/>
                          </a:ln>
                          <a:solidFill>
                            <a:schemeClr val="accent2"/>
                          </a:solidFill>
                          <a:effectLst/>
                          <a:latin typeface="HG丸ｺﾞｼｯｸM-PRO" pitchFamily="50" charset="-128"/>
                          <a:ea typeface="HG丸ｺﾞｼｯｸM-PRO" pitchFamily="50" charset="-128"/>
                        </a:rPr>
                        <a:t>反省と今後の進め方</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pitchFamily="18" charset="0"/>
                          <a:ea typeface="ＭＳ Ｐゴシック" pitchFamily="50" charset="-128"/>
                        </a:defRPr>
                      </a:lvl1pPr>
                      <a:lvl2pPr>
                        <a:spcBef>
                          <a:spcPct val="20000"/>
                        </a:spcBef>
                        <a:defRPr kumimoji="1" sz="2400">
                          <a:solidFill>
                            <a:schemeClr val="tx1"/>
                          </a:solidFill>
                          <a:latin typeface="Times New Roman" pitchFamily="18" charset="0"/>
                          <a:ea typeface="ＭＳ Ｐゴシック" pitchFamily="50" charset="-128"/>
                        </a:defRPr>
                      </a:lvl2pPr>
                      <a:lvl3pPr>
                        <a:spcBef>
                          <a:spcPct val="20000"/>
                        </a:spcBef>
                        <a:defRPr kumimoji="1" sz="2000">
                          <a:solidFill>
                            <a:schemeClr val="tx1"/>
                          </a:solidFill>
                          <a:latin typeface="Times New Roman" pitchFamily="18" charset="0"/>
                          <a:ea typeface="ＭＳ Ｐゴシック" pitchFamily="50" charset="-128"/>
                        </a:defRPr>
                      </a:lvl3pPr>
                      <a:lvl4pPr>
                        <a:spcBef>
                          <a:spcPct val="20000"/>
                        </a:spcBef>
                        <a:defRPr kumimoji="1">
                          <a:solidFill>
                            <a:schemeClr val="tx1"/>
                          </a:solidFill>
                          <a:latin typeface="Times New Roman" pitchFamily="18" charset="0"/>
                          <a:ea typeface="ＭＳ Ｐゴシック" pitchFamily="50" charset="-128"/>
                        </a:defRPr>
                      </a:lvl4pPr>
                      <a:lvl5pPr>
                        <a:spcBef>
                          <a:spcPct val="20000"/>
                        </a:spcBef>
                        <a:defRPr kumimoji="1">
                          <a:solidFill>
                            <a:schemeClr val="tx1"/>
                          </a:solidFill>
                          <a:latin typeface="Times New Roman" pitchFamily="18" charset="0"/>
                          <a:ea typeface="ＭＳ Ｐゴシック" pitchFamily="50" charset="-128"/>
                        </a:defRPr>
                      </a:lvl5pPr>
                      <a:lvl6pPr fontAlgn="base">
                        <a:spcBef>
                          <a:spcPct val="20000"/>
                        </a:spcBef>
                        <a:spcAft>
                          <a:spcPct val="0"/>
                        </a:spcAft>
                        <a:defRPr kumimoji="1">
                          <a:solidFill>
                            <a:schemeClr val="tx1"/>
                          </a:solidFill>
                          <a:latin typeface="Times New Roman" pitchFamily="18" charset="0"/>
                          <a:ea typeface="ＭＳ Ｐゴシック" pitchFamily="50" charset="-128"/>
                        </a:defRPr>
                      </a:lvl6pPr>
                      <a:lvl7pPr fontAlgn="base">
                        <a:spcBef>
                          <a:spcPct val="20000"/>
                        </a:spcBef>
                        <a:spcAft>
                          <a:spcPct val="0"/>
                        </a:spcAft>
                        <a:defRPr kumimoji="1">
                          <a:solidFill>
                            <a:schemeClr val="tx1"/>
                          </a:solidFill>
                          <a:latin typeface="Times New Roman" pitchFamily="18" charset="0"/>
                          <a:ea typeface="ＭＳ Ｐゴシック" pitchFamily="50" charset="-128"/>
                        </a:defRPr>
                      </a:lvl7pPr>
                      <a:lvl8pPr fontAlgn="base">
                        <a:spcBef>
                          <a:spcPct val="20000"/>
                        </a:spcBef>
                        <a:spcAft>
                          <a:spcPct val="0"/>
                        </a:spcAft>
                        <a:defRPr kumimoji="1">
                          <a:solidFill>
                            <a:schemeClr val="tx1"/>
                          </a:solidFill>
                          <a:latin typeface="Times New Roman" pitchFamily="18" charset="0"/>
                          <a:ea typeface="ＭＳ Ｐゴシック" pitchFamily="50" charset="-128"/>
                        </a:defRPr>
                      </a:lvl8pPr>
                      <a:lvl9pPr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914400" rtl="0" eaLnBrk="1" fontAlgn="ctr" latinLnBrk="0" hangingPunct="1">
                        <a:lnSpc>
                          <a:spcPct val="10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・今回の活動の取組みの仕方について反省する（ＰＤＣＡを回す）</a:t>
                      </a:r>
                    </a:p>
                    <a:p>
                      <a:pPr marL="0" marR="0" lvl="0" indent="0" algn="l" defTabSz="914400" rtl="0" eaLnBrk="1" fontAlgn="ctr" latinLnBrk="0" hangingPunct="1">
                        <a:lnSpc>
                          <a:spcPct val="80000"/>
                        </a:lnSpc>
                        <a:spcBef>
                          <a:spcPct val="20000"/>
                        </a:spcBef>
                        <a:spcAft>
                          <a:spcPct val="0"/>
                        </a:spcAft>
                        <a:buClrTx/>
                        <a:buSzTx/>
                        <a:buFontTx/>
                        <a:buNone/>
                        <a:tabLst/>
                      </a:pPr>
                      <a:r>
                        <a:rPr kumimoji="1" lang="ja-JP" altLang="en-US" sz="1200" b="1" i="0" u="none" strike="noStrike" cap="none" normalizeH="0" baseline="0" smtClean="0">
                          <a:ln>
                            <a:noFill/>
                          </a:ln>
                          <a:solidFill>
                            <a:schemeClr val="accent2"/>
                          </a:solidFill>
                          <a:effectLst/>
                          <a:latin typeface="HG丸ｺﾞｼｯｸM-PRO" pitchFamily="50" charset="-128"/>
                          <a:ea typeface="HG丸ｺﾞｼｯｸM-PRO" pitchFamily="50" charset="-128"/>
                        </a:rPr>
                        <a:t>・反省を次回の活動に活かす（合言葉も入れる）</a:t>
                      </a:r>
                    </a:p>
                  </a:txBody>
                  <a:tcPr marL="38100" marR="38100" marT="19050" marB="1905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bl>
          </a:graphicData>
        </a:graphic>
      </p:graphicFrame>
      <p:sp>
        <p:nvSpPr>
          <p:cNvPr id="225350" name="Text Box 70"/>
          <p:cNvSpPr txBox="1">
            <a:spLocks noChangeArrowheads="1"/>
          </p:cNvSpPr>
          <p:nvPr/>
        </p:nvSpPr>
        <p:spPr bwMode="auto">
          <a:xfrm>
            <a:off x="339725" y="407988"/>
            <a:ext cx="6280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ctr">
              <a:spcBef>
                <a:spcPct val="50000"/>
              </a:spcBef>
            </a:pPr>
            <a:r>
              <a:rPr lang="ja-JP" altLang="en-US" b="1">
                <a:latin typeface="ＭＳ Ｐゴシック" pitchFamily="50" charset="-128"/>
                <a:ea typeface="HGS創英角ﾎﾟｯﾌﾟ体" pitchFamily="50" charset="-128"/>
              </a:rPr>
              <a:t>発表時のＱＣストーリーと“問題解決の手順</a:t>
            </a:r>
            <a:endParaRPr lang="ja-JP" altLang="en-US">
              <a:ea typeface="HGS創英角ﾎﾟｯﾌﾟ体" pitchFamily="50" charset="-128"/>
            </a:endParaRPr>
          </a:p>
        </p:txBody>
      </p:sp>
      <p:sp>
        <p:nvSpPr>
          <p:cNvPr id="225351" name="Rectangle 71"/>
          <p:cNvSpPr>
            <a:spLocks noChangeArrowheads="1"/>
          </p:cNvSpPr>
          <p:nvPr/>
        </p:nvSpPr>
        <p:spPr bwMode="auto">
          <a:xfrm>
            <a:off x="7113588" y="728663"/>
            <a:ext cx="430212" cy="1809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52" name="Text Box 72"/>
          <p:cNvSpPr txBox="1">
            <a:spLocks noChangeArrowheads="1"/>
          </p:cNvSpPr>
          <p:nvPr/>
        </p:nvSpPr>
        <p:spPr bwMode="auto">
          <a:xfrm>
            <a:off x="7516813" y="677863"/>
            <a:ext cx="14970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a:ea typeface="HG丸ｺﾞｼｯｸM-PRO" pitchFamily="50" charset="-128"/>
              </a:rPr>
              <a:t>は問題解決の手順</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Text Box 2"/>
          <p:cNvSpPr txBox="1">
            <a:spLocks noChangeArrowheads="1"/>
          </p:cNvSpPr>
          <p:nvPr/>
        </p:nvSpPr>
        <p:spPr bwMode="auto">
          <a:xfrm>
            <a:off x="1374775" y="1439863"/>
            <a:ext cx="69659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5400" b="1">
                <a:solidFill>
                  <a:srgbClr val="0000FF"/>
                </a:solidFill>
                <a:effectLst>
                  <a:outerShdw blurRad="38100" dist="38100" dir="2700000" algn="tl">
                    <a:srgbClr val="000000"/>
                  </a:outerShdw>
                </a:effectLst>
              </a:rPr>
              <a:t>問題解決の手順は</a:t>
            </a:r>
          </a:p>
        </p:txBody>
      </p:sp>
      <p:sp>
        <p:nvSpPr>
          <p:cNvPr id="353283" name="Text Box 3"/>
          <p:cNvSpPr txBox="1">
            <a:spLocks noChangeArrowheads="1"/>
          </p:cNvSpPr>
          <p:nvPr/>
        </p:nvSpPr>
        <p:spPr bwMode="auto">
          <a:xfrm>
            <a:off x="0" y="2562225"/>
            <a:ext cx="78247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ja-JP" altLang="en-US" sz="5400" b="1">
                <a:solidFill>
                  <a:srgbClr val="0000FF"/>
                </a:solidFill>
                <a:effectLst>
                  <a:outerShdw blurRad="38100" dist="38100" dir="2700000" algn="tl">
                    <a:srgbClr val="000000"/>
                  </a:outerShdw>
                </a:effectLst>
              </a:rPr>
              <a:t>２日目講義</a:t>
            </a:r>
            <a:r>
              <a:rPr lang="en-US" altLang="ja-JP" sz="5400" b="1">
                <a:solidFill>
                  <a:srgbClr val="0000FF"/>
                </a:solidFill>
                <a:effectLst>
                  <a:outerShdw blurRad="38100" dist="38100" dir="2700000" algn="tl">
                    <a:srgbClr val="000000"/>
                  </a:outerShdw>
                </a:effectLst>
              </a:rPr>
              <a:t>Ⅱ</a:t>
            </a:r>
            <a:r>
              <a:rPr lang="ja-JP" altLang="en-US" sz="5400" b="1">
                <a:solidFill>
                  <a:srgbClr val="0000FF"/>
                </a:solidFill>
                <a:effectLst>
                  <a:outerShdw blurRad="38100" dist="38100" dir="2700000" algn="tl">
                    <a:srgbClr val="000000"/>
                  </a:outerShdw>
                </a:effectLst>
              </a:rPr>
              <a:t>で具体的</a:t>
            </a:r>
          </a:p>
        </p:txBody>
      </p:sp>
      <p:sp>
        <p:nvSpPr>
          <p:cNvPr id="353288" name="Text Box 8"/>
          <p:cNvSpPr txBox="1">
            <a:spLocks noChangeArrowheads="1"/>
          </p:cNvSpPr>
          <p:nvPr/>
        </p:nvSpPr>
        <p:spPr bwMode="auto">
          <a:xfrm>
            <a:off x="812800" y="3944938"/>
            <a:ext cx="8331200" cy="914400"/>
          </a:xfrm>
          <a:prstGeom prst="rect">
            <a:avLst/>
          </a:prstGeom>
          <a:noFill/>
          <a:ln>
            <a:noFill/>
          </a:ln>
          <a:effectLst>
            <a:outerShdw dist="35921"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ja-JP" altLang="en-US" sz="5400" b="1">
                <a:solidFill>
                  <a:srgbClr val="0000FF"/>
                </a:solidFill>
              </a:rPr>
              <a:t>に学びます、お楽しみに！</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372738" name="Text Box 2"/>
          <p:cNvSpPr txBox="1">
            <a:spLocks noChangeArrowheads="1"/>
          </p:cNvSpPr>
          <p:nvPr/>
        </p:nvSpPr>
        <p:spPr bwMode="auto">
          <a:xfrm>
            <a:off x="474663" y="1152525"/>
            <a:ext cx="83502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7200" b="1">
                <a:effectLst>
                  <a:outerShdw blurRad="38100" dist="38100" dir="2700000" algn="tl">
                    <a:srgbClr val="FFFFFF"/>
                  </a:outerShdw>
                </a:effectLst>
                <a:ea typeface="HGS創英角ﾎﾟｯﾌﾟ体" pitchFamily="50" charset="-128"/>
              </a:rPr>
              <a:t>　課題達成とは？</a:t>
            </a:r>
            <a:endParaRPr lang="ja-JP" altLang="en-US" sz="7200" b="1">
              <a:solidFill>
                <a:schemeClr val="tx2"/>
              </a:solidFill>
              <a:effectLst>
                <a:outerShdw blurRad="38100" dist="38100" dir="2700000" algn="tl">
                  <a:srgbClr val="FFFFFF"/>
                </a:outerShdw>
              </a:effectLst>
              <a:ea typeface="HGS創英角ﾎﾟｯﾌﾟ体" pitchFamily="50" charset="-128"/>
            </a:endParaRPr>
          </a:p>
        </p:txBody>
      </p:sp>
      <p:sp>
        <p:nvSpPr>
          <p:cNvPr id="372739" name="Text Box 3"/>
          <p:cNvSpPr txBox="1">
            <a:spLocks noChangeArrowheads="1"/>
          </p:cNvSpPr>
          <p:nvPr/>
        </p:nvSpPr>
        <p:spPr bwMode="auto">
          <a:xfrm>
            <a:off x="3752850" y="5005388"/>
            <a:ext cx="4306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ea typeface="HG丸ｺﾞｼｯｸM-PRO" pitchFamily="50" charset="-128"/>
              </a:rPr>
              <a:t>ＱＣサークル東海支部静岡地区</a:t>
            </a:r>
          </a:p>
        </p:txBody>
      </p:sp>
      <p:sp>
        <p:nvSpPr>
          <p:cNvPr id="372740" name="Text Box 4"/>
          <p:cNvSpPr txBox="1">
            <a:spLocks noChangeArrowheads="1"/>
          </p:cNvSpPr>
          <p:nvPr/>
        </p:nvSpPr>
        <p:spPr bwMode="auto">
          <a:xfrm>
            <a:off x="3797300" y="5441950"/>
            <a:ext cx="4737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ea typeface="HG正楷書体-PRO" pitchFamily="66" charset="-128"/>
              </a:rPr>
              <a:t>参考図書　　日科技連出版社　　</a:t>
            </a:r>
          </a:p>
        </p:txBody>
      </p:sp>
      <p:pic>
        <p:nvPicPr>
          <p:cNvPr id="372741" name="Picture 5" descr="21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938" y="3894138"/>
            <a:ext cx="1414462" cy="1381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ChangeArrowheads="1"/>
          </p:cNvSpPr>
          <p:nvPr/>
        </p:nvSpPr>
        <p:spPr bwMode="auto">
          <a:xfrm>
            <a:off x="685800" y="6172200"/>
            <a:ext cx="14478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0451" name="Rectangle 3"/>
          <p:cNvSpPr>
            <a:spLocks noChangeArrowheads="1"/>
          </p:cNvSpPr>
          <p:nvPr/>
        </p:nvSpPr>
        <p:spPr bwMode="auto">
          <a:xfrm>
            <a:off x="539750" y="1301750"/>
            <a:ext cx="7988300" cy="3492500"/>
          </a:xfrm>
          <a:prstGeom prst="rect">
            <a:avLst/>
          </a:prstGeom>
          <a:solidFill>
            <a:srgbClr val="99FF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60452" name="Group 4"/>
          <p:cNvGrpSpPr>
            <a:grpSpLocks/>
          </p:cNvGrpSpPr>
          <p:nvPr/>
        </p:nvGrpSpPr>
        <p:grpSpPr bwMode="auto">
          <a:xfrm>
            <a:off x="1066800" y="1314450"/>
            <a:ext cx="7543800" cy="438150"/>
            <a:chOff x="672" y="828"/>
            <a:chExt cx="4752" cy="276"/>
          </a:xfrm>
        </p:grpSpPr>
        <p:sp>
          <p:nvSpPr>
            <p:cNvPr id="360453" name="Rectangle 5"/>
            <p:cNvSpPr>
              <a:spLocks noChangeArrowheads="1"/>
            </p:cNvSpPr>
            <p:nvPr/>
          </p:nvSpPr>
          <p:spPr bwMode="auto">
            <a:xfrm>
              <a:off x="672" y="828"/>
              <a:ext cx="4752" cy="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b="1">
                  <a:solidFill>
                    <a:schemeClr val="tx2"/>
                  </a:solidFill>
                </a:rPr>
                <a:t>企業環境の変化</a:t>
              </a:r>
              <a:r>
                <a:rPr lang="ja-JP" altLang="en-US" sz="2000">
                  <a:solidFill>
                    <a:schemeClr val="tx2"/>
                  </a:solidFill>
                  <a:latin typeface="Century" pitchFamily="18" charset="0"/>
                </a:rPr>
                <a:t>         </a:t>
              </a:r>
              <a:r>
                <a:rPr lang="ja-JP" altLang="en-US" b="1">
                  <a:solidFill>
                    <a:schemeClr val="tx2"/>
                  </a:solidFill>
                </a:rPr>
                <a:t>第一線職場に要求される取組み</a:t>
              </a:r>
            </a:p>
          </p:txBody>
        </p:sp>
        <p:sp>
          <p:nvSpPr>
            <p:cNvPr id="360454" name="Line 6"/>
            <p:cNvSpPr>
              <a:spLocks noChangeShapeType="1"/>
            </p:cNvSpPr>
            <p:nvPr/>
          </p:nvSpPr>
          <p:spPr bwMode="auto">
            <a:xfrm>
              <a:off x="2160" y="960"/>
              <a:ext cx="288" cy="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60455" name="Line 7"/>
          <p:cNvSpPr>
            <a:spLocks noChangeShapeType="1"/>
          </p:cNvSpPr>
          <p:nvPr/>
        </p:nvSpPr>
        <p:spPr bwMode="auto">
          <a:xfrm>
            <a:off x="609600" y="1143000"/>
            <a:ext cx="8153400"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0456" name="Rectangle 8"/>
          <p:cNvSpPr>
            <a:spLocks noChangeArrowheads="1"/>
          </p:cNvSpPr>
          <p:nvPr/>
        </p:nvSpPr>
        <p:spPr bwMode="auto">
          <a:xfrm>
            <a:off x="1219200" y="152400"/>
            <a:ext cx="7620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nSpc>
                <a:spcPct val="85000"/>
              </a:lnSpc>
            </a:pPr>
            <a:r>
              <a:rPr lang="ja-JP" altLang="en-US" sz="2800">
                <a:solidFill>
                  <a:schemeClr val="tx2"/>
                </a:solidFill>
                <a:latin typeface="HGS創英角ﾎﾟｯﾌﾟ体" pitchFamily="50" charset="-128"/>
                <a:ea typeface="HGS創英角ﾎﾟｯﾌﾟ体" pitchFamily="50" charset="-128"/>
              </a:rPr>
              <a:t>企業環境の変化により要求される</a:t>
            </a:r>
            <a:br>
              <a:rPr lang="ja-JP" altLang="en-US" sz="2800">
                <a:solidFill>
                  <a:schemeClr val="tx2"/>
                </a:solidFill>
                <a:latin typeface="HGS創英角ﾎﾟｯﾌﾟ体" pitchFamily="50" charset="-128"/>
                <a:ea typeface="HGS創英角ﾎﾟｯﾌﾟ体" pitchFamily="50" charset="-128"/>
              </a:rPr>
            </a:br>
            <a:r>
              <a:rPr lang="ja-JP" altLang="en-US" sz="2800">
                <a:solidFill>
                  <a:schemeClr val="tx2"/>
                </a:solidFill>
                <a:latin typeface="HGS創英角ﾎﾟｯﾌﾟ体" pitchFamily="50" charset="-128"/>
                <a:ea typeface="HGS創英角ﾎﾟｯﾌﾟ体" pitchFamily="50" charset="-128"/>
              </a:rPr>
              <a:t>                       新たなねらいへの対応</a:t>
            </a:r>
          </a:p>
        </p:txBody>
      </p:sp>
      <p:grpSp>
        <p:nvGrpSpPr>
          <p:cNvPr id="360457" name="Group 9"/>
          <p:cNvGrpSpPr>
            <a:grpSpLocks/>
          </p:cNvGrpSpPr>
          <p:nvPr/>
        </p:nvGrpSpPr>
        <p:grpSpPr bwMode="auto">
          <a:xfrm>
            <a:off x="698500" y="1765300"/>
            <a:ext cx="3873500" cy="3714750"/>
            <a:chOff x="440" y="1112"/>
            <a:chExt cx="2440" cy="2340"/>
          </a:xfrm>
        </p:grpSpPr>
        <p:sp>
          <p:nvSpPr>
            <p:cNvPr id="360458" name="Rectangle 10"/>
            <p:cNvSpPr>
              <a:spLocks noChangeArrowheads="1"/>
            </p:cNvSpPr>
            <p:nvPr/>
          </p:nvSpPr>
          <p:spPr bwMode="auto">
            <a:xfrm>
              <a:off x="676" y="3184"/>
              <a:ext cx="1864" cy="268"/>
            </a:xfrm>
            <a:prstGeom prst="rect">
              <a:avLst/>
            </a:prstGeom>
            <a:solidFill>
              <a:srgbClr val="FFFFCC"/>
            </a:solidFill>
            <a:ln w="12700">
              <a:solidFill>
                <a:schemeClr val="tx1"/>
              </a:solidFill>
              <a:miter lim="800000"/>
              <a:headEnd/>
              <a:tailEnd/>
            </a:ln>
            <a:effectLst>
              <a:outerShdw dist="107763" dir="2700000" algn="ctr" rotWithShape="0">
                <a:schemeClr val="bg2">
                  <a:alpha val="50000"/>
                </a:schemeClr>
              </a:outerShdw>
            </a:effectLst>
          </p:spPr>
          <p:txBody>
            <a:bodyPr lIns="92075" tIns="46038" rIns="92075" bIns="46038" anchor="ctr"/>
            <a:lstStyle/>
            <a:p>
              <a:pPr algn="ctr" fontAlgn="ctr"/>
              <a:r>
                <a:rPr lang="ja-JP" altLang="en-US" b="1">
                  <a:solidFill>
                    <a:schemeClr val="tx2"/>
                  </a:solidFill>
                  <a:latin typeface="ＭＳ Ｐゴシック" pitchFamily="50" charset="-128"/>
                </a:rPr>
                <a:t>新規業務への対応</a:t>
              </a:r>
            </a:p>
          </p:txBody>
        </p:sp>
        <p:grpSp>
          <p:nvGrpSpPr>
            <p:cNvPr id="360459" name="Group 11"/>
            <p:cNvGrpSpPr>
              <a:grpSpLocks/>
            </p:cNvGrpSpPr>
            <p:nvPr/>
          </p:nvGrpSpPr>
          <p:grpSpPr bwMode="auto">
            <a:xfrm>
              <a:off x="440" y="1112"/>
              <a:ext cx="2440" cy="1912"/>
              <a:chOff x="440" y="1112"/>
              <a:chExt cx="2440" cy="1912"/>
            </a:xfrm>
          </p:grpSpPr>
          <p:sp>
            <p:nvSpPr>
              <p:cNvPr id="360460" name="AutoShape 12"/>
              <p:cNvSpPr>
                <a:spLocks noChangeArrowheads="1"/>
              </p:cNvSpPr>
              <p:nvPr/>
            </p:nvSpPr>
            <p:spPr bwMode="auto">
              <a:xfrm>
                <a:off x="440" y="1112"/>
                <a:ext cx="2336" cy="1856"/>
              </a:xfrm>
              <a:prstGeom prst="roundRect">
                <a:avLst>
                  <a:gd name="adj" fmla="val 7444"/>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0461" name="Rectangle 13"/>
              <p:cNvSpPr>
                <a:spLocks noChangeArrowheads="1"/>
              </p:cNvSpPr>
              <p:nvPr/>
            </p:nvSpPr>
            <p:spPr bwMode="auto">
              <a:xfrm>
                <a:off x="480" y="1248"/>
                <a:ext cx="2400" cy="1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fontAlgn="ctr">
                  <a:lnSpc>
                    <a:spcPct val="110000"/>
                  </a:lnSpc>
                </a:pPr>
                <a:r>
                  <a:rPr lang="en-US" altLang="ja-JP" sz="1800" b="1">
                    <a:solidFill>
                      <a:srgbClr val="0066FF"/>
                    </a:solidFill>
                    <a:latin typeface="ＭＳ Ｐゴシック" pitchFamily="50" charset="-128"/>
                  </a:rPr>
                  <a:t>①</a:t>
                </a:r>
                <a:r>
                  <a:rPr lang="en-US" altLang="ja-JP" sz="1600" b="1">
                    <a:solidFill>
                      <a:srgbClr val="0066FF"/>
                    </a:solidFill>
                    <a:latin typeface="ＭＳ Ｐゴシック" pitchFamily="50" charset="-128"/>
                  </a:rPr>
                  <a:t> </a:t>
                </a:r>
                <a:r>
                  <a:rPr lang="ja-JP" altLang="en-US" sz="1800" b="1">
                    <a:solidFill>
                      <a:srgbClr val="0066FF"/>
                    </a:solidFill>
                    <a:latin typeface="ＭＳ Ｐゴシック" pitchFamily="50" charset="-128"/>
                  </a:rPr>
                  <a:t>新製品開発の活発化 、</a:t>
                </a:r>
                <a:br>
                  <a:rPr lang="ja-JP" altLang="en-US" sz="1800" b="1">
                    <a:solidFill>
                      <a:srgbClr val="0066FF"/>
                    </a:solidFill>
                    <a:latin typeface="ＭＳ Ｐゴシック" pitchFamily="50" charset="-128"/>
                  </a:rPr>
                </a:br>
                <a:r>
                  <a:rPr lang="ja-JP" altLang="en-US" sz="1800" b="1">
                    <a:solidFill>
                      <a:srgbClr val="0066FF"/>
                    </a:solidFill>
                    <a:latin typeface="ＭＳ Ｐゴシック" pitchFamily="50" charset="-128"/>
                  </a:rPr>
                  <a:t>    製品ライフサイクルの短縮化</a:t>
                </a:r>
                <a:r>
                  <a:rPr lang="ja-JP" altLang="en-US" sz="1400" b="1">
                    <a:solidFill>
                      <a:schemeClr val="tx2"/>
                    </a:solidFill>
                  </a:rPr>
                  <a:t/>
                </a:r>
                <a:br>
                  <a:rPr lang="ja-JP" altLang="en-US" sz="1400" b="1">
                    <a:solidFill>
                      <a:schemeClr val="tx2"/>
                    </a:solidFill>
                  </a:rPr>
                </a:br>
                <a:r>
                  <a:rPr lang="ja-JP" altLang="en-US" sz="1400">
                    <a:solidFill>
                      <a:schemeClr val="tx2"/>
                    </a:solidFill>
                    <a:latin typeface="Century" pitchFamily="18" charset="0"/>
                  </a:rPr>
                  <a:t>        </a:t>
                </a:r>
                <a:r>
                  <a:rPr lang="ja-JP" altLang="en-US" sz="1600" b="1">
                    <a:solidFill>
                      <a:schemeClr val="tx2"/>
                    </a:solidFill>
                    <a:latin typeface="Century" pitchFamily="18" charset="0"/>
                  </a:rPr>
                  <a:t>→ </a:t>
                </a:r>
                <a:r>
                  <a:rPr lang="ja-JP" altLang="en-US" sz="1600">
                    <a:solidFill>
                      <a:schemeClr val="tx2"/>
                    </a:solidFill>
                  </a:rPr>
                  <a:t>生産方式の大幅変更</a:t>
                </a:r>
                <a:br>
                  <a:rPr lang="ja-JP" altLang="en-US" sz="1600">
                    <a:solidFill>
                      <a:schemeClr val="tx2"/>
                    </a:solidFill>
                  </a:rPr>
                </a:br>
                <a:r>
                  <a:rPr lang="ja-JP" altLang="en-US" sz="1600">
                    <a:solidFill>
                      <a:schemeClr val="tx2"/>
                    </a:solidFill>
                  </a:rPr>
                  <a:t>        </a:t>
                </a:r>
                <a:r>
                  <a:rPr lang="ja-JP" altLang="en-US" sz="1600" b="1">
                    <a:solidFill>
                      <a:schemeClr val="tx2"/>
                    </a:solidFill>
                    <a:latin typeface="Century" pitchFamily="18" charset="0"/>
                  </a:rPr>
                  <a:t>→ </a:t>
                </a:r>
                <a:r>
                  <a:rPr lang="ja-JP" altLang="en-US" sz="1600">
                    <a:solidFill>
                      <a:schemeClr val="tx2"/>
                    </a:solidFill>
                  </a:rPr>
                  <a:t>仕事のやり方の新規化</a:t>
                </a:r>
                <a:r>
                  <a:rPr lang="ja-JP" altLang="en-US" sz="1400">
                    <a:solidFill>
                      <a:schemeClr val="tx2"/>
                    </a:solidFill>
                  </a:rPr>
                  <a:t/>
                </a:r>
                <a:br>
                  <a:rPr lang="ja-JP" altLang="en-US" sz="1400">
                    <a:solidFill>
                      <a:schemeClr val="tx2"/>
                    </a:solidFill>
                  </a:rPr>
                </a:br>
                <a:r>
                  <a:rPr lang="ja-JP" altLang="en-US" sz="1800" b="1">
                    <a:solidFill>
                      <a:srgbClr val="0066FF"/>
                    </a:solidFill>
                  </a:rPr>
                  <a:t>②</a:t>
                </a:r>
                <a:r>
                  <a:rPr lang="ja-JP" altLang="en-US" sz="1600" b="1">
                    <a:solidFill>
                      <a:srgbClr val="0066FF"/>
                    </a:solidFill>
                  </a:rPr>
                  <a:t> </a:t>
                </a:r>
                <a:r>
                  <a:rPr lang="ja-JP" altLang="en-US" sz="1800" b="1">
                    <a:solidFill>
                      <a:srgbClr val="0066FF"/>
                    </a:solidFill>
                  </a:rPr>
                  <a:t>新規事業分野への展開</a:t>
                </a:r>
                <a:r>
                  <a:rPr lang="ja-JP" altLang="en-US" sz="1400" b="1">
                    <a:solidFill>
                      <a:schemeClr val="tx2"/>
                    </a:solidFill>
                  </a:rPr>
                  <a:t/>
                </a:r>
                <a:br>
                  <a:rPr lang="ja-JP" altLang="en-US" sz="1400" b="1">
                    <a:solidFill>
                      <a:schemeClr val="tx2"/>
                    </a:solidFill>
                  </a:rPr>
                </a:br>
                <a:r>
                  <a:rPr lang="ja-JP" altLang="en-US" sz="1400"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未経験の新しい仕事への取組み</a:t>
                </a:r>
                <a:r>
                  <a:rPr lang="ja-JP" altLang="en-US" sz="900">
                    <a:solidFill>
                      <a:schemeClr val="tx2"/>
                    </a:solidFill>
                    <a:latin typeface="ＭＳ Ｐゴシック" pitchFamily="50" charset="-128"/>
                  </a:rPr>
                  <a:t>    </a:t>
                </a:r>
                <a:br>
                  <a:rPr lang="ja-JP" altLang="en-US" sz="900">
                    <a:solidFill>
                      <a:schemeClr val="tx2"/>
                    </a:solidFill>
                    <a:latin typeface="ＭＳ Ｐゴシック" pitchFamily="50" charset="-128"/>
                  </a:rPr>
                </a:br>
                <a:r>
                  <a:rPr lang="ja-JP" altLang="en-US" sz="1800" b="1">
                    <a:solidFill>
                      <a:srgbClr val="0066FF"/>
                    </a:solidFill>
                    <a:latin typeface="ＭＳ Ｐゴシック" pitchFamily="50" charset="-128"/>
                  </a:rPr>
                  <a:t>③ 新情報技術の職場への導入</a:t>
                </a:r>
                <a:r>
                  <a:rPr lang="ja-JP" altLang="en-US" sz="1600">
                    <a:solidFill>
                      <a:schemeClr val="tx2"/>
                    </a:solidFill>
                    <a:latin typeface="ＭＳ Ｐゴシック" pitchFamily="50" charset="-128"/>
                  </a:rPr>
                  <a:t/>
                </a:r>
                <a:br>
                  <a:rPr lang="ja-JP" altLang="en-US" sz="1600">
                    <a:solidFill>
                      <a:schemeClr val="tx2"/>
                    </a:solidFill>
                    <a:latin typeface="ＭＳ Ｐゴシック" pitchFamily="50" charset="-128"/>
                  </a:rPr>
                </a:br>
                <a:r>
                  <a:rPr lang="ja-JP" altLang="en-US" sz="1600">
                    <a:solidFill>
                      <a:schemeClr val="tx2"/>
                    </a:solidFill>
                    <a:latin typeface="ＭＳ Ｐゴシック" pitchFamily="50" charset="-128"/>
                  </a:rPr>
                  <a:t>      </a:t>
                </a:r>
                <a:r>
                  <a:rPr lang="ja-JP" altLang="en-US" sz="1600" b="1">
                    <a:solidFill>
                      <a:schemeClr val="tx2"/>
                    </a:solidFill>
                    <a:latin typeface="Century" pitchFamily="18" charset="0"/>
                  </a:rPr>
                  <a:t>→ </a:t>
                </a:r>
                <a:r>
                  <a:rPr lang="ja-JP" altLang="en-US" sz="1600">
                    <a:solidFill>
                      <a:schemeClr val="tx2"/>
                    </a:solidFill>
                    <a:latin typeface="ＭＳ Ｐゴシック" pitchFamily="50" charset="-128"/>
                  </a:rPr>
                  <a:t>仕事のやり方の変更</a:t>
                </a:r>
                <a:br>
                  <a:rPr lang="ja-JP" altLang="en-US" sz="1600">
                    <a:solidFill>
                      <a:schemeClr val="tx2"/>
                    </a:solidFill>
                    <a:latin typeface="ＭＳ Ｐゴシック" pitchFamily="50" charset="-128"/>
                  </a:rPr>
                </a:br>
                <a:r>
                  <a:rPr lang="ja-JP" altLang="en-US" sz="1800" b="1">
                    <a:solidFill>
                      <a:srgbClr val="0066FF"/>
                    </a:solidFill>
                    <a:latin typeface="ＭＳ Ｐゴシック" pitchFamily="50" charset="-128"/>
                  </a:rPr>
                  <a:t>④ 環境に配慮した活動の展開</a:t>
                </a:r>
                <a:r>
                  <a:rPr lang="ja-JP" altLang="en-US" sz="1600">
                    <a:solidFill>
                      <a:schemeClr val="tx2"/>
                    </a:solidFill>
                    <a:latin typeface="ＭＳ Ｐゴシック" pitchFamily="50" charset="-128"/>
                  </a:rPr>
                  <a:t/>
                </a:r>
                <a:br>
                  <a:rPr lang="ja-JP" altLang="en-US" sz="1600">
                    <a:solidFill>
                      <a:schemeClr val="tx2"/>
                    </a:solidFill>
                    <a:latin typeface="ＭＳ Ｐゴシック" pitchFamily="50" charset="-128"/>
                  </a:rPr>
                </a:br>
                <a:r>
                  <a:rPr lang="ja-JP" altLang="en-US" sz="1600">
                    <a:solidFill>
                      <a:schemeClr val="tx2"/>
                    </a:solidFill>
                    <a:latin typeface="ＭＳ Ｐゴシック" pitchFamily="50" charset="-128"/>
                  </a:rPr>
                  <a:t>      </a:t>
                </a:r>
                <a:r>
                  <a:rPr lang="ja-JP" altLang="en-US" sz="1600" b="1">
                    <a:solidFill>
                      <a:schemeClr val="tx2"/>
                    </a:solidFill>
                    <a:latin typeface="Century" pitchFamily="18" charset="0"/>
                  </a:rPr>
                  <a:t>→ </a:t>
                </a:r>
                <a:r>
                  <a:rPr lang="ja-JP" altLang="en-US" sz="1600">
                    <a:solidFill>
                      <a:schemeClr val="tx2"/>
                    </a:solidFill>
                    <a:latin typeface="ＭＳ Ｐゴシック" pitchFamily="50" charset="-128"/>
                  </a:rPr>
                  <a:t>リサイクル化などの新しい取組み</a:t>
                </a:r>
                <a:r>
                  <a:rPr lang="ja-JP" altLang="en-US" sz="1400" b="1">
                    <a:solidFill>
                      <a:schemeClr val="tx2"/>
                    </a:solidFill>
                    <a:latin typeface="ＭＳ Ｐゴシック" pitchFamily="50" charset="-128"/>
                  </a:rPr>
                  <a:t/>
                </a:r>
                <a:br>
                  <a:rPr lang="ja-JP" altLang="en-US" sz="1400" b="1">
                    <a:solidFill>
                      <a:schemeClr val="tx2"/>
                    </a:solidFill>
                    <a:latin typeface="ＭＳ Ｐゴシック" pitchFamily="50" charset="-128"/>
                  </a:rPr>
                </a:br>
                <a:endParaRPr lang="ja-JP" altLang="en-US" sz="1400" b="1">
                  <a:solidFill>
                    <a:schemeClr val="tx2"/>
                  </a:solidFill>
                  <a:latin typeface="ＭＳ Ｐゴシック" pitchFamily="50" charset="-128"/>
                </a:endParaRPr>
              </a:p>
            </p:txBody>
          </p:sp>
        </p:grpSp>
        <p:sp>
          <p:nvSpPr>
            <p:cNvPr id="360462" name="AutoShape 14"/>
            <p:cNvSpPr>
              <a:spLocks noChangeArrowheads="1"/>
            </p:cNvSpPr>
            <p:nvPr/>
          </p:nvSpPr>
          <p:spPr bwMode="auto">
            <a:xfrm>
              <a:off x="1396" y="2980"/>
              <a:ext cx="376" cy="184"/>
            </a:xfrm>
            <a:prstGeom prst="downArrow">
              <a:avLst>
                <a:gd name="adj1" fmla="val 50000"/>
                <a:gd name="adj2" fmla="val 50005"/>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360463" name="Group 15"/>
          <p:cNvGrpSpPr>
            <a:grpSpLocks/>
          </p:cNvGrpSpPr>
          <p:nvPr/>
        </p:nvGrpSpPr>
        <p:grpSpPr bwMode="auto">
          <a:xfrm>
            <a:off x="4572000" y="1765300"/>
            <a:ext cx="3962400" cy="3714750"/>
            <a:chOff x="2880" y="1112"/>
            <a:chExt cx="2496" cy="2340"/>
          </a:xfrm>
        </p:grpSpPr>
        <p:sp>
          <p:nvSpPr>
            <p:cNvPr id="360464" name="Rectangle 16"/>
            <p:cNvSpPr>
              <a:spLocks noChangeArrowheads="1"/>
            </p:cNvSpPr>
            <p:nvPr/>
          </p:nvSpPr>
          <p:spPr bwMode="auto">
            <a:xfrm>
              <a:off x="3124" y="3172"/>
              <a:ext cx="1720" cy="280"/>
            </a:xfrm>
            <a:prstGeom prst="rect">
              <a:avLst/>
            </a:prstGeom>
            <a:solidFill>
              <a:srgbClr val="FFFFCC"/>
            </a:solidFill>
            <a:ln w="12700">
              <a:solidFill>
                <a:schemeClr val="tx1"/>
              </a:solidFill>
              <a:miter lim="800000"/>
              <a:headEnd/>
              <a:tailEnd/>
            </a:ln>
            <a:effectLst>
              <a:outerShdw dist="107763" dir="2700000" algn="ctr" rotWithShape="0">
                <a:schemeClr val="bg2">
                  <a:alpha val="50000"/>
                </a:schemeClr>
              </a:outerShdw>
            </a:effectLst>
          </p:spPr>
          <p:txBody>
            <a:bodyPr lIns="92075" tIns="46038" rIns="92075" bIns="46038" anchor="ctr"/>
            <a:lstStyle/>
            <a:p>
              <a:pPr algn="ctr" fontAlgn="ctr"/>
              <a:r>
                <a:rPr lang="ja-JP" altLang="en-US" b="1">
                  <a:solidFill>
                    <a:schemeClr val="tx2"/>
                  </a:solidFill>
                  <a:latin typeface="ＭＳ Ｐゴシック" pitchFamily="50" charset="-128"/>
                </a:rPr>
                <a:t>現 状 打 破</a:t>
              </a:r>
            </a:p>
          </p:txBody>
        </p:sp>
        <p:grpSp>
          <p:nvGrpSpPr>
            <p:cNvPr id="360465" name="Group 17"/>
            <p:cNvGrpSpPr>
              <a:grpSpLocks/>
            </p:cNvGrpSpPr>
            <p:nvPr/>
          </p:nvGrpSpPr>
          <p:grpSpPr bwMode="auto">
            <a:xfrm>
              <a:off x="2880" y="1112"/>
              <a:ext cx="2496" cy="1384"/>
              <a:chOff x="2880" y="1112"/>
              <a:chExt cx="2496" cy="1384"/>
            </a:xfrm>
          </p:grpSpPr>
          <p:sp>
            <p:nvSpPr>
              <p:cNvPr id="360466" name="AutoShape 18"/>
              <p:cNvSpPr>
                <a:spLocks noChangeArrowheads="1"/>
              </p:cNvSpPr>
              <p:nvPr/>
            </p:nvSpPr>
            <p:spPr bwMode="auto">
              <a:xfrm>
                <a:off x="2888" y="1112"/>
                <a:ext cx="2384" cy="1376"/>
              </a:xfrm>
              <a:prstGeom prst="roundRect">
                <a:avLst>
                  <a:gd name="adj" fmla="val 7444"/>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0467" name="Rectangle 19"/>
              <p:cNvSpPr>
                <a:spLocks noChangeArrowheads="1"/>
              </p:cNvSpPr>
              <p:nvPr/>
            </p:nvSpPr>
            <p:spPr bwMode="auto">
              <a:xfrm>
                <a:off x="2880" y="1200"/>
                <a:ext cx="2496"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fontAlgn="ctr">
                  <a:lnSpc>
                    <a:spcPct val="110000"/>
                  </a:lnSpc>
                </a:pPr>
                <a:r>
                  <a:rPr lang="en-US" altLang="ja-JP" sz="1800" b="1">
                    <a:solidFill>
                      <a:srgbClr val="0066FF"/>
                    </a:solidFill>
                    <a:latin typeface="ＭＳ Ｐゴシック" pitchFamily="50" charset="-128"/>
                  </a:rPr>
                  <a:t>①</a:t>
                </a:r>
                <a:r>
                  <a:rPr lang="en-US" altLang="ja-JP" sz="1600" b="1">
                    <a:solidFill>
                      <a:srgbClr val="0066FF"/>
                    </a:solidFill>
                    <a:latin typeface="ＭＳ Ｐゴシック" pitchFamily="50" charset="-128"/>
                  </a:rPr>
                  <a:t> </a:t>
                </a:r>
                <a:r>
                  <a:rPr lang="ja-JP" altLang="en-US" sz="1800" b="1">
                    <a:solidFill>
                      <a:srgbClr val="0066FF"/>
                    </a:solidFill>
                    <a:latin typeface="ＭＳ Ｐゴシック" pitchFamily="50" charset="-128"/>
                  </a:rPr>
                  <a:t>企業間競争の激化</a:t>
                </a:r>
                <a:r>
                  <a:rPr lang="ja-JP" altLang="en-US" sz="1400" b="1">
                    <a:solidFill>
                      <a:schemeClr val="tx2"/>
                    </a:solidFill>
                  </a:rPr>
                  <a:t/>
                </a:r>
                <a:br>
                  <a:rPr lang="ja-JP" altLang="en-US" sz="1400" b="1">
                    <a:solidFill>
                      <a:schemeClr val="tx2"/>
                    </a:solidFill>
                  </a:rPr>
                </a:br>
                <a:r>
                  <a:rPr lang="ja-JP" altLang="en-US" sz="1400"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大幅な効率化や大幅な品質向上</a:t>
                </a:r>
                <a:r>
                  <a:rPr lang="ja-JP" altLang="en-US" sz="1400">
                    <a:solidFill>
                      <a:schemeClr val="tx2"/>
                    </a:solidFill>
                  </a:rPr>
                  <a:t/>
                </a:r>
                <a:br>
                  <a:rPr lang="ja-JP" altLang="en-US" sz="1400">
                    <a:solidFill>
                      <a:schemeClr val="tx2"/>
                    </a:solidFill>
                  </a:rPr>
                </a:br>
                <a:r>
                  <a:rPr lang="ja-JP" altLang="en-US" sz="1800" b="1">
                    <a:solidFill>
                      <a:srgbClr val="0066FF"/>
                    </a:solidFill>
                  </a:rPr>
                  <a:t>②</a:t>
                </a:r>
                <a:r>
                  <a:rPr lang="ja-JP" altLang="en-US" sz="1600" b="1">
                    <a:solidFill>
                      <a:srgbClr val="0066FF"/>
                    </a:solidFill>
                  </a:rPr>
                  <a:t> </a:t>
                </a:r>
                <a:r>
                  <a:rPr lang="ja-JP" altLang="en-US" sz="1800" b="1">
                    <a:solidFill>
                      <a:srgbClr val="0066FF"/>
                    </a:solidFill>
                  </a:rPr>
                  <a:t>技術革新に対応した新技術の導入</a:t>
                </a:r>
                <a:r>
                  <a:rPr lang="ja-JP" altLang="en-US" sz="1400" b="1">
                    <a:solidFill>
                      <a:schemeClr val="tx2"/>
                    </a:solidFill>
                  </a:rPr>
                  <a:t/>
                </a:r>
                <a:br>
                  <a:rPr lang="ja-JP" altLang="en-US" sz="1400" b="1">
                    <a:solidFill>
                      <a:schemeClr val="tx2"/>
                    </a:solidFill>
                  </a:rPr>
                </a:br>
                <a:r>
                  <a:rPr lang="ja-JP" altLang="en-US" sz="1400"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生産性等の大幅な向上</a:t>
                </a:r>
                <a:r>
                  <a:rPr lang="ja-JP" altLang="en-US" sz="1400" b="1">
                    <a:solidFill>
                      <a:schemeClr val="tx2"/>
                    </a:solidFill>
                    <a:latin typeface="ＭＳ Ｐゴシック" pitchFamily="50" charset="-128"/>
                  </a:rPr>
                  <a:t/>
                </a:r>
                <a:br>
                  <a:rPr lang="ja-JP" altLang="en-US" sz="1400" b="1">
                    <a:solidFill>
                      <a:schemeClr val="tx2"/>
                    </a:solidFill>
                    <a:latin typeface="ＭＳ Ｐゴシック" pitchFamily="50" charset="-128"/>
                  </a:rPr>
                </a:br>
                <a:r>
                  <a:rPr lang="ja-JP" altLang="en-US" sz="900">
                    <a:solidFill>
                      <a:schemeClr val="tx2"/>
                    </a:solidFill>
                    <a:latin typeface="ＭＳ Ｐゴシック" pitchFamily="50" charset="-128"/>
                  </a:rPr>
                  <a:t>    </a:t>
                </a:r>
                <a:br>
                  <a:rPr lang="ja-JP" altLang="en-US" sz="900">
                    <a:solidFill>
                      <a:schemeClr val="tx2"/>
                    </a:solidFill>
                    <a:latin typeface="ＭＳ Ｐゴシック" pitchFamily="50" charset="-128"/>
                  </a:rPr>
                </a:br>
                <a:r>
                  <a:rPr lang="ja-JP" altLang="en-US" sz="2000">
                    <a:solidFill>
                      <a:schemeClr val="tx2"/>
                    </a:solidFill>
                    <a:latin typeface="ＭＳ Ｐゴシック" pitchFamily="50" charset="-128"/>
                  </a:rPr>
                  <a:t>     発想の転換による</a:t>
                </a:r>
                <a:br>
                  <a:rPr lang="ja-JP" altLang="en-US" sz="2000">
                    <a:solidFill>
                      <a:schemeClr val="tx2"/>
                    </a:solidFill>
                    <a:latin typeface="ＭＳ Ｐゴシック" pitchFamily="50" charset="-128"/>
                  </a:rPr>
                </a:br>
                <a:r>
                  <a:rPr lang="ja-JP" altLang="en-US" sz="2000">
                    <a:solidFill>
                      <a:schemeClr val="tx2"/>
                    </a:solidFill>
                    <a:latin typeface="ＭＳ Ｐゴシック" pitchFamily="50" charset="-128"/>
                  </a:rPr>
                  <a:t>     仕事のやり方の大幅な変更</a:t>
                </a:r>
                <a:r>
                  <a:rPr lang="ja-JP" altLang="en-US" sz="1400" b="1">
                    <a:solidFill>
                      <a:schemeClr val="tx2"/>
                    </a:solidFill>
                    <a:latin typeface="ＭＳ Ｐゴシック" pitchFamily="50" charset="-128"/>
                  </a:rPr>
                  <a:t/>
                </a:r>
                <a:br>
                  <a:rPr lang="ja-JP" altLang="en-US" sz="1400" b="1">
                    <a:solidFill>
                      <a:schemeClr val="tx2"/>
                    </a:solidFill>
                    <a:latin typeface="ＭＳ Ｐゴシック" pitchFamily="50" charset="-128"/>
                  </a:rPr>
                </a:br>
                <a:endParaRPr lang="ja-JP" altLang="en-US" sz="1400" b="1">
                  <a:solidFill>
                    <a:schemeClr val="tx2"/>
                  </a:solidFill>
                  <a:latin typeface="ＭＳ Ｐゴシック" pitchFamily="50" charset="-128"/>
                </a:endParaRPr>
              </a:p>
            </p:txBody>
          </p:sp>
          <p:sp>
            <p:nvSpPr>
              <p:cNvPr id="360468" name="Rectangle 20"/>
              <p:cNvSpPr>
                <a:spLocks noChangeArrowheads="1"/>
              </p:cNvSpPr>
              <p:nvPr/>
            </p:nvSpPr>
            <p:spPr bwMode="auto">
              <a:xfrm>
                <a:off x="3028" y="1924"/>
                <a:ext cx="2056" cy="47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60469" name="AutoShape 21"/>
            <p:cNvSpPr>
              <a:spLocks noChangeArrowheads="1"/>
            </p:cNvSpPr>
            <p:nvPr/>
          </p:nvSpPr>
          <p:spPr bwMode="auto">
            <a:xfrm>
              <a:off x="3796" y="2548"/>
              <a:ext cx="376" cy="616"/>
            </a:xfrm>
            <a:prstGeom prst="downArrow">
              <a:avLst>
                <a:gd name="adj1" fmla="val 50000"/>
                <a:gd name="adj2" fmla="val 29497"/>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360470" name="Group 22"/>
          <p:cNvGrpSpPr>
            <a:grpSpLocks/>
          </p:cNvGrpSpPr>
          <p:nvPr/>
        </p:nvGrpSpPr>
        <p:grpSpPr bwMode="auto">
          <a:xfrm>
            <a:off x="1073150" y="5568950"/>
            <a:ext cx="6616700" cy="901700"/>
            <a:chOff x="676" y="3508"/>
            <a:chExt cx="4168" cy="568"/>
          </a:xfrm>
        </p:grpSpPr>
        <p:sp>
          <p:nvSpPr>
            <p:cNvPr id="360471" name="Rectangle 23"/>
            <p:cNvSpPr>
              <a:spLocks noChangeArrowheads="1"/>
            </p:cNvSpPr>
            <p:nvPr/>
          </p:nvSpPr>
          <p:spPr bwMode="auto">
            <a:xfrm>
              <a:off x="676" y="3664"/>
              <a:ext cx="4168" cy="412"/>
            </a:xfrm>
            <a:prstGeom prst="rect">
              <a:avLst/>
            </a:prstGeom>
            <a:solidFill>
              <a:srgbClr val="CC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fontAlgn="ctr">
                <a:lnSpc>
                  <a:spcPct val="110000"/>
                </a:lnSpc>
              </a:pPr>
              <a:r>
                <a:rPr lang="ja-JP" altLang="en-US" sz="2000" b="1">
                  <a:solidFill>
                    <a:schemeClr val="tx2"/>
                  </a:solidFill>
                  <a:latin typeface="ＭＳ Ｐゴシック" pitchFamily="50" charset="-128"/>
                </a:rPr>
                <a:t>要求内容・取組み内容に合ったアプローチ方法が必要</a:t>
              </a:r>
              <a:br>
                <a:rPr lang="ja-JP" altLang="en-US" sz="2000" b="1">
                  <a:solidFill>
                    <a:schemeClr val="tx2"/>
                  </a:solidFill>
                  <a:latin typeface="ＭＳ Ｐゴシック" pitchFamily="50" charset="-128"/>
                </a:rPr>
              </a:br>
              <a:r>
                <a:rPr lang="ja-JP" altLang="en-US" sz="1800" b="1">
                  <a:solidFill>
                    <a:schemeClr val="tx2"/>
                  </a:solidFill>
                  <a:latin typeface="ＭＳ Ｐゴシック" pitchFamily="50" charset="-128"/>
                </a:rPr>
                <a:t>（</a:t>
              </a:r>
              <a:r>
                <a:rPr lang="en-US" altLang="ja-JP" sz="1800" b="1">
                  <a:solidFill>
                    <a:schemeClr val="tx2"/>
                  </a:solidFill>
                  <a:latin typeface="ＭＳ Ｐゴシック" pitchFamily="50" charset="-128"/>
                </a:rPr>
                <a:t>QC</a:t>
              </a:r>
              <a:r>
                <a:rPr lang="ja-JP" altLang="en-US" sz="1800" b="1">
                  <a:solidFill>
                    <a:schemeClr val="tx2"/>
                  </a:solidFill>
                  <a:latin typeface="ＭＳ Ｐゴシック" pitchFamily="50" charset="-128"/>
                </a:rPr>
                <a:t>ストーリーの使い分け）</a:t>
              </a:r>
            </a:p>
          </p:txBody>
        </p:sp>
        <p:sp>
          <p:nvSpPr>
            <p:cNvPr id="360472" name="AutoShape 24"/>
            <p:cNvSpPr>
              <a:spLocks noChangeArrowheads="1"/>
            </p:cNvSpPr>
            <p:nvPr/>
          </p:nvSpPr>
          <p:spPr bwMode="auto">
            <a:xfrm>
              <a:off x="1396" y="3508"/>
              <a:ext cx="376" cy="136"/>
            </a:xfrm>
            <a:prstGeom prst="downArrow">
              <a:avLst>
                <a:gd name="adj1" fmla="val 50000"/>
                <a:gd name="adj2" fmla="val 50005"/>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60473" name="AutoShape 25"/>
            <p:cNvSpPr>
              <a:spLocks noChangeArrowheads="1"/>
            </p:cNvSpPr>
            <p:nvPr/>
          </p:nvSpPr>
          <p:spPr bwMode="auto">
            <a:xfrm>
              <a:off x="3796" y="3508"/>
              <a:ext cx="376" cy="136"/>
            </a:xfrm>
            <a:prstGeom prst="downArrow">
              <a:avLst>
                <a:gd name="adj1" fmla="val 50000"/>
                <a:gd name="adj2" fmla="val 50005"/>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360457"/>
                                        </p:tgtEl>
                                        <p:attrNameLst>
                                          <p:attrName>style.visibility</p:attrName>
                                        </p:attrNameLst>
                                      </p:cBhvr>
                                      <p:to>
                                        <p:strVal val="visible"/>
                                      </p:to>
                                    </p:set>
                                    <p:animEffect transition="in" filter="box(out)">
                                      <p:cBhvr>
                                        <p:cTn id="7" dur="500"/>
                                        <p:tgtEl>
                                          <p:spTgt spid="3604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360463"/>
                                        </p:tgtEl>
                                        <p:attrNameLst>
                                          <p:attrName>style.visibility</p:attrName>
                                        </p:attrNameLst>
                                      </p:cBhvr>
                                      <p:to>
                                        <p:strVal val="visible"/>
                                      </p:to>
                                    </p:set>
                                    <p:animEffect transition="in" filter="box(out)">
                                      <p:cBhvr>
                                        <p:cTn id="12" dur="500"/>
                                        <p:tgtEl>
                                          <p:spTgt spid="3604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360470"/>
                                        </p:tgtEl>
                                        <p:attrNameLst>
                                          <p:attrName>style.visibility</p:attrName>
                                        </p:attrNameLst>
                                      </p:cBhvr>
                                      <p:to>
                                        <p:strVal val="visible"/>
                                      </p:to>
                                    </p:set>
                                    <p:anim calcmode="lin" valueType="num">
                                      <p:cBhvr additive="base">
                                        <p:cTn id="17" dur="500" fill="hold"/>
                                        <p:tgtEl>
                                          <p:spTgt spid="360470"/>
                                        </p:tgtEl>
                                        <p:attrNameLst>
                                          <p:attrName>ppt_x</p:attrName>
                                        </p:attrNameLst>
                                      </p:cBhvr>
                                      <p:tavLst>
                                        <p:tav tm="0">
                                          <p:val>
                                            <p:strVal val="#ppt_x"/>
                                          </p:val>
                                        </p:tav>
                                        <p:tav tm="100000">
                                          <p:val>
                                            <p:strVal val="#ppt_x"/>
                                          </p:val>
                                        </p:tav>
                                      </p:tavLst>
                                    </p:anim>
                                    <p:anim calcmode="lin" valueType="num">
                                      <p:cBhvr additive="base">
                                        <p:cTn id="18" dur="500" fill="hold"/>
                                        <p:tgtEl>
                                          <p:spTgt spid="3604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Oval 2"/>
          <p:cNvSpPr>
            <a:spLocks noChangeArrowheads="1"/>
          </p:cNvSpPr>
          <p:nvPr/>
        </p:nvSpPr>
        <p:spPr bwMode="auto">
          <a:xfrm>
            <a:off x="304800" y="2133600"/>
            <a:ext cx="8534400" cy="4419600"/>
          </a:xfrm>
          <a:prstGeom prst="ellipse">
            <a:avLst/>
          </a:prstGeom>
          <a:gradFill rotWithShape="0">
            <a:gsLst>
              <a:gs pos="0">
                <a:schemeClr val="hlink"/>
              </a:gs>
              <a:gs pos="50000">
                <a:srgbClr val="FFFFFF"/>
              </a:gs>
              <a:gs pos="100000">
                <a:schemeClr val="hlink"/>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427" name="Line 3"/>
          <p:cNvSpPr>
            <a:spLocks noChangeShapeType="1"/>
          </p:cNvSpPr>
          <p:nvPr/>
        </p:nvSpPr>
        <p:spPr bwMode="auto">
          <a:xfrm>
            <a:off x="533400" y="695325"/>
            <a:ext cx="8153400"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9428" name="Text Box 4"/>
          <p:cNvSpPr txBox="1">
            <a:spLocks noChangeArrowheads="1"/>
          </p:cNvSpPr>
          <p:nvPr/>
        </p:nvSpPr>
        <p:spPr bwMode="auto">
          <a:xfrm>
            <a:off x="587375" y="0"/>
            <a:ext cx="838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600">
                <a:ea typeface="HGS創英角ﾎﾟｯﾌﾟ体" pitchFamily="50" charset="-128"/>
              </a:rPr>
              <a:t>問題・課題を解決する為の５つの知識</a:t>
            </a:r>
          </a:p>
        </p:txBody>
      </p:sp>
      <p:sp>
        <p:nvSpPr>
          <p:cNvPr id="359429" name="Oval 5"/>
          <p:cNvSpPr>
            <a:spLocks noChangeArrowheads="1"/>
          </p:cNvSpPr>
          <p:nvPr/>
        </p:nvSpPr>
        <p:spPr bwMode="auto">
          <a:xfrm>
            <a:off x="1066800" y="3048000"/>
            <a:ext cx="2825750" cy="990600"/>
          </a:xfrm>
          <a:prstGeom prst="ellipse">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t>問題解決の手順</a:t>
            </a:r>
          </a:p>
        </p:txBody>
      </p:sp>
      <p:sp>
        <p:nvSpPr>
          <p:cNvPr id="359430" name="Oval 6"/>
          <p:cNvSpPr>
            <a:spLocks noChangeArrowheads="1"/>
          </p:cNvSpPr>
          <p:nvPr/>
        </p:nvSpPr>
        <p:spPr bwMode="auto">
          <a:xfrm>
            <a:off x="3124200" y="3886200"/>
            <a:ext cx="2667000" cy="1066800"/>
          </a:xfrm>
          <a:prstGeom prst="ellipse">
            <a:avLst/>
          </a:prstGeom>
          <a:gradFill rotWithShape="0">
            <a:gsLst>
              <a:gs pos="0">
                <a:srgbClr val="FFFFCC"/>
              </a:gs>
              <a:gs pos="50000">
                <a:srgbClr val="FFFFFF"/>
              </a:gs>
              <a:gs pos="100000">
                <a:srgbClr val="FFFFCC"/>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800" b="1">
                <a:solidFill>
                  <a:srgbClr val="0000FF"/>
                </a:solidFill>
              </a:rPr>
              <a:t>QC</a:t>
            </a:r>
            <a:r>
              <a:rPr lang="ja-JP" altLang="en-US" sz="2800" b="1">
                <a:solidFill>
                  <a:srgbClr val="0000FF"/>
                </a:solidFill>
              </a:rPr>
              <a:t>的な考え方</a:t>
            </a:r>
          </a:p>
        </p:txBody>
      </p:sp>
      <p:sp>
        <p:nvSpPr>
          <p:cNvPr id="359431" name="Oval 7"/>
          <p:cNvSpPr>
            <a:spLocks noChangeArrowheads="1"/>
          </p:cNvSpPr>
          <p:nvPr/>
        </p:nvSpPr>
        <p:spPr bwMode="auto">
          <a:xfrm>
            <a:off x="1295400" y="4876800"/>
            <a:ext cx="2854325" cy="1066800"/>
          </a:xfrm>
          <a:prstGeom prst="ellipse">
            <a:avLst/>
          </a:prstGeom>
          <a:gradFill rotWithShape="0">
            <a:gsLst>
              <a:gs pos="0">
                <a:srgbClr val="FFFFCC"/>
              </a:gs>
              <a:gs pos="50000">
                <a:srgbClr val="FFFFFF"/>
              </a:gs>
              <a:gs pos="100000">
                <a:srgbClr val="FFFFCC"/>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b="1"/>
              <a:t>QC</a:t>
            </a:r>
            <a:r>
              <a:rPr lang="ja-JP" altLang="en-US" b="1"/>
              <a:t>手法の活用</a:t>
            </a:r>
          </a:p>
        </p:txBody>
      </p:sp>
      <p:sp>
        <p:nvSpPr>
          <p:cNvPr id="359432" name="Oval 8"/>
          <p:cNvSpPr>
            <a:spLocks noChangeArrowheads="1"/>
          </p:cNvSpPr>
          <p:nvPr/>
        </p:nvSpPr>
        <p:spPr bwMode="auto">
          <a:xfrm>
            <a:off x="5257800" y="2971800"/>
            <a:ext cx="2870200" cy="990600"/>
          </a:xfrm>
          <a:prstGeom prst="ellipse">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t>課題達成の手順</a:t>
            </a:r>
          </a:p>
        </p:txBody>
      </p:sp>
      <p:sp>
        <p:nvSpPr>
          <p:cNvPr id="359433" name="Oval 9"/>
          <p:cNvSpPr>
            <a:spLocks noChangeArrowheads="1"/>
          </p:cNvSpPr>
          <p:nvPr/>
        </p:nvSpPr>
        <p:spPr bwMode="auto">
          <a:xfrm>
            <a:off x="5181600" y="4800600"/>
            <a:ext cx="2841625" cy="990600"/>
          </a:xfrm>
          <a:prstGeom prst="ellipse">
            <a:avLst/>
          </a:prstGeom>
          <a:gradFill rotWithShape="0">
            <a:gsLst>
              <a:gs pos="0">
                <a:srgbClr val="FFFFCC"/>
              </a:gs>
              <a:gs pos="50000">
                <a:srgbClr val="FFFFFF"/>
              </a:gs>
              <a:gs pos="100000">
                <a:srgbClr val="FFFFCC"/>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b="1"/>
              <a:t>QC</a:t>
            </a:r>
            <a:r>
              <a:rPr lang="ja-JP" altLang="en-US" b="1"/>
              <a:t>サークル活動</a:t>
            </a:r>
          </a:p>
        </p:txBody>
      </p:sp>
      <p:sp>
        <p:nvSpPr>
          <p:cNvPr id="359434" name="Oval 10"/>
          <p:cNvSpPr>
            <a:spLocks noChangeArrowheads="1"/>
          </p:cNvSpPr>
          <p:nvPr/>
        </p:nvSpPr>
        <p:spPr bwMode="auto">
          <a:xfrm>
            <a:off x="4114800" y="3581400"/>
            <a:ext cx="6096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１</a:t>
            </a:r>
          </a:p>
        </p:txBody>
      </p:sp>
      <p:sp>
        <p:nvSpPr>
          <p:cNvPr id="359435" name="Oval 11"/>
          <p:cNvSpPr>
            <a:spLocks noChangeArrowheads="1"/>
          </p:cNvSpPr>
          <p:nvPr/>
        </p:nvSpPr>
        <p:spPr bwMode="auto">
          <a:xfrm>
            <a:off x="6172200" y="2590800"/>
            <a:ext cx="6096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４</a:t>
            </a:r>
          </a:p>
        </p:txBody>
      </p:sp>
      <p:sp>
        <p:nvSpPr>
          <p:cNvPr id="359436" name="Oval 12"/>
          <p:cNvSpPr>
            <a:spLocks noChangeArrowheads="1"/>
          </p:cNvSpPr>
          <p:nvPr/>
        </p:nvSpPr>
        <p:spPr bwMode="auto">
          <a:xfrm>
            <a:off x="2133600" y="2743200"/>
            <a:ext cx="6096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３</a:t>
            </a:r>
          </a:p>
        </p:txBody>
      </p:sp>
      <p:sp>
        <p:nvSpPr>
          <p:cNvPr id="359437" name="Oval 13"/>
          <p:cNvSpPr>
            <a:spLocks noChangeArrowheads="1"/>
          </p:cNvSpPr>
          <p:nvPr/>
        </p:nvSpPr>
        <p:spPr bwMode="auto">
          <a:xfrm>
            <a:off x="2209800" y="4572000"/>
            <a:ext cx="6096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２</a:t>
            </a:r>
          </a:p>
        </p:txBody>
      </p:sp>
      <p:sp>
        <p:nvSpPr>
          <p:cNvPr id="359438" name="Oval 14"/>
          <p:cNvSpPr>
            <a:spLocks noChangeArrowheads="1"/>
          </p:cNvSpPr>
          <p:nvPr/>
        </p:nvSpPr>
        <p:spPr bwMode="auto">
          <a:xfrm>
            <a:off x="6172200" y="4495800"/>
            <a:ext cx="6096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５</a:t>
            </a:r>
          </a:p>
        </p:txBody>
      </p:sp>
      <p:sp>
        <p:nvSpPr>
          <p:cNvPr id="359439" name="Text Box 15"/>
          <p:cNvSpPr txBox="1">
            <a:spLocks noChangeArrowheads="1"/>
          </p:cNvSpPr>
          <p:nvPr/>
        </p:nvSpPr>
        <p:spPr bwMode="auto">
          <a:xfrm>
            <a:off x="1143000" y="990600"/>
            <a:ext cx="6705600" cy="495300"/>
          </a:xfrm>
          <a:prstGeom prst="rect">
            <a:avLst/>
          </a:prstGeom>
          <a:solidFill>
            <a:schemeClr val="accent2"/>
          </a:solidFill>
          <a:ln w="38100" cmpd="dbl">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rPr>
              <a:t>　　</a:t>
            </a:r>
            <a:r>
              <a:rPr lang="ja-JP" altLang="en-US" b="1">
                <a:solidFill>
                  <a:schemeClr val="bg1"/>
                </a:solidFill>
              </a:rPr>
              <a:t>職場の問題・課題を</a:t>
            </a:r>
            <a:r>
              <a:rPr lang="en-US" altLang="ja-JP" b="1">
                <a:solidFill>
                  <a:schemeClr val="bg1"/>
                </a:solidFill>
              </a:rPr>
              <a:t>QC</a:t>
            </a:r>
            <a:r>
              <a:rPr lang="ja-JP" altLang="en-US" b="1">
                <a:solidFill>
                  <a:schemeClr val="bg1"/>
                </a:solidFill>
              </a:rPr>
              <a:t>的・効果的に解決する</a:t>
            </a:r>
          </a:p>
        </p:txBody>
      </p:sp>
      <p:sp>
        <p:nvSpPr>
          <p:cNvPr id="359440" name="AutoShape 16"/>
          <p:cNvSpPr>
            <a:spLocks noChangeArrowheads="1"/>
          </p:cNvSpPr>
          <p:nvPr/>
        </p:nvSpPr>
        <p:spPr bwMode="auto">
          <a:xfrm>
            <a:off x="3657600" y="1600200"/>
            <a:ext cx="1371600" cy="914400"/>
          </a:xfrm>
          <a:prstGeom prst="upArrow">
            <a:avLst>
              <a:gd name="adj1" fmla="val 50000"/>
              <a:gd name="adj2" fmla="val 25000"/>
            </a:avLst>
          </a:prstGeom>
          <a:gradFill rotWithShape="0">
            <a:gsLst>
              <a:gs pos="0">
                <a:srgbClr val="FFFF99"/>
              </a:gs>
              <a:gs pos="100000">
                <a:srgbClr val="FF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9426"/>
                                        </p:tgtEl>
                                        <p:attrNameLst>
                                          <p:attrName>style.visibility</p:attrName>
                                        </p:attrNameLst>
                                      </p:cBhvr>
                                      <p:to>
                                        <p:strVal val="visible"/>
                                      </p:to>
                                    </p:set>
                                    <p:anim calcmode="lin" valueType="num">
                                      <p:cBhvr additive="base">
                                        <p:cTn id="7" dur="500" fill="hold"/>
                                        <p:tgtEl>
                                          <p:spTgt spid="359426"/>
                                        </p:tgtEl>
                                        <p:attrNameLst>
                                          <p:attrName>ppt_x</p:attrName>
                                        </p:attrNameLst>
                                      </p:cBhvr>
                                      <p:tavLst>
                                        <p:tav tm="0">
                                          <p:val>
                                            <p:strVal val="0-#ppt_w/2"/>
                                          </p:val>
                                        </p:tav>
                                        <p:tav tm="100000">
                                          <p:val>
                                            <p:strVal val="#ppt_x"/>
                                          </p:val>
                                        </p:tav>
                                      </p:tavLst>
                                    </p:anim>
                                    <p:anim calcmode="lin" valueType="num">
                                      <p:cBhvr additive="base">
                                        <p:cTn id="8" dur="500" fill="hold"/>
                                        <p:tgtEl>
                                          <p:spTgt spid="3594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59434"/>
                                        </p:tgtEl>
                                        <p:attrNameLst>
                                          <p:attrName>style.visibility</p:attrName>
                                        </p:attrNameLst>
                                      </p:cBhvr>
                                      <p:to>
                                        <p:strVal val="visible"/>
                                      </p:to>
                                    </p:set>
                                    <p:animEffect transition="in" filter="box(in)">
                                      <p:cBhvr>
                                        <p:cTn id="13" dur="500"/>
                                        <p:tgtEl>
                                          <p:spTgt spid="359434"/>
                                        </p:tgtEl>
                                      </p:cBhvr>
                                    </p:animEffect>
                                  </p:childTnLst>
                                </p:cTn>
                              </p:par>
                            </p:childTnLst>
                          </p:cTn>
                        </p:par>
                        <p:par>
                          <p:cTn id="14" fill="hold" nodeType="afterGroup">
                            <p:stCondLst>
                              <p:cond delay="500"/>
                            </p:stCondLst>
                            <p:childTnLst>
                              <p:par>
                                <p:cTn id="15" presetID="4" presetClass="entr" presetSubtype="16" fill="hold" grpId="0" nodeType="afterEffect">
                                  <p:stCondLst>
                                    <p:cond delay="0"/>
                                  </p:stCondLst>
                                  <p:childTnLst>
                                    <p:set>
                                      <p:cBhvr>
                                        <p:cTn id="16" dur="1" fill="hold">
                                          <p:stCondLst>
                                            <p:cond delay="0"/>
                                          </p:stCondLst>
                                        </p:cTn>
                                        <p:tgtEl>
                                          <p:spTgt spid="359430"/>
                                        </p:tgtEl>
                                        <p:attrNameLst>
                                          <p:attrName>style.visibility</p:attrName>
                                        </p:attrNameLst>
                                      </p:cBhvr>
                                      <p:to>
                                        <p:strVal val="visible"/>
                                      </p:to>
                                    </p:set>
                                    <p:animEffect transition="in" filter="box(in)">
                                      <p:cBhvr>
                                        <p:cTn id="17" dur="500"/>
                                        <p:tgtEl>
                                          <p:spTgt spid="359430"/>
                                        </p:tgtEl>
                                      </p:cBhvr>
                                    </p:animEffect>
                                  </p:childTnLst>
                                </p:cTn>
                              </p:par>
                            </p:childTnLst>
                          </p:cTn>
                        </p:par>
                        <p:par>
                          <p:cTn id="18" fill="hold" nodeType="afterGroup">
                            <p:stCondLst>
                              <p:cond delay="1000"/>
                            </p:stCondLst>
                            <p:childTnLst>
                              <p:par>
                                <p:cTn id="19" presetID="4" presetClass="entr" presetSubtype="16" fill="hold" grpId="0" nodeType="afterEffect">
                                  <p:stCondLst>
                                    <p:cond delay="2000"/>
                                  </p:stCondLst>
                                  <p:childTnLst>
                                    <p:set>
                                      <p:cBhvr>
                                        <p:cTn id="20" dur="1" fill="hold">
                                          <p:stCondLst>
                                            <p:cond delay="0"/>
                                          </p:stCondLst>
                                        </p:cTn>
                                        <p:tgtEl>
                                          <p:spTgt spid="359437"/>
                                        </p:tgtEl>
                                        <p:attrNameLst>
                                          <p:attrName>style.visibility</p:attrName>
                                        </p:attrNameLst>
                                      </p:cBhvr>
                                      <p:to>
                                        <p:strVal val="visible"/>
                                      </p:to>
                                    </p:set>
                                    <p:animEffect transition="in" filter="box(in)">
                                      <p:cBhvr>
                                        <p:cTn id="21" dur="500"/>
                                        <p:tgtEl>
                                          <p:spTgt spid="359437"/>
                                        </p:tgtEl>
                                      </p:cBhvr>
                                    </p:animEffect>
                                  </p:childTnLst>
                                </p:cTn>
                              </p:par>
                            </p:childTnLst>
                          </p:cTn>
                        </p:par>
                        <p:par>
                          <p:cTn id="22" fill="hold" nodeType="afterGroup">
                            <p:stCondLst>
                              <p:cond delay="3500"/>
                            </p:stCondLst>
                            <p:childTnLst>
                              <p:par>
                                <p:cTn id="23" presetID="4" presetClass="entr" presetSubtype="16" fill="hold" grpId="0" nodeType="afterEffect">
                                  <p:stCondLst>
                                    <p:cond delay="0"/>
                                  </p:stCondLst>
                                  <p:childTnLst>
                                    <p:set>
                                      <p:cBhvr>
                                        <p:cTn id="24" dur="1" fill="hold">
                                          <p:stCondLst>
                                            <p:cond delay="0"/>
                                          </p:stCondLst>
                                        </p:cTn>
                                        <p:tgtEl>
                                          <p:spTgt spid="359431"/>
                                        </p:tgtEl>
                                        <p:attrNameLst>
                                          <p:attrName>style.visibility</p:attrName>
                                        </p:attrNameLst>
                                      </p:cBhvr>
                                      <p:to>
                                        <p:strVal val="visible"/>
                                      </p:to>
                                    </p:set>
                                    <p:animEffect transition="in" filter="box(in)">
                                      <p:cBhvr>
                                        <p:cTn id="25" dur="500"/>
                                        <p:tgtEl>
                                          <p:spTgt spid="359431"/>
                                        </p:tgtEl>
                                      </p:cBhvr>
                                    </p:animEffect>
                                  </p:childTnLst>
                                </p:cTn>
                              </p:par>
                            </p:childTnLst>
                          </p:cTn>
                        </p:par>
                        <p:par>
                          <p:cTn id="26" fill="hold" nodeType="afterGroup">
                            <p:stCondLst>
                              <p:cond delay="4000"/>
                            </p:stCondLst>
                            <p:childTnLst>
                              <p:par>
                                <p:cTn id="27" presetID="4" presetClass="entr" presetSubtype="16" fill="hold" grpId="0" nodeType="afterEffect">
                                  <p:stCondLst>
                                    <p:cond delay="2000"/>
                                  </p:stCondLst>
                                  <p:childTnLst>
                                    <p:set>
                                      <p:cBhvr>
                                        <p:cTn id="28" dur="1" fill="hold">
                                          <p:stCondLst>
                                            <p:cond delay="0"/>
                                          </p:stCondLst>
                                        </p:cTn>
                                        <p:tgtEl>
                                          <p:spTgt spid="359436"/>
                                        </p:tgtEl>
                                        <p:attrNameLst>
                                          <p:attrName>style.visibility</p:attrName>
                                        </p:attrNameLst>
                                      </p:cBhvr>
                                      <p:to>
                                        <p:strVal val="visible"/>
                                      </p:to>
                                    </p:set>
                                    <p:animEffect transition="in" filter="box(in)">
                                      <p:cBhvr>
                                        <p:cTn id="29" dur="500"/>
                                        <p:tgtEl>
                                          <p:spTgt spid="359436"/>
                                        </p:tgtEl>
                                      </p:cBhvr>
                                    </p:animEffect>
                                  </p:childTnLst>
                                </p:cTn>
                              </p:par>
                            </p:childTnLst>
                          </p:cTn>
                        </p:par>
                        <p:par>
                          <p:cTn id="30" fill="hold" nodeType="afterGroup">
                            <p:stCondLst>
                              <p:cond delay="6500"/>
                            </p:stCondLst>
                            <p:childTnLst>
                              <p:par>
                                <p:cTn id="31" presetID="4" presetClass="entr" presetSubtype="16" fill="hold" grpId="0" nodeType="afterEffect">
                                  <p:stCondLst>
                                    <p:cond delay="0"/>
                                  </p:stCondLst>
                                  <p:childTnLst>
                                    <p:set>
                                      <p:cBhvr>
                                        <p:cTn id="32" dur="1" fill="hold">
                                          <p:stCondLst>
                                            <p:cond delay="0"/>
                                          </p:stCondLst>
                                        </p:cTn>
                                        <p:tgtEl>
                                          <p:spTgt spid="359429"/>
                                        </p:tgtEl>
                                        <p:attrNameLst>
                                          <p:attrName>style.visibility</p:attrName>
                                        </p:attrNameLst>
                                      </p:cBhvr>
                                      <p:to>
                                        <p:strVal val="visible"/>
                                      </p:to>
                                    </p:set>
                                    <p:animEffect transition="in" filter="box(in)">
                                      <p:cBhvr>
                                        <p:cTn id="33" dur="500"/>
                                        <p:tgtEl>
                                          <p:spTgt spid="359429"/>
                                        </p:tgtEl>
                                      </p:cBhvr>
                                    </p:animEffect>
                                  </p:childTnLst>
                                </p:cTn>
                              </p:par>
                            </p:childTnLst>
                          </p:cTn>
                        </p:par>
                        <p:par>
                          <p:cTn id="34" fill="hold" nodeType="afterGroup">
                            <p:stCondLst>
                              <p:cond delay="7000"/>
                            </p:stCondLst>
                            <p:childTnLst>
                              <p:par>
                                <p:cTn id="35" presetID="4" presetClass="entr" presetSubtype="16" fill="hold" grpId="0" nodeType="afterEffect">
                                  <p:stCondLst>
                                    <p:cond delay="2000"/>
                                  </p:stCondLst>
                                  <p:childTnLst>
                                    <p:set>
                                      <p:cBhvr>
                                        <p:cTn id="36" dur="1" fill="hold">
                                          <p:stCondLst>
                                            <p:cond delay="0"/>
                                          </p:stCondLst>
                                        </p:cTn>
                                        <p:tgtEl>
                                          <p:spTgt spid="359435"/>
                                        </p:tgtEl>
                                        <p:attrNameLst>
                                          <p:attrName>style.visibility</p:attrName>
                                        </p:attrNameLst>
                                      </p:cBhvr>
                                      <p:to>
                                        <p:strVal val="visible"/>
                                      </p:to>
                                    </p:set>
                                    <p:animEffect transition="in" filter="box(in)">
                                      <p:cBhvr>
                                        <p:cTn id="37" dur="500"/>
                                        <p:tgtEl>
                                          <p:spTgt spid="359435"/>
                                        </p:tgtEl>
                                      </p:cBhvr>
                                    </p:animEffect>
                                  </p:childTnLst>
                                </p:cTn>
                              </p:par>
                            </p:childTnLst>
                          </p:cTn>
                        </p:par>
                        <p:par>
                          <p:cTn id="38" fill="hold" nodeType="afterGroup">
                            <p:stCondLst>
                              <p:cond delay="9500"/>
                            </p:stCondLst>
                            <p:childTnLst>
                              <p:par>
                                <p:cTn id="39" presetID="4" presetClass="entr" presetSubtype="16" fill="hold" grpId="0" nodeType="afterEffect">
                                  <p:stCondLst>
                                    <p:cond delay="0"/>
                                  </p:stCondLst>
                                  <p:childTnLst>
                                    <p:set>
                                      <p:cBhvr>
                                        <p:cTn id="40" dur="1" fill="hold">
                                          <p:stCondLst>
                                            <p:cond delay="0"/>
                                          </p:stCondLst>
                                        </p:cTn>
                                        <p:tgtEl>
                                          <p:spTgt spid="359432"/>
                                        </p:tgtEl>
                                        <p:attrNameLst>
                                          <p:attrName>style.visibility</p:attrName>
                                        </p:attrNameLst>
                                      </p:cBhvr>
                                      <p:to>
                                        <p:strVal val="visible"/>
                                      </p:to>
                                    </p:set>
                                    <p:animEffect transition="in" filter="box(in)">
                                      <p:cBhvr>
                                        <p:cTn id="41" dur="500"/>
                                        <p:tgtEl>
                                          <p:spTgt spid="359432"/>
                                        </p:tgtEl>
                                      </p:cBhvr>
                                    </p:animEffect>
                                  </p:childTnLst>
                                </p:cTn>
                              </p:par>
                            </p:childTnLst>
                          </p:cTn>
                        </p:par>
                        <p:par>
                          <p:cTn id="42" fill="hold" nodeType="afterGroup">
                            <p:stCondLst>
                              <p:cond delay="10000"/>
                            </p:stCondLst>
                            <p:childTnLst>
                              <p:par>
                                <p:cTn id="43" presetID="4" presetClass="entr" presetSubtype="16" fill="hold" grpId="0" nodeType="afterEffect">
                                  <p:stCondLst>
                                    <p:cond delay="2000"/>
                                  </p:stCondLst>
                                  <p:childTnLst>
                                    <p:set>
                                      <p:cBhvr>
                                        <p:cTn id="44" dur="1" fill="hold">
                                          <p:stCondLst>
                                            <p:cond delay="0"/>
                                          </p:stCondLst>
                                        </p:cTn>
                                        <p:tgtEl>
                                          <p:spTgt spid="359438"/>
                                        </p:tgtEl>
                                        <p:attrNameLst>
                                          <p:attrName>style.visibility</p:attrName>
                                        </p:attrNameLst>
                                      </p:cBhvr>
                                      <p:to>
                                        <p:strVal val="visible"/>
                                      </p:to>
                                    </p:set>
                                    <p:animEffect transition="in" filter="box(in)">
                                      <p:cBhvr>
                                        <p:cTn id="45" dur="500"/>
                                        <p:tgtEl>
                                          <p:spTgt spid="359438"/>
                                        </p:tgtEl>
                                      </p:cBhvr>
                                    </p:animEffect>
                                  </p:childTnLst>
                                </p:cTn>
                              </p:par>
                            </p:childTnLst>
                          </p:cTn>
                        </p:par>
                        <p:par>
                          <p:cTn id="46" fill="hold" nodeType="afterGroup">
                            <p:stCondLst>
                              <p:cond delay="12500"/>
                            </p:stCondLst>
                            <p:childTnLst>
                              <p:par>
                                <p:cTn id="47" presetID="4" presetClass="entr" presetSubtype="16" fill="hold" grpId="0" nodeType="afterEffect">
                                  <p:stCondLst>
                                    <p:cond delay="0"/>
                                  </p:stCondLst>
                                  <p:childTnLst>
                                    <p:set>
                                      <p:cBhvr>
                                        <p:cTn id="48" dur="1" fill="hold">
                                          <p:stCondLst>
                                            <p:cond delay="0"/>
                                          </p:stCondLst>
                                        </p:cTn>
                                        <p:tgtEl>
                                          <p:spTgt spid="359433"/>
                                        </p:tgtEl>
                                        <p:attrNameLst>
                                          <p:attrName>style.visibility</p:attrName>
                                        </p:attrNameLst>
                                      </p:cBhvr>
                                      <p:to>
                                        <p:strVal val="visible"/>
                                      </p:to>
                                    </p:set>
                                    <p:animEffect transition="in" filter="box(in)">
                                      <p:cBhvr>
                                        <p:cTn id="49" dur="500"/>
                                        <p:tgtEl>
                                          <p:spTgt spid="359433"/>
                                        </p:tgtEl>
                                      </p:cBhvr>
                                    </p:animEffect>
                                  </p:childTnLst>
                                </p:cTn>
                              </p:par>
                            </p:childTnLst>
                          </p:cTn>
                        </p:par>
                        <p:par>
                          <p:cTn id="50" fill="hold" nodeType="afterGroup">
                            <p:stCondLst>
                              <p:cond delay="13000"/>
                            </p:stCondLst>
                            <p:childTnLst>
                              <p:par>
                                <p:cTn id="51" presetID="2" presetClass="entr" presetSubtype="4" fill="hold" grpId="0" nodeType="afterEffect">
                                  <p:stCondLst>
                                    <p:cond delay="2000"/>
                                  </p:stCondLst>
                                  <p:childTnLst>
                                    <p:set>
                                      <p:cBhvr>
                                        <p:cTn id="52" dur="1" fill="hold">
                                          <p:stCondLst>
                                            <p:cond delay="0"/>
                                          </p:stCondLst>
                                        </p:cTn>
                                        <p:tgtEl>
                                          <p:spTgt spid="359440"/>
                                        </p:tgtEl>
                                        <p:attrNameLst>
                                          <p:attrName>style.visibility</p:attrName>
                                        </p:attrNameLst>
                                      </p:cBhvr>
                                      <p:to>
                                        <p:strVal val="visible"/>
                                      </p:to>
                                    </p:set>
                                    <p:anim calcmode="lin" valueType="num">
                                      <p:cBhvr additive="base">
                                        <p:cTn id="53" dur="500" fill="hold"/>
                                        <p:tgtEl>
                                          <p:spTgt spid="359440"/>
                                        </p:tgtEl>
                                        <p:attrNameLst>
                                          <p:attrName>ppt_x</p:attrName>
                                        </p:attrNameLst>
                                      </p:cBhvr>
                                      <p:tavLst>
                                        <p:tav tm="0">
                                          <p:val>
                                            <p:strVal val="#ppt_x"/>
                                          </p:val>
                                        </p:tav>
                                        <p:tav tm="100000">
                                          <p:val>
                                            <p:strVal val="#ppt_x"/>
                                          </p:val>
                                        </p:tav>
                                      </p:tavLst>
                                    </p:anim>
                                    <p:anim calcmode="lin" valueType="num">
                                      <p:cBhvr additive="base">
                                        <p:cTn id="54" dur="500" fill="hold"/>
                                        <p:tgtEl>
                                          <p:spTgt spid="3594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6" grpId="0" animBg="1"/>
      <p:bldP spid="359429" grpId="0" animBg="1" autoUpdateAnimBg="0"/>
      <p:bldP spid="359430" grpId="0" animBg="1" autoUpdateAnimBg="0"/>
      <p:bldP spid="359431" grpId="0" animBg="1" autoUpdateAnimBg="0"/>
      <p:bldP spid="359432" grpId="0" animBg="1" autoUpdateAnimBg="0"/>
      <p:bldP spid="359433" grpId="0" animBg="1" autoUpdateAnimBg="0"/>
      <p:bldP spid="359434" grpId="0" animBg="1" autoUpdateAnimBg="0"/>
      <p:bldP spid="359435" grpId="0" animBg="1" autoUpdateAnimBg="0"/>
      <p:bldP spid="359436" grpId="0" animBg="1" autoUpdateAnimBg="0"/>
      <p:bldP spid="359437" grpId="0" animBg="1" autoUpdateAnimBg="0"/>
      <p:bldP spid="359438" grpId="0" animBg="1" autoUpdateAnimBg="0"/>
      <p:bldP spid="3594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81000" y="247650"/>
            <a:ext cx="9144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800" b="1">
              <a:solidFill>
                <a:schemeClr val="tx2"/>
              </a:solidFill>
              <a:latin typeface="ＭＳ Ｐゴシック" pitchFamily="50" charset="-128"/>
            </a:endParaRPr>
          </a:p>
        </p:txBody>
      </p:sp>
      <p:sp>
        <p:nvSpPr>
          <p:cNvPr id="43011" name="Line 3"/>
          <p:cNvSpPr>
            <a:spLocks noChangeShapeType="1"/>
          </p:cNvSpPr>
          <p:nvPr/>
        </p:nvSpPr>
        <p:spPr bwMode="auto">
          <a:xfrm>
            <a:off x="457200" y="762000"/>
            <a:ext cx="8153400"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12" name="Rectangle 4"/>
          <p:cNvSpPr>
            <a:spLocks noChangeArrowheads="1"/>
          </p:cNvSpPr>
          <p:nvPr/>
        </p:nvSpPr>
        <p:spPr bwMode="auto">
          <a:xfrm>
            <a:off x="1220788" y="838200"/>
            <a:ext cx="4341812" cy="457200"/>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ja-JP" altLang="en-US" b="1">
                <a:solidFill>
                  <a:schemeClr val="bg1"/>
                </a:solidFill>
                <a:latin typeface="ＭＳ Ｐゴシック" pitchFamily="50" charset="-128"/>
              </a:rPr>
              <a:t>新規業務への対応 ：事例①</a:t>
            </a:r>
          </a:p>
        </p:txBody>
      </p:sp>
      <p:grpSp>
        <p:nvGrpSpPr>
          <p:cNvPr id="43013" name="Group 5"/>
          <p:cNvGrpSpPr>
            <a:grpSpLocks/>
          </p:cNvGrpSpPr>
          <p:nvPr/>
        </p:nvGrpSpPr>
        <p:grpSpPr bwMode="auto">
          <a:xfrm>
            <a:off x="400050" y="1428750"/>
            <a:ext cx="8426450" cy="1647825"/>
            <a:chOff x="252" y="900"/>
            <a:chExt cx="5308" cy="1038"/>
          </a:xfrm>
        </p:grpSpPr>
        <p:sp>
          <p:nvSpPr>
            <p:cNvPr id="43014" name="Rectangle 6"/>
            <p:cNvSpPr>
              <a:spLocks noChangeArrowheads="1"/>
            </p:cNvSpPr>
            <p:nvPr/>
          </p:nvSpPr>
          <p:spPr bwMode="auto">
            <a:xfrm>
              <a:off x="1384" y="904"/>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2000">
                  <a:latin typeface="ＭＳ Ｐゴシック" pitchFamily="50" charset="-128"/>
                </a:rPr>
                <a:t>◇</a:t>
              </a:r>
              <a:r>
                <a:rPr lang="ja-JP" altLang="en-US" sz="2000">
                  <a:latin typeface="ＭＳ Ｐゴシック" pitchFamily="50" charset="-128"/>
                </a:rPr>
                <a:t>私達の職場では、会社の新規事業分野への展開方針に</a:t>
              </a:r>
            </a:p>
            <a:p>
              <a:r>
                <a:rPr lang="ja-JP" altLang="en-US" sz="2000">
                  <a:latin typeface="ＭＳ Ｐゴシック" pitchFamily="50" charset="-128"/>
                </a:rPr>
                <a:t>   基づき、４ヵ月後には未経験である新しい業務に取り組ま</a:t>
              </a:r>
            </a:p>
            <a:p>
              <a:r>
                <a:rPr lang="ja-JP" altLang="en-US" sz="2000">
                  <a:latin typeface="ＭＳ Ｐゴシック" pitchFamily="50" charset="-128"/>
                </a:rPr>
                <a:t>   なければならない</a:t>
              </a:r>
            </a:p>
            <a:p>
              <a:r>
                <a:rPr lang="ja-JP" altLang="en-US" sz="2000">
                  <a:latin typeface="ＭＳ Ｐゴシック" pitchFamily="50" charset="-128"/>
                </a:rPr>
                <a:t>◆新規業務を予定時期に混乱が無く開始させ、うまく軌道に</a:t>
              </a:r>
            </a:p>
            <a:p>
              <a:r>
                <a:rPr lang="ja-JP" altLang="en-US" sz="2000">
                  <a:latin typeface="ＭＳ Ｐゴシック" pitchFamily="50" charset="-128"/>
                </a:rPr>
                <a:t>   乗せたい。</a:t>
              </a:r>
            </a:p>
          </p:txBody>
        </p:sp>
        <p:sp>
          <p:nvSpPr>
            <p:cNvPr id="43015" name="Rectangle 7"/>
            <p:cNvSpPr>
              <a:spLocks noChangeArrowheads="1"/>
            </p:cNvSpPr>
            <p:nvPr/>
          </p:nvSpPr>
          <p:spPr bwMode="auto">
            <a:xfrm>
              <a:off x="252" y="900"/>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ja-JP" altLang="en-US" b="1"/>
                <a:t>状況（課題）</a:t>
              </a:r>
            </a:p>
          </p:txBody>
        </p:sp>
      </p:grpSp>
      <p:grpSp>
        <p:nvGrpSpPr>
          <p:cNvPr id="43043" name="Group 35"/>
          <p:cNvGrpSpPr>
            <a:grpSpLocks/>
          </p:cNvGrpSpPr>
          <p:nvPr/>
        </p:nvGrpSpPr>
        <p:grpSpPr bwMode="auto">
          <a:xfrm>
            <a:off x="4114800" y="3344863"/>
            <a:ext cx="4648200" cy="2935287"/>
            <a:chOff x="2592" y="2107"/>
            <a:chExt cx="2928" cy="1849"/>
          </a:xfrm>
        </p:grpSpPr>
        <p:grpSp>
          <p:nvGrpSpPr>
            <p:cNvPr id="43016" name="Group 8"/>
            <p:cNvGrpSpPr>
              <a:grpSpLocks/>
            </p:cNvGrpSpPr>
            <p:nvPr/>
          </p:nvGrpSpPr>
          <p:grpSpPr bwMode="auto">
            <a:xfrm>
              <a:off x="2592" y="2107"/>
              <a:ext cx="2928" cy="1849"/>
              <a:chOff x="2592" y="2107"/>
              <a:chExt cx="2928" cy="1849"/>
            </a:xfrm>
          </p:grpSpPr>
          <p:pic>
            <p:nvPicPr>
              <p:cNvPr id="43017" name="Picture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8" y="2107"/>
                <a:ext cx="2352" cy="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8" name="Line 10"/>
              <p:cNvSpPr>
                <a:spLocks noChangeShapeType="1"/>
              </p:cNvSpPr>
              <p:nvPr/>
            </p:nvSpPr>
            <p:spPr bwMode="auto">
              <a:xfrm flipH="1" flipV="1">
                <a:off x="4800" y="2688"/>
                <a:ext cx="192" cy="336"/>
              </a:xfrm>
              <a:prstGeom prst="line">
                <a:avLst/>
              </a:prstGeom>
              <a:noFill/>
              <a:ln w="25400">
                <a:solidFill>
                  <a:srgbClr val="FF33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19" name="AutoShape 11"/>
              <p:cNvSpPr>
                <a:spLocks noChangeArrowheads="1"/>
              </p:cNvSpPr>
              <p:nvPr/>
            </p:nvSpPr>
            <p:spPr bwMode="auto">
              <a:xfrm>
                <a:off x="4464" y="2976"/>
                <a:ext cx="816" cy="336"/>
              </a:xfrm>
              <a:prstGeom prst="roundRect">
                <a:avLst>
                  <a:gd name="adj" fmla="val 12495"/>
                </a:avLst>
              </a:prstGeom>
              <a:solidFill>
                <a:srgbClr val="FF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20" name="AutoShape 12"/>
              <p:cNvSpPr>
                <a:spLocks noChangeArrowheads="1"/>
              </p:cNvSpPr>
              <p:nvPr/>
            </p:nvSpPr>
            <p:spPr bwMode="auto">
              <a:xfrm>
                <a:off x="2640" y="2736"/>
                <a:ext cx="528" cy="336"/>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21" name="AutoShape 13"/>
              <p:cNvSpPr>
                <a:spLocks noChangeArrowheads="1"/>
              </p:cNvSpPr>
              <p:nvPr/>
            </p:nvSpPr>
            <p:spPr bwMode="auto">
              <a:xfrm>
                <a:off x="2640" y="2256"/>
                <a:ext cx="528" cy="336"/>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43022" name="Group 14"/>
              <p:cNvGrpSpPr>
                <a:grpSpLocks/>
              </p:cNvGrpSpPr>
              <p:nvPr/>
            </p:nvGrpSpPr>
            <p:grpSpPr bwMode="auto">
              <a:xfrm>
                <a:off x="3504" y="3648"/>
                <a:ext cx="816" cy="231"/>
                <a:chOff x="3504" y="3648"/>
                <a:chExt cx="816" cy="231"/>
              </a:xfrm>
            </p:grpSpPr>
            <p:sp>
              <p:nvSpPr>
                <p:cNvPr id="43023" name="AutoShape 15"/>
                <p:cNvSpPr>
                  <a:spLocks noChangeArrowheads="1"/>
                </p:cNvSpPr>
                <p:nvPr/>
              </p:nvSpPr>
              <p:spPr bwMode="auto">
                <a:xfrm>
                  <a:off x="3552" y="3648"/>
                  <a:ext cx="624" cy="192"/>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24" name="Rectangle 16"/>
                <p:cNvSpPr>
                  <a:spLocks noChangeArrowheads="1"/>
                </p:cNvSpPr>
                <p:nvPr/>
              </p:nvSpPr>
              <p:spPr bwMode="auto">
                <a:xfrm>
                  <a:off x="3504" y="3648"/>
                  <a:ext cx="8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活動期間</a:t>
                  </a:r>
                </a:p>
              </p:txBody>
            </p:sp>
          </p:grpSp>
          <p:sp>
            <p:nvSpPr>
              <p:cNvPr id="43025" name="Rectangle 17"/>
              <p:cNvSpPr>
                <a:spLocks noChangeArrowheads="1"/>
              </p:cNvSpPr>
              <p:nvPr/>
            </p:nvSpPr>
            <p:spPr bwMode="auto">
              <a:xfrm>
                <a:off x="4176" y="3744"/>
                <a:ext cx="96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t>業務の開始</a:t>
                </a:r>
              </a:p>
            </p:txBody>
          </p:sp>
          <p:sp>
            <p:nvSpPr>
              <p:cNvPr id="43026" name="Rectangle 18"/>
              <p:cNvSpPr>
                <a:spLocks noChangeArrowheads="1"/>
              </p:cNvSpPr>
              <p:nvPr/>
            </p:nvSpPr>
            <p:spPr bwMode="auto">
              <a:xfrm>
                <a:off x="3168" y="3744"/>
                <a:ext cx="4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a:t>現在</a:t>
                </a:r>
              </a:p>
            </p:txBody>
          </p:sp>
          <p:sp>
            <p:nvSpPr>
              <p:cNvPr id="43027" name="Rectangle 19"/>
              <p:cNvSpPr>
                <a:spLocks noChangeArrowheads="1"/>
              </p:cNvSpPr>
              <p:nvPr/>
            </p:nvSpPr>
            <p:spPr bwMode="auto">
              <a:xfrm>
                <a:off x="2592" y="2256"/>
                <a:ext cx="62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600"/>
                  <a:t>ありたい</a:t>
                </a:r>
              </a:p>
              <a:p>
                <a:r>
                  <a:rPr lang="ja-JP" altLang="en-US" sz="1600"/>
                  <a:t>          姿</a:t>
                </a:r>
              </a:p>
            </p:txBody>
          </p:sp>
          <p:sp>
            <p:nvSpPr>
              <p:cNvPr id="43028" name="Rectangle 20"/>
              <p:cNvSpPr>
                <a:spLocks noChangeArrowheads="1"/>
              </p:cNvSpPr>
              <p:nvPr/>
            </p:nvSpPr>
            <p:spPr bwMode="auto">
              <a:xfrm>
                <a:off x="2592" y="2736"/>
                <a:ext cx="62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600"/>
                  <a:t>未検討でのレベル  </a:t>
                </a:r>
              </a:p>
            </p:txBody>
          </p:sp>
          <p:sp>
            <p:nvSpPr>
              <p:cNvPr id="43029" name="Rectangle 21"/>
              <p:cNvSpPr>
                <a:spLocks noChangeArrowheads="1"/>
              </p:cNvSpPr>
              <p:nvPr/>
            </p:nvSpPr>
            <p:spPr bwMode="auto">
              <a:xfrm>
                <a:off x="4462" y="2976"/>
                <a:ext cx="81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just" eaLnBrk="0" hangingPunct="0"/>
                <a:r>
                  <a:rPr lang="ja-JP" altLang="en-US" sz="1600"/>
                  <a:t>発生問題を順次解決</a:t>
                </a:r>
              </a:p>
            </p:txBody>
          </p:sp>
        </p:grpSp>
        <p:grpSp>
          <p:nvGrpSpPr>
            <p:cNvPr id="43031" name="Group 23"/>
            <p:cNvGrpSpPr>
              <a:grpSpLocks/>
            </p:cNvGrpSpPr>
            <p:nvPr/>
          </p:nvGrpSpPr>
          <p:grpSpPr bwMode="auto">
            <a:xfrm>
              <a:off x="3264" y="2208"/>
              <a:ext cx="1057" cy="1344"/>
              <a:chOff x="3264" y="2208"/>
              <a:chExt cx="1057" cy="1344"/>
            </a:xfrm>
          </p:grpSpPr>
          <p:sp>
            <p:nvSpPr>
              <p:cNvPr id="43032" name="Line 24"/>
              <p:cNvSpPr>
                <a:spLocks noChangeShapeType="1"/>
              </p:cNvSpPr>
              <p:nvPr/>
            </p:nvSpPr>
            <p:spPr bwMode="auto">
              <a:xfrm flipV="1">
                <a:off x="3888" y="2976"/>
                <a:ext cx="0" cy="576"/>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33" name="AutoShape 25"/>
              <p:cNvSpPr>
                <a:spLocks noChangeArrowheads="1"/>
              </p:cNvSpPr>
              <p:nvPr/>
            </p:nvSpPr>
            <p:spPr bwMode="auto">
              <a:xfrm>
                <a:off x="3312" y="2208"/>
                <a:ext cx="864" cy="720"/>
              </a:xfrm>
              <a:prstGeom prst="roundRect">
                <a:avLst>
                  <a:gd name="adj" fmla="val 12495"/>
                </a:avLst>
              </a:prstGeom>
              <a:solidFill>
                <a:srgbClr val="FF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3034" name="Rectangle 26"/>
              <p:cNvSpPr>
                <a:spLocks noChangeArrowheads="1"/>
              </p:cNvSpPr>
              <p:nvPr/>
            </p:nvSpPr>
            <p:spPr bwMode="auto">
              <a:xfrm>
                <a:off x="3264" y="2256"/>
                <a:ext cx="1008"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a:latin typeface="ＭＳ Ｐゴシック" pitchFamily="50" charset="-128"/>
                  </a:rPr>
                  <a:t>事前に検討し、新たなやり方を創り出して、業務を開始。</a:t>
                </a:r>
              </a:p>
            </p:txBody>
          </p:sp>
          <p:sp>
            <p:nvSpPr>
              <p:cNvPr id="43035" name="Freeform 27"/>
              <p:cNvSpPr>
                <a:spLocks/>
              </p:cNvSpPr>
              <p:nvPr/>
            </p:nvSpPr>
            <p:spPr bwMode="auto">
              <a:xfrm>
                <a:off x="4176" y="2304"/>
                <a:ext cx="145" cy="193"/>
              </a:xfrm>
              <a:custGeom>
                <a:avLst/>
                <a:gdLst>
                  <a:gd name="T0" fmla="*/ 84 w 145"/>
                  <a:gd name="T1" fmla="*/ 48 h 193"/>
                  <a:gd name="T2" fmla="*/ 84 w 145"/>
                  <a:gd name="T3" fmla="*/ 0 h 193"/>
                  <a:gd name="T4" fmla="*/ 144 w 145"/>
                  <a:gd name="T5" fmla="*/ 96 h 193"/>
                  <a:gd name="T6" fmla="*/ 84 w 145"/>
                  <a:gd name="T7" fmla="*/ 192 h 193"/>
                  <a:gd name="T8" fmla="*/ 84 w 145"/>
                  <a:gd name="T9" fmla="*/ 144 h 193"/>
                  <a:gd name="T10" fmla="*/ 0 w 145"/>
                  <a:gd name="T11" fmla="*/ 144 h 193"/>
                  <a:gd name="T12" fmla="*/ 0 w 145"/>
                  <a:gd name="T13" fmla="*/ 48 h 193"/>
                  <a:gd name="T14" fmla="*/ 84 w 145"/>
                  <a:gd name="T15" fmla="*/ 48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93">
                    <a:moveTo>
                      <a:pt x="84" y="48"/>
                    </a:moveTo>
                    <a:lnTo>
                      <a:pt x="84" y="0"/>
                    </a:lnTo>
                    <a:lnTo>
                      <a:pt x="144" y="96"/>
                    </a:lnTo>
                    <a:lnTo>
                      <a:pt x="84" y="192"/>
                    </a:lnTo>
                    <a:lnTo>
                      <a:pt x="84" y="144"/>
                    </a:lnTo>
                    <a:lnTo>
                      <a:pt x="0" y="144"/>
                    </a:lnTo>
                    <a:lnTo>
                      <a:pt x="0" y="48"/>
                    </a:lnTo>
                    <a:lnTo>
                      <a:pt x="84" y="48"/>
                    </a:lnTo>
                  </a:path>
                </a:pathLst>
              </a:custGeom>
              <a:solidFill>
                <a:schemeClr val="accent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43042" name="Group 34"/>
          <p:cNvGrpSpPr>
            <a:grpSpLocks/>
          </p:cNvGrpSpPr>
          <p:nvPr/>
        </p:nvGrpSpPr>
        <p:grpSpPr bwMode="auto">
          <a:xfrm>
            <a:off x="438150" y="2216150"/>
            <a:ext cx="3810000" cy="4037013"/>
            <a:chOff x="276" y="1396"/>
            <a:chExt cx="2400" cy="2543"/>
          </a:xfrm>
        </p:grpSpPr>
        <p:sp>
          <p:nvSpPr>
            <p:cNvPr id="43036" name="Rectangle 28"/>
            <p:cNvSpPr>
              <a:spLocks noChangeArrowheads="1"/>
            </p:cNvSpPr>
            <p:nvPr/>
          </p:nvSpPr>
          <p:spPr bwMode="auto">
            <a:xfrm>
              <a:off x="468" y="3204"/>
              <a:ext cx="2208" cy="735"/>
            </a:xfrm>
            <a:prstGeom prst="rect">
              <a:avLst/>
            </a:prstGeom>
            <a:solidFill>
              <a:schemeClr val="bg1"/>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ltLang="ja-JP" sz="800">
                <a:latin typeface="ＭＳ Ｐゴシック" pitchFamily="50" charset="-128"/>
              </a:endParaRPr>
            </a:p>
            <a:p>
              <a:r>
                <a:rPr lang="ja-JP" altLang="en-US" sz="2000">
                  <a:latin typeface="ＭＳ Ｐゴシック" pitchFamily="50" charset="-128"/>
                </a:rPr>
                <a:t>先を読み、「ありたい姿」を明確にして、事前に対処すべき方策を検討することが必要。</a:t>
              </a:r>
            </a:p>
          </p:txBody>
        </p:sp>
        <p:sp>
          <p:nvSpPr>
            <p:cNvPr id="43037" name="Rectangle 29"/>
            <p:cNvSpPr>
              <a:spLocks noChangeArrowheads="1"/>
            </p:cNvSpPr>
            <p:nvPr/>
          </p:nvSpPr>
          <p:spPr bwMode="auto">
            <a:xfrm>
              <a:off x="376" y="2344"/>
              <a:ext cx="2208" cy="919"/>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ltLang="ja-JP" sz="800">
                <a:solidFill>
                  <a:srgbClr val="FF3300"/>
                </a:solidFill>
                <a:latin typeface="ＭＳ Ｐゴシック" pitchFamily="50" charset="-128"/>
              </a:endParaRPr>
            </a:p>
            <a:p>
              <a:r>
                <a:rPr lang="en-US" altLang="ja-JP" sz="2000">
                  <a:solidFill>
                    <a:srgbClr val="FF3300"/>
                  </a:solidFill>
                  <a:latin typeface="ＭＳ Ｐゴシック" pitchFamily="50" charset="-128"/>
                </a:rPr>
                <a:t>★</a:t>
              </a:r>
              <a:r>
                <a:rPr lang="ja-JP" altLang="en-US" sz="2000">
                  <a:latin typeface="ＭＳ Ｐゴシック" pitchFamily="50" charset="-128"/>
                </a:rPr>
                <a:t>過去の状況・データが把握し</a:t>
              </a:r>
            </a:p>
            <a:p>
              <a:r>
                <a:rPr lang="ja-JP" altLang="en-US" sz="2000">
                  <a:latin typeface="ＭＳ Ｐゴシック" pitchFamily="50" charset="-128"/>
                </a:rPr>
                <a:t>    にくい」または「無い」ため、</a:t>
              </a:r>
            </a:p>
            <a:p>
              <a:r>
                <a:rPr lang="ja-JP" altLang="en-US" sz="2000">
                  <a:latin typeface="ＭＳ Ｐゴシック" pitchFamily="50" charset="-128"/>
                </a:rPr>
                <a:t>   悪さの原因追究、すなわち</a:t>
              </a:r>
            </a:p>
            <a:p>
              <a:r>
                <a:rPr lang="ja-JP" altLang="en-US" sz="2000">
                  <a:latin typeface="ＭＳ Ｐゴシック" pitchFamily="50" charset="-128"/>
                </a:rPr>
                <a:t>    「要因解析」ができにくい。</a:t>
              </a:r>
            </a:p>
          </p:txBody>
        </p:sp>
        <p:sp>
          <p:nvSpPr>
            <p:cNvPr id="43038" name="Rectangle 30"/>
            <p:cNvSpPr>
              <a:spLocks noChangeArrowheads="1"/>
            </p:cNvSpPr>
            <p:nvPr/>
          </p:nvSpPr>
          <p:spPr bwMode="auto">
            <a:xfrm>
              <a:off x="276" y="2052"/>
              <a:ext cx="2208"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ja-JP" altLang="en-US" b="1"/>
                <a:t>問題解決型の適用は？</a:t>
              </a:r>
            </a:p>
          </p:txBody>
        </p:sp>
        <p:sp>
          <p:nvSpPr>
            <p:cNvPr id="43039" name="AutoShape 31"/>
            <p:cNvSpPr>
              <a:spLocks noChangeArrowheads="1"/>
            </p:cNvSpPr>
            <p:nvPr/>
          </p:nvSpPr>
          <p:spPr bwMode="auto">
            <a:xfrm>
              <a:off x="772" y="1396"/>
              <a:ext cx="232" cy="616"/>
            </a:xfrm>
            <a:prstGeom prst="downArrow">
              <a:avLst>
                <a:gd name="adj1" fmla="val 50000"/>
                <a:gd name="adj2" fmla="val 105162"/>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43040" name="Rectangle 32"/>
          <p:cNvSpPr>
            <a:spLocks noChangeArrowheads="1"/>
          </p:cNvSpPr>
          <p:nvPr/>
        </p:nvSpPr>
        <p:spPr bwMode="auto">
          <a:xfrm>
            <a:off x="452438" y="0"/>
            <a:ext cx="823753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ja-JP" altLang="en-US" sz="3600">
                <a:solidFill>
                  <a:schemeClr val="tx2"/>
                </a:solidFill>
                <a:latin typeface="HG創英角ｺﾞｼｯｸUB" pitchFamily="49" charset="-128"/>
                <a:ea typeface="HG創英角ｺﾞｼｯｸUB" pitchFamily="49" charset="-128"/>
              </a:rPr>
              <a:t>どんな時、課題達成型</a:t>
            </a:r>
            <a:r>
              <a:rPr lang="en-US" altLang="ja-JP" sz="3600">
                <a:solidFill>
                  <a:schemeClr val="tx2"/>
                </a:solidFill>
                <a:latin typeface="HG創英角ｺﾞｼｯｸUB" pitchFamily="49" charset="-128"/>
                <a:ea typeface="HG創英角ｺﾞｼｯｸUB" pitchFamily="49" charset="-128"/>
              </a:rPr>
              <a:t>QC</a:t>
            </a:r>
            <a:r>
              <a:rPr lang="ja-JP" altLang="en-US" sz="3600">
                <a:solidFill>
                  <a:schemeClr val="tx2"/>
                </a:solidFill>
                <a:latin typeface="HG創英角ｺﾞｼｯｸUB" pitchFamily="49" charset="-128"/>
                <a:ea typeface="HG創英角ｺﾞｼｯｸUB" pitchFamily="49" charset="-128"/>
              </a:rPr>
              <a:t>ストーリーか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3042"/>
                                        </p:tgtEl>
                                        <p:attrNameLst>
                                          <p:attrName>style.visibility</p:attrName>
                                        </p:attrNameLst>
                                      </p:cBhvr>
                                      <p:to>
                                        <p:strVal val="visible"/>
                                      </p:to>
                                    </p:set>
                                    <p:anim calcmode="lin" valueType="num">
                                      <p:cBhvr additive="base">
                                        <p:cTn id="7" dur="500" fill="hold"/>
                                        <p:tgtEl>
                                          <p:spTgt spid="43042"/>
                                        </p:tgtEl>
                                        <p:attrNameLst>
                                          <p:attrName>ppt_x</p:attrName>
                                        </p:attrNameLst>
                                      </p:cBhvr>
                                      <p:tavLst>
                                        <p:tav tm="0">
                                          <p:val>
                                            <p:strVal val="#ppt_x"/>
                                          </p:val>
                                        </p:tav>
                                        <p:tav tm="100000">
                                          <p:val>
                                            <p:strVal val="#ppt_x"/>
                                          </p:val>
                                        </p:tav>
                                      </p:tavLst>
                                    </p:anim>
                                    <p:anim calcmode="lin" valueType="num">
                                      <p:cBhvr additive="base">
                                        <p:cTn id="8" dur="500" fill="hold"/>
                                        <p:tgtEl>
                                          <p:spTgt spid="430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3043"/>
                                        </p:tgtEl>
                                        <p:attrNameLst>
                                          <p:attrName>style.visibility</p:attrName>
                                        </p:attrNameLst>
                                      </p:cBhvr>
                                      <p:to>
                                        <p:strVal val="visible"/>
                                      </p:to>
                                    </p:set>
                                    <p:anim calcmode="lin" valueType="num">
                                      <p:cBhvr additive="base">
                                        <p:cTn id="13" dur="500" fill="hold"/>
                                        <p:tgtEl>
                                          <p:spTgt spid="43043"/>
                                        </p:tgtEl>
                                        <p:attrNameLst>
                                          <p:attrName>ppt_x</p:attrName>
                                        </p:attrNameLst>
                                      </p:cBhvr>
                                      <p:tavLst>
                                        <p:tav tm="0">
                                          <p:val>
                                            <p:strVal val="#ppt_x"/>
                                          </p:val>
                                        </p:tav>
                                        <p:tav tm="100000">
                                          <p:val>
                                            <p:strVal val="#ppt_x"/>
                                          </p:val>
                                        </p:tav>
                                      </p:tavLst>
                                    </p:anim>
                                    <p:anim calcmode="lin" valueType="num">
                                      <p:cBhvr additive="base">
                                        <p:cTn id="14" dur="500" fill="hold"/>
                                        <p:tgtEl>
                                          <p:spTgt spid="430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Line 1026"/>
          <p:cNvSpPr>
            <a:spLocks noChangeShapeType="1"/>
          </p:cNvSpPr>
          <p:nvPr/>
        </p:nvSpPr>
        <p:spPr bwMode="auto">
          <a:xfrm>
            <a:off x="427038" y="688975"/>
            <a:ext cx="8153400"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563" name="Rectangle 1027"/>
          <p:cNvSpPr>
            <a:spLocks noChangeArrowheads="1"/>
          </p:cNvSpPr>
          <p:nvPr/>
        </p:nvSpPr>
        <p:spPr bwMode="auto">
          <a:xfrm>
            <a:off x="381000" y="247650"/>
            <a:ext cx="9144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800" b="1">
              <a:solidFill>
                <a:schemeClr val="tx2"/>
              </a:solidFill>
              <a:latin typeface="ＭＳ Ｐゴシック" pitchFamily="50" charset="-128"/>
            </a:endParaRPr>
          </a:p>
        </p:txBody>
      </p:sp>
      <p:sp>
        <p:nvSpPr>
          <p:cNvPr id="450564" name="Rectangle 1028"/>
          <p:cNvSpPr>
            <a:spLocks noChangeArrowheads="1"/>
          </p:cNvSpPr>
          <p:nvPr/>
        </p:nvSpPr>
        <p:spPr bwMode="auto">
          <a:xfrm>
            <a:off x="1525588" y="838200"/>
            <a:ext cx="3579812" cy="457200"/>
          </a:xfrm>
          <a:prstGeom prst="rect">
            <a:avLst/>
          </a:prstGeom>
          <a:solidFill>
            <a:srgbClr val="00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ja-JP" altLang="en-US" b="1">
                <a:solidFill>
                  <a:schemeClr val="bg1"/>
                </a:solidFill>
                <a:latin typeface="ＭＳ Ｐゴシック" pitchFamily="50" charset="-128"/>
              </a:rPr>
              <a:t>現状打破：事例②</a:t>
            </a:r>
          </a:p>
        </p:txBody>
      </p:sp>
      <p:grpSp>
        <p:nvGrpSpPr>
          <p:cNvPr id="450565" name="Group 1029"/>
          <p:cNvGrpSpPr>
            <a:grpSpLocks/>
          </p:cNvGrpSpPr>
          <p:nvPr/>
        </p:nvGrpSpPr>
        <p:grpSpPr bwMode="auto">
          <a:xfrm>
            <a:off x="400050" y="1428750"/>
            <a:ext cx="8426450" cy="1343025"/>
            <a:chOff x="252" y="900"/>
            <a:chExt cx="5308" cy="846"/>
          </a:xfrm>
        </p:grpSpPr>
        <p:sp>
          <p:nvSpPr>
            <p:cNvPr id="450566" name="Rectangle 1030"/>
            <p:cNvSpPr>
              <a:spLocks noChangeArrowheads="1"/>
            </p:cNvSpPr>
            <p:nvPr/>
          </p:nvSpPr>
          <p:spPr bwMode="auto">
            <a:xfrm>
              <a:off x="1384" y="904"/>
              <a:ext cx="4176" cy="842"/>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2000">
                  <a:latin typeface="ＭＳ Ｐゴシック" pitchFamily="50" charset="-128"/>
                </a:rPr>
                <a:t>◇</a:t>
              </a:r>
              <a:r>
                <a:rPr lang="ja-JP" altLang="en-US" sz="2000">
                  <a:latin typeface="ＭＳ Ｐゴシック" pitchFamily="50" charset="-128"/>
                </a:rPr>
                <a:t>現在は手作業で組立を行っているが、１台製造するのに</a:t>
              </a:r>
            </a:p>
            <a:p>
              <a:r>
                <a:rPr lang="ja-JP" altLang="en-US" sz="2000">
                  <a:latin typeface="ＭＳ Ｐゴシック" pitchFamily="50" charset="-128"/>
                </a:rPr>
                <a:t>    ４時間もかかり、残業も多く困っていた。</a:t>
              </a:r>
            </a:p>
            <a:p>
              <a:r>
                <a:rPr lang="ja-JP" altLang="en-US" sz="2000">
                  <a:latin typeface="ＭＳ Ｐゴシック" pitchFamily="50" charset="-128"/>
                </a:rPr>
                <a:t>◆１台当り２時間で製造できたら、ほとんど残業もしないです</a:t>
              </a:r>
            </a:p>
            <a:p>
              <a:r>
                <a:rPr lang="ja-JP" altLang="en-US" sz="2000">
                  <a:latin typeface="ＭＳ Ｐゴシック" pitchFamily="50" charset="-128"/>
                </a:rPr>
                <a:t>   む。何とかできないだろうか。</a:t>
              </a:r>
            </a:p>
          </p:txBody>
        </p:sp>
        <p:sp>
          <p:nvSpPr>
            <p:cNvPr id="450567" name="Rectangle 1031"/>
            <p:cNvSpPr>
              <a:spLocks noChangeArrowheads="1"/>
            </p:cNvSpPr>
            <p:nvPr/>
          </p:nvSpPr>
          <p:spPr bwMode="auto">
            <a:xfrm>
              <a:off x="252" y="900"/>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ja-JP" altLang="en-US" b="1"/>
                <a:t>状況（課題）</a:t>
              </a:r>
            </a:p>
          </p:txBody>
        </p:sp>
      </p:grpSp>
      <p:grpSp>
        <p:nvGrpSpPr>
          <p:cNvPr id="450568" name="Group 1032"/>
          <p:cNvGrpSpPr>
            <a:grpSpLocks/>
          </p:cNvGrpSpPr>
          <p:nvPr/>
        </p:nvGrpSpPr>
        <p:grpSpPr bwMode="auto">
          <a:xfrm>
            <a:off x="4953000" y="3276600"/>
            <a:ext cx="4044950" cy="2881313"/>
            <a:chOff x="3120" y="2064"/>
            <a:chExt cx="2548" cy="1815"/>
          </a:xfrm>
        </p:grpSpPr>
        <p:pic>
          <p:nvPicPr>
            <p:cNvPr id="450569" name="Picture 103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6" y="2065"/>
              <a:ext cx="1815" cy="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570" name="Picture 10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7" y="2528"/>
              <a:ext cx="1261" cy="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571" name="AutoShape 1035"/>
            <p:cNvSpPr>
              <a:spLocks noChangeArrowheads="1"/>
            </p:cNvSpPr>
            <p:nvPr/>
          </p:nvSpPr>
          <p:spPr bwMode="auto">
            <a:xfrm>
              <a:off x="3168" y="2448"/>
              <a:ext cx="528" cy="336"/>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572" name="AutoShape 1036"/>
            <p:cNvSpPr>
              <a:spLocks noChangeArrowheads="1"/>
            </p:cNvSpPr>
            <p:nvPr/>
          </p:nvSpPr>
          <p:spPr bwMode="auto">
            <a:xfrm>
              <a:off x="3168" y="2064"/>
              <a:ext cx="528" cy="336"/>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573" name="Rectangle 1037"/>
            <p:cNvSpPr>
              <a:spLocks noChangeArrowheads="1"/>
            </p:cNvSpPr>
            <p:nvPr/>
          </p:nvSpPr>
          <p:spPr bwMode="auto">
            <a:xfrm>
              <a:off x="3120" y="2064"/>
              <a:ext cx="62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600"/>
                <a:t>ありたい</a:t>
              </a:r>
            </a:p>
            <a:p>
              <a:r>
                <a:rPr lang="ja-JP" altLang="en-US" sz="1600"/>
                <a:t>          姿</a:t>
              </a:r>
            </a:p>
          </p:txBody>
        </p:sp>
        <p:sp>
          <p:nvSpPr>
            <p:cNvPr id="450574" name="Rectangle 1038"/>
            <p:cNvSpPr>
              <a:spLocks noChangeArrowheads="1"/>
            </p:cNvSpPr>
            <p:nvPr/>
          </p:nvSpPr>
          <p:spPr bwMode="auto">
            <a:xfrm>
              <a:off x="3168" y="2448"/>
              <a:ext cx="62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600"/>
                <a:t>現在の</a:t>
              </a:r>
            </a:p>
            <a:p>
              <a:r>
                <a:rPr lang="ja-JP" altLang="en-US" sz="1600"/>
                <a:t>          姿</a:t>
              </a:r>
            </a:p>
          </p:txBody>
        </p:sp>
        <p:sp>
          <p:nvSpPr>
            <p:cNvPr id="450575" name="Rectangle 1039"/>
            <p:cNvSpPr>
              <a:spLocks noChangeArrowheads="1"/>
            </p:cNvSpPr>
            <p:nvPr/>
          </p:nvSpPr>
          <p:spPr bwMode="auto">
            <a:xfrm>
              <a:off x="3696" y="2832"/>
              <a:ext cx="528" cy="336"/>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576" name="Rectangle 1040"/>
            <p:cNvSpPr>
              <a:spLocks noChangeArrowheads="1"/>
            </p:cNvSpPr>
            <p:nvPr/>
          </p:nvSpPr>
          <p:spPr bwMode="auto">
            <a:xfrm>
              <a:off x="3648" y="2832"/>
              <a:ext cx="57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600"/>
                <a:t>これまで</a:t>
              </a:r>
            </a:p>
            <a:p>
              <a:r>
                <a:rPr lang="ja-JP" altLang="en-US" sz="1600"/>
                <a:t>の改善</a:t>
              </a:r>
            </a:p>
          </p:txBody>
        </p:sp>
        <p:grpSp>
          <p:nvGrpSpPr>
            <p:cNvPr id="450577" name="Group 1041"/>
            <p:cNvGrpSpPr>
              <a:grpSpLocks/>
            </p:cNvGrpSpPr>
            <p:nvPr/>
          </p:nvGrpSpPr>
          <p:grpSpPr bwMode="auto">
            <a:xfrm>
              <a:off x="4512" y="3648"/>
              <a:ext cx="816" cy="231"/>
              <a:chOff x="4512" y="3648"/>
              <a:chExt cx="816" cy="231"/>
            </a:xfrm>
          </p:grpSpPr>
          <p:sp>
            <p:nvSpPr>
              <p:cNvPr id="450578" name="AutoShape 1042"/>
              <p:cNvSpPr>
                <a:spLocks noChangeArrowheads="1"/>
              </p:cNvSpPr>
              <p:nvPr/>
            </p:nvSpPr>
            <p:spPr bwMode="auto">
              <a:xfrm>
                <a:off x="4560" y="3648"/>
                <a:ext cx="624" cy="192"/>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579" name="Rectangle 1043"/>
              <p:cNvSpPr>
                <a:spLocks noChangeArrowheads="1"/>
              </p:cNvSpPr>
              <p:nvPr/>
            </p:nvSpPr>
            <p:spPr bwMode="auto">
              <a:xfrm>
                <a:off x="4512" y="3648"/>
                <a:ext cx="8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活動期間</a:t>
                </a:r>
              </a:p>
            </p:txBody>
          </p:sp>
        </p:grpSp>
      </p:grpSp>
      <p:grpSp>
        <p:nvGrpSpPr>
          <p:cNvPr id="450580" name="Group 1044"/>
          <p:cNvGrpSpPr>
            <a:grpSpLocks/>
          </p:cNvGrpSpPr>
          <p:nvPr/>
        </p:nvGrpSpPr>
        <p:grpSpPr bwMode="auto">
          <a:xfrm>
            <a:off x="438150" y="2139950"/>
            <a:ext cx="4648200" cy="3960813"/>
            <a:chOff x="276" y="1348"/>
            <a:chExt cx="2928" cy="2495"/>
          </a:xfrm>
        </p:grpSpPr>
        <p:sp>
          <p:nvSpPr>
            <p:cNvPr id="450581" name="AutoShape 1045"/>
            <p:cNvSpPr>
              <a:spLocks noChangeArrowheads="1"/>
            </p:cNvSpPr>
            <p:nvPr/>
          </p:nvSpPr>
          <p:spPr bwMode="auto">
            <a:xfrm>
              <a:off x="772" y="1348"/>
              <a:ext cx="232" cy="568"/>
            </a:xfrm>
            <a:prstGeom prst="downArrow">
              <a:avLst>
                <a:gd name="adj1" fmla="val 50000"/>
                <a:gd name="adj2" fmla="val 95256"/>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450582" name="Rectangle 1046"/>
            <p:cNvSpPr>
              <a:spLocks noChangeArrowheads="1"/>
            </p:cNvSpPr>
            <p:nvPr/>
          </p:nvSpPr>
          <p:spPr bwMode="auto">
            <a:xfrm>
              <a:off x="468" y="3300"/>
              <a:ext cx="2736" cy="543"/>
            </a:xfrm>
            <a:prstGeom prst="rect">
              <a:avLst/>
            </a:prstGeom>
            <a:solidFill>
              <a:schemeClr val="bg1"/>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ltLang="ja-JP" sz="800">
                <a:latin typeface="ＭＳ Ｐゴシック" pitchFamily="50" charset="-128"/>
              </a:endParaRPr>
            </a:p>
            <a:p>
              <a:pPr algn="just" eaLnBrk="0" hangingPunct="0"/>
              <a:r>
                <a:rPr lang="ja-JP" altLang="en-US" sz="2000">
                  <a:latin typeface="ＭＳ Ｐゴシック" pitchFamily="50" charset="-128"/>
                </a:rPr>
                <a:t>発想を変え、根本から見直して、対策していくことが必要。</a:t>
              </a:r>
            </a:p>
          </p:txBody>
        </p:sp>
        <p:sp>
          <p:nvSpPr>
            <p:cNvPr id="450583" name="Rectangle 1047"/>
            <p:cNvSpPr>
              <a:spLocks noChangeArrowheads="1"/>
            </p:cNvSpPr>
            <p:nvPr/>
          </p:nvSpPr>
          <p:spPr bwMode="auto">
            <a:xfrm>
              <a:off x="376" y="2248"/>
              <a:ext cx="2688" cy="1111"/>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n-US" altLang="ja-JP" sz="800">
                <a:solidFill>
                  <a:srgbClr val="FF3300"/>
                </a:solidFill>
                <a:latin typeface="ＭＳ Ｐゴシック" pitchFamily="50" charset="-128"/>
              </a:endParaRPr>
            </a:p>
            <a:p>
              <a:r>
                <a:rPr lang="en-US" altLang="ja-JP" sz="2000">
                  <a:solidFill>
                    <a:srgbClr val="FF3300"/>
                  </a:solidFill>
                  <a:latin typeface="ＭＳ Ｐゴシック" pitchFamily="50" charset="-128"/>
                </a:rPr>
                <a:t>★</a:t>
              </a:r>
              <a:r>
                <a:rPr lang="ja-JP" altLang="en-US" sz="2000">
                  <a:latin typeface="ＭＳ Ｐゴシック" pitchFamily="50" charset="-128"/>
                </a:rPr>
                <a:t>絞り込んだ問題に対しての悪さの</a:t>
              </a:r>
            </a:p>
            <a:p>
              <a:r>
                <a:rPr lang="ja-JP" altLang="en-US" sz="2000">
                  <a:latin typeface="ＭＳ Ｐゴシック" pitchFamily="50" charset="-128"/>
                </a:rPr>
                <a:t>   原因除去や、単なるムダの排除で</a:t>
              </a:r>
            </a:p>
            <a:p>
              <a:r>
                <a:rPr lang="ja-JP" altLang="en-US" sz="2000">
                  <a:latin typeface="ＭＳ Ｐゴシック" pitchFamily="50" charset="-128"/>
                </a:rPr>
                <a:t>   は、改善活動の繰り返しで、徐々に</a:t>
              </a:r>
            </a:p>
            <a:p>
              <a:r>
                <a:rPr lang="ja-JP" altLang="en-US" sz="2000">
                  <a:latin typeface="ＭＳ Ｐゴシック" pitchFamily="50" charset="-128"/>
                </a:rPr>
                <a:t>   時間短縮化は可能であるが、短期</a:t>
              </a:r>
            </a:p>
            <a:p>
              <a:r>
                <a:rPr lang="ja-JP" altLang="en-US" sz="2000">
                  <a:latin typeface="ＭＳ Ｐゴシック" pitchFamily="50" charset="-128"/>
                </a:rPr>
                <a:t>   間での大幅な効果は期待できない。</a:t>
              </a:r>
            </a:p>
          </p:txBody>
        </p:sp>
        <p:sp>
          <p:nvSpPr>
            <p:cNvPr id="450584" name="Rectangle 1048"/>
            <p:cNvSpPr>
              <a:spLocks noChangeArrowheads="1"/>
            </p:cNvSpPr>
            <p:nvPr/>
          </p:nvSpPr>
          <p:spPr bwMode="auto">
            <a:xfrm>
              <a:off x="276" y="1956"/>
              <a:ext cx="2208"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ja-JP" altLang="en-US" b="1"/>
                <a:t>問題解決型の適用は？</a:t>
              </a:r>
            </a:p>
          </p:txBody>
        </p:sp>
      </p:grpSp>
      <p:sp>
        <p:nvSpPr>
          <p:cNvPr id="450585" name="Rectangle 1049"/>
          <p:cNvSpPr>
            <a:spLocks noChangeArrowheads="1"/>
          </p:cNvSpPr>
          <p:nvPr/>
        </p:nvSpPr>
        <p:spPr bwMode="auto">
          <a:xfrm>
            <a:off x="230188" y="-185738"/>
            <a:ext cx="8656637" cy="1100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ja-JP" altLang="en-US" sz="3600">
                <a:solidFill>
                  <a:schemeClr val="tx2"/>
                </a:solidFill>
                <a:latin typeface="HG創英角ｺﾞｼｯｸUB" pitchFamily="49" charset="-128"/>
                <a:ea typeface="HG創英角ｺﾞｼｯｸUB" pitchFamily="49" charset="-128"/>
              </a:rPr>
              <a:t>どんな時、課題達成型</a:t>
            </a:r>
            <a:r>
              <a:rPr lang="en-US" altLang="ja-JP" sz="3600">
                <a:solidFill>
                  <a:schemeClr val="tx2"/>
                </a:solidFill>
                <a:latin typeface="HG創英角ｺﾞｼｯｸUB" pitchFamily="49" charset="-128"/>
                <a:ea typeface="HG創英角ｺﾞｼｯｸUB" pitchFamily="49" charset="-128"/>
              </a:rPr>
              <a:t>QC</a:t>
            </a:r>
            <a:r>
              <a:rPr lang="ja-JP" altLang="en-US" sz="3600">
                <a:solidFill>
                  <a:schemeClr val="tx2"/>
                </a:solidFill>
                <a:latin typeface="HG創英角ｺﾞｼｯｸUB" pitchFamily="49" charset="-128"/>
                <a:ea typeface="HG創英角ｺﾞｼｯｸUB" pitchFamily="49" charset="-128"/>
              </a:rPr>
              <a:t>ストーリーか</a:t>
            </a:r>
          </a:p>
        </p:txBody>
      </p:sp>
      <p:sp>
        <p:nvSpPr>
          <p:cNvPr id="450586" name="Text Box 1050"/>
          <p:cNvSpPr txBox="1">
            <a:spLocks noChangeArrowheads="1"/>
          </p:cNvSpPr>
          <p:nvPr/>
        </p:nvSpPr>
        <p:spPr bwMode="auto">
          <a:xfrm>
            <a:off x="8382000" y="6411913"/>
            <a:ext cx="617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ja-JP" altLang="ja-JP" sz="1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50580"/>
                                        </p:tgtEl>
                                        <p:attrNameLst>
                                          <p:attrName>style.visibility</p:attrName>
                                        </p:attrNameLst>
                                      </p:cBhvr>
                                      <p:to>
                                        <p:strVal val="visible"/>
                                      </p:to>
                                    </p:set>
                                    <p:anim calcmode="lin" valueType="num">
                                      <p:cBhvr additive="base">
                                        <p:cTn id="7" dur="500" fill="hold"/>
                                        <p:tgtEl>
                                          <p:spTgt spid="450580"/>
                                        </p:tgtEl>
                                        <p:attrNameLst>
                                          <p:attrName>ppt_x</p:attrName>
                                        </p:attrNameLst>
                                      </p:cBhvr>
                                      <p:tavLst>
                                        <p:tav tm="0">
                                          <p:val>
                                            <p:strVal val="#ppt_x"/>
                                          </p:val>
                                        </p:tav>
                                        <p:tav tm="100000">
                                          <p:val>
                                            <p:strVal val="#ppt_x"/>
                                          </p:val>
                                        </p:tav>
                                      </p:tavLst>
                                    </p:anim>
                                    <p:anim calcmode="lin" valueType="num">
                                      <p:cBhvr additive="base">
                                        <p:cTn id="8" dur="500" fill="hold"/>
                                        <p:tgtEl>
                                          <p:spTgt spid="45058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50568"/>
                                        </p:tgtEl>
                                        <p:attrNameLst>
                                          <p:attrName>style.visibility</p:attrName>
                                        </p:attrNameLst>
                                      </p:cBhvr>
                                      <p:to>
                                        <p:strVal val="visible"/>
                                      </p:to>
                                    </p:set>
                                    <p:anim calcmode="lin" valueType="num">
                                      <p:cBhvr additive="base">
                                        <p:cTn id="13" dur="500" fill="hold"/>
                                        <p:tgtEl>
                                          <p:spTgt spid="450568"/>
                                        </p:tgtEl>
                                        <p:attrNameLst>
                                          <p:attrName>ppt_x</p:attrName>
                                        </p:attrNameLst>
                                      </p:cBhvr>
                                      <p:tavLst>
                                        <p:tav tm="0">
                                          <p:val>
                                            <p:strVal val="#ppt_x"/>
                                          </p:val>
                                        </p:tav>
                                        <p:tav tm="100000">
                                          <p:val>
                                            <p:strVal val="#ppt_x"/>
                                          </p:val>
                                        </p:tav>
                                      </p:tavLst>
                                    </p:anim>
                                    <p:anim calcmode="lin" valueType="num">
                                      <p:cBhvr additive="base">
                                        <p:cTn id="14" dur="500" fill="hold"/>
                                        <p:tgtEl>
                                          <p:spTgt spid="4505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7" name="Line 3"/>
          <p:cNvSpPr>
            <a:spLocks noChangeShapeType="1"/>
          </p:cNvSpPr>
          <p:nvPr/>
        </p:nvSpPr>
        <p:spPr bwMode="auto">
          <a:xfrm>
            <a:off x="3505200" y="2286000"/>
            <a:ext cx="17526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29" name="Rectangle 5"/>
          <p:cNvSpPr>
            <a:spLocks noChangeArrowheads="1"/>
          </p:cNvSpPr>
          <p:nvPr/>
        </p:nvSpPr>
        <p:spPr bwMode="auto">
          <a:xfrm>
            <a:off x="3505200" y="838200"/>
            <a:ext cx="4953000" cy="1295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30" name="Rectangle 6"/>
          <p:cNvSpPr>
            <a:spLocks noChangeArrowheads="1"/>
          </p:cNvSpPr>
          <p:nvPr/>
        </p:nvSpPr>
        <p:spPr bwMode="auto">
          <a:xfrm>
            <a:off x="228600" y="838200"/>
            <a:ext cx="3076575" cy="4572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階層による違い</a:t>
            </a:r>
          </a:p>
        </p:txBody>
      </p:sp>
      <p:sp>
        <p:nvSpPr>
          <p:cNvPr id="385031" name="Text Box 7"/>
          <p:cNvSpPr txBox="1">
            <a:spLocks noChangeArrowheads="1"/>
          </p:cNvSpPr>
          <p:nvPr/>
        </p:nvSpPr>
        <p:spPr bwMode="auto">
          <a:xfrm>
            <a:off x="5181600" y="887413"/>
            <a:ext cx="310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課題達成型（目的追究と達成）</a:t>
            </a:r>
          </a:p>
        </p:txBody>
      </p:sp>
      <p:sp>
        <p:nvSpPr>
          <p:cNvPr id="385032" name="Text Box 8"/>
          <p:cNvSpPr txBox="1">
            <a:spLocks noChangeArrowheads="1"/>
          </p:cNvSpPr>
          <p:nvPr/>
        </p:nvSpPr>
        <p:spPr bwMode="auto">
          <a:xfrm>
            <a:off x="3581400" y="1676400"/>
            <a:ext cx="3101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問題解決型（原因追究と対策）</a:t>
            </a:r>
          </a:p>
        </p:txBody>
      </p:sp>
      <p:sp>
        <p:nvSpPr>
          <p:cNvPr id="385033" name="Line 9"/>
          <p:cNvSpPr>
            <a:spLocks noChangeShapeType="1"/>
          </p:cNvSpPr>
          <p:nvPr/>
        </p:nvSpPr>
        <p:spPr bwMode="auto">
          <a:xfrm>
            <a:off x="4419600" y="2514600"/>
            <a:ext cx="16002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34" name="Line 10"/>
          <p:cNvSpPr>
            <a:spLocks noChangeShapeType="1"/>
          </p:cNvSpPr>
          <p:nvPr/>
        </p:nvSpPr>
        <p:spPr bwMode="auto">
          <a:xfrm>
            <a:off x="5334000" y="2743200"/>
            <a:ext cx="19812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35" name="Line 11"/>
          <p:cNvSpPr>
            <a:spLocks noChangeShapeType="1"/>
          </p:cNvSpPr>
          <p:nvPr/>
        </p:nvSpPr>
        <p:spPr bwMode="auto">
          <a:xfrm>
            <a:off x="6553200" y="2438400"/>
            <a:ext cx="18288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36" name="Rectangle 12"/>
          <p:cNvSpPr>
            <a:spLocks noChangeArrowheads="1"/>
          </p:cNvSpPr>
          <p:nvPr/>
        </p:nvSpPr>
        <p:spPr bwMode="auto">
          <a:xfrm>
            <a:off x="3937000" y="2133600"/>
            <a:ext cx="8636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400" b="1"/>
              <a:t>QC</a:t>
            </a:r>
            <a:r>
              <a:rPr lang="ja-JP" altLang="en-US" sz="1400" b="1"/>
              <a:t>ｻｰｸﾙ</a:t>
            </a:r>
          </a:p>
        </p:txBody>
      </p:sp>
      <p:sp>
        <p:nvSpPr>
          <p:cNvPr id="385037" name="Rectangle 13"/>
          <p:cNvSpPr>
            <a:spLocks noChangeArrowheads="1"/>
          </p:cNvSpPr>
          <p:nvPr/>
        </p:nvSpPr>
        <p:spPr bwMode="auto">
          <a:xfrm>
            <a:off x="4838700" y="2362200"/>
            <a:ext cx="7620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t>監督者</a:t>
            </a:r>
          </a:p>
        </p:txBody>
      </p:sp>
      <p:sp>
        <p:nvSpPr>
          <p:cNvPr id="385038" name="Rectangle 14"/>
          <p:cNvSpPr>
            <a:spLocks noChangeArrowheads="1"/>
          </p:cNvSpPr>
          <p:nvPr/>
        </p:nvSpPr>
        <p:spPr bwMode="auto">
          <a:xfrm>
            <a:off x="5740400" y="2590800"/>
            <a:ext cx="11938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スタッフ・部課長</a:t>
            </a:r>
          </a:p>
        </p:txBody>
      </p:sp>
      <p:sp>
        <p:nvSpPr>
          <p:cNvPr id="385039" name="Rectangle 15"/>
          <p:cNvSpPr>
            <a:spLocks noChangeArrowheads="1"/>
          </p:cNvSpPr>
          <p:nvPr/>
        </p:nvSpPr>
        <p:spPr bwMode="auto">
          <a:xfrm>
            <a:off x="6934200" y="2286000"/>
            <a:ext cx="11430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経営者・ﾄｯﾌﾟ</a:t>
            </a:r>
          </a:p>
        </p:txBody>
      </p:sp>
      <p:sp>
        <p:nvSpPr>
          <p:cNvPr id="385040" name="Line 16"/>
          <p:cNvSpPr>
            <a:spLocks noChangeShapeType="1"/>
          </p:cNvSpPr>
          <p:nvPr/>
        </p:nvSpPr>
        <p:spPr bwMode="auto">
          <a:xfrm>
            <a:off x="3505200" y="1143000"/>
            <a:ext cx="4953000" cy="762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42" name="Rectangle 18"/>
          <p:cNvSpPr>
            <a:spLocks noChangeArrowheads="1"/>
          </p:cNvSpPr>
          <p:nvPr/>
        </p:nvSpPr>
        <p:spPr bwMode="auto">
          <a:xfrm>
            <a:off x="3505200" y="2971800"/>
            <a:ext cx="4953000" cy="1295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43" name="Line 19"/>
          <p:cNvSpPr>
            <a:spLocks noChangeShapeType="1"/>
          </p:cNvSpPr>
          <p:nvPr/>
        </p:nvSpPr>
        <p:spPr bwMode="auto">
          <a:xfrm>
            <a:off x="3505200" y="3276600"/>
            <a:ext cx="4953000" cy="762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44" name="Rectangle 20"/>
          <p:cNvSpPr>
            <a:spLocks noChangeArrowheads="1"/>
          </p:cNvSpPr>
          <p:nvPr/>
        </p:nvSpPr>
        <p:spPr bwMode="auto">
          <a:xfrm>
            <a:off x="304800" y="2971800"/>
            <a:ext cx="3070225" cy="6858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直接部門と</a:t>
            </a:r>
          </a:p>
          <a:p>
            <a:r>
              <a:rPr lang="ja-JP" altLang="en-US" b="1"/>
              <a:t>間接部門との違い</a:t>
            </a:r>
          </a:p>
        </p:txBody>
      </p:sp>
      <p:sp>
        <p:nvSpPr>
          <p:cNvPr id="385045" name="Text Box 21"/>
          <p:cNvSpPr txBox="1">
            <a:spLocks noChangeArrowheads="1"/>
          </p:cNvSpPr>
          <p:nvPr/>
        </p:nvSpPr>
        <p:spPr bwMode="auto">
          <a:xfrm>
            <a:off x="5181600" y="3035300"/>
            <a:ext cx="3101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課題達成型（目的追究と達成）</a:t>
            </a:r>
          </a:p>
        </p:txBody>
      </p:sp>
      <p:sp>
        <p:nvSpPr>
          <p:cNvPr id="385046" name="Text Box 22"/>
          <p:cNvSpPr txBox="1">
            <a:spLocks noChangeArrowheads="1"/>
          </p:cNvSpPr>
          <p:nvPr/>
        </p:nvSpPr>
        <p:spPr bwMode="auto">
          <a:xfrm>
            <a:off x="3581400" y="3824288"/>
            <a:ext cx="310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問題解決型（原因追究と対策）</a:t>
            </a:r>
          </a:p>
        </p:txBody>
      </p:sp>
      <p:sp>
        <p:nvSpPr>
          <p:cNvPr id="385047" name="Line 23"/>
          <p:cNvSpPr>
            <a:spLocks noChangeShapeType="1"/>
          </p:cNvSpPr>
          <p:nvPr/>
        </p:nvSpPr>
        <p:spPr bwMode="auto">
          <a:xfrm>
            <a:off x="3505200" y="4495800"/>
            <a:ext cx="24384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48" name="Rectangle 24"/>
          <p:cNvSpPr>
            <a:spLocks noChangeArrowheads="1"/>
          </p:cNvSpPr>
          <p:nvPr/>
        </p:nvSpPr>
        <p:spPr bwMode="auto">
          <a:xfrm>
            <a:off x="4013200" y="4343400"/>
            <a:ext cx="1549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直接（製造など）部門</a:t>
            </a:r>
          </a:p>
        </p:txBody>
      </p:sp>
      <p:sp>
        <p:nvSpPr>
          <p:cNvPr id="385049" name="Line 25"/>
          <p:cNvSpPr>
            <a:spLocks noChangeShapeType="1"/>
          </p:cNvSpPr>
          <p:nvPr/>
        </p:nvSpPr>
        <p:spPr bwMode="auto">
          <a:xfrm>
            <a:off x="5943600" y="4495800"/>
            <a:ext cx="2438400"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50" name="Rectangle 26"/>
          <p:cNvSpPr>
            <a:spLocks noChangeArrowheads="1"/>
          </p:cNvSpPr>
          <p:nvPr/>
        </p:nvSpPr>
        <p:spPr bwMode="auto">
          <a:xfrm>
            <a:off x="6451600" y="4343400"/>
            <a:ext cx="1549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間接（開発・</a:t>
            </a:r>
          </a:p>
          <a:p>
            <a:r>
              <a:rPr lang="ja-JP" altLang="en-US" sz="1400" b="1"/>
              <a:t>企画など）部門</a:t>
            </a:r>
          </a:p>
        </p:txBody>
      </p:sp>
      <p:sp>
        <p:nvSpPr>
          <p:cNvPr id="385052" name="Rectangle 28"/>
          <p:cNvSpPr>
            <a:spLocks noChangeArrowheads="1"/>
          </p:cNvSpPr>
          <p:nvPr/>
        </p:nvSpPr>
        <p:spPr bwMode="auto">
          <a:xfrm>
            <a:off x="3505200" y="5029200"/>
            <a:ext cx="4953000" cy="1295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53" name="Line 29"/>
          <p:cNvSpPr>
            <a:spLocks noChangeShapeType="1"/>
          </p:cNvSpPr>
          <p:nvPr/>
        </p:nvSpPr>
        <p:spPr bwMode="auto">
          <a:xfrm>
            <a:off x="3505200" y="5334000"/>
            <a:ext cx="4953000" cy="6858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54" name="Rectangle 30"/>
          <p:cNvSpPr>
            <a:spLocks noChangeArrowheads="1"/>
          </p:cNvSpPr>
          <p:nvPr/>
        </p:nvSpPr>
        <p:spPr bwMode="auto">
          <a:xfrm>
            <a:off x="304800" y="5029200"/>
            <a:ext cx="3070225" cy="6858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サークルの成長</a:t>
            </a:r>
          </a:p>
          <a:p>
            <a:r>
              <a:rPr lang="ja-JP" altLang="en-US" b="1"/>
              <a:t>度合いによる違い</a:t>
            </a:r>
          </a:p>
        </p:txBody>
      </p:sp>
      <p:sp>
        <p:nvSpPr>
          <p:cNvPr id="385055" name="Text Box 31"/>
          <p:cNvSpPr txBox="1">
            <a:spLocks noChangeArrowheads="1"/>
          </p:cNvSpPr>
          <p:nvPr/>
        </p:nvSpPr>
        <p:spPr bwMode="auto">
          <a:xfrm>
            <a:off x="5181600" y="5092700"/>
            <a:ext cx="3101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課題達成型（目的追究と達成）</a:t>
            </a:r>
          </a:p>
        </p:txBody>
      </p:sp>
      <p:sp>
        <p:nvSpPr>
          <p:cNvPr id="385056" name="Text Box 32"/>
          <p:cNvSpPr txBox="1">
            <a:spLocks noChangeArrowheads="1"/>
          </p:cNvSpPr>
          <p:nvPr/>
        </p:nvSpPr>
        <p:spPr bwMode="auto">
          <a:xfrm>
            <a:off x="3581400" y="5881688"/>
            <a:ext cx="310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sz="1800" b="1"/>
              <a:t>問題解決型（原因追究と対策）</a:t>
            </a:r>
          </a:p>
        </p:txBody>
      </p:sp>
      <p:sp>
        <p:nvSpPr>
          <p:cNvPr id="385057" name="Line 33"/>
          <p:cNvSpPr>
            <a:spLocks noChangeShapeType="1"/>
          </p:cNvSpPr>
          <p:nvPr/>
        </p:nvSpPr>
        <p:spPr bwMode="auto">
          <a:xfrm>
            <a:off x="3581400" y="6553200"/>
            <a:ext cx="48006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5058" name="Rectangle 34"/>
          <p:cNvSpPr>
            <a:spLocks noChangeArrowheads="1"/>
          </p:cNvSpPr>
          <p:nvPr/>
        </p:nvSpPr>
        <p:spPr bwMode="auto">
          <a:xfrm>
            <a:off x="4800600" y="6400800"/>
            <a:ext cx="2057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ＱＣサークルの成長度</a:t>
            </a:r>
          </a:p>
        </p:txBody>
      </p:sp>
      <p:sp>
        <p:nvSpPr>
          <p:cNvPr id="385059" name="Text Box 35"/>
          <p:cNvSpPr txBox="1">
            <a:spLocks noChangeArrowheads="1"/>
          </p:cNvSpPr>
          <p:nvPr/>
        </p:nvSpPr>
        <p:spPr bwMode="auto">
          <a:xfrm>
            <a:off x="860425" y="0"/>
            <a:ext cx="67484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b="1">
                <a:ea typeface="HGS創英角ﾎﾟｯﾌﾟ体" pitchFamily="50" charset="-128"/>
              </a:rPr>
              <a:t>利用者による活用の違い</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1026"/>
          <p:cNvSpPr>
            <a:spLocks noChangeArrowheads="1"/>
          </p:cNvSpPr>
          <p:nvPr/>
        </p:nvSpPr>
        <p:spPr bwMode="auto">
          <a:xfrm>
            <a:off x="381000" y="150813"/>
            <a:ext cx="26670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1800">
                <a:solidFill>
                  <a:schemeClr val="tx2"/>
                </a:solidFill>
                <a:latin typeface="ＭＳ Ｐゴシック" pitchFamily="50" charset="-128"/>
              </a:rPr>
              <a:t>（①テーマの選定）</a:t>
            </a:r>
          </a:p>
        </p:txBody>
      </p:sp>
      <p:grpSp>
        <p:nvGrpSpPr>
          <p:cNvPr id="478211" name="Group 1027"/>
          <p:cNvGrpSpPr>
            <a:grpSpLocks/>
          </p:cNvGrpSpPr>
          <p:nvPr/>
        </p:nvGrpSpPr>
        <p:grpSpPr bwMode="auto">
          <a:xfrm>
            <a:off x="4787900" y="5127625"/>
            <a:ext cx="4191000" cy="1219200"/>
            <a:chOff x="3016" y="3230"/>
            <a:chExt cx="2640" cy="768"/>
          </a:xfrm>
        </p:grpSpPr>
        <p:sp>
          <p:nvSpPr>
            <p:cNvPr id="478212" name="Rectangle 1028"/>
            <p:cNvSpPr>
              <a:spLocks noChangeArrowheads="1"/>
            </p:cNvSpPr>
            <p:nvPr/>
          </p:nvSpPr>
          <p:spPr bwMode="auto">
            <a:xfrm>
              <a:off x="3016" y="3422"/>
              <a:ext cx="2592" cy="576"/>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8213" name="Rectangle 1029"/>
            <p:cNvSpPr>
              <a:spLocks noChangeArrowheads="1"/>
            </p:cNvSpPr>
            <p:nvPr/>
          </p:nvSpPr>
          <p:spPr bwMode="auto">
            <a:xfrm>
              <a:off x="3112" y="3470"/>
              <a:ext cx="2544" cy="51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just" eaLnBrk="0" hangingPunct="0"/>
              <a:r>
                <a:rPr lang="ja-JP" altLang="en-US" b="1" i="1"/>
                <a:t>やるべきテーマ</a:t>
              </a:r>
            </a:p>
            <a:p>
              <a:pPr algn="just" eaLnBrk="0" hangingPunct="0"/>
              <a:r>
                <a:rPr lang="ja-JP" altLang="en-US" b="1" i="1"/>
                <a:t>やりがいのあるテーマを選ぶ</a:t>
              </a:r>
            </a:p>
          </p:txBody>
        </p:sp>
        <p:sp>
          <p:nvSpPr>
            <p:cNvPr id="478214" name="Rectangle 1030"/>
            <p:cNvSpPr>
              <a:spLocks noChangeArrowheads="1"/>
            </p:cNvSpPr>
            <p:nvPr/>
          </p:nvSpPr>
          <p:spPr bwMode="auto">
            <a:xfrm>
              <a:off x="3064" y="3230"/>
              <a:ext cx="528" cy="25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spcBef>
                  <a:spcPct val="50000"/>
                </a:spcBef>
              </a:pPr>
              <a:r>
                <a:rPr lang="ja-JP" altLang="en-US" sz="2000" b="1"/>
                <a:t>目的</a:t>
              </a:r>
            </a:p>
          </p:txBody>
        </p:sp>
      </p:grpSp>
      <p:sp>
        <p:nvSpPr>
          <p:cNvPr id="478215" name="Rectangle 1031"/>
          <p:cNvSpPr>
            <a:spLocks noChangeArrowheads="1"/>
          </p:cNvSpPr>
          <p:nvPr/>
        </p:nvSpPr>
        <p:spPr bwMode="auto">
          <a:xfrm>
            <a:off x="996950" y="577850"/>
            <a:ext cx="7073900" cy="52070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ctr">
              <a:lnSpc>
                <a:spcPct val="95000"/>
              </a:lnSpc>
            </a:pPr>
            <a:r>
              <a:rPr lang="ja-JP" altLang="en-US" sz="2800" b="1">
                <a:ea typeface="HGS創英角ﾎﾟｯﾌﾟ体" pitchFamily="50" charset="-128"/>
              </a:rPr>
              <a:t>問題・課題の絞り込みに当っての考慮事項</a:t>
            </a:r>
          </a:p>
        </p:txBody>
      </p:sp>
      <p:grpSp>
        <p:nvGrpSpPr>
          <p:cNvPr id="478216" name="Group 1032"/>
          <p:cNvGrpSpPr>
            <a:grpSpLocks/>
          </p:cNvGrpSpPr>
          <p:nvPr/>
        </p:nvGrpSpPr>
        <p:grpSpPr bwMode="auto">
          <a:xfrm>
            <a:off x="684213" y="1138238"/>
            <a:ext cx="7850187" cy="5294312"/>
            <a:chOff x="431" y="717"/>
            <a:chExt cx="4945" cy="3335"/>
          </a:xfrm>
        </p:grpSpPr>
        <p:sp>
          <p:nvSpPr>
            <p:cNvPr id="478217" name="AutoShape 1033"/>
            <p:cNvSpPr>
              <a:spLocks noChangeArrowheads="1"/>
            </p:cNvSpPr>
            <p:nvPr/>
          </p:nvSpPr>
          <p:spPr bwMode="auto">
            <a:xfrm>
              <a:off x="432" y="848"/>
              <a:ext cx="2256" cy="1021"/>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8218" name="AutoShape 1034"/>
            <p:cNvSpPr>
              <a:spLocks noChangeArrowheads="1"/>
            </p:cNvSpPr>
            <p:nvPr/>
          </p:nvSpPr>
          <p:spPr bwMode="auto">
            <a:xfrm>
              <a:off x="2976" y="845"/>
              <a:ext cx="2256" cy="1027"/>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478219" name="Picture 103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0" y="836"/>
              <a:ext cx="194"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8220" name="Rectangle 1036"/>
            <p:cNvSpPr>
              <a:spLocks noChangeArrowheads="1"/>
            </p:cNvSpPr>
            <p:nvPr/>
          </p:nvSpPr>
          <p:spPr bwMode="auto">
            <a:xfrm>
              <a:off x="960" y="1400"/>
              <a:ext cx="155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小 </a:t>
              </a:r>
              <a:r>
                <a:rPr lang="ja-JP" altLang="en-US" sz="1600"/>
                <a:t>                               </a:t>
              </a:r>
              <a:r>
                <a:rPr lang="ja-JP" altLang="en-US" sz="1600" b="1">
                  <a:solidFill>
                    <a:schemeClr val="accent2"/>
                  </a:solidFill>
                </a:rPr>
                <a:t>大</a:t>
              </a:r>
            </a:p>
          </p:txBody>
        </p:sp>
        <p:sp>
          <p:nvSpPr>
            <p:cNvPr id="478221" name="Rectangle 1037"/>
            <p:cNvSpPr>
              <a:spLocks noChangeArrowheads="1"/>
            </p:cNvSpPr>
            <p:nvPr/>
          </p:nvSpPr>
          <p:spPr bwMode="auto">
            <a:xfrm>
              <a:off x="528" y="1520"/>
              <a:ext cx="11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ja-JP" sz="1600"/>
                <a:t>(</a:t>
              </a:r>
              <a:r>
                <a:rPr lang="ja-JP" altLang="en-US" sz="1600"/>
                <a:t>達成感が出ない）</a:t>
              </a:r>
            </a:p>
          </p:txBody>
        </p:sp>
        <p:sp>
          <p:nvSpPr>
            <p:cNvPr id="478222" name="Freeform 1038"/>
            <p:cNvSpPr>
              <a:spLocks/>
            </p:cNvSpPr>
            <p:nvPr/>
          </p:nvSpPr>
          <p:spPr bwMode="auto">
            <a:xfrm>
              <a:off x="864" y="888"/>
              <a:ext cx="1633" cy="529"/>
            </a:xfrm>
            <a:custGeom>
              <a:avLst/>
              <a:gdLst>
                <a:gd name="T0" fmla="*/ 0 w 1633"/>
                <a:gd name="T1" fmla="*/ 0 h 529"/>
                <a:gd name="T2" fmla="*/ 0 w 1633"/>
                <a:gd name="T3" fmla="*/ 528 h 529"/>
                <a:gd name="T4" fmla="*/ 1632 w 1633"/>
                <a:gd name="T5" fmla="*/ 528 h 529"/>
              </a:gdLst>
              <a:ahLst/>
              <a:cxnLst>
                <a:cxn ang="0">
                  <a:pos x="T0" y="T1"/>
                </a:cxn>
                <a:cxn ang="0">
                  <a:pos x="T2" y="T3"/>
                </a:cxn>
                <a:cxn ang="0">
                  <a:pos x="T4" y="T5"/>
                </a:cxn>
              </a:cxnLst>
              <a:rect l="0" t="0" r="r" b="b"/>
              <a:pathLst>
                <a:path w="1633" h="529">
                  <a:moveTo>
                    <a:pt x="0" y="0"/>
                  </a:moveTo>
                  <a:lnTo>
                    <a:pt x="0" y="528"/>
                  </a:lnTo>
                  <a:lnTo>
                    <a:pt x="1632" y="528"/>
                  </a:lnTo>
                </a:path>
              </a:pathLst>
            </a:custGeom>
            <a:noFill/>
            <a:ln w="25400" cap="rnd" cmpd="sng">
              <a:solidFill>
                <a:schemeClr val="tx1"/>
              </a:solidFill>
              <a:prstDash val="solid"/>
              <a:round/>
              <a:headEnd type="stealth" w="med" len="me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23" name="Line 1039"/>
            <p:cNvSpPr>
              <a:spLocks noChangeShapeType="1"/>
            </p:cNvSpPr>
            <p:nvPr/>
          </p:nvSpPr>
          <p:spPr bwMode="auto">
            <a:xfrm flipV="1">
              <a:off x="1008" y="944"/>
              <a:ext cx="1296" cy="336"/>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78224" name="Picture 10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 y="1054"/>
              <a:ext cx="140" cy="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8225" name="Line 1041"/>
            <p:cNvSpPr>
              <a:spLocks noChangeShapeType="1"/>
            </p:cNvSpPr>
            <p:nvPr/>
          </p:nvSpPr>
          <p:spPr bwMode="auto">
            <a:xfrm>
              <a:off x="1344" y="1512"/>
              <a:ext cx="672" cy="0"/>
            </a:xfrm>
            <a:prstGeom prst="line">
              <a:avLst/>
            </a:prstGeom>
            <a:noFill/>
            <a:ln w="2540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26" name="Rectangle 1042"/>
            <p:cNvSpPr>
              <a:spLocks noChangeArrowheads="1"/>
            </p:cNvSpPr>
            <p:nvPr/>
          </p:nvSpPr>
          <p:spPr bwMode="auto">
            <a:xfrm>
              <a:off x="3312" y="1472"/>
              <a:ext cx="206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a:solidFill>
                    <a:schemeClr val="accent2"/>
                  </a:solidFill>
                </a:rPr>
                <a:t>まったく急がない</a:t>
              </a:r>
              <a:r>
                <a:rPr lang="ja-JP" altLang="en-US" sz="1600">
                  <a:solidFill>
                    <a:schemeClr val="accent2"/>
                  </a:solidFill>
                  <a:latin typeface="Century" pitchFamily="18" charset="0"/>
                </a:rPr>
                <a:t>         </a:t>
              </a:r>
              <a:r>
                <a:rPr lang="ja-JP" altLang="en-US" sz="1600">
                  <a:solidFill>
                    <a:schemeClr val="accent2"/>
                  </a:solidFill>
                </a:rPr>
                <a:t>極めて急ぐ</a:t>
              </a:r>
            </a:p>
          </p:txBody>
        </p:sp>
        <p:pic>
          <p:nvPicPr>
            <p:cNvPr id="478227" name="Picture 104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3" y="1086"/>
              <a:ext cx="140" cy="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8228" name="Freeform 1044"/>
            <p:cNvSpPr>
              <a:spLocks/>
            </p:cNvSpPr>
            <p:nvPr/>
          </p:nvSpPr>
          <p:spPr bwMode="auto">
            <a:xfrm>
              <a:off x="3360" y="928"/>
              <a:ext cx="1633" cy="529"/>
            </a:xfrm>
            <a:custGeom>
              <a:avLst/>
              <a:gdLst>
                <a:gd name="T0" fmla="*/ 0 w 1633"/>
                <a:gd name="T1" fmla="*/ 0 h 529"/>
                <a:gd name="T2" fmla="*/ 0 w 1633"/>
                <a:gd name="T3" fmla="*/ 528 h 529"/>
                <a:gd name="T4" fmla="*/ 1632 w 1633"/>
                <a:gd name="T5" fmla="*/ 528 h 529"/>
              </a:gdLst>
              <a:ahLst/>
              <a:cxnLst>
                <a:cxn ang="0">
                  <a:pos x="T0" y="T1"/>
                </a:cxn>
                <a:cxn ang="0">
                  <a:pos x="T2" y="T3"/>
                </a:cxn>
                <a:cxn ang="0">
                  <a:pos x="T4" y="T5"/>
                </a:cxn>
              </a:cxnLst>
              <a:rect l="0" t="0" r="r" b="b"/>
              <a:pathLst>
                <a:path w="1633" h="529">
                  <a:moveTo>
                    <a:pt x="0" y="0"/>
                  </a:moveTo>
                  <a:lnTo>
                    <a:pt x="0" y="528"/>
                  </a:lnTo>
                  <a:lnTo>
                    <a:pt x="1632" y="528"/>
                  </a:lnTo>
                </a:path>
              </a:pathLst>
            </a:custGeom>
            <a:noFill/>
            <a:ln w="25400" cap="rnd" cmpd="sng">
              <a:solidFill>
                <a:schemeClr val="tx1"/>
              </a:solidFill>
              <a:prstDash val="solid"/>
              <a:round/>
              <a:headEnd type="stealth" w="med" len="me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78229" name="Picture 104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5" y="985"/>
              <a:ext cx="1459" cy="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8230" name="Line 1046"/>
            <p:cNvSpPr>
              <a:spLocks noChangeShapeType="1"/>
            </p:cNvSpPr>
            <p:nvPr/>
          </p:nvSpPr>
          <p:spPr bwMode="auto">
            <a:xfrm>
              <a:off x="4320" y="1568"/>
              <a:ext cx="240" cy="0"/>
            </a:xfrm>
            <a:prstGeom prst="line">
              <a:avLst/>
            </a:prstGeom>
            <a:noFill/>
            <a:ln w="2540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1" name="AutoShape 1047"/>
            <p:cNvSpPr>
              <a:spLocks noChangeArrowheads="1"/>
            </p:cNvSpPr>
            <p:nvPr/>
          </p:nvSpPr>
          <p:spPr bwMode="auto">
            <a:xfrm>
              <a:off x="432" y="1968"/>
              <a:ext cx="2256" cy="1009"/>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8232" name="AutoShape 1048"/>
            <p:cNvSpPr>
              <a:spLocks noChangeArrowheads="1"/>
            </p:cNvSpPr>
            <p:nvPr/>
          </p:nvSpPr>
          <p:spPr bwMode="auto">
            <a:xfrm>
              <a:off x="2976" y="1979"/>
              <a:ext cx="2256" cy="1114"/>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8233" name="AutoShape 1049"/>
            <p:cNvSpPr>
              <a:spLocks noChangeArrowheads="1"/>
            </p:cNvSpPr>
            <p:nvPr/>
          </p:nvSpPr>
          <p:spPr bwMode="auto">
            <a:xfrm>
              <a:off x="432" y="3064"/>
              <a:ext cx="2256" cy="960"/>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8234" name="Freeform 1050"/>
            <p:cNvSpPr>
              <a:spLocks/>
            </p:cNvSpPr>
            <p:nvPr/>
          </p:nvSpPr>
          <p:spPr bwMode="auto">
            <a:xfrm>
              <a:off x="864" y="2016"/>
              <a:ext cx="1633" cy="529"/>
            </a:xfrm>
            <a:custGeom>
              <a:avLst/>
              <a:gdLst>
                <a:gd name="T0" fmla="*/ 0 w 1633"/>
                <a:gd name="T1" fmla="*/ 0 h 529"/>
                <a:gd name="T2" fmla="*/ 0 w 1633"/>
                <a:gd name="T3" fmla="*/ 528 h 529"/>
                <a:gd name="T4" fmla="*/ 1632 w 1633"/>
                <a:gd name="T5" fmla="*/ 528 h 529"/>
              </a:gdLst>
              <a:ahLst/>
              <a:cxnLst>
                <a:cxn ang="0">
                  <a:pos x="T0" y="T1"/>
                </a:cxn>
                <a:cxn ang="0">
                  <a:pos x="T2" y="T3"/>
                </a:cxn>
                <a:cxn ang="0">
                  <a:pos x="T4" y="T5"/>
                </a:cxn>
              </a:cxnLst>
              <a:rect l="0" t="0" r="r" b="b"/>
              <a:pathLst>
                <a:path w="1633" h="529">
                  <a:moveTo>
                    <a:pt x="0" y="0"/>
                  </a:moveTo>
                  <a:lnTo>
                    <a:pt x="0" y="528"/>
                  </a:lnTo>
                  <a:lnTo>
                    <a:pt x="1632" y="528"/>
                  </a:lnTo>
                </a:path>
              </a:pathLst>
            </a:custGeom>
            <a:noFill/>
            <a:ln w="25400" cap="rnd" cmpd="sng">
              <a:solidFill>
                <a:schemeClr val="tx1"/>
              </a:solidFill>
              <a:prstDash val="solid"/>
              <a:round/>
              <a:headEnd type="stealth" w="med" len="me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5" name="Freeform 1051"/>
            <p:cNvSpPr>
              <a:spLocks/>
            </p:cNvSpPr>
            <p:nvPr/>
          </p:nvSpPr>
          <p:spPr bwMode="auto">
            <a:xfrm>
              <a:off x="3408" y="2027"/>
              <a:ext cx="1633" cy="643"/>
            </a:xfrm>
            <a:custGeom>
              <a:avLst/>
              <a:gdLst>
                <a:gd name="T0" fmla="*/ 0 w 1633"/>
                <a:gd name="T1" fmla="*/ 0 h 529"/>
                <a:gd name="T2" fmla="*/ 0 w 1633"/>
                <a:gd name="T3" fmla="*/ 528 h 529"/>
                <a:gd name="T4" fmla="*/ 1632 w 1633"/>
                <a:gd name="T5" fmla="*/ 528 h 529"/>
              </a:gdLst>
              <a:ahLst/>
              <a:cxnLst>
                <a:cxn ang="0">
                  <a:pos x="T0" y="T1"/>
                </a:cxn>
                <a:cxn ang="0">
                  <a:pos x="T2" y="T3"/>
                </a:cxn>
                <a:cxn ang="0">
                  <a:pos x="T4" y="T5"/>
                </a:cxn>
              </a:cxnLst>
              <a:rect l="0" t="0" r="r" b="b"/>
              <a:pathLst>
                <a:path w="1633" h="529">
                  <a:moveTo>
                    <a:pt x="0" y="0"/>
                  </a:moveTo>
                  <a:lnTo>
                    <a:pt x="0" y="528"/>
                  </a:lnTo>
                  <a:lnTo>
                    <a:pt x="1632" y="528"/>
                  </a:lnTo>
                </a:path>
              </a:pathLst>
            </a:custGeom>
            <a:noFill/>
            <a:ln w="25400" cap="rnd" cmpd="sng">
              <a:solidFill>
                <a:schemeClr val="tx1"/>
              </a:solidFill>
              <a:prstDash val="solid"/>
              <a:round/>
              <a:headEnd type="stealth" w="med" len="me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6" name="Freeform 1052"/>
            <p:cNvSpPr>
              <a:spLocks/>
            </p:cNvSpPr>
            <p:nvPr/>
          </p:nvSpPr>
          <p:spPr bwMode="auto">
            <a:xfrm>
              <a:off x="864" y="3176"/>
              <a:ext cx="1633" cy="529"/>
            </a:xfrm>
            <a:custGeom>
              <a:avLst/>
              <a:gdLst>
                <a:gd name="T0" fmla="*/ 0 w 1633"/>
                <a:gd name="T1" fmla="*/ 0 h 529"/>
                <a:gd name="T2" fmla="*/ 0 w 1633"/>
                <a:gd name="T3" fmla="*/ 528 h 529"/>
                <a:gd name="T4" fmla="*/ 1632 w 1633"/>
                <a:gd name="T5" fmla="*/ 528 h 529"/>
              </a:gdLst>
              <a:ahLst/>
              <a:cxnLst>
                <a:cxn ang="0">
                  <a:pos x="T0" y="T1"/>
                </a:cxn>
                <a:cxn ang="0">
                  <a:pos x="T2" y="T3"/>
                </a:cxn>
                <a:cxn ang="0">
                  <a:pos x="T4" y="T5"/>
                </a:cxn>
              </a:cxnLst>
              <a:rect l="0" t="0" r="r" b="b"/>
              <a:pathLst>
                <a:path w="1633" h="529">
                  <a:moveTo>
                    <a:pt x="0" y="0"/>
                  </a:moveTo>
                  <a:lnTo>
                    <a:pt x="0" y="528"/>
                  </a:lnTo>
                  <a:lnTo>
                    <a:pt x="1632" y="528"/>
                  </a:lnTo>
                </a:path>
              </a:pathLst>
            </a:custGeom>
            <a:noFill/>
            <a:ln w="25400" cap="rnd" cmpd="sng">
              <a:solidFill>
                <a:schemeClr val="tx1"/>
              </a:solidFill>
              <a:prstDash val="solid"/>
              <a:round/>
              <a:headEnd type="stealth" w="med" len="me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7" name="Line 1053"/>
            <p:cNvSpPr>
              <a:spLocks noChangeShapeType="1"/>
            </p:cNvSpPr>
            <p:nvPr/>
          </p:nvSpPr>
          <p:spPr bwMode="auto">
            <a:xfrm flipV="1">
              <a:off x="960" y="2064"/>
              <a:ext cx="1440" cy="336"/>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8" name="Line 1054"/>
            <p:cNvSpPr>
              <a:spLocks noChangeShapeType="1"/>
            </p:cNvSpPr>
            <p:nvPr/>
          </p:nvSpPr>
          <p:spPr bwMode="auto">
            <a:xfrm>
              <a:off x="1344" y="3784"/>
              <a:ext cx="672" cy="0"/>
            </a:xfrm>
            <a:prstGeom prst="line">
              <a:avLst/>
            </a:prstGeom>
            <a:noFill/>
            <a:ln w="2540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39" name="Line 1055"/>
            <p:cNvSpPr>
              <a:spLocks noChangeShapeType="1"/>
            </p:cNvSpPr>
            <p:nvPr/>
          </p:nvSpPr>
          <p:spPr bwMode="auto">
            <a:xfrm>
              <a:off x="3936" y="2765"/>
              <a:ext cx="672" cy="0"/>
            </a:xfrm>
            <a:prstGeom prst="line">
              <a:avLst/>
            </a:prstGeom>
            <a:noFill/>
            <a:ln w="2540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478240" name="Group 1056"/>
            <p:cNvGrpSpPr>
              <a:grpSpLocks/>
            </p:cNvGrpSpPr>
            <p:nvPr/>
          </p:nvGrpSpPr>
          <p:grpSpPr bwMode="auto">
            <a:xfrm>
              <a:off x="816" y="2544"/>
              <a:ext cx="1968" cy="212"/>
              <a:chOff x="816" y="2640"/>
              <a:chExt cx="1968" cy="212"/>
            </a:xfrm>
          </p:grpSpPr>
          <p:sp>
            <p:nvSpPr>
              <p:cNvPr id="478241" name="Line 1057"/>
              <p:cNvSpPr>
                <a:spLocks noChangeShapeType="1"/>
              </p:cNvSpPr>
              <p:nvPr/>
            </p:nvSpPr>
            <p:spPr bwMode="auto">
              <a:xfrm>
                <a:off x="1536" y="2736"/>
                <a:ext cx="275" cy="0"/>
              </a:xfrm>
              <a:prstGeom prst="line">
                <a:avLst/>
              </a:prstGeom>
              <a:noFill/>
              <a:ln w="2540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42" name="Rectangle 1058"/>
              <p:cNvSpPr>
                <a:spLocks noChangeArrowheads="1"/>
              </p:cNvSpPr>
              <p:nvPr/>
            </p:nvSpPr>
            <p:spPr bwMode="auto">
              <a:xfrm>
                <a:off x="816" y="2640"/>
                <a:ext cx="19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a:solidFill>
                      <a:schemeClr val="accent2"/>
                    </a:solidFill>
                  </a:rPr>
                  <a:t>放置    縮小          放置    拡大</a:t>
                </a:r>
              </a:p>
            </p:txBody>
          </p:sp>
          <p:pic>
            <p:nvPicPr>
              <p:cNvPr id="478243" name="Picture 105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 y="2688"/>
                <a:ext cx="128"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8244" name="Picture 106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4" y="2688"/>
                <a:ext cx="128"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78245" name="Line 1061"/>
            <p:cNvSpPr>
              <a:spLocks noChangeShapeType="1"/>
            </p:cNvSpPr>
            <p:nvPr/>
          </p:nvSpPr>
          <p:spPr bwMode="auto">
            <a:xfrm flipV="1">
              <a:off x="3552" y="2189"/>
              <a:ext cx="1440" cy="336"/>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46" name="Rectangle 1062"/>
            <p:cNvSpPr>
              <a:spLocks noChangeArrowheads="1"/>
            </p:cNvSpPr>
            <p:nvPr/>
          </p:nvSpPr>
          <p:spPr bwMode="auto">
            <a:xfrm>
              <a:off x="3470" y="2662"/>
              <a:ext cx="17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a:solidFill>
                    <a:schemeClr val="accent2"/>
                  </a:solidFill>
                </a:rPr>
                <a:t>不一致                       一致</a:t>
              </a:r>
            </a:p>
          </p:txBody>
        </p:sp>
        <p:sp>
          <p:nvSpPr>
            <p:cNvPr id="478247" name="Rectangle 1063"/>
            <p:cNvSpPr>
              <a:spLocks noChangeArrowheads="1"/>
            </p:cNvSpPr>
            <p:nvPr/>
          </p:nvSpPr>
          <p:spPr bwMode="auto">
            <a:xfrm>
              <a:off x="3107" y="2798"/>
              <a:ext cx="10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ja-JP" sz="1600">
                  <a:solidFill>
                    <a:schemeClr val="accent2"/>
                  </a:solidFill>
                </a:rPr>
                <a:t>(</a:t>
              </a:r>
              <a:r>
                <a:rPr lang="ja-JP" altLang="en-US" sz="1600">
                  <a:solidFill>
                    <a:schemeClr val="accent2"/>
                  </a:solidFill>
                </a:rPr>
                <a:t>期待されない</a:t>
              </a:r>
              <a:r>
                <a:rPr lang="en-US" altLang="ja-JP" sz="1600">
                  <a:solidFill>
                    <a:schemeClr val="accent2"/>
                  </a:solidFill>
                </a:rPr>
                <a:t>)</a:t>
              </a:r>
            </a:p>
          </p:txBody>
        </p:sp>
        <p:sp>
          <p:nvSpPr>
            <p:cNvPr id="478248" name="Line 1064"/>
            <p:cNvSpPr>
              <a:spLocks noChangeShapeType="1"/>
            </p:cNvSpPr>
            <p:nvPr/>
          </p:nvSpPr>
          <p:spPr bwMode="auto">
            <a:xfrm flipV="1">
              <a:off x="960" y="3224"/>
              <a:ext cx="1440" cy="336"/>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8249" name="Rectangle 1065"/>
            <p:cNvSpPr>
              <a:spLocks noChangeArrowheads="1"/>
            </p:cNvSpPr>
            <p:nvPr/>
          </p:nvSpPr>
          <p:spPr bwMode="auto">
            <a:xfrm>
              <a:off x="1008" y="3720"/>
              <a:ext cx="15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小                                大</a:t>
              </a:r>
            </a:p>
          </p:txBody>
        </p:sp>
        <p:sp>
          <p:nvSpPr>
            <p:cNvPr id="478250" name="Text Box 1066"/>
            <p:cNvSpPr txBox="1">
              <a:spLocks noChangeArrowheads="1"/>
            </p:cNvSpPr>
            <p:nvPr/>
          </p:nvSpPr>
          <p:spPr bwMode="auto">
            <a:xfrm>
              <a:off x="1247" y="1026"/>
              <a:ext cx="145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自分たちにとって重要性が低いとやる気が低下</a:t>
              </a:r>
            </a:p>
          </p:txBody>
        </p:sp>
        <p:sp>
          <p:nvSpPr>
            <p:cNvPr id="478251" name="Text Box 1067"/>
            <p:cNvSpPr txBox="1">
              <a:spLocks noChangeArrowheads="1"/>
            </p:cNvSpPr>
            <p:nvPr/>
          </p:nvSpPr>
          <p:spPr bwMode="auto">
            <a:xfrm>
              <a:off x="2325" y="1917"/>
              <a:ext cx="317"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ja-JP" sz="2800"/>
                <a:t>◎</a:t>
              </a:r>
            </a:p>
          </p:txBody>
        </p:sp>
        <p:sp>
          <p:nvSpPr>
            <p:cNvPr id="478252" name="Text Box 1068"/>
            <p:cNvSpPr txBox="1">
              <a:spLocks noChangeArrowheads="1"/>
            </p:cNvSpPr>
            <p:nvPr/>
          </p:nvSpPr>
          <p:spPr bwMode="auto">
            <a:xfrm>
              <a:off x="2336" y="3070"/>
              <a:ext cx="317"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ja-JP" sz="2800"/>
                <a:t>◎</a:t>
              </a:r>
            </a:p>
          </p:txBody>
        </p:sp>
        <p:sp>
          <p:nvSpPr>
            <p:cNvPr id="478253" name="Text Box 1069"/>
            <p:cNvSpPr txBox="1">
              <a:spLocks noChangeArrowheads="1"/>
            </p:cNvSpPr>
            <p:nvPr/>
          </p:nvSpPr>
          <p:spPr bwMode="auto">
            <a:xfrm>
              <a:off x="4356" y="810"/>
              <a:ext cx="317"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ja-JP" sz="2800"/>
                <a:t>◎</a:t>
              </a:r>
            </a:p>
          </p:txBody>
        </p:sp>
        <p:sp>
          <p:nvSpPr>
            <p:cNvPr id="478254" name="Text Box 1070"/>
            <p:cNvSpPr txBox="1">
              <a:spLocks noChangeArrowheads="1"/>
            </p:cNvSpPr>
            <p:nvPr/>
          </p:nvSpPr>
          <p:spPr bwMode="auto">
            <a:xfrm>
              <a:off x="4876" y="2040"/>
              <a:ext cx="317"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ja-JP" sz="2800"/>
                <a:t>◎</a:t>
              </a:r>
            </a:p>
          </p:txBody>
        </p:sp>
        <p:sp>
          <p:nvSpPr>
            <p:cNvPr id="478255" name="Text Box 1071"/>
            <p:cNvSpPr txBox="1">
              <a:spLocks noChangeArrowheads="1"/>
            </p:cNvSpPr>
            <p:nvPr/>
          </p:nvSpPr>
          <p:spPr bwMode="auto">
            <a:xfrm>
              <a:off x="1338" y="2197"/>
              <a:ext cx="1451"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放置しておくと問題が大きくなるなら今実施</a:t>
              </a:r>
            </a:p>
          </p:txBody>
        </p:sp>
        <p:sp>
          <p:nvSpPr>
            <p:cNvPr id="478256" name="Text Box 1072"/>
            <p:cNvSpPr txBox="1">
              <a:spLocks noChangeArrowheads="1"/>
            </p:cNvSpPr>
            <p:nvPr/>
          </p:nvSpPr>
          <p:spPr bwMode="auto">
            <a:xfrm>
              <a:off x="1610" y="3350"/>
              <a:ext cx="1089"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予想効果が大きいほど実施</a:t>
              </a:r>
            </a:p>
          </p:txBody>
        </p:sp>
        <p:sp>
          <p:nvSpPr>
            <p:cNvPr id="478257" name="Text Box 1073"/>
            <p:cNvSpPr txBox="1">
              <a:spLocks noChangeArrowheads="1"/>
            </p:cNvSpPr>
            <p:nvPr/>
          </p:nvSpPr>
          <p:spPr bwMode="auto">
            <a:xfrm>
              <a:off x="3969" y="1106"/>
              <a:ext cx="136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活動期間に適したテーマかを判断する</a:t>
              </a:r>
            </a:p>
          </p:txBody>
        </p:sp>
        <p:sp>
          <p:nvSpPr>
            <p:cNvPr id="478258" name="Text Box 1074"/>
            <p:cNvSpPr txBox="1">
              <a:spLocks noChangeArrowheads="1"/>
            </p:cNvSpPr>
            <p:nvPr/>
          </p:nvSpPr>
          <p:spPr bwMode="auto">
            <a:xfrm>
              <a:off x="3424" y="2025"/>
              <a:ext cx="1543"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上位方針と不一致では援助も受けられず実現できてもほめられない可能性あり</a:t>
              </a:r>
            </a:p>
          </p:txBody>
        </p:sp>
        <p:sp>
          <p:nvSpPr>
            <p:cNvPr id="478259" name="Text Box 1075"/>
            <p:cNvSpPr txBox="1">
              <a:spLocks noChangeArrowheads="1"/>
            </p:cNvSpPr>
            <p:nvPr/>
          </p:nvSpPr>
          <p:spPr bwMode="auto">
            <a:xfrm>
              <a:off x="1247" y="1602"/>
              <a:ext cx="90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993300"/>
                  </a:solidFill>
                </a:rPr>
                <a:t>重要性</a:t>
              </a:r>
            </a:p>
          </p:txBody>
        </p:sp>
        <p:sp>
          <p:nvSpPr>
            <p:cNvPr id="478260" name="Text Box 1076"/>
            <p:cNvSpPr txBox="1">
              <a:spLocks noChangeArrowheads="1"/>
            </p:cNvSpPr>
            <p:nvPr/>
          </p:nvSpPr>
          <p:spPr bwMode="auto">
            <a:xfrm>
              <a:off x="495" y="866"/>
              <a:ext cx="346"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rIns="0">
              <a:spAutoFit/>
            </a:bodyPr>
            <a:lstStyle/>
            <a:p>
              <a:pPr>
                <a:spcBef>
                  <a:spcPct val="50000"/>
                </a:spcBef>
              </a:pPr>
              <a:r>
                <a:rPr lang="ja-JP" altLang="en-US" sz="1800" b="1">
                  <a:solidFill>
                    <a:srgbClr val="0066FF"/>
                  </a:solidFill>
                </a:rPr>
                <a:t>実施の</a:t>
              </a:r>
              <a:br>
                <a:rPr lang="ja-JP" altLang="en-US" sz="1800" b="1">
                  <a:solidFill>
                    <a:srgbClr val="0066FF"/>
                  </a:solidFill>
                </a:rPr>
              </a:br>
              <a:r>
                <a:rPr lang="ja-JP" altLang="en-US" sz="1800" b="1">
                  <a:solidFill>
                    <a:srgbClr val="0066FF"/>
                  </a:solidFill>
                </a:rPr>
                <a:t>　必要性</a:t>
              </a:r>
            </a:p>
          </p:txBody>
        </p:sp>
        <p:sp>
          <p:nvSpPr>
            <p:cNvPr id="478261" name="Text Box 1077"/>
            <p:cNvSpPr txBox="1">
              <a:spLocks noChangeArrowheads="1"/>
            </p:cNvSpPr>
            <p:nvPr/>
          </p:nvSpPr>
          <p:spPr bwMode="auto">
            <a:xfrm>
              <a:off x="895" y="2710"/>
              <a:ext cx="16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993300"/>
                  </a:solidFill>
                </a:rPr>
                <a:t>拡張性（将来性）</a:t>
              </a:r>
            </a:p>
          </p:txBody>
        </p:sp>
        <p:sp>
          <p:nvSpPr>
            <p:cNvPr id="478262" name="Text Box 1078"/>
            <p:cNvSpPr txBox="1">
              <a:spLocks noChangeArrowheads="1"/>
            </p:cNvSpPr>
            <p:nvPr/>
          </p:nvSpPr>
          <p:spPr bwMode="auto">
            <a:xfrm>
              <a:off x="1218" y="3764"/>
              <a:ext cx="90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993300"/>
                  </a:solidFill>
                </a:rPr>
                <a:t>予想効果</a:t>
              </a:r>
            </a:p>
          </p:txBody>
        </p:sp>
        <p:sp>
          <p:nvSpPr>
            <p:cNvPr id="478263" name="Text Box 1079"/>
            <p:cNvSpPr txBox="1">
              <a:spLocks noChangeArrowheads="1"/>
            </p:cNvSpPr>
            <p:nvPr/>
          </p:nvSpPr>
          <p:spPr bwMode="auto">
            <a:xfrm>
              <a:off x="3833" y="1642"/>
              <a:ext cx="90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p>
              <a:pPr>
                <a:spcBef>
                  <a:spcPct val="50000"/>
                </a:spcBef>
              </a:pPr>
              <a:r>
                <a:rPr lang="ja-JP" altLang="en-US">
                  <a:solidFill>
                    <a:srgbClr val="993300"/>
                  </a:solidFill>
                </a:rPr>
                <a:t>緊急性</a:t>
              </a:r>
            </a:p>
          </p:txBody>
        </p:sp>
        <p:sp>
          <p:nvSpPr>
            <p:cNvPr id="478264" name="Text Box 1080"/>
            <p:cNvSpPr txBox="1">
              <a:spLocks noChangeArrowheads="1"/>
            </p:cNvSpPr>
            <p:nvPr/>
          </p:nvSpPr>
          <p:spPr bwMode="auto">
            <a:xfrm>
              <a:off x="3873" y="2862"/>
              <a:ext cx="90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p>
              <a:pPr>
                <a:spcBef>
                  <a:spcPct val="50000"/>
                </a:spcBef>
              </a:pPr>
              <a:r>
                <a:rPr lang="ja-JP" altLang="en-US">
                  <a:solidFill>
                    <a:srgbClr val="993300"/>
                  </a:solidFill>
                </a:rPr>
                <a:t>上司方針</a:t>
              </a:r>
            </a:p>
          </p:txBody>
        </p:sp>
        <p:sp>
          <p:nvSpPr>
            <p:cNvPr id="478265" name="Text Box 1081"/>
            <p:cNvSpPr txBox="1">
              <a:spLocks noChangeArrowheads="1"/>
            </p:cNvSpPr>
            <p:nvPr/>
          </p:nvSpPr>
          <p:spPr bwMode="auto">
            <a:xfrm>
              <a:off x="2941" y="925"/>
              <a:ext cx="462" cy="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b="1">
                  <a:solidFill>
                    <a:srgbClr val="0066FF"/>
                  </a:solidFill>
                </a:rPr>
                <a:t>実施の</a:t>
              </a:r>
              <a:br>
                <a:rPr lang="ja-JP" altLang="en-US" sz="1800" b="1">
                  <a:solidFill>
                    <a:srgbClr val="0066FF"/>
                  </a:solidFill>
                </a:rPr>
              </a:br>
              <a:r>
                <a:rPr lang="ja-JP" altLang="en-US" sz="1800" b="1">
                  <a:solidFill>
                    <a:srgbClr val="0066FF"/>
                  </a:solidFill>
                </a:rPr>
                <a:t>　必要性</a:t>
              </a:r>
            </a:p>
          </p:txBody>
        </p:sp>
        <p:sp>
          <p:nvSpPr>
            <p:cNvPr id="478266" name="Rectangle 1082"/>
            <p:cNvSpPr>
              <a:spLocks noChangeArrowheads="1"/>
            </p:cNvSpPr>
            <p:nvPr/>
          </p:nvSpPr>
          <p:spPr bwMode="auto">
            <a:xfrm>
              <a:off x="746" y="717"/>
              <a:ext cx="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大</a:t>
              </a:r>
            </a:p>
          </p:txBody>
        </p:sp>
        <p:sp>
          <p:nvSpPr>
            <p:cNvPr id="478267" name="Rectangle 1083"/>
            <p:cNvSpPr>
              <a:spLocks noChangeArrowheads="1"/>
            </p:cNvSpPr>
            <p:nvPr/>
          </p:nvSpPr>
          <p:spPr bwMode="auto">
            <a:xfrm>
              <a:off x="3231" y="754"/>
              <a:ext cx="3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大</a:t>
              </a:r>
            </a:p>
          </p:txBody>
        </p:sp>
        <p:sp>
          <p:nvSpPr>
            <p:cNvPr id="478268" name="Text Box 1084"/>
            <p:cNvSpPr txBox="1">
              <a:spLocks noChangeArrowheads="1"/>
            </p:cNvSpPr>
            <p:nvPr/>
          </p:nvSpPr>
          <p:spPr bwMode="auto">
            <a:xfrm>
              <a:off x="431" y="2021"/>
              <a:ext cx="462" cy="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b="1">
                  <a:solidFill>
                    <a:srgbClr val="0066FF"/>
                  </a:solidFill>
                </a:rPr>
                <a:t>実施の</a:t>
              </a:r>
              <a:br>
                <a:rPr lang="ja-JP" altLang="en-US" sz="1800" b="1">
                  <a:solidFill>
                    <a:srgbClr val="0066FF"/>
                  </a:solidFill>
                </a:rPr>
              </a:br>
              <a:r>
                <a:rPr lang="ja-JP" altLang="en-US" sz="1800" b="1">
                  <a:solidFill>
                    <a:srgbClr val="0066FF"/>
                  </a:solidFill>
                </a:rPr>
                <a:t>　必要性</a:t>
              </a:r>
            </a:p>
          </p:txBody>
        </p:sp>
        <p:sp>
          <p:nvSpPr>
            <p:cNvPr id="478269" name="Text Box 1085"/>
            <p:cNvSpPr txBox="1">
              <a:spLocks noChangeArrowheads="1"/>
            </p:cNvSpPr>
            <p:nvPr/>
          </p:nvSpPr>
          <p:spPr bwMode="auto">
            <a:xfrm>
              <a:off x="431" y="3166"/>
              <a:ext cx="462" cy="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b="1">
                  <a:solidFill>
                    <a:srgbClr val="0066FF"/>
                  </a:solidFill>
                </a:rPr>
                <a:t>実施の</a:t>
              </a:r>
              <a:br>
                <a:rPr lang="ja-JP" altLang="en-US" sz="1800" b="1">
                  <a:solidFill>
                    <a:srgbClr val="0066FF"/>
                  </a:solidFill>
                </a:rPr>
              </a:br>
              <a:r>
                <a:rPr lang="ja-JP" altLang="en-US" sz="1800" b="1">
                  <a:solidFill>
                    <a:srgbClr val="0066FF"/>
                  </a:solidFill>
                </a:rPr>
                <a:t>　必要性</a:t>
              </a:r>
            </a:p>
          </p:txBody>
        </p:sp>
        <p:sp>
          <p:nvSpPr>
            <p:cNvPr id="478270" name="Text Box 1086"/>
            <p:cNvSpPr txBox="1">
              <a:spLocks noChangeArrowheads="1"/>
            </p:cNvSpPr>
            <p:nvPr/>
          </p:nvSpPr>
          <p:spPr bwMode="auto">
            <a:xfrm>
              <a:off x="2971" y="2118"/>
              <a:ext cx="462" cy="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b="1">
                  <a:solidFill>
                    <a:srgbClr val="0066FF"/>
                  </a:solidFill>
                </a:rPr>
                <a:t>実施の</a:t>
              </a:r>
              <a:br>
                <a:rPr lang="ja-JP" altLang="en-US" sz="1800" b="1">
                  <a:solidFill>
                    <a:srgbClr val="0066FF"/>
                  </a:solidFill>
                </a:rPr>
              </a:br>
              <a:r>
                <a:rPr lang="ja-JP" altLang="en-US" sz="1800" b="1">
                  <a:solidFill>
                    <a:srgbClr val="0066FF"/>
                  </a:solidFill>
                </a:rPr>
                <a:t>　必要性</a:t>
              </a:r>
            </a:p>
          </p:txBody>
        </p:sp>
        <p:sp>
          <p:nvSpPr>
            <p:cNvPr id="478271" name="Rectangle 1087"/>
            <p:cNvSpPr>
              <a:spLocks noChangeArrowheads="1"/>
            </p:cNvSpPr>
            <p:nvPr/>
          </p:nvSpPr>
          <p:spPr bwMode="auto">
            <a:xfrm>
              <a:off x="740" y="1850"/>
              <a:ext cx="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大</a:t>
              </a:r>
            </a:p>
          </p:txBody>
        </p:sp>
        <p:sp>
          <p:nvSpPr>
            <p:cNvPr id="478272" name="Rectangle 1088"/>
            <p:cNvSpPr>
              <a:spLocks noChangeArrowheads="1"/>
            </p:cNvSpPr>
            <p:nvPr/>
          </p:nvSpPr>
          <p:spPr bwMode="auto">
            <a:xfrm>
              <a:off x="738" y="2982"/>
              <a:ext cx="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大</a:t>
              </a:r>
            </a:p>
          </p:txBody>
        </p:sp>
        <p:sp>
          <p:nvSpPr>
            <p:cNvPr id="478273" name="Rectangle 1089"/>
            <p:cNvSpPr>
              <a:spLocks noChangeArrowheads="1"/>
            </p:cNvSpPr>
            <p:nvPr/>
          </p:nvSpPr>
          <p:spPr bwMode="auto">
            <a:xfrm>
              <a:off x="3288" y="1858"/>
              <a:ext cx="2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chemeClr val="accent2"/>
                  </a:solidFill>
                </a:rPr>
                <a:t>大</a:t>
              </a:r>
            </a:p>
          </p:txBody>
        </p:sp>
      </p:grpSp>
      <p:sp>
        <p:nvSpPr>
          <p:cNvPr id="478274" name="Rectangle 1090"/>
          <p:cNvSpPr>
            <a:spLocks noChangeArrowheads="1"/>
          </p:cNvSpPr>
          <p:nvPr/>
        </p:nvSpPr>
        <p:spPr bwMode="auto">
          <a:xfrm>
            <a:off x="0" y="6553200"/>
            <a:ext cx="1906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200">
              <a:solidFill>
                <a:schemeClr val="tx2"/>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Text Box 2"/>
          <p:cNvSpPr txBox="1">
            <a:spLocks noChangeArrowheads="1"/>
          </p:cNvSpPr>
          <p:nvPr/>
        </p:nvSpPr>
        <p:spPr bwMode="auto">
          <a:xfrm>
            <a:off x="2466975" y="-52388"/>
            <a:ext cx="4054475"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HGS創英角ﾎﾟｯﾌﾟ体" pitchFamily="50" charset="-128"/>
              </a:rPr>
              <a:t>攻め所選定シート（例）</a:t>
            </a:r>
          </a:p>
        </p:txBody>
      </p:sp>
      <p:sp>
        <p:nvSpPr>
          <p:cNvPr id="391171" name="Rectangle 3"/>
          <p:cNvSpPr>
            <a:spLocks noChangeArrowheads="1"/>
          </p:cNvSpPr>
          <p:nvPr/>
        </p:nvSpPr>
        <p:spPr bwMode="auto">
          <a:xfrm>
            <a:off x="228600" y="381000"/>
            <a:ext cx="1104900"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特性・項目</a:t>
            </a:r>
          </a:p>
        </p:txBody>
      </p:sp>
      <p:sp>
        <p:nvSpPr>
          <p:cNvPr id="391172" name="Rectangle 4"/>
          <p:cNvSpPr>
            <a:spLocks noChangeArrowheads="1"/>
          </p:cNvSpPr>
          <p:nvPr/>
        </p:nvSpPr>
        <p:spPr bwMode="auto">
          <a:xfrm>
            <a:off x="1295400" y="381000"/>
            <a:ext cx="1384300"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ありたい姿</a:t>
            </a:r>
          </a:p>
        </p:txBody>
      </p:sp>
      <p:sp>
        <p:nvSpPr>
          <p:cNvPr id="391173" name="Rectangle 5"/>
          <p:cNvSpPr>
            <a:spLocks noChangeArrowheads="1"/>
          </p:cNvSpPr>
          <p:nvPr/>
        </p:nvSpPr>
        <p:spPr bwMode="auto">
          <a:xfrm>
            <a:off x="2732088" y="381000"/>
            <a:ext cx="1422400"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現在の姿</a:t>
            </a:r>
          </a:p>
        </p:txBody>
      </p:sp>
      <p:sp>
        <p:nvSpPr>
          <p:cNvPr id="391174" name="Rectangle 6"/>
          <p:cNvSpPr>
            <a:spLocks noChangeArrowheads="1"/>
          </p:cNvSpPr>
          <p:nvPr/>
        </p:nvSpPr>
        <p:spPr bwMode="auto">
          <a:xfrm>
            <a:off x="4038600" y="381000"/>
            <a:ext cx="1131888"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ギャップ</a:t>
            </a:r>
          </a:p>
        </p:txBody>
      </p:sp>
      <p:sp>
        <p:nvSpPr>
          <p:cNvPr id="391175" name="Rectangle 7"/>
          <p:cNvSpPr>
            <a:spLocks noChangeArrowheads="1"/>
          </p:cNvSpPr>
          <p:nvPr/>
        </p:nvSpPr>
        <p:spPr bwMode="auto">
          <a:xfrm>
            <a:off x="5105400" y="381000"/>
            <a:ext cx="1577975"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攻め所</a:t>
            </a:r>
          </a:p>
          <a:p>
            <a:r>
              <a:rPr lang="ja-JP" altLang="en-US" sz="1600" b="1"/>
              <a:t>（候補）</a:t>
            </a:r>
          </a:p>
        </p:txBody>
      </p:sp>
      <p:sp>
        <p:nvSpPr>
          <p:cNvPr id="391176" name="Rectangle 8"/>
          <p:cNvSpPr>
            <a:spLocks noChangeArrowheads="1"/>
          </p:cNvSpPr>
          <p:nvPr/>
        </p:nvSpPr>
        <p:spPr bwMode="auto">
          <a:xfrm>
            <a:off x="6477000" y="381000"/>
            <a:ext cx="914400" cy="3048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評価項目</a:t>
            </a:r>
          </a:p>
        </p:txBody>
      </p:sp>
      <p:sp>
        <p:nvSpPr>
          <p:cNvPr id="391177" name="Rectangle 9"/>
          <p:cNvSpPr>
            <a:spLocks noChangeArrowheads="1"/>
          </p:cNvSpPr>
          <p:nvPr/>
        </p:nvSpPr>
        <p:spPr bwMode="auto">
          <a:xfrm>
            <a:off x="6477000" y="685800"/>
            <a:ext cx="1095375" cy="5334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期待</a:t>
            </a:r>
          </a:p>
          <a:p>
            <a:r>
              <a:rPr lang="ja-JP" altLang="en-US" sz="1600" b="1"/>
              <a:t>効果</a:t>
            </a:r>
          </a:p>
        </p:txBody>
      </p:sp>
      <p:sp>
        <p:nvSpPr>
          <p:cNvPr id="391178" name="Rectangle 10"/>
          <p:cNvSpPr>
            <a:spLocks noChangeArrowheads="1"/>
          </p:cNvSpPr>
          <p:nvPr/>
        </p:nvSpPr>
        <p:spPr bwMode="auto">
          <a:xfrm>
            <a:off x="7391400" y="381000"/>
            <a:ext cx="573088" cy="8382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採否</a:t>
            </a:r>
          </a:p>
        </p:txBody>
      </p:sp>
      <p:sp>
        <p:nvSpPr>
          <p:cNvPr id="391179" name="Rectangle 11"/>
          <p:cNvSpPr>
            <a:spLocks noChangeArrowheads="1"/>
          </p:cNvSpPr>
          <p:nvPr/>
        </p:nvSpPr>
        <p:spPr bwMode="auto">
          <a:xfrm>
            <a:off x="228600" y="1219200"/>
            <a:ext cx="1131888" cy="762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売上高</a:t>
            </a:r>
          </a:p>
        </p:txBody>
      </p:sp>
      <p:sp>
        <p:nvSpPr>
          <p:cNvPr id="391180" name="Rectangle 12"/>
          <p:cNvSpPr>
            <a:spLocks noChangeArrowheads="1"/>
          </p:cNvSpPr>
          <p:nvPr/>
        </p:nvSpPr>
        <p:spPr bwMode="auto">
          <a:xfrm>
            <a:off x="228600" y="1981200"/>
            <a:ext cx="533400" cy="3581400"/>
          </a:xfrm>
          <a:prstGeom prst="rect">
            <a:avLst/>
          </a:prstGeom>
          <a:gradFill rotWithShape="0">
            <a:gsLst>
              <a:gs pos="0">
                <a:srgbClr val="CCFFFF"/>
              </a:gs>
              <a:gs pos="50000">
                <a:srgbClr val="FFFFFF"/>
              </a:gs>
              <a:gs pos="100000">
                <a:srgbClr val="CC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1600" b="1"/>
          </a:p>
        </p:txBody>
      </p:sp>
      <p:sp>
        <p:nvSpPr>
          <p:cNvPr id="391181" name="Rectangle 13"/>
          <p:cNvSpPr>
            <a:spLocks noChangeArrowheads="1"/>
          </p:cNvSpPr>
          <p:nvPr/>
        </p:nvSpPr>
        <p:spPr bwMode="auto">
          <a:xfrm>
            <a:off x="762000" y="1981200"/>
            <a:ext cx="533400" cy="990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t>営業</a:t>
            </a:r>
          </a:p>
          <a:p>
            <a:r>
              <a:rPr lang="ja-JP" altLang="en-US" sz="1400" b="1"/>
              <a:t>要員</a:t>
            </a:r>
            <a:endParaRPr lang="ja-JP" altLang="en-US" sz="1600" b="1"/>
          </a:p>
        </p:txBody>
      </p:sp>
      <p:sp>
        <p:nvSpPr>
          <p:cNvPr id="391182" name="Rectangle 14"/>
          <p:cNvSpPr>
            <a:spLocks noChangeArrowheads="1"/>
          </p:cNvSpPr>
          <p:nvPr/>
        </p:nvSpPr>
        <p:spPr bwMode="auto">
          <a:xfrm>
            <a:off x="762000" y="2971800"/>
            <a:ext cx="584200" cy="13208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販売</a:t>
            </a:r>
          </a:p>
          <a:p>
            <a:r>
              <a:rPr lang="ja-JP" altLang="en-US" sz="1600" b="1"/>
              <a:t>方法</a:t>
            </a:r>
          </a:p>
        </p:txBody>
      </p:sp>
      <p:sp>
        <p:nvSpPr>
          <p:cNvPr id="391183" name="Rectangle 15"/>
          <p:cNvSpPr>
            <a:spLocks noChangeArrowheads="1"/>
          </p:cNvSpPr>
          <p:nvPr/>
        </p:nvSpPr>
        <p:spPr bwMode="auto">
          <a:xfrm>
            <a:off x="784225" y="4287838"/>
            <a:ext cx="533400" cy="762000"/>
          </a:xfrm>
          <a:prstGeom prst="rect">
            <a:avLst/>
          </a:prstGeom>
          <a:gradFill rotWithShape="0">
            <a:gsLst>
              <a:gs pos="0">
                <a:srgbClr val="CCFFFF"/>
              </a:gs>
              <a:gs pos="50000">
                <a:srgbClr val="FFFFFF"/>
              </a:gs>
              <a:gs pos="100000">
                <a:srgbClr val="CC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184" name="Line 16"/>
          <p:cNvSpPr>
            <a:spLocks noChangeShapeType="1"/>
          </p:cNvSpPr>
          <p:nvPr/>
        </p:nvSpPr>
        <p:spPr bwMode="auto">
          <a:xfrm>
            <a:off x="1295400" y="4267200"/>
            <a:ext cx="1588" cy="857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185" name="Rectangle 17"/>
          <p:cNvSpPr>
            <a:spLocks noChangeArrowheads="1"/>
          </p:cNvSpPr>
          <p:nvPr/>
        </p:nvSpPr>
        <p:spPr bwMode="auto">
          <a:xfrm>
            <a:off x="1295400" y="1219200"/>
            <a:ext cx="14351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Ａ商品売上高</a:t>
            </a:r>
          </a:p>
          <a:p>
            <a:r>
              <a:rPr lang="ja-JP" altLang="en-US" sz="1600" b="1"/>
              <a:t>５０％向上</a:t>
            </a:r>
          </a:p>
        </p:txBody>
      </p:sp>
      <p:sp>
        <p:nvSpPr>
          <p:cNvPr id="391186" name="Rectangle 18"/>
          <p:cNvSpPr>
            <a:spLocks noChangeArrowheads="1"/>
          </p:cNvSpPr>
          <p:nvPr/>
        </p:nvSpPr>
        <p:spPr bwMode="auto">
          <a:xfrm>
            <a:off x="2667000" y="1219200"/>
            <a:ext cx="13970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Ａ商品売上高</a:t>
            </a:r>
          </a:p>
          <a:p>
            <a:r>
              <a:rPr lang="ja-JP" altLang="en-US" sz="1600" b="1"/>
              <a:t>３４００万円</a:t>
            </a:r>
          </a:p>
        </p:txBody>
      </p:sp>
      <p:sp>
        <p:nvSpPr>
          <p:cNvPr id="391187" name="Rectangle 19"/>
          <p:cNvSpPr>
            <a:spLocks noChangeArrowheads="1"/>
          </p:cNvSpPr>
          <p:nvPr/>
        </p:nvSpPr>
        <p:spPr bwMode="auto">
          <a:xfrm>
            <a:off x="4038600" y="1219200"/>
            <a:ext cx="10922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売上高</a:t>
            </a:r>
          </a:p>
          <a:p>
            <a:pPr algn="ctr"/>
            <a:r>
              <a:rPr lang="ja-JP" altLang="en-US" sz="1600" b="1"/>
              <a:t>１７００万円</a:t>
            </a:r>
          </a:p>
        </p:txBody>
      </p:sp>
      <p:sp>
        <p:nvSpPr>
          <p:cNvPr id="391188" name="Rectangle 20"/>
          <p:cNvSpPr>
            <a:spLocks noChangeArrowheads="1"/>
          </p:cNvSpPr>
          <p:nvPr/>
        </p:nvSpPr>
        <p:spPr bwMode="auto">
          <a:xfrm>
            <a:off x="5105400" y="1219200"/>
            <a:ext cx="13716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189" name="Rectangle 21"/>
          <p:cNvSpPr>
            <a:spLocks noChangeArrowheads="1"/>
          </p:cNvSpPr>
          <p:nvPr/>
        </p:nvSpPr>
        <p:spPr bwMode="auto">
          <a:xfrm>
            <a:off x="6477000" y="1219200"/>
            <a:ext cx="9144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190" name="Rectangle 22"/>
          <p:cNvSpPr>
            <a:spLocks noChangeArrowheads="1"/>
          </p:cNvSpPr>
          <p:nvPr/>
        </p:nvSpPr>
        <p:spPr bwMode="auto">
          <a:xfrm>
            <a:off x="7391400" y="1219200"/>
            <a:ext cx="4572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191" name="Rectangle 23"/>
          <p:cNvSpPr>
            <a:spLocks noChangeArrowheads="1"/>
          </p:cNvSpPr>
          <p:nvPr/>
        </p:nvSpPr>
        <p:spPr bwMode="auto">
          <a:xfrm>
            <a:off x="1295400" y="1981200"/>
            <a:ext cx="14224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現在の要員で</a:t>
            </a:r>
          </a:p>
          <a:p>
            <a:r>
              <a:rPr lang="ja-JP" altLang="en-US" sz="1600" b="1"/>
              <a:t>達成できる</a:t>
            </a:r>
          </a:p>
        </p:txBody>
      </p:sp>
      <p:sp>
        <p:nvSpPr>
          <p:cNvPr id="391192" name="Rectangle 24"/>
          <p:cNvSpPr>
            <a:spLocks noChangeArrowheads="1"/>
          </p:cNvSpPr>
          <p:nvPr/>
        </p:nvSpPr>
        <p:spPr bwMode="auto">
          <a:xfrm>
            <a:off x="2667000" y="1981200"/>
            <a:ext cx="1385888"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＊現在</a:t>
            </a:r>
            <a:r>
              <a:rPr lang="en-US" altLang="ja-JP" sz="1600" b="1"/>
              <a:t>3</a:t>
            </a:r>
            <a:r>
              <a:rPr lang="ja-JP" altLang="en-US" sz="1600" b="1"/>
              <a:t>名</a:t>
            </a:r>
          </a:p>
          <a:p>
            <a:r>
              <a:rPr lang="ja-JP" altLang="en-US" sz="1600" b="1"/>
              <a:t>＊Ａ商品販売</a:t>
            </a:r>
          </a:p>
          <a:p>
            <a:r>
              <a:rPr lang="ja-JP" altLang="en-US" sz="1600" b="1"/>
              <a:t>に工数増可能</a:t>
            </a:r>
          </a:p>
        </p:txBody>
      </p:sp>
      <p:sp>
        <p:nvSpPr>
          <p:cNvPr id="391193" name="Rectangle 25"/>
          <p:cNvSpPr>
            <a:spLocks noChangeArrowheads="1"/>
          </p:cNvSpPr>
          <p:nvPr/>
        </p:nvSpPr>
        <p:spPr bwMode="auto">
          <a:xfrm>
            <a:off x="4038600" y="1981200"/>
            <a:ext cx="10922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なし</a:t>
            </a:r>
          </a:p>
        </p:txBody>
      </p:sp>
      <p:sp>
        <p:nvSpPr>
          <p:cNvPr id="391194" name="Rectangle 26"/>
          <p:cNvSpPr>
            <a:spLocks noChangeArrowheads="1"/>
          </p:cNvSpPr>
          <p:nvPr/>
        </p:nvSpPr>
        <p:spPr bwMode="auto">
          <a:xfrm>
            <a:off x="5105400" y="1981200"/>
            <a:ext cx="13843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（前提条件</a:t>
            </a:r>
          </a:p>
          <a:p>
            <a:pPr algn="ctr"/>
            <a:r>
              <a:rPr lang="ja-JP" altLang="en-US" sz="1600" b="1"/>
              <a:t>とする）</a:t>
            </a:r>
          </a:p>
        </p:txBody>
      </p:sp>
      <p:sp>
        <p:nvSpPr>
          <p:cNvPr id="391195" name="Rectangle 27"/>
          <p:cNvSpPr>
            <a:spLocks noChangeArrowheads="1"/>
          </p:cNvSpPr>
          <p:nvPr/>
        </p:nvSpPr>
        <p:spPr bwMode="auto">
          <a:xfrm>
            <a:off x="6477000" y="1981200"/>
            <a:ext cx="9144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ー</a:t>
            </a:r>
          </a:p>
        </p:txBody>
      </p:sp>
      <p:sp>
        <p:nvSpPr>
          <p:cNvPr id="391196" name="Rectangle 28"/>
          <p:cNvSpPr>
            <a:spLocks noChangeArrowheads="1"/>
          </p:cNvSpPr>
          <p:nvPr/>
        </p:nvSpPr>
        <p:spPr bwMode="auto">
          <a:xfrm>
            <a:off x="7391400" y="1981200"/>
            <a:ext cx="4572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ー</a:t>
            </a:r>
          </a:p>
        </p:txBody>
      </p:sp>
      <p:sp>
        <p:nvSpPr>
          <p:cNvPr id="391197" name="Rectangle 29"/>
          <p:cNvSpPr>
            <a:spLocks noChangeArrowheads="1"/>
          </p:cNvSpPr>
          <p:nvPr/>
        </p:nvSpPr>
        <p:spPr bwMode="auto">
          <a:xfrm>
            <a:off x="1295400" y="2971800"/>
            <a:ext cx="1422400"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効率よく多量</a:t>
            </a:r>
          </a:p>
          <a:p>
            <a:r>
              <a:rPr lang="ja-JP" altLang="en-US" sz="1600" b="1"/>
              <a:t>に売れる</a:t>
            </a:r>
          </a:p>
        </p:txBody>
      </p:sp>
      <p:sp>
        <p:nvSpPr>
          <p:cNvPr id="391198" name="Rectangle 30"/>
          <p:cNvSpPr>
            <a:spLocks noChangeArrowheads="1"/>
          </p:cNvSpPr>
          <p:nvPr/>
        </p:nvSpPr>
        <p:spPr bwMode="auto">
          <a:xfrm>
            <a:off x="2667000" y="2971800"/>
            <a:ext cx="1385888"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＊Ａ商品が目</a:t>
            </a:r>
          </a:p>
          <a:p>
            <a:r>
              <a:rPr lang="ja-JP" altLang="en-US" sz="1600" b="1"/>
              <a:t>立たない所に</a:t>
            </a:r>
          </a:p>
          <a:p>
            <a:r>
              <a:rPr lang="ja-JP" altLang="en-US" sz="1600" b="1"/>
              <a:t>陳列販売</a:t>
            </a:r>
          </a:p>
        </p:txBody>
      </p:sp>
      <p:sp>
        <p:nvSpPr>
          <p:cNvPr id="391199" name="Rectangle 31"/>
          <p:cNvSpPr>
            <a:spLocks noChangeArrowheads="1"/>
          </p:cNvSpPr>
          <p:nvPr/>
        </p:nvSpPr>
        <p:spPr bwMode="auto">
          <a:xfrm>
            <a:off x="4038600" y="2971800"/>
            <a:ext cx="1131888"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販売店に</a:t>
            </a:r>
          </a:p>
          <a:p>
            <a:r>
              <a:rPr lang="ja-JP" altLang="en-US" sz="1600" b="1"/>
              <a:t>依存して</a:t>
            </a:r>
          </a:p>
          <a:p>
            <a:r>
              <a:rPr lang="ja-JP" altLang="en-US" sz="1600" b="1"/>
              <a:t>いる</a:t>
            </a:r>
          </a:p>
        </p:txBody>
      </p:sp>
      <p:sp>
        <p:nvSpPr>
          <p:cNvPr id="391200" name="Rectangle 32"/>
          <p:cNvSpPr>
            <a:spLocks noChangeArrowheads="1"/>
          </p:cNvSpPr>
          <p:nvPr/>
        </p:nvSpPr>
        <p:spPr bwMode="auto">
          <a:xfrm>
            <a:off x="5105400" y="2971800"/>
            <a:ext cx="1474788"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b="1"/>
              <a:t>販売店が売り</a:t>
            </a:r>
          </a:p>
          <a:p>
            <a:r>
              <a:rPr lang="ja-JP" altLang="en-US" sz="1600" b="1"/>
              <a:t>たくなる方法</a:t>
            </a:r>
          </a:p>
          <a:p>
            <a:r>
              <a:rPr lang="ja-JP" altLang="en-US" sz="1600" b="1"/>
              <a:t>にする</a:t>
            </a:r>
          </a:p>
        </p:txBody>
      </p:sp>
      <p:sp>
        <p:nvSpPr>
          <p:cNvPr id="391201" name="Rectangle 33"/>
          <p:cNvSpPr>
            <a:spLocks noChangeArrowheads="1"/>
          </p:cNvSpPr>
          <p:nvPr/>
        </p:nvSpPr>
        <p:spPr bwMode="auto">
          <a:xfrm>
            <a:off x="6477000" y="2971800"/>
            <a:ext cx="903288"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販売台</a:t>
            </a:r>
          </a:p>
          <a:p>
            <a:pPr algn="ctr"/>
            <a:r>
              <a:rPr lang="ja-JP" altLang="en-US" sz="1600" b="1"/>
              <a:t>数増大</a:t>
            </a:r>
          </a:p>
        </p:txBody>
      </p:sp>
      <p:sp>
        <p:nvSpPr>
          <p:cNvPr id="391202" name="Rectangle 34"/>
          <p:cNvSpPr>
            <a:spLocks noChangeArrowheads="1"/>
          </p:cNvSpPr>
          <p:nvPr/>
        </p:nvSpPr>
        <p:spPr bwMode="auto">
          <a:xfrm>
            <a:off x="7391400" y="2971800"/>
            <a:ext cx="573088"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採</a:t>
            </a:r>
          </a:p>
        </p:txBody>
      </p:sp>
      <p:sp>
        <p:nvSpPr>
          <p:cNvPr id="391203" name="Rectangle 35"/>
          <p:cNvSpPr>
            <a:spLocks noChangeArrowheads="1"/>
          </p:cNvSpPr>
          <p:nvPr/>
        </p:nvSpPr>
        <p:spPr bwMode="auto">
          <a:xfrm>
            <a:off x="1295400" y="4267200"/>
            <a:ext cx="13716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4" name="Rectangle 36"/>
          <p:cNvSpPr>
            <a:spLocks noChangeArrowheads="1"/>
          </p:cNvSpPr>
          <p:nvPr/>
        </p:nvSpPr>
        <p:spPr bwMode="auto">
          <a:xfrm>
            <a:off x="2667000" y="4267200"/>
            <a:ext cx="13716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5" name="Rectangle 37"/>
          <p:cNvSpPr>
            <a:spLocks noChangeArrowheads="1"/>
          </p:cNvSpPr>
          <p:nvPr/>
        </p:nvSpPr>
        <p:spPr bwMode="auto">
          <a:xfrm>
            <a:off x="4038600" y="4267200"/>
            <a:ext cx="10668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6" name="Rectangle 38"/>
          <p:cNvSpPr>
            <a:spLocks noChangeArrowheads="1"/>
          </p:cNvSpPr>
          <p:nvPr/>
        </p:nvSpPr>
        <p:spPr bwMode="auto">
          <a:xfrm>
            <a:off x="5105400" y="4267200"/>
            <a:ext cx="13716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7" name="Rectangle 39"/>
          <p:cNvSpPr>
            <a:spLocks noChangeArrowheads="1"/>
          </p:cNvSpPr>
          <p:nvPr/>
        </p:nvSpPr>
        <p:spPr bwMode="auto">
          <a:xfrm>
            <a:off x="6477000" y="4267200"/>
            <a:ext cx="9144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8" name="Rectangle 40"/>
          <p:cNvSpPr>
            <a:spLocks noChangeArrowheads="1"/>
          </p:cNvSpPr>
          <p:nvPr/>
        </p:nvSpPr>
        <p:spPr bwMode="auto">
          <a:xfrm>
            <a:off x="7391400" y="4267200"/>
            <a:ext cx="4572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09" name="Text Box 41"/>
          <p:cNvSpPr txBox="1">
            <a:spLocks noChangeArrowheads="1"/>
          </p:cNvSpPr>
          <p:nvPr/>
        </p:nvSpPr>
        <p:spPr bwMode="auto">
          <a:xfrm>
            <a:off x="290513" y="2359025"/>
            <a:ext cx="428625" cy="2932113"/>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r>
              <a:rPr lang="ja-JP" altLang="en-US" sz="1600" b="1"/>
              <a:t>特性を実現させるための項目</a:t>
            </a:r>
          </a:p>
        </p:txBody>
      </p:sp>
      <p:sp>
        <p:nvSpPr>
          <p:cNvPr id="391210" name="Rectangle 42"/>
          <p:cNvSpPr>
            <a:spLocks noChangeArrowheads="1"/>
          </p:cNvSpPr>
          <p:nvPr/>
        </p:nvSpPr>
        <p:spPr bwMode="auto">
          <a:xfrm>
            <a:off x="685800" y="4495800"/>
            <a:ext cx="7924800" cy="2209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1600" b="1"/>
          </a:p>
        </p:txBody>
      </p:sp>
      <p:sp>
        <p:nvSpPr>
          <p:cNvPr id="391211" name="AutoShape 43"/>
          <p:cNvSpPr>
            <a:spLocks noChangeArrowheads="1"/>
          </p:cNvSpPr>
          <p:nvPr/>
        </p:nvSpPr>
        <p:spPr bwMode="auto">
          <a:xfrm>
            <a:off x="1066800" y="4419600"/>
            <a:ext cx="2895600" cy="30480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t>攻め所（着眼点）抽出のポイント</a:t>
            </a:r>
          </a:p>
        </p:txBody>
      </p:sp>
      <p:sp>
        <p:nvSpPr>
          <p:cNvPr id="391212" name="Text Box 44"/>
          <p:cNvSpPr txBox="1">
            <a:spLocks noChangeArrowheads="1"/>
          </p:cNvSpPr>
          <p:nvPr/>
        </p:nvSpPr>
        <p:spPr bwMode="auto">
          <a:xfrm>
            <a:off x="804863" y="4705350"/>
            <a:ext cx="7680325"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800" b="1">
                <a:solidFill>
                  <a:schemeClr val="accent2"/>
                </a:solidFill>
              </a:rPr>
              <a:t>①</a:t>
            </a:r>
            <a:r>
              <a:rPr lang="ja-JP" altLang="en-US" sz="1800" b="1">
                <a:solidFill>
                  <a:schemeClr val="accent2"/>
                </a:solidFill>
              </a:rPr>
              <a:t>攻め所（着眼点）の候補の抽出は、特性を実現させるための項目（手段系項　　目）ごとにギャップの大きさ、あるいは現在の職場の強みなどに着目して行　　う。</a:t>
            </a:r>
          </a:p>
          <a:p>
            <a:r>
              <a:rPr lang="ja-JP" altLang="en-US" sz="1800" b="1">
                <a:solidFill>
                  <a:schemeClr val="accent2"/>
                </a:solidFill>
              </a:rPr>
              <a:t>②攻め所（着眼点）は固有技術も考慮して抽出・評価する。</a:t>
            </a:r>
          </a:p>
          <a:p>
            <a:r>
              <a:rPr lang="ja-JP" altLang="en-US" sz="1800" b="1">
                <a:solidFill>
                  <a:schemeClr val="accent2"/>
                </a:solidFill>
              </a:rPr>
              <a:t>③複数の項目を組み合わせて攻め所（着眼点）を出してもよい。</a:t>
            </a:r>
          </a:p>
          <a:p>
            <a:r>
              <a:rPr lang="ja-JP" altLang="en-US" sz="1800" b="1">
                <a:solidFill>
                  <a:schemeClr val="accent2"/>
                </a:solidFill>
              </a:rPr>
              <a:t>④ありたい姿の把握から現在の姿までに実施した内容を一覧表に整理すると、　　漏れやポイントのずれを防ぐ可能性が高くなる。</a:t>
            </a:r>
          </a:p>
        </p:txBody>
      </p:sp>
      <p:sp>
        <p:nvSpPr>
          <p:cNvPr id="391213" name="Line 45"/>
          <p:cNvSpPr>
            <a:spLocks noChangeShapeType="1"/>
          </p:cNvSpPr>
          <p:nvPr/>
        </p:nvSpPr>
        <p:spPr bwMode="auto">
          <a:xfrm flipV="1">
            <a:off x="5105400" y="1219200"/>
            <a:ext cx="13716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14" name="Line 46"/>
          <p:cNvSpPr>
            <a:spLocks noChangeShapeType="1"/>
          </p:cNvSpPr>
          <p:nvPr/>
        </p:nvSpPr>
        <p:spPr bwMode="auto">
          <a:xfrm>
            <a:off x="5105400" y="1219200"/>
            <a:ext cx="13716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15" name="Line 47"/>
          <p:cNvSpPr>
            <a:spLocks noChangeShapeType="1"/>
          </p:cNvSpPr>
          <p:nvPr/>
        </p:nvSpPr>
        <p:spPr bwMode="auto">
          <a:xfrm flipV="1">
            <a:off x="6477000" y="1219200"/>
            <a:ext cx="9144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16" name="Line 48"/>
          <p:cNvSpPr>
            <a:spLocks noChangeShapeType="1"/>
          </p:cNvSpPr>
          <p:nvPr/>
        </p:nvSpPr>
        <p:spPr bwMode="auto">
          <a:xfrm>
            <a:off x="6477000" y="1219200"/>
            <a:ext cx="9144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17" name="Line 49"/>
          <p:cNvSpPr>
            <a:spLocks noChangeShapeType="1"/>
          </p:cNvSpPr>
          <p:nvPr/>
        </p:nvSpPr>
        <p:spPr bwMode="auto">
          <a:xfrm flipV="1">
            <a:off x="7391400" y="1219200"/>
            <a:ext cx="4572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1218" name="Line 50"/>
          <p:cNvSpPr>
            <a:spLocks noChangeShapeType="1"/>
          </p:cNvSpPr>
          <p:nvPr/>
        </p:nvSpPr>
        <p:spPr bwMode="auto">
          <a:xfrm>
            <a:off x="7391400" y="1219200"/>
            <a:ext cx="4572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ChangeArrowheads="1"/>
          </p:cNvSpPr>
          <p:nvPr/>
        </p:nvSpPr>
        <p:spPr bwMode="auto">
          <a:xfrm>
            <a:off x="877888" y="384175"/>
            <a:ext cx="5978525" cy="828675"/>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392195" name="Rectangle 3"/>
          <p:cNvSpPr>
            <a:spLocks noChangeArrowheads="1"/>
          </p:cNvSpPr>
          <p:nvPr/>
        </p:nvSpPr>
        <p:spPr bwMode="auto">
          <a:xfrm>
            <a:off x="0" y="6553200"/>
            <a:ext cx="1906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200">
              <a:solidFill>
                <a:schemeClr val="tx2"/>
              </a:solidFill>
              <a:latin typeface="ＭＳ Ｐゴシック" pitchFamily="50" charset="-128"/>
            </a:endParaRPr>
          </a:p>
        </p:txBody>
      </p:sp>
      <p:sp>
        <p:nvSpPr>
          <p:cNvPr id="392196" name="Rectangle 4"/>
          <p:cNvSpPr>
            <a:spLocks noChangeArrowheads="1"/>
          </p:cNvSpPr>
          <p:nvPr/>
        </p:nvSpPr>
        <p:spPr bwMode="auto">
          <a:xfrm>
            <a:off x="876300" y="425450"/>
            <a:ext cx="720090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en-US" altLang="ja-JP" sz="2800" b="1"/>
              <a:t> </a:t>
            </a:r>
            <a:r>
              <a:rPr lang="ja-JP" altLang="en-US" sz="3200" b="1">
                <a:ea typeface="HG創英角ｺﾞｼｯｸUB" pitchFamily="49" charset="-128"/>
              </a:rPr>
              <a:t>アイデアを出すためのポイント</a:t>
            </a:r>
          </a:p>
        </p:txBody>
      </p:sp>
      <p:grpSp>
        <p:nvGrpSpPr>
          <p:cNvPr id="392197" name="Group 5"/>
          <p:cNvGrpSpPr>
            <a:grpSpLocks/>
          </p:cNvGrpSpPr>
          <p:nvPr/>
        </p:nvGrpSpPr>
        <p:grpSpPr bwMode="auto">
          <a:xfrm>
            <a:off x="692150" y="1454150"/>
            <a:ext cx="7150100" cy="5008563"/>
            <a:chOff x="436" y="916"/>
            <a:chExt cx="4504" cy="3155"/>
          </a:xfrm>
        </p:grpSpPr>
        <p:sp>
          <p:nvSpPr>
            <p:cNvPr id="392198" name="Rectangle 6"/>
            <p:cNvSpPr>
              <a:spLocks noChangeArrowheads="1"/>
            </p:cNvSpPr>
            <p:nvPr/>
          </p:nvSpPr>
          <p:spPr bwMode="auto">
            <a:xfrm>
              <a:off x="436" y="916"/>
              <a:ext cx="2776" cy="25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r>
                <a:rPr lang="en-US" altLang="ja-JP" sz="2000" b="1"/>
                <a:t>① </a:t>
              </a:r>
              <a:r>
                <a:rPr lang="ja-JP" altLang="en-US" sz="2000" b="1"/>
                <a:t>メンバー全員で    衆知を結集する</a:t>
              </a:r>
            </a:p>
          </p:txBody>
        </p:sp>
        <p:sp>
          <p:nvSpPr>
            <p:cNvPr id="392199" name="Rectangle 7"/>
            <p:cNvSpPr>
              <a:spLocks noChangeArrowheads="1"/>
            </p:cNvSpPr>
            <p:nvPr/>
          </p:nvSpPr>
          <p:spPr bwMode="auto">
            <a:xfrm>
              <a:off x="436" y="1636"/>
              <a:ext cx="3160" cy="25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r>
                <a:rPr lang="en-US" altLang="ja-JP" sz="2000" b="1"/>
                <a:t>② </a:t>
              </a:r>
              <a:r>
                <a:rPr lang="ja-JP" altLang="en-US" sz="2000" b="1"/>
                <a:t>自分達が持っている 固有技術を活かす</a:t>
              </a:r>
            </a:p>
          </p:txBody>
        </p:sp>
        <p:sp>
          <p:nvSpPr>
            <p:cNvPr id="392200" name="Rectangle 8"/>
            <p:cNvSpPr>
              <a:spLocks noChangeArrowheads="1"/>
            </p:cNvSpPr>
            <p:nvPr/>
          </p:nvSpPr>
          <p:spPr bwMode="auto">
            <a:xfrm>
              <a:off x="436" y="2212"/>
              <a:ext cx="3976" cy="25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r>
                <a:rPr lang="en-US" altLang="ja-JP" sz="2000" b="1"/>
                <a:t>③ </a:t>
              </a:r>
              <a:r>
                <a:rPr lang="ja-JP" altLang="en-US" sz="2000" b="1"/>
                <a:t>他職場・他社・他業種などの情報を収集して活かす</a:t>
              </a:r>
            </a:p>
          </p:txBody>
        </p:sp>
        <p:sp>
          <p:nvSpPr>
            <p:cNvPr id="392201" name="Rectangle 9"/>
            <p:cNvSpPr>
              <a:spLocks noChangeArrowheads="1"/>
            </p:cNvSpPr>
            <p:nvPr/>
          </p:nvSpPr>
          <p:spPr bwMode="auto">
            <a:xfrm>
              <a:off x="436" y="2788"/>
              <a:ext cx="4504" cy="25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r>
                <a:rPr lang="en-US" altLang="ja-JP" sz="2000" b="1"/>
                <a:t>④ </a:t>
              </a:r>
              <a:r>
                <a:rPr lang="ja-JP" altLang="en-US" sz="2000" b="1"/>
                <a:t>従来の考えにとらわれず、発想を転換して自由奔放に考える</a:t>
              </a:r>
            </a:p>
          </p:txBody>
        </p:sp>
        <p:sp>
          <p:nvSpPr>
            <p:cNvPr id="392202" name="Rectangle 10"/>
            <p:cNvSpPr>
              <a:spLocks noChangeArrowheads="1"/>
            </p:cNvSpPr>
            <p:nvPr/>
          </p:nvSpPr>
          <p:spPr bwMode="auto">
            <a:xfrm>
              <a:off x="436" y="3508"/>
              <a:ext cx="2200" cy="25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r>
                <a:rPr lang="en-US" altLang="ja-JP" sz="2000" b="1"/>
                <a:t>⑤ </a:t>
              </a:r>
              <a:r>
                <a:rPr lang="ja-JP" altLang="en-US" sz="2000" b="1"/>
                <a:t>アイデア発想法を活用する</a:t>
              </a:r>
            </a:p>
          </p:txBody>
        </p:sp>
        <p:sp>
          <p:nvSpPr>
            <p:cNvPr id="392203" name="Rectangle 11"/>
            <p:cNvSpPr>
              <a:spLocks noChangeArrowheads="1"/>
            </p:cNvSpPr>
            <p:nvPr/>
          </p:nvSpPr>
          <p:spPr bwMode="auto">
            <a:xfrm>
              <a:off x="624" y="1248"/>
              <a:ext cx="379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a:t>
              </a:r>
              <a:r>
                <a:rPr lang="ja-JP" altLang="en-US" sz="1800" b="1"/>
                <a:t>ブレーンストーミングの原則、ルールで。</a:t>
              </a:r>
            </a:p>
            <a:p>
              <a:r>
                <a:rPr lang="ja-JP" altLang="en-US" sz="1800" b="1"/>
                <a:t>◆普段から自由に発言できるチームワーク作りを。</a:t>
              </a:r>
            </a:p>
          </p:txBody>
        </p:sp>
        <p:sp>
          <p:nvSpPr>
            <p:cNvPr id="392204" name="Rectangle 12"/>
            <p:cNvSpPr>
              <a:spLocks noChangeArrowheads="1"/>
            </p:cNvSpPr>
            <p:nvPr/>
          </p:nvSpPr>
          <p:spPr bwMode="auto">
            <a:xfrm>
              <a:off x="624" y="1968"/>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a:t>
              </a:r>
              <a:r>
                <a:rPr lang="ja-JP" altLang="en-US" sz="1800" b="1"/>
                <a:t>固有技術のレベルアップと知識の拡大を。</a:t>
              </a:r>
            </a:p>
          </p:txBody>
        </p:sp>
        <p:sp>
          <p:nvSpPr>
            <p:cNvPr id="392205" name="Rectangle 13"/>
            <p:cNvSpPr>
              <a:spLocks noChangeArrowheads="1"/>
            </p:cNvSpPr>
            <p:nvPr/>
          </p:nvSpPr>
          <p:spPr bwMode="auto">
            <a:xfrm>
              <a:off x="624" y="2544"/>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a:t>
              </a:r>
              <a:r>
                <a:rPr lang="ja-JP" altLang="en-US" sz="1800" b="1"/>
                <a:t>上司や関係部門・専門部門などから。</a:t>
              </a:r>
            </a:p>
          </p:txBody>
        </p:sp>
        <p:sp>
          <p:nvSpPr>
            <p:cNvPr id="392206" name="Rectangle 14"/>
            <p:cNvSpPr>
              <a:spLocks noChangeArrowheads="1"/>
            </p:cNvSpPr>
            <p:nvPr/>
          </p:nvSpPr>
          <p:spPr bwMode="auto">
            <a:xfrm>
              <a:off x="624" y="3120"/>
              <a:ext cx="36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a:t>
              </a:r>
              <a:r>
                <a:rPr lang="ja-JP" altLang="en-US" sz="1800" b="1"/>
                <a:t>いろいろな角度から考えて。</a:t>
              </a:r>
            </a:p>
            <a:p>
              <a:r>
                <a:rPr lang="ja-JP" altLang="en-US" sz="1800" b="1"/>
                <a:t>◆枠にとらわれずに。</a:t>
              </a:r>
            </a:p>
          </p:txBody>
        </p:sp>
        <p:sp>
          <p:nvSpPr>
            <p:cNvPr id="392207" name="Rectangle 15"/>
            <p:cNvSpPr>
              <a:spLocks noChangeArrowheads="1"/>
            </p:cNvSpPr>
            <p:nvPr/>
          </p:nvSpPr>
          <p:spPr bwMode="auto">
            <a:xfrm>
              <a:off x="624" y="3840"/>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a:t>
              </a:r>
              <a:r>
                <a:rPr lang="ja-JP" altLang="en-US" sz="1800" b="1"/>
                <a:t>良いアイデアを効率的に出すには手法の活用を。</a:t>
              </a:r>
            </a:p>
          </p:txBody>
        </p:sp>
      </p:grpSp>
      <p:pic>
        <p:nvPicPr>
          <p:cNvPr id="392208" name="Picture 16" descr="07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115888"/>
            <a:ext cx="2084387" cy="3336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92197"/>
                                        </p:tgtEl>
                                        <p:attrNameLst>
                                          <p:attrName>style.visibility</p:attrName>
                                        </p:attrNameLst>
                                      </p:cBhvr>
                                      <p:to>
                                        <p:strVal val="visible"/>
                                      </p:to>
                                    </p:set>
                                    <p:anim calcmode="lin" valueType="num">
                                      <p:cBhvr additive="base">
                                        <p:cTn id="7" dur="500" fill="hold"/>
                                        <p:tgtEl>
                                          <p:spTgt spid="392197"/>
                                        </p:tgtEl>
                                        <p:attrNameLst>
                                          <p:attrName>ppt_x</p:attrName>
                                        </p:attrNameLst>
                                      </p:cBhvr>
                                      <p:tavLst>
                                        <p:tav tm="0">
                                          <p:val>
                                            <p:strVal val="#ppt_x"/>
                                          </p:val>
                                        </p:tav>
                                        <p:tav tm="100000">
                                          <p:val>
                                            <p:strVal val="#ppt_x"/>
                                          </p:val>
                                        </p:tav>
                                      </p:tavLst>
                                    </p:anim>
                                    <p:anim calcmode="lin" valueType="num">
                                      <p:cBhvr additive="base">
                                        <p:cTn id="8" dur="500" fill="hold"/>
                                        <p:tgtEl>
                                          <p:spTgt spid="3921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Text Box 2"/>
          <p:cNvSpPr txBox="1">
            <a:spLocks noChangeArrowheads="1"/>
          </p:cNvSpPr>
          <p:nvPr/>
        </p:nvSpPr>
        <p:spPr bwMode="auto">
          <a:xfrm>
            <a:off x="327025" y="254000"/>
            <a:ext cx="8018463" cy="836613"/>
          </a:xfrm>
          <a:prstGeom prst="rect">
            <a:avLst/>
          </a:prstGeom>
          <a:solidFill>
            <a:srgbClr val="00FFFF"/>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kumimoji="0" lang="ja-JP" altLang="en-US" sz="4800" b="1">
                <a:effectLst>
                  <a:outerShdw blurRad="38100" dist="38100" dir="2700000" algn="tl">
                    <a:srgbClr val="FFFFFF"/>
                  </a:outerShdw>
                </a:effectLst>
                <a:ea typeface="HG創英角ﾎﾟｯﾌﾟ体" pitchFamily="49" charset="-128"/>
              </a:rPr>
              <a:t>課題達成型</a:t>
            </a:r>
            <a:r>
              <a:rPr kumimoji="0" lang="ja-JP" altLang="en-US" sz="4400" b="1">
                <a:effectLst>
                  <a:outerShdw blurRad="38100" dist="38100" dir="2700000" algn="tl">
                    <a:srgbClr val="FFFFFF"/>
                  </a:outerShdw>
                </a:effectLst>
                <a:ea typeface="HG創英角ﾎﾟｯﾌﾟ体" pitchFamily="49" charset="-128"/>
              </a:rPr>
              <a:t>の</a:t>
            </a:r>
            <a:r>
              <a:rPr kumimoji="0" lang="ja-JP" altLang="en-US" sz="4800" b="1">
                <a:effectLst>
                  <a:outerShdw blurRad="38100" dist="38100" dir="2700000" algn="tl">
                    <a:srgbClr val="FFFFFF"/>
                  </a:outerShdw>
                </a:effectLst>
                <a:ea typeface="HG創英角ﾎﾟｯﾌﾟ体" pitchFamily="49" charset="-128"/>
              </a:rPr>
              <a:t>手順</a:t>
            </a:r>
          </a:p>
        </p:txBody>
      </p:sp>
      <p:pic>
        <p:nvPicPr>
          <p:cNvPr id="3737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1068388"/>
            <a:ext cx="1751013" cy="149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3768" name="Picture 8"/>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0713" y="1071563"/>
            <a:ext cx="1268412"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69" name="Line 9"/>
          <p:cNvSpPr>
            <a:spLocks noChangeShapeType="1"/>
          </p:cNvSpPr>
          <p:nvPr/>
        </p:nvSpPr>
        <p:spPr bwMode="auto">
          <a:xfrm>
            <a:off x="2994025" y="1828800"/>
            <a:ext cx="149225" cy="261938"/>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grpSp>
        <p:nvGrpSpPr>
          <p:cNvPr id="373790" name="Group 30"/>
          <p:cNvGrpSpPr>
            <a:grpSpLocks/>
          </p:cNvGrpSpPr>
          <p:nvPr/>
        </p:nvGrpSpPr>
        <p:grpSpPr bwMode="auto">
          <a:xfrm>
            <a:off x="2468563" y="1422400"/>
            <a:ext cx="4895850" cy="1920875"/>
            <a:chOff x="1555" y="896"/>
            <a:chExt cx="3084" cy="1210"/>
          </a:xfrm>
        </p:grpSpPr>
        <p:sp>
          <p:nvSpPr>
            <p:cNvPr id="373764" name="Text Box 4"/>
            <p:cNvSpPr txBox="1">
              <a:spLocks noChangeArrowheads="1"/>
            </p:cNvSpPr>
            <p:nvPr/>
          </p:nvSpPr>
          <p:spPr bwMode="auto">
            <a:xfrm>
              <a:off x="1555" y="896"/>
              <a:ext cx="216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手順１．</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テーマの選定</a:t>
              </a:r>
            </a:p>
          </p:txBody>
        </p:sp>
        <p:sp>
          <p:nvSpPr>
            <p:cNvPr id="373767" name="Text Box 7"/>
            <p:cNvSpPr txBox="1">
              <a:spLocks noChangeArrowheads="1"/>
            </p:cNvSpPr>
            <p:nvPr/>
          </p:nvSpPr>
          <p:spPr bwMode="auto">
            <a:xfrm>
              <a:off x="1766" y="1327"/>
              <a:ext cx="287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手順２．</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攻め所と目標の設定</a:t>
              </a:r>
            </a:p>
          </p:txBody>
        </p:sp>
        <p:sp>
          <p:nvSpPr>
            <p:cNvPr id="373771" name="Text Box 11"/>
            <p:cNvSpPr txBox="1">
              <a:spLocks noChangeArrowheads="1"/>
            </p:cNvSpPr>
            <p:nvPr/>
          </p:nvSpPr>
          <p:spPr bwMode="auto">
            <a:xfrm>
              <a:off x="1939" y="1779"/>
              <a:ext cx="20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手順３．</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方策の立案</a:t>
              </a:r>
            </a:p>
          </p:txBody>
        </p:sp>
      </p:grpSp>
      <p:pic>
        <p:nvPicPr>
          <p:cNvPr id="373772" name="Picture 12"/>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0438" y="2333625"/>
            <a:ext cx="15049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73" name="Line 13"/>
          <p:cNvSpPr>
            <a:spLocks noChangeShapeType="1"/>
          </p:cNvSpPr>
          <p:nvPr/>
        </p:nvSpPr>
        <p:spPr bwMode="auto">
          <a:xfrm>
            <a:off x="3352800" y="2500313"/>
            <a:ext cx="168275" cy="336550"/>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pic>
        <p:nvPicPr>
          <p:cNvPr id="373776" name="Picture 16"/>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563" y="2738438"/>
            <a:ext cx="2309812"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77" name="Line 17"/>
          <p:cNvSpPr>
            <a:spLocks noChangeShapeType="1"/>
          </p:cNvSpPr>
          <p:nvPr/>
        </p:nvSpPr>
        <p:spPr bwMode="auto">
          <a:xfrm>
            <a:off x="3595688" y="3189288"/>
            <a:ext cx="142875" cy="314325"/>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pic>
        <p:nvPicPr>
          <p:cNvPr id="373780" name="Picture 20"/>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12038" y="3978275"/>
            <a:ext cx="1438275" cy="155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81" name="Line 21"/>
          <p:cNvSpPr>
            <a:spLocks noChangeShapeType="1"/>
          </p:cNvSpPr>
          <p:nvPr/>
        </p:nvSpPr>
        <p:spPr bwMode="auto">
          <a:xfrm flipH="1">
            <a:off x="3468688" y="3919538"/>
            <a:ext cx="190500" cy="2905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pic>
        <p:nvPicPr>
          <p:cNvPr id="373784" name="Picture 24"/>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7338" y="5154613"/>
            <a:ext cx="1971675" cy="143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85" name="Line 25"/>
          <p:cNvSpPr>
            <a:spLocks noChangeShapeType="1"/>
          </p:cNvSpPr>
          <p:nvPr/>
        </p:nvSpPr>
        <p:spPr bwMode="auto">
          <a:xfrm flipH="1">
            <a:off x="2593975" y="4610100"/>
            <a:ext cx="447675" cy="336550"/>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grpSp>
        <p:nvGrpSpPr>
          <p:cNvPr id="373791" name="Group 31"/>
          <p:cNvGrpSpPr>
            <a:grpSpLocks/>
          </p:cNvGrpSpPr>
          <p:nvPr/>
        </p:nvGrpSpPr>
        <p:grpSpPr bwMode="auto">
          <a:xfrm>
            <a:off x="635000" y="3514725"/>
            <a:ext cx="7127875" cy="2544763"/>
            <a:chOff x="400" y="2214"/>
            <a:chExt cx="4490" cy="1603"/>
          </a:xfrm>
        </p:grpSpPr>
        <p:sp>
          <p:nvSpPr>
            <p:cNvPr id="373775" name="Text Box 15"/>
            <p:cNvSpPr txBox="1">
              <a:spLocks noChangeArrowheads="1"/>
            </p:cNvSpPr>
            <p:nvPr/>
          </p:nvSpPr>
          <p:spPr bwMode="auto">
            <a:xfrm>
              <a:off x="2120" y="2214"/>
              <a:ext cx="277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手順４．</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成功シナリオの追究</a:t>
              </a:r>
            </a:p>
          </p:txBody>
        </p:sp>
        <p:sp>
          <p:nvSpPr>
            <p:cNvPr id="373779" name="Text Box 19"/>
            <p:cNvSpPr txBox="1">
              <a:spLocks noChangeArrowheads="1"/>
            </p:cNvSpPr>
            <p:nvPr/>
          </p:nvSpPr>
          <p:spPr bwMode="auto">
            <a:xfrm>
              <a:off x="1706" y="2665"/>
              <a:ext cx="277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手順５．</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成功シナリオの実施</a:t>
              </a:r>
            </a:p>
          </p:txBody>
        </p:sp>
        <p:sp>
          <p:nvSpPr>
            <p:cNvPr id="373783" name="Text Box 23"/>
            <p:cNvSpPr txBox="1">
              <a:spLocks noChangeArrowheads="1"/>
            </p:cNvSpPr>
            <p:nvPr/>
          </p:nvSpPr>
          <p:spPr bwMode="auto">
            <a:xfrm>
              <a:off x="1225" y="3094"/>
              <a:ext cx="219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手順６．</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効果の確認　</a:t>
              </a:r>
            </a:p>
          </p:txBody>
        </p:sp>
        <p:sp>
          <p:nvSpPr>
            <p:cNvPr id="373787" name="Text Box 27"/>
            <p:cNvSpPr txBox="1">
              <a:spLocks noChangeArrowheads="1"/>
            </p:cNvSpPr>
            <p:nvPr/>
          </p:nvSpPr>
          <p:spPr bwMode="auto">
            <a:xfrm>
              <a:off x="400" y="3490"/>
              <a:ext cx="289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0" lang="ja-JP" altLang="en-US" sz="2800" b="1">
                  <a:solidFill>
                    <a:schemeClr val="tx2"/>
                  </a:solidFill>
                  <a:ea typeface="HGP創英角ｺﾞｼｯｸUB" pitchFamily="50" charset="-128"/>
                </a:rPr>
                <a:t>手順７．</a:t>
              </a:r>
              <a:r>
                <a:rPr kumimoji="0" lang="ja-JP" altLang="en-US" sz="2800" b="1">
                  <a:ea typeface="HGP創英角ｺﾞｼｯｸUB" pitchFamily="50" charset="-128"/>
                </a:rPr>
                <a:t> </a:t>
              </a:r>
              <a:r>
                <a:rPr kumimoji="0" lang="ja-JP" altLang="en-US" sz="2800" b="1">
                  <a:solidFill>
                    <a:srgbClr val="0000FF"/>
                  </a:solidFill>
                  <a:ea typeface="HGP創英角ｺﾞｼｯｸUB" pitchFamily="50" charset="-128"/>
                </a:rPr>
                <a:t>標準化と管理の定着</a:t>
              </a:r>
            </a:p>
          </p:txBody>
        </p:sp>
      </p:grpSp>
      <p:pic>
        <p:nvPicPr>
          <p:cNvPr id="373788" name="Picture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6725" y="5935663"/>
            <a:ext cx="13081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3789" name="Line 29"/>
          <p:cNvSpPr>
            <a:spLocks noChangeShapeType="1"/>
          </p:cNvSpPr>
          <p:nvPr/>
        </p:nvSpPr>
        <p:spPr bwMode="auto">
          <a:xfrm flipH="1">
            <a:off x="1497013" y="5299075"/>
            <a:ext cx="654050" cy="39211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73791"/>
                                        </p:tgtEl>
                                        <p:attrNameLst>
                                          <p:attrName>style.visibility</p:attrName>
                                        </p:attrNameLst>
                                      </p:cBhvr>
                                      <p:to>
                                        <p:strVal val="visible"/>
                                      </p:to>
                                    </p:set>
                                    <p:anim calcmode="lin" valueType="num">
                                      <p:cBhvr additive="base">
                                        <p:cTn id="7" dur="500" fill="hold"/>
                                        <p:tgtEl>
                                          <p:spTgt spid="373791"/>
                                        </p:tgtEl>
                                        <p:attrNameLst>
                                          <p:attrName>ppt_x</p:attrName>
                                        </p:attrNameLst>
                                      </p:cBhvr>
                                      <p:tavLst>
                                        <p:tav tm="0">
                                          <p:val>
                                            <p:strVal val="#ppt_x"/>
                                          </p:val>
                                        </p:tav>
                                        <p:tav tm="100000">
                                          <p:val>
                                            <p:strVal val="#ppt_x"/>
                                          </p:val>
                                        </p:tav>
                                      </p:tavLst>
                                    </p:anim>
                                    <p:anim calcmode="lin" valueType="num">
                                      <p:cBhvr additive="base">
                                        <p:cTn id="8" dur="500" fill="hold"/>
                                        <p:tgtEl>
                                          <p:spTgt spid="37379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373790"/>
                                        </p:tgtEl>
                                        <p:attrNameLst>
                                          <p:attrName>style.visibility</p:attrName>
                                        </p:attrNameLst>
                                      </p:cBhvr>
                                      <p:to>
                                        <p:strVal val="visible"/>
                                      </p:to>
                                    </p:set>
                                    <p:animEffect transition="in" filter="diamond(in)">
                                      <p:cBhvr>
                                        <p:cTn id="13" dur="2000"/>
                                        <p:tgtEl>
                                          <p:spTgt spid="37379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373791"/>
                                        </p:tgtEl>
                                        <p:attrNameLst>
                                          <p:attrName>style.visibility</p:attrName>
                                        </p:attrNameLst>
                                      </p:cBhvr>
                                      <p:to>
                                        <p:strVal val="visible"/>
                                      </p:to>
                                    </p:set>
                                    <p:animEffect transition="in" filter="blinds(horizontal)">
                                      <p:cBhvr>
                                        <p:cTn id="18" dur="500"/>
                                        <p:tgtEl>
                                          <p:spTgt spid="373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42" name="Group 2"/>
          <p:cNvGrpSpPr>
            <a:grpSpLocks/>
          </p:cNvGrpSpPr>
          <p:nvPr/>
        </p:nvGrpSpPr>
        <p:grpSpPr bwMode="auto">
          <a:xfrm>
            <a:off x="1524000" y="4572000"/>
            <a:ext cx="6242050" cy="2133600"/>
            <a:chOff x="960" y="2880"/>
            <a:chExt cx="3932" cy="1344"/>
          </a:xfrm>
        </p:grpSpPr>
        <p:sp>
          <p:nvSpPr>
            <p:cNvPr id="368643" name="AutoShape 3"/>
            <p:cNvSpPr>
              <a:spLocks noChangeArrowheads="1"/>
            </p:cNvSpPr>
            <p:nvPr/>
          </p:nvSpPr>
          <p:spPr bwMode="auto">
            <a:xfrm>
              <a:off x="964" y="3796"/>
              <a:ext cx="1864" cy="332"/>
            </a:xfrm>
            <a:prstGeom prst="roundRect">
              <a:avLst>
                <a:gd name="adj" fmla="val 12495"/>
              </a:avLst>
            </a:prstGeom>
            <a:solidFill>
              <a:srgbClr val="CC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44" name="AutoShape 4"/>
            <p:cNvSpPr>
              <a:spLocks noChangeArrowheads="1"/>
            </p:cNvSpPr>
            <p:nvPr/>
          </p:nvSpPr>
          <p:spPr bwMode="auto">
            <a:xfrm>
              <a:off x="3028" y="3796"/>
              <a:ext cx="1864" cy="280"/>
            </a:xfrm>
            <a:prstGeom prst="roundRect">
              <a:avLst>
                <a:gd name="adj" fmla="val 12495"/>
              </a:avLst>
            </a:prstGeom>
            <a:solidFill>
              <a:srgbClr val="FF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45" name="AutoShape 5"/>
            <p:cNvSpPr>
              <a:spLocks noChangeArrowheads="1"/>
            </p:cNvSpPr>
            <p:nvPr/>
          </p:nvSpPr>
          <p:spPr bwMode="auto">
            <a:xfrm>
              <a:off x="964" y="3028"/>
              <a:ext cx="1864" cy="712"/>
            </a:xfrm>
            <a:prstGeom prst="roundRect">
              <a:avLst>
                <a:gd name="adj" fmla="val 12495"/>
              </a:avLst>
            </a:prstGeom>
            <a:solidFill>
              <a:srgbClr val="CC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46" name="AutoShape 6"/>
            <p:cNvSpPr>
              <a:spLocks noChangeArrowheads="1"/>
            </p:cNvSpPr>
            <p:nvPr/>
          </p:nvSpPr>
          <p:spPr bwMode="auto">
            <a:xfrm>
              <a:off x="3028" y="3028"/>
              <a:ext cx="1864" cy="712"/>
            </a:xfrm>
            <a:prstGeom prst="roundRect">
              <a:avLst>
                <a:gd name="adj" fmla="val 12495"/>
              </a:avLst>
            </a:prstGeom>
            <a:solidFill>
              <a:srgbClr val="FF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47" name="Rectangle 7"/>
            <p:cNvSpPr>
              <a:spLocks noChangeArrowheads="1"/>
            </p:cNvSpPr>
            <p:nvPr/>
          </p:nvSpPr>
          <p:spPr bwMode="auto">
            <a:xfrm>
              <a:off x="3504" y="3360"/>
              <a:ext cx="12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a:t>           </a:t>
              </a:r>
              <a:r>
                <a:rPr lang="ja-JP" altLang="en-US" sz="1800"/>
                <a:t>実施する</a:t>
              </a:r>
            </a:p>
            <a:p>
              <a:r>
                <a:rPr lang="ja-JP" altLang="en-US" sz="1800"/>
                <a:t>対策事項の決定</a:t>
              </a:r>
            </a:p>
          </p:txBody>
        </p:sp>
        <p:sp>
          <p:nvSpPr>
            <p:cNvPr id="368648" name="Rectangle 8"/>
            <p:cNvSpPr>
              <a:spLocks noChangeArrowheads="1"/>
            </p:cNvSpPr>
            <p:nvPr/>
          </p:nvSpPr>
          <p:spPr bwMode="auto">
            <a:xfrm>
              <a:off x="960" y="3024"/>
              <a:ext cx="110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0066FF"/>
                  </a:solidFill>
                </a:rPr>
                <a:t>成功シナリオの追究</a:t>
              </a:r>
            </a:p>
          </p:txBody>
        </p:sp>
        <p:sp>
          <p:nvSpPr>
            <p:cNvPr id="368649" name="Rectangle 9"/>
            <p:cNvSpPr>
              <a:spLocks noChangeArrowheads="1"/>
            </p:cNvSpPr>
            <p:nvPr/>
          </p:nvSpPr>
          <p:spPr bwMode="auto">
            <a:xfrm>
              <a:off x="960" y="3504"/>
              <a:ext cx="16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実施するシナリオの決定</a:t>
              </a:r>
            </a:p>
          </p:txBody>
        </p:sp>
        <p:sp>
          <p:nvSpPr>
            <p:cNvPr id="368650" name="Line 10"/>
            <p:cNvSpPr>
              <a:spLocks noChangeShapeType="1"/>
            </p:cNvSpPr>
            <p:nvPr/>
          </p:nvSpPr>
          <p:spPr bwMode="auto">
            <a:xfrm flipH="1">
              <a:off x="3072" y="3456"/>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1" name="Line 11"/>
            <p:cNvSpPr>
              <a:spLocks noChangeShapeType="1"/>
            </p:cNvSpPr>
            <p:nvPr/>
          </p:nvSpPr>
          <p:spPr bwMode="auto">
            <a:xfrm>
              <a:off x="2064" y="3456"/>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2" name="AutoShape 12"/>
            <p:cNvSpPr>
              <a:spLocks noChangeArrowheads="1"/>
            </p:cNvSpPr>
            <p:nvPr/>
          </p:nvSpPr>
          <p:spPr bwMode="auto">
            <a:xfrm>
              <a:off x="2792" y="3560"/>
              <a:ext cx="272" cy="12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68653"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5" y="3065"/>
              <a:ext cx="1820"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54" name="AutoShape 14"/>
            <p:cNvSpPr>
              <a:spLocks noChangeArrowheads="1"/>
            </p:cNvSpPr>
            <p:nvPr/>
          </p:nvSpPr>
          <p:spPr bwMode="auto">
            <a:xfrm>
              <a:off x="2792" y="3896"/>
              <a:ext cx="272" cy="12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55" name="Line 15"/>
            <p:cNvSpPr>
              <a:spLocks noChangeShapeType="1"/>
            </p:cNvSpPr>
            <p:nvPr/>
          </p:nvSpPr>
          <p:spPr bwMode="auto">
            <a:xfrm>
              <a:off x="2928" y="3696"/>
              <a:ext cx="0"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6" name="Line 16"/>
            <p:cNvSpPr>
              <a:spLocks noChangeShapeType="1"/>
            </p:cNvSpPr>
            <p:nvPr/>
          </p:nvSpPr>
          <p:spPr bwMode="auto">
            <a:xfrm>
              <a:off x="2928" y="4032"/>
              <a:ext cx="0"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7" name="Line 17"/>
            <p:cNvSpPr>
              <a:spLocks noChangeShapeType="1"/>
            </p:cNvSpPr>
            <p:nvPr/>
          </p:nvSpPr>
          <p:spPr bwMode="auto">
            <a:xfrm flipH="1">
              <a:off x="2112" y="2880"/>
              <a:ext cx="672"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8" name="Line 18"/>
            <p:cNvSpPr>
              <a:spLocks noChangeShapeType="1"/>
            </p:cNvSpPr>
            <p:nvPr/>
          </p:nvSpPr>
          <p:spPr bwMode="auto">
            <a:xfrm>
              <a:off x="3072" y="2880"/>
              <a:ext cx="672"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59" name="Rectangle 19"/>
            <p:cNvSpPr>
              <a:spLocks noChangeArrowheads="1"/>
            </p:cNvSpPr>
            <p:nvPr/>
          </p:nvSpPr>
          <p:spPr bwMode="auto">
            <a:xfrm>
              <a:off x="1008" y="3830"/>
              <a:ext cx="1776" cy="250"/>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0066FF"/>
                  </a:solidFill>
                </a:rPr>
                <a:t>成功シナリオの実施</a:t>
              </a:r>
            </a:p>
          </p:txBody>
        </p:sp>
      </p:grpSp>
      <p:grpSp>
        <p:nvGrpSpPr>
          <p:cNvPr id="368660" name="Group 20"/>
          <p:cNvGrpSpPr>
            <a:grpSpLocks/>
          </p:cNvGrpSpPr>
          <p:nvPr/>
        </p:nvGrpSpPr>
        <p:grpSpPr bwMode="auto">
          <a:xfrm>
            <a:off x="1524000" y="3352800"/>
            <a:ext cx="6242050" cy="1403350"/>
            <a:chOff x="960" y="2112"/>
            <a:chExt cx="3932" cy="884"/>
          </a:xfrm>
        </p:grpSpPr>
        <p:sp>
          <p:nvSpPr>
            <p:cNvPr id="368661" name="AutoShape 21"/>
            <p:cNvSpPr>
              <a:spLocks noChangeArrowheads="1"/>
            </p:cNvSpPr>
            <p:nvPr/>
          </p:nvSpPr>
          <p:spPr bwMode="auto">
            <a:xfrm>
              <a:off x="964" y="2260"/>
              <a:ext cx="1864" cy="712"/>
            </a:xfrm>
            <a:prstGeom prst="roundRect">
              <a:avLst>
                <a:gd name="adj" fmla="val 12495"/>
              </a:avLst>
            </a:prstGeom>
            <a:solidFill>
              <a:srgbClr val="CC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62" name="AutoShape 22"/>
            <p:cNvSpPr>
              <a:spLocks noChangeArrowheads="1"/>
            </p:cNvSpPr>
            <p:nvPr/>
          </p:nvSpPr>
          <p:spPr bwMode="auto">
            <a:xfrm>
              <a:off x="3028" y="2260"/>
              <a:ext cx="1864" cy="712"/>
            </a:xfrm>
            <a:prstGeom prst="roundRect">
              <a:avLst>
                <a:gd name="adj" fmla="val 12495"/>
              </a:avLst>
            </a:prstGeom>
            <a:solidFill>
              <a:srgbClr val="FF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68663" name="Picture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 y="2305"/>
              <a:ext cx="1804" cy="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64" name="Rectangle 24"/>
            <p:cNvSpPr>
              <a:spLocks noChangeArrowheads="1"/>
            </p:cNvSpPr>
            <p:nvPr/>
          </p:nvSpPr>
          <p:spPr bwMode="auto">
            <a:xfrm>
              <a:off x="3504" y="2592"/>
              <a:ext cx="12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a:t>           </a:t>
              </a:r>
              <a:r>
                <a:rPr lang="ja-JP" altLang="en-US" sz="1800"/>
                <a:t>対策すべき</a:t>
              </a:r>
            </a:p>
            <a:p>
              <a:r>
                <a:rPr lang="ja-JP" altLang="en-US" sz="1800"/>
                <a:t>重要要因の決定</a:t>
              </a:r>
            </a:p>
          </p:txBody>
        </p:sp>
        <p:sp>
          <p:nvSpPr>
            <p:cNvPr id="368665" name="Rectangle 25"/>
            <p:cNvSpPr>
              <a:spLocks noChangeArrowheads="1"/>
            </p:cNvSpPr>
            <p:nvPr/>
          </p:nvSpPr>
          <p:spPr bwMode="auto">
            <a:xfrm>
              <a:off x="960" y="2352"/>
              <a:ext cx="11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0066FF"/>
                  </a:solidFill>
                </a:rPr>
                <a:t>方策の立案</a:t>
              </a:r>
            </a:p>
          </p:txBody>
        </p:sp>
        <p:sp>
          <p:nvSpPr>
            <p:cNvPr id="368666" name="Rectangle 26"/>
            <p:cNvSpPr>
              <a:spLocks noChangeArrowheads="1"/>
            </p:cNvSpPr>
            <p:nvPr/>
          </p:nvSpPr>
          <p:spPr bwMode="auto">
            <a:xfrm>
              <a:off x="1392" y="2736"/>
              <a:ext cx="11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方策の決定</a:t>
              </a:r>
            </a:p>
          </p:txBody>
        </p:sp>
        <p:pic>
          <p:nvPicPr>
            <p:cNvPr id="368667" name="Picture 2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5" y="2297"/>
              <a:ext cx="1820"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68" name="Line 28"/>
            <p:cNvSpPr>
              <a:spLocks noChangeShapeType="1"/>
            </p:cNvSpPr>
            <p:nvPr/>
          </p:nvSpPr>
          <p:spPr bwMode="auto">
            <a:xfrm flipH="1">
              <a:off x="3072" y="2688"/>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69" name="Line 29"/>
            <p:cNvSpPr>
              <a:spLocks noChangeShapeType="1"/>
            </p:cNvSpPr>
            <p:nvPr/>
          </p:nvSpPr>
          <p:spPr bwMode="auto">
            <a:xfrm>
              <a:off x="2064" y="2688"/>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70" name="AutoShape 30"/>
            <p:cNvSpPr>
              <a:spLocks noChangeArrowheads="1"/>
            </p:cNvSpPr>
            <p:nvPr/>
          </p:nvSpPr>
          <p:spPr bwMode="auto">
            <a:xfrm>
              <a:off x="2792" y="2792"/>
              <a:ext cx="272" cy="12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71" name="Line 31"/>
            <p:cNvSpPr>
              <a:spLocks noChangeShapeType="1"/>
            </p:cNvSpPr>
            <p:nvPr/>
          </p:nvSpPr>
          <p:spPr bwMode="auto">
            <a:xfrm flipH="1">
              <a:off x="2112" y="2112"/>
              <a:ext cx="672"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72" name="Line 32"/>
            <p:cNvSpPr>
              <a:spLocks noChangeShapeType="1"/>
            </p:cNvSpPr>
            <p:nvPr/>
          </p:nvSpPr>
          <p:spPr bwMode="auto">
            <a:xfrm>
              <a:off x="3072" y="2112"/>
              <a:ext cx="672"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68673" name="Group 33"/>
          <p:cNvGrpSpPr>
            <a:grpSpLocks/>
          </p:cNvGrpSpPr>
          <p:nvPr/>
        </p:nvGrpSpPr>
        <p:grpSpPr bwMode="auto">
          <a:xfrm>
            <a:off x="1524000" y="2209800"/>
            <a:ext cx="6242050" cy="1327150"/>
            <a:chOff x="960" y="1392"/>
            <a:chExt cx="3932" cy="836"/>
          </a:xfrm>
        </p:grpSpPr>
        <p:sp>
          <p:nvSpPr>
            <p:cNvPr id="368674" name="AutoShape 34"/>
            <p:cNvSpPr>
              <a:spLocks noChangeArrowheads="1"/>
            </p:cNvSpPr>
            <p:nvPr/>
          </p:nvSpPr>
          <p:spPr bwMode="auto">
            <a:xfrm>
              <a:off x="964" y="1492"/>
              <a:ext cx="1864" cy="712"/>
            </a:xfrm>
            <a:prstGeom prst="roundRect">
              <a:avLst>
                <a:gd name="adj" fmla="val 12495"/>
              </a:avLst>
            </a:prstGeom>
            <a:solidFill>
              <a:srgbClr val="CC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75" name="AutoShape 35"/>
            <p:cNvSpPr>
              <a:spLocks noChangeArrowheads="1"/>
            </p:cNvSpPr>
            <p:nvPr/>
          </p:nvSpPr>
          <p:spPr bwMode="auto">
            <a:xfrm>
              <a:off x="3028" y="1492"/>
              <a:ext cx="1864" cy="712"/>
            </a:xfrm>
            <a:prstGeom prst="roundRect">
              <a:avLst>
                <a:gd name="adj" fmla="val 12495"/>
              </a:avLst>
            </a:prstGeom>
            <a:solidFill>
              <a:srgbClr val="FF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68676" name="Picture 3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 y="1537"/>
              <a:ext cx="1804" cy="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77" name="Rectangle 37"/>
            <p:cNvSpPr>
              <a:spLocks noChangeArrowheads="1"/>
            </p:cNvSpPr>
            <p:nvPr/>
          </p:nvSpPr>
          <p:spPr bwMode="auto">
            <a:xfrm>
              <a:off x="3504" y="1824"/>
              <a:ext cx="12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a:t>           </a:t>
              </a:r>
              <a:r>
                <a:rPr lang="ja-JP" altLang="en-US" sz="1800"/>
                <a:t>対策すべき</a:t>
              </a:r>
            </a:p>
            <a:p>
              <a:r>
                <a:rPr lang="ja-JP" altLang="en-US" sz="1800"/>
                <a:t>重要問題の決定</a:t>
              </a:r>
            </a:p>
          </p:txBody>
        </p:sp>
        <p:sp>
          <p:nvSpPr>
            <p:cNvPr id="368678" name="Line 38"/>
            <p:cNvSpPr>
              <a:spLocks noChangeShapeType="1"/>
            </p:cNvSpPr>
            <p:nvPr/>
          </p:nvSpPr>
          <p:spPr bwMode="auto">
            <a:xfrm flipH="1">
              <a:off x="3072" y="1920"/>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79" name="Line 39"/>
            <p:cNvSpPr>
              <a:spLocks noChangeShapeType="1"/>
            </p:cNvSpPr>
            <p:nvPr/>
          </p:nvSpPr>
          <p:spPr bwMode="auto">
            <a:xfrm>
              <a:off x="2064" y="1920"/>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80" name="AutoShape 40"/>
            <p:cNvSpPr>
              <a:spLocks noChangeArrowheads="1"/>
            </p:cNvSpPr>
            <p:nvPr/>
          </p:nvSpPr>
          <p:spPr bwMode="auto">
            <a:xfrm>
              <a:off x="2792" y="2024"/>
              <a:ext cx="272" cy="12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81" name="Rectangle 41"/>
            <p:cNvSpPr>
              <a:spLocks noChangeArrowheads="1"/>
            </p:cNvSpPr>
            <p:nvPr/>
          </p:nvSpPr>
          <p:spPr bwMode="auto">
            <a:xfrm>
              <a:off x="960" y="1584"/>
              <a:ext cx="110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0066FF"/>
                  </a:solidFill>
                </a:rPr>
                <a:t>攻め所と目標の設定</a:t>
              </a:r>
            </a:p>
          </p:txBody>
        </p:sp>
        <p:sp>
          <p:nvSpPr>
            <p:cNvPr id="368682" name="Rectangle 42"/>
            <p:cNvSpPr>
              <a:spLocks noChangeArrowheads="1"/>
            </p:cNvSpPr>
            <p:nvPr/>
          </p:nvSpPr>
          <p:spPr bwMode="auto">
            <a:xfrm>
              <a:off x="1392" y="1968"/>
              <a:ext cx="11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攻め所の決定</a:t>
              </a:r>
            </a:p>
          </p:txBody>
        </p:sp>
        <p:sp>
          <p:nvSpPr>
            <p:cNvPr id="368683" name="Line 43"/>
            <p:cNvSpPr>
              <a:spLocks noChangeShapeType="1"/>
            </p:cNvSpPr>
            <p:nvPr/>
          </p:nvSpPr>
          <p:spPr bwMode="auto">
            <a:xfrm flipH="1">
              <a:off x="2112" y="1392"/>
              <a:ext cx="672"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84" name="Line 44"/>
            <p:cNvSpPr>
              <a:spLocks noChangeShapeType="1"/>
            </p:cNvSpPr>
            <p:nvPr/>
          </p:nvSpPr>
          <p:spPr bwMode="auto">
            <a:xfrm>
              <a:off x="3072" y="1392"/>
              <a:ext cx="672"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68685" name="Rectangle 45"/>
          <p:cNvSpPr>
            <a:spLocks noChangeArrowheads="1"/>
          </p:cNvSpPr>
          <p:nvPr/>
        </p:nvSpPr>
        <p:spPr bwMode="auto">
          <a:xfrm>
            <a:off x="6172200" y="25146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FF0066"/>
                </a:solidFill>
              </a:rPr>
              <a:t>現状の把握</a:t>
            </a:r>
          </a:p>
        </p:txBody>
      </p:sp>
      <p:sp>
        <p:nvSpPr>
          <p:cNvPr id="368686" name="Rectangle 46"/>
          <p:cNvSpPr>
            <a:spLocks noChangeArrowheads="1"/>
          </p:cNvSpPr>
          <p:nvPr/>
        </p:nvSpPr>
        <p:spPr bwMode="auto">
          <a:xfrm>
            <a:off x="6172200" y="37338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FF0066"/>
                </a:solidFill>
              </a:rPr>
              <a:t>要因の解析</a:t>
            </a:r>
          </a:p>
        </p:txBody>
      </p:sp>
      <p:sp>
        <p:nvSpPr>
          <p:cNvPr id="368687" name="Rectangle 47"/>
          <p:cNvSpPr>
            <a:spLocks noChangeArrowheads="1"/>
          </p:cNvSpPr>
          <p:nvPr/>
        </p:nvSpPr>
        <p:spPr bwMode="auto">
          <a:xfrm>
            <a:off x="6172200" y="49530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FF0066"/>
                </a:solidFill>
              </a:rPr>
              <a:t>対策の立案</a:t>
            </a:r>
          </a:p>
        </p:txBody>
      </p:sp>
      <p:sp>
        <p:nvSpPr>
          <p:cNvPr id="368688" name="Rectangle 48"/>
          <p:cNvSpPr>
            <a:spLocks noChangeArrowheads="1"/>
          </p:cNvSpPr>
          <p:nvPr/>
        </p:nvSpPr>
        <p:spPr bwMode="auto">
          <a:xfrm>
            <a:off x="6172200" y="6096000"/>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FF0066"/>
                </a:solidFill>
              </a:rPr>
              <a:t>対策の実施</a:t>
            </a:r>
          </a:p>
        </p:txBody>
      </p:sp>
      <p:sp>
        <p:nvSpPr>
          <p:cNvPr id="368689" name="Rectangle 49"/>
          <p:cNvSpPr>
            <a:spLocks noChangeArrowheads="1"/>
          </p:cNvSpPr>
          <p:nvPr/>
        </p:nvSpPr>
        <p:spPr bwMode="auto">
          <a:xfrm>
            <a:off x="733425" y="2501900"/>
            <a:ext cx="574675" cy="2235200"/>
          </a:xfrm>
          <a:prstGeom prst="rect">
            <a:avLst/>
          </a:prstGeom>
          <a:solidFill>
            <a:srgbClr val="00FFFF"/>
          </a:solidFill>
          <a:ln w="25400">
            <a:solidFill>
              <a:schemeClr val="tx1"/>
            </a:solidFill>
            <a:miter lim="800000"/>
            <a:headEnd/>
            <a:tailEnd/>
          </a:ln>
          <a:effectLst>
            <a:outerShdw dist="107763" dir="2700000" algn="ctr" rotWithShape="0">
              <a:schemeClr val="bg2"/>
            </a:outerShdw>
          </a:effectLst>
        </p:spPr>
        <p:txBody>
          <a:bodyPr vert="eaVert" lIns="92075" tIns="46038" rIns="92075" bIns="46038">
            <a:spAutoFit/>
          </a:bodyPr>
          <a:lstStyle/>
          <a:p>
            <a:pPr algn="ctr">
              <a:spcBef>
                <a:spcPct val="50000"/>
              </a:spcBef>
            </a:pPr>
            <a:r>
              <a:rPr lang="ja-JP" altLang="en-US" b="1"/>
              <a:t>課題達成型</a:t>
            </a:r>
          </a:p>
        </p:txBody>
      </p:sp>
      <p:sp>
        <p:nvSpPr>
          <p:cNvPr id="368690" name="Rectangle 50"/>
          <p:cNvSpPr>
            <a:spLocks noChangeArrowheads="1"/>
          </p:cNvSpPr>
          <p:nvPr/>
        </p:nvSpPr>
        <p:spPr bwMode="auto">
          <a:xfrm>
            <a:off x="7896225" y="2501900"/>
            <a:ext cx="574675" cy="2235200"/>
          </a:xfrm>
          <a:prstGeom prst="rect">
            <a:avLst/>
          </a:prstGeom>
          <a:solidFill>
            <a:srgbClr val="FFFF00"/>
          </a:solidFill>
          <a:ln w="25400">
            <a:solidFill>
              <a:schemeClr val="tx1"/>
            </a:solidFill>
            <a:miter lim="800000"/>
            <a:headEnd/>
            <a:tailEnd/>
          </a:ln>
          <a:effectLst>
            <a:outerShdw dist="107763" dir="2700000" algn="ctr" rotWithShape="0">
              <a:schemeClr val="bg2"/>
            </a:outerShdw>
          </a:effectLst>
        </p:spPr>
        <p:txBody>
          <a:bodyPr vert="eaVert" lIns="92075" tIns="46038" rIns="92075" bIns="46038">
            <a:spAutoFit/>
          </a:bodyPr>
          <a:lstStyle/>
          <a:p>
            <a:pPr algn="ctr">
              <a:spcBef>
                <a:spcPct val="50000"/>
              </a:spcBef>
            </a:pPr>
            <a:r>
              <a:rPr lang="ja-JP" altLang="en-US" b="1"/>
              <a:t>問題解決型</a:t>
            </a:r>
          </a:p>
        </p:txBody>
      </p:sp>
      <p:grpSp>
        <p:nvGrpSpPr>
          <p:cNvPr id="368691" name="Group 51"/>
          <p:cNvGrpSpPr>
            <a:grpSpLocks/>
          </p:cNvGrpSpPr>
          <p:nvPr/>
        </p:nvGrpSpPr>
        <p:grpSpPr bwMode="auto">
          <a:xfrm>
            <a:off x="1524000" y="1377950"/>
            <a:ext cx="6324600" cy="901700"/>
            <a:chOff x="960" y="868"/>
            <a:chExt cx="3984" cy="568"/>
          </a:xfrm>
        </p:grpSpPr>
        <p:sp>
          <p:nvSpPr>
            <p:cNvPr id="368692" name="AutoShape 52"/>
            <p:cNvSpPr>
              <a:spLocks noChangeArrowheads="1"/>
            </p:cNvSpPr>
            <p:nvPr/>
          </p:nvSpPr>
          <p:spPr bwMode="auto">
            <a:xfrm>
              <a:off x="964" y="868"/>
              <a:ext cx="1864" cy="568"/>
            </a:xfrm>
            <a:prstGeom prst="roundRect">
              <a:avLst>
                <a:gd name="adj" fmla="val 12495"/>
              </a:avLst>
            </a:prstGeom>
            <a:solidFill>
              <a:srgbClr val="CC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93" name="Rectangle 53"/>
            <p:cNvSpPr>
              <a:spLocks noChangeArrowheads="1"/>
            </p:cNvSpPr>
            <p:nvPr/>
          </p:nvSpPr>
          <p:spPr bwMode="auto">
            <a:xfrm>
              <a:off x="960" y="960"/>
              <a:ext cx="11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0066FF"/>
                  </a:solidFill>
                </a:rPr>
                <a:t>テーマの選定</a:t>
              </a:r>
            </a:p>
          </p:txBody>
        </p:sp>
        <p:sp>
          <p:nvSpPr>
            <p:cNvPr id="368694" name="AutoShape 54"/>
            <p:cNvSpPr>
              <a:spLocks noChangeArrowheads="1"/>
            </p:cNvSpPr>
            <p:nvPr/>
          </p:nvSpPr>
          <p:spPr bwMode="auto">
            <a:xfrm>
              <a:off x="3028" y="868"/>
              <a:ext cx="1864" cy="568"/>
            </a:xfrm>
            <a:prstGeom prst="roundRect">
              <a:avLst>
                <a:gd name="adj" fmla="val 12495"/>
              </a:avLst>
            </a:prstGeom>
            <a:solidFill>
              <a:srgbClr val="FF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95" name="Freeform 55"/>
            <p:cNvSpPr>
              <a:spLocks/>
            </p:cNvSpPr>
            <p:nvPr/>
          </p:nvSpPr>
          <p:spPr bwMode="auto">
            <a:xfrm>
              <a:off x="2021" y="910"/>
              <a:ext cx="1808" cy="291"/>
            </a:xfrm>
            <a:custGeom>
              <a:avLst/>
              <a:gdLst>
                <a:gd name="T0" fmla="*/ 64 w 1808"/>
                <a:gd name="T1" fmla="*/ 0 h 291"/>
                <a:gd name="T2" fmla="*/ 51 w 1808"/>
                <a:gd name="T3" fmla="*/ 0 h 291"/>
                <a:gd name="T4" fmla="*/ 39 w 1808"/>
                <a:gd name="T5" fmla="*/ 3 h 291"/>
                <a:gd name="T6" fmla="*/ 28 w 1808"/>
                <a:gd name="T7" fmla="*/ 7 h 291"/>
                <a:gd name="T8" fmla="*/ 19 w 1808"/>
                <a:gd name="T9" fmla="*/ 14 h 291"/>
                <a:gd name="T10" fmla="*/ 10 w 1808"/>
                <a:gd name="T11" fmla="*/ 21 h 291"/>
                <a:gd name="T12" fmla="*/ 5 w 1808"/>
                <a:gd name="T13" fmla="*/ 29 h 291"/>
                <a:gd name="T14" fmla="*/ 1 w 1808"/>
                <a:gd name="T15" fmla="*/ 38 h 291"/>
                <a:gd name="T16" fmla="*/ 0 w 1808"/>
                <a:gd name="T17" fmla="*/ 48 h 291"/>
                <a:gd name="T18" fmla="*/ 0 w 1808"/>
                <a:gd name="T19" fmla="*/ 241 h 291"/>
                <a:gd name="T20" fmla="*/ 1 w 1808"/>
                <a:gd name="T21" fmla="*/ 251 h 291"/>
                <a:gd name="T22" fmla="*/ 5 w 1808"/>
                <a:gd name="T23" fmla="*/ 261 h 291"/>
                <a:gd name="T24" fmla="*/ 10 w 1808"/>
                <a:gd name="T25" fmla="*/ 268 h 291"/>
                <a:gd name="T26" fmla="*/ 19 w 1808"/>
                <a:gd name="T27" fmla="*/ 275 h 291"/>
                <a:gd name="T28" fmla="*/ 28 w 1808"/>
                <a:gd name="T29" fmla="*/ 282 h 291"/>
                <a:gd name="T30" fmla="*/ 39 w 1808"/>
                <a:gd name="T31" fmla="*/ 286 h 291"/>
                <a:gd name="T32" fmla="*/ 51 w 1808"/>
                <a:gd name="T33" fmla="*/ 289 h 291"/>
                <a:gd name="T34" fmla="*/ 64 w 1808"/>
                <a:gd name="T35" fmla="*/ 290 h 291"/>
                <a:gd name="T36" fmla="*/ 1744 w 1808"/>
                <a:gd name="T37" fmla="*/ 290 h 291"/>
                <a:gd name="T38" fmla="*/ 1757 w 1808"/>
                <a:gd name="T39" fmla="*/ 289 h 291"/>
                <a:gd name="T40" fmla="*/ 1769 w 1808"/>
                <a:gd name="T41" fmla="*/ 286 h 291"/>
                <a:gd name="T42" fmla="*/ 1780 w 1808"/>
                <a:gd name="T43" fmla="*/ 282 h 291"/>
                <a:gd name="T44" fmla="*/ 1789 w 1808"/>
                <a:gd name="T45" fmla="*/ 275 h 291"/>
                <a:gd name="T46" fmla="*/ 1797 w 1808"/>
                <a:gd name="T47" fmla="*/ 268 h 291"/>
                <a:gd name="T48" fmla="*/ 1803 w 1808"/>
                <a:gd name="T49" fmla="*/ 261 h 291"/>
                <a:gd name="T50" fmla="*/ 1806 w 1808"/>
                <a:gd name="T51" fmla="*/ 251 h 291"/>
                <a:gd name="T52" fmla="*/ 1807 w 1808"/>
                <a:gd name="T53" fmla="*/ 241 h 291"/>
                <a:gd name="T54" fmla="*/ 1807 w 1808"/>
                <a:gd name="T55" fmla="*/ 48 h 291"/>
                <a:gd name="T56" fmla="*/ 1806 w 1808"/>
                <a:gd name="T57" fmla="*/ 38 h 291"/>
                <a:gd name="T58" fmla="*/ 1803 w 1808"/>
                <a:gd name="T59" fmla="*/ 29 h 291"/>
                <a:gd name="T60" fmla="*/ 1797 w 1808"/>
                <a:gd name="T61" fmla="*/ 21 h 291"/>
                <a:gd name="T62" fmla="*/ 1789 w 1808"/>
                <a:gd name="T63" fmla="*/ 14 h 291"/>
                <a:gd name="T64" fmla="*/ 1780 w 1808"/>
                <a:gd name="T65" fmla="*/ 7 h 291"/>
                <a:gd name="T66" fmla="*/ 1769 w 1808"/>
                <a:gd name="T67" fmla="*/ 3 h 291"/>
                <a:gd name="T68" fmla="*/ 1757 w 1808"/>
                <a:gd name="T69" fmla="*/ 0 h 291"/>
                <a:gd name="T70" fmla="*/ 1744 w 1808"/>
                <a:gd name="T71" fmla="*/ 0 h 291"/>
                <a:gd name="T72" fmla="*/ 64 w 1808"/>
                <a:gd name="T73"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08" h="291">
                  <a:moveTo>
                    <a:pt x="64" y="0"/>
                  </a:moveTo>
                  <a:lnTo>
                    <a:pt x="51" y="0"/>
                  </a:lnTo>
                  <a:lnTo>
                    <a:pt x="39" y="3"/>
                  </a:lnTo>
                  <a:lnTo>
                    <a:pt x="28" y="7"/>
                  </a:lnTo>
                  <a:lnTo>
                    <a:pt x="19" y="14"/>
                  </a:lnTo>
                  <a:lnTo>
                    <a:pt x="10" y="21"/>
                  </a:lnTo>
                  <a:lnTo>
                    <a:pt x="5" y="29"/>
                  </a:lnTo>
                  <a:lnTo>
                    <a:pt x="1" y="38"/>
                  </a:lnTo>
                  <a:lnTo>
                    <a:pt x="0" y="48"/>
                  </a:lnTo>
                  <a:lnTo>
                    <a:pt x="0" y="241"/>
                  </a:lnTo>
                  <a:lnTo>
                    <a:pt x="1" y="251"/>
                  </a:lnTo>
                  <a:lnTo>
                    <a:pt x="5" y="261"/>
                  </a:lnTo>
                  <a:lnTo>
                    <a:pt x="10" y="268"/>
                  </a:lnTo>
                  <a:lnTo>
                    <a:pt x="19" y="275"/>
                  </a:lnTo>
                  <a:lnTo>
                    <a:pt x="28" y="282"/>
                  </a:lnTo>
                  <a:lnTo>
                    <a:pt x="39" y="286"/>
                  </a:lnTo>
                  <a:lnTo>
                    <a:pt x="51" y="289"/>
                  </a:lnTo>
                  <a:lnTo>
                    <a:pt x="64" y="290"/>
                  </a:lnTo>
                  <a:lnTo>
                    <a:pt x="1744" y="290"/>
                  </a:lnTo>
                  <a:lnTo>
                    <a:pt x="1757" y="289"/>
                  </a:lnTo>
                  <a:lnTo>
                    <a:pt x="1769" y="286"/>
                  </a:lnTo>
                  <a:lnTo>
                    <a:pt x="1780" y="282"/>
                  </a:lnTo>
                  <a:lnTo>
                    <a:pt x="1789" y="275"/>
                  </a:lnTo>
                  <a:lnTo>
                    <a:pt x="1797" y="268"/>
                  </a:lnTo>
                  <a:lnTo>
                    <a:pt x="1803" y="261"/>
                  </a:lnTo>
                  <a:lnTo>
                    <a:pt x="1806" y="251"/>
                  </a:lnTo>
                  <a:lnTo>
                    <a:pt x="1807" y="241"/>
                  </a:lnTo>
                  <a:lnTo>
                    <a:pt x="1807" y="48"/>
                  </a:lnTo>
                  <a:lnTo>
                    <a:pt x="1806" y="38"/>
                  </a:lnTo>
                  <a:lnTo>
                    <a:pt x="1803" y="29"/>
                  </a:lnTo>
                  <a:lnTo>
                    <a:pt x="1797" y="21"/>
                  </a:lnTo>
                  <a:lnTo>
                    <a:pt x="1789" y="14"/>
                  </a:lnTo>
                  <a:lnTo>
                    <a:pt x="1780" y="7"/>
                  </a:lnTo>
                  <a:lnTo>
                    <a:pt x="1769" y="3"/>
                  </a:lnTo>
                  <a:lnTo>
                    <a:pt x="1757" y="0"/>
                  </a:lnTo>
                  <a:lnTo>
                    <a:pt x="1744" y="0"/>
                  </a:lnTo>
                  <a:lnTo>
                    <a:pt x="64" y="0"/>
                  </a:lnTo>
                </a:path>
              </a:pathLst>
            </a:custGeom>
            <a:solidFill>
              <a:srgbClr val="FFFFFF"/>
            </a:solidFill>
            <a:ln w="12700" cap="rnd"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696" name="Rectangle 56"/>
            <p:cNvSpPr>
              <a:spLocks noChangeArrowheads="1"/>
            </p:cNvSpPr>
            <p:nvPr/>
          </p:nvSpPr>
          <p:spPr bwMode="auto">
            <a:xfrm>
              <a:off x="2232" y="959"/>
              <a:ext cx="144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ja-JP" altLang="en-US" sz="1800">
                  <a:solidFill>
                    <a:srgbClr val="000000"/>
                  </a:solidFill>
                  <a:latin typeface="ＭＳ Ｐゴシック" pitchFamily="50" charset="-128"/>
                </a:rPr>
                <a:t>問題・課題の洗い出し</a:t>
              </a:r>
            </a:p>
          </p:txBody>
        </p:sp>
        <p:sp>
          <p:nvSpPr>
            <p:cNvPr id="368697" name="Rectangle 57"/>
            <p:cNvSpPr>
              <a:spLocks noChangeArrowheads="1"/>
            </p:cNvSpPr>
            <p:nvPr/>
          </p:nvSpPr>
          <p:spPr bwMode="auto">
            <a:xfrm>
              <a:off x="3840" y="960"/>
              <a:ext cx="11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000" b="1">
                  <a:solidFill>
                    <a:srgbClr val="FF0066"/>
                  </a:solidFill>
                </a:rPr>
                <a:t>テーマの選定</a:t>
              </a:r>
            </a:p>
          </p:txBody>
        </p:sp>
        <p:sp>
          <p:nvSpPr>
            <p:cNvPr id="368698" name="AutoShape 58"/>
            <p:cNvSpPr>
              <a:spLocks noChangeArrowheads="1"/>
            </p:cNvSpPr>
            <p:nvPr/>
          </p:nvSpPr>
          <p:spPr bwMode="auto">
            <a:xfrm>
              <a:off x="2792" y="1304"/>
              <a:ext cx="272" cy="12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68699" name="Line 59"/>
            <p:cNvSpPr>
              <a:spLocks noChangeShapeType="1"/>
            </p:cNvSpPr>
            <p:nvPr/>
          </p:nvSpPr>
          <p:spPr bwMode="auto">
            <a:xfrm flipH="1">
              <a:off x="3072" y="1200"/>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8700" name="Line 60"/>
            <p:cNvSpPr>
              <a:spLocks noChangeShapeType="1"/>
            </p:cNvSpPr>
            <p:nvPr/>
          </p:nvSpPr>
          <p:spPr bwMode="auto">
            <a:xfrm>
              <a:off x="2064" y="1200"/>
              <a:ext cx="72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68701" name="Rectangle 61"/>
          <p:cNvSpPr>
            <a:spLocks noChangeArrowheads="1"/>
          </p:cNvSpPr>
          <p:nvPr/>
        </p:nvSpPr>
        <p:spPr bwMode="auto">
          <a:xfrm>
            <a:off x="2209800" y="1981200"/>
            <a:ext cx="152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テーマの決定</a:t>
            </a:r>
          </a:p>
        </p:txBody>
      </p:sp>
      <p:sp>
        <p:nvSpPr>
          <p:cNvPr id="368702" name="Rectangle 62"/>
          <p:cNvSpPr>
            <a:spLocks noChangeArrowheads="1"/>
          </p:cNvSpPr>
          <p:nvPr/>
        </p:nvSpPr>
        <p:spPr bwMode="auto">
          <a:xfrm>
            <a:off x="5410200" y="1981200"/>
            <a:ext cx="152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テーマの決定</a:t>
            </a:r>
          </a:p>
        </p:txBody>
      </p:sp>
      <p:grpSp>
        <p:nvGrpSpPr>
          <p:cNvPr id="368703" name="Group 63"/>
          <p:cNvGrpSpPr>
            <a:grpSpLocks/>
          </p:cNvGrpSpPr>
          <p:nvPr/>
        </p:nvGrpSpPr>
        <p:grpSpPr bwMode="auto">
          <a:xfrm>
            <a:off x="457200" y="762000"/>
            <a:ext cx="8153400" cy="590550"/>
            <a:chOff x="288" y="480"/>
            <a:chExt cx="5136" cy="372"/>
          </a:xfrm>
        </p:grpSpPr>
        <p:sp>
          <p:nvSpPr>
            <p:cNvPr id="368704" name="Line 64"/>
            <p:cNvSpPr>
              <a:spLocks noChangeShapeType="1"/>
            </p:cNvSpPr>
            <p:nvPr/>
          </p:nvSpPr>
          <p:spPr bwMode="auto">
            <a:xfrm>
              <a:off x="288" y="480"/>
              <a:ext cx="5136"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68705" name="Group 65"/>
            <p:cNvGrpSpPr>
              <a:grpSpLocks/>
            </p:cNvGrpSpPr>
            <p:nvPr/>
          </p:nvGrpSpPr>
          <p:grpSpPr bwMode="auto">
            <a:xfrm>
              <a:off x="1632" y="528"/>
              <a:ext cx="2496" cy="324"/>
              <a:chOff x="1632" y="528"/>
              <a:chExt cx="2496" cy="324"/>
            </a:xfrm>
          </p:grpSpPr>
          <p:sp>
            <p:nvSpPr>
              <p:cNvPr id="368706" name="Rectangle 66"/>
              <p:cNvSpPr>
                <a:spLocks noChangeArrowheads="1"/>
              </p:cNvSpPr>
              <p:nvPr/>
            </p:nvSpPr>
            <p:spPr bwMode="auto">
              <a:xfrm>
                <a:off x="1632" y="528"/>
                <a:ext cx="2496" cy="324"/>
              </a:xfrm>
              <a:prstGeom prst="rect">
                <a:avLst/>
              </a:prstGeom>
              <a:solidFill>
                <a:schemeClr val="bg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spcBef>
                    <a:spcPct val="50000"/>
                  </a:spcBef>
                </a:pPr>
                <a:r>
                  <a:rPr lang="ja-JP" altLang="en-US" i="1"/>
                  <a:t>発散・展開</a:t>
                </a:r>
                <a:r>
                  <a:rPr lang="ja-JP" altLang="en-US" i="1">
                    <a:latin typeface="Century" pitchFamily="18" charset="0"/>
                  </a:rPr>
                  <a:t>          </a:t>
                </a:r>
                <a:r>
                  <a:rPr lang="ja-JP" altLang="en-US" i="1"/>
                  <a:t>収束・統合</a:t>
                </a:r>
              </a:p>
            </p:txBody>
          </p:sp>
          <p:sp>
            <p:nvSpPr>
              <p:cNvPr id="368707" name="Line 67"/>
              <p:cNvSpPr>
                <a:spLocks noChangeShapeType="1"/>
              </p:cNvSpPr>
              <p:nvPr/>
            </p:nvSpPr>
            <p:spPr bwMode="auto">
              <a:xfrm>
                <a:off x="2736" y="672"/>
                <a:ext cx="336" cy="0"/>
              </a:xfrm>
              <a:prstGeom prst="line">
                <a:avLst/>
              </a:prstGeom>
              <a:noFill/>
              <a:ln w="57150">
                <a:solidFill>
                  <a:schemeClr val="tx1"/>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368708" name="Rectangle 68"/>
          <p:cNvSpPr>
            <a:spLocks noChangeArrowheads="1"/>
          </p:cNvSpPr>
          <p:nvPr/>
        </p:nvSpPr>
        <p:spPr bwMode="auto">
          <a:xfrm>
            <a:off x="838200" y="0"/>
            <a:ext cx="806291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4000">
                <a:solidFill>
                  <a:schemeClr val="tx2"/>
                </a:solidFill>
                <a:ea typeface="HG創英角ｺﾞｼｯｸUB" pitchFamily="49" charset="-128"/>
              </a:rPr>
              <a:t>課題達成の思考方法</a:t>
            </a:r>
            <a:r>
              <a:rPr lang="ja-JP" altLang="en-US" sz="3600">
                <a:solidFill>
                  <a:schemeClr val="tx2"/>
                </a:solidFill>
                <a:ea typeface="HG丸ｺﾞｼｯｸM-PRO" pitchFamily="50" charset="-128"/>
              </a:rPr>
              <a:t>　</a:t>
            </a:r>
            <a:r>
              <a:rPr lang="ja-JP" altLang="en-US" b="1">
                <a:solidFill>
                  <a:schemeClr val="tx2"/>
                </a:solidFill>
                <a:ea typeface="HG丸ｺﾞｼｯｸM-PRO" pitchFamily="50" charset="-128"/>
              </a:rPr>
              <a:t>（問題解決と比較）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691"/>
                                        </p:tgtEl>
                                        <p:attrNameLst>
                                          <p:attrName>style.visibility</p:attrName>
                                        </p:attrNameLst>
                                      </p:cBhvr>
                                      <p:to>
                                        <p:strVal val="visible"/>
                                      </p:to>
                                    </p:set>
                                    <p:anim calcmode="lin" valueType="num">
                                      <p:cBhvr additive="base">
                                        <p:cTn id="7" dur="500" fill="hold"/>
                                        <p:tgtEl>
                                          <p:spTgt spid="368691"/>
                                        </p:tgtEl>
                                        <p:attrNameLst>
                                          <p:attrName>ppt_x</p:attrName>
                                        </p:attrNameLst>
                                      </p:cBhvr>
                                      <p:tavLst>
                                        <p:tav tm="0">
                                          <p:val>
                                            <p:strVal val="#ppt_x"/>
                                          </p:val>
                                        </p:tav>
                                        <p:tav tm="100000">
                                          <p:val>
                                            <p:strVal val="#ppt_x"/>
                                          </p:val>
                                        </p:tav>
                                      </p:tavLst>
                                    </p:anim>
                                    <p:anim calcmode="lin" valueType="num">
                                      <p:cBhvr additive="base">
                                        <p:cTn id="8" dur="500" fill="hold"/>
                                        <p:tgtEl>
                                          <p:spTgt spid="368691"/>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68701"/>
                                        </p:tgtEl>
                                        <p:attrNameLst>
                                          <p:attrName>style.visibility</p:attrName>
                                        </p:attrNameLst>
                                      </p:cBhvr>
                                      <p:to>
                                        <p:strVal val="visible"/>
                                      </p:to>
                                    </p:set>
                                    <p:animEffect transition="in" filter="box(in)">
                                      <p:cBhvr>
                                        <p:cTn id="12" dur="500"/>
                                        <p:tgtEl>
                                          <p:spTgt spid="368701"/>
                                        </p:tgtEl>
                                      </p:cBhvr>
                                    </p:animEffect>
                                  </p:childTnLst>
                                </p:cTn>
                              </p:par>
                            </p:childTnLst>
                          </p:cTn>
                        </p:par>
                        <p:par>
                          <p:cTn id="13" fill="hold" nodeType="afterGroup">
                            <p:stCondLst>
                              <p:cond delay="1000"/>
                            </p:stCondLst>
                            <p:childTnLst>
                              <p:par>
                                <p:cTn id="14" presetID="4" presetClass="entr" presetSubtype="16" fill="hold" grpId="0" nodeType="afterEffect">
                                  <p:stCondLst>
                                    <p:cond delay="0"/>
                                  </p:stCondLst>
                                  <p:childTnLst>
                                    <p:set>
                                      <p:cBhvr>
                                        <p:cTn id="15" dur="1" fill="hold">
                                          <p:stCondLst>
                                            <p:cond delay="0"/>
                                          </p:stCondLst>
                                        </p:cTn>
                                        <p:tgtEl>
                                          <p:spTgt spid="368702"/>
                                        </p:tgtEl>
                                        <p:attrNameLst>
                                          <p:attrName>style.visibility</p:attrName>
                                        </p:attrNameLst>
                                      </p:cBhvr>
                                      <p:to>
                                        <p:strVal val="visible"/>
                                      </p:to>
                                    </p:set>
                                    <p:animEffect transition="in" filter="box(in)">
                                      <p:cBhvr>
                                        <p:cTn id="16" dur="500"/>
                                        <p:tgtEl>
                                          <p:spTgt spid="36870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368673"/>
                                        </p:tgtEl>
                                        <p:attrNameLst>
                                          <p:attrName>style.visibility</p:attrName>
                                        </p:attrNameLst>
                                      </p:cBhvr>
                                      <p:to>
                                        <p:strVal val="visible"/>
                                      </p:to>
                                    </p:set>
                                    <p:anim calcmode="lin" valueType="num">
                                      <p:cBhvr additive="base">
                                        <p:cTn id="21" dur="500" fill="hold"/>
                                        <p:tgtEl>
                                          <p:spTgt spid="368673"/>
                                        </p:tgtEl>
                                        <p:attrNameLst>
                                          <p:attrName>ppt_x</p:attrName>
                                        </p:attrNameLst>
                                      </p:cBhvr>
                                      <p:tavLst>
                                        <p:tav tm="0">
                                          <p:val>
                                            <p:strVal val="#ppt_x"/>
                                          </p:val>
                                        </p:tav>
                                        <p:tav tm="100000">
                                          <p:val>
                                            <p:strVal val="#ppt_x"/>
                                          </p:val>
                                        </p:tav>
                                      </p:tavLst>
                                    </p:anim>
                                    <p:anim calcmode="lin" valueType="num">
                                      <p:cBhvr additive="base">
                                        <p:cTn id="22" dur="500" fill="hold"/>
                                        <p:tgtEl>
                                          <p:spTgt spid="368673"/>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500"/>
                            </p:stCondLst>
                            <p:childTnLst>
                              <p:par>
                                <p:cTn id="24" presetID="4" presetClass="entr" presetSubtype="32" fill="hold" grpId="0" nodeType="afterEffect">
                                  <p:stCondLst>
                                    <p:cond delay="0"/>
                                  </p:stCondLst>
                                  <p:childTnLst>
                                    <p:set>
                                      <p:cBhvr>
                                        <p:cTn id="25" dur="1" fill="hold">
                                          <p:stCondLst>
                                            <p:cond delay="0"/>
                                          </p:stCondLst>
                                        </p:cTn>
                                        <p:tgtEl>
                                          <p:spTgt spid="368685"/>
                                        </p:tgtEl>
                                        <p:attrNameLst>
                                          <p:attrName>style.visibility</p:attrName>
                                        </p:attrNameLst>
                                      </p:cBhvr>
                                      <p:to>
                                        <p:strVal val="visible"/>
                                      </p:to>
                                    </p:set>
                                    <p:animEffect transition="in" filter="box(out)">
                                      <p:cBhvr>
                                        <p:cTn id="26" dur="500"/>
                                        <p:tgtEl>
                                          <p:spTgt spid="36868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68660"/>
                                        </p:tgtEl>
                                        <p:attrNameLst>
                                          <p:attrName>style.visibility</p:attrName>
                                        </p:attrNameLst>
                                      </p:cBhvr>
                                      <p:to>
                                        <p:strVal val="visible"/>
                                      </p:to>
                                    </p:set>
                                    <p:anim calcmode="lin" valueType="num">
                                      <p:cBhvr additive="base">
                                        <p:cTn id="31" dur="500" fill="hold"/>
                                        <p:tgtEl>
                                          <p:spTgt spid="368660"/>
                                        </p:tgtEl>
                                        <p:attrNameLst>
                                          <p:attrName>ppt_x</p:attrName>
                                        </p:attrNameLst>
                                      </p:cBhvr>
                                      <p:tavLst>
                                        <p:tav tm="0">
                                          <p:val>
                                            <p:strVal val="#ppt_x"/>
                                          </p:val>
                                        </p:tav>
                                        <p:tav tm="100000">
                                          <p:val>
                                            <p:strVal val="#ppt_x"/>
                                          </p:val>
                                        </p:tav>
                                      </p:tavLst>
                                    </p:anim>
                                    <p:anim calcmode="lin" valueType="num">
                                      <p:cBhvr additive="base">
                                        <p:cTn id="32" dur="500" fill="hold"/>
                                        <p:tgtEl>
                                          <p:spTgt spid="368660"/>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500"/>
                            </p:stCondLst>
                            <p:childTnLst>
                              <p:par>
                                <p:cTn id="34" presetID="4" presetClass="entr" presetSubtype="32" fill="hold" grpId="0" nodeType="afterEffect">
                                  <p:stCondLst>
                                    <p:cond delay="0"/>
                                  </p:stCondLst>
                                  <p:childTnLst>
                                    <p:set>
                                      <p:cBhvr>
                                        <p:cTn id="35" dur="1" fill="hold">
                                          <p:stCondLst>
                                            <p:cond delay="0"/>
                                          </p:stCondLst>
                                        </p:cTn>
                                        <p:tgtEl>
                                          <p:spTgt spid="368686"/>
                                        </p:tgtEl>
                                        <p:attrNameLst>
                                          <p:attrName>style.visibility</p:attrName>
                                        </p:attrNameLst>
                                      </p:cBhvr>
                                      <p:to>
                                        <p:strVal val="visible"/>
                                      </p:to>
                                    </p:set>
                                    <p:animEffect transition="in" filter="box(out)">
                                      <p:cBhvr>
                                        <p:cTn id="36" dur="500"/>
                                        <p:tgtEl>
                                          <p:spTgt spid="36868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368642"/>
                                        </p:tgtEl>
                                        <p:attrNameLst>
                                          <p:attrName>style.visibility</p:attrName>
                                        </p:attrNameLst>
                                      </p:cBhvr>
                                      <p:to>
                                        <p:strVal val="visible"/>
                                      </p:to>
                                    </p:set>
                                    <p:anim calcmode="lin" valueType="num">
                                      <p:cBhvr additive="base">
                                        <p:cTn id="41" dur="500" fill="hold"/>
                                        <p:tgtEl>
                                          <p:spTgt spid="368642"/>
                                        </p:tgtEl>
                                        <p:attrNameLst>
                                          <p:attrName>ppt_x</p:attrName>
                                        </p:attrNameLst>
                                      </p:cBhvr>
                                      <p:tavLst>
                                        <p:tav tm="0">
                                          <p:val>
                                            <p:strVal val="#ppt_x"/>
                                          </p:val>
                                        </p:tav>
                                        <p:tav tm="100000">
                                          <p:val>
                                            <p:strVal val="#ppt_x"/>
                                          </p:val>
                                        </p:tav>
                                      </p:tavLst>
                                    </p:anim>
                                    <p:anim calcmode="lin" valueType="num">
                                      <p:cBhvr additive="base">
                                        <p:cTn id="42" dur="500" fill="hold"/>
                                        <p:tgtEl>
                                          <p:spTgt spid="368642"/>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500"/>
                            </p:stCondLst>
                            <p:childTnLst>
                              <p:par>
                                <p:cTn id="44" presetID="4" presetClass="entr" presetSubtype="32" fill="hold" grpId="0" nodeType="afterEffect">
                                  <p:stCondLst>
                                    <p:cond delay="0"/>
                                  </p:stCondLst>
                                  <p:childTnLst>
                                    <p:set>
                                      <p:cBhvr>
                                        <p:cTn id="45" dur="1" fill="hold">
                                          <p:stCondLst>
                                            <p:cond delay="0"/>
                                          </p:stCondLst>
                                        </p:cTn>
                                        <p:tgtEl>
                                          <p:spTgt spid="368687"/>
                                        </p:tgtEl>
                                        <p:attrNameLst>
                                          <p:attrName>style.visibility</p:attrName>
                                        </p:attrNameLst>
                                      </p:cBhvr>
                                      <p:to>
                                        <p:strVal val="visible"/>
                                      </p:to>
                                    </p:set>
                                    <p:animEffect transition="in" filter="box(out)">
                                      <p:cBhvr>
                                        <p:cTn id="46" dur="500"/>
                                        <p:tgtEl>
                                          <p:spTgt spid="368687"/>
                                        </p:tgtEl>
                                      </p:cBhvr>
                                    </p:animEffect>
                                  </p:childTnLst>
                                </p:cTn>
                              </p:par>
                            </p:childTnLst>
                          </p:cTn>
                        </p:par>
                        <p:par>
                          <p:cTn id="47" fill="hold" nodeType="afterGroup">
                            <p:stCondLst>
                              <p:cond delay="1000"/>
                            </p:stCondLst>
                            <p:childTnLst>
                              <p:par>
                                <p:cTn id="48" presetID="4" presetClass="entr" presetSubtype="32" fill="hold" grpId="0" nodeType="afterEffect">
                                  <p:stCondLst>
                                    <p:cond delay="0"/>
                                  </p:stCondLst>
                                  <p:childTnLst>
                                    <p:set>
                                      <p:cBhvr>
                                        <p:cTn id="49" dur="1" fill="hold">
                                          <p:stCondLst>
                                            <p:cond delay="0"/>
                                          </p:stCondLst>
                                        </p:cTn>
                                        <p:tgtEl>
                                          <p:spTgt spid="368688"/>
                                        </p:tgtEl>
                                        <p:attrNameLst>
                                          <p:attrName>style.visibility</p:attrName>
                                        </p:attrNameLst>
                                      </p:cBhvr>
                                      <p:to>
                                        <p:strVal val="visible"/>
                                      </p:to>
                                    </p:set>
                                    <p:animEffect transition="in" filter="box(out)">
                                      <p:cBhvr>
                                        <p:cTn id="50" dur="500"/>
                                        <p:tgtEl>
                                          <p:spTgt spid="368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5" grpId="0" autoUpdateAnimBg="0"/>
      <p:bldP spid="368686" grpId="0" autoUpdateAnimBg="0"/>
      <p:bldP spid="368687" grpId="0" autoUpdateAnimBg="0"/>
      <p:bldP spid="368688" grpId="0" autoUpdateAnimBg="0"/>
      <p:bldP spid="368701" grpId="0" autoUpdateAnimBg="0"/>
      <p:bldP spid="36870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Text Box 2"/>
          <p:cNvSpPr txBox="1">
            <a:spLocks noChangeArrowheads="1"/>
          </p:cNvSpPr>
          <p:nvPr/>
        </p:nvSpPr>
        <p:spPr bwMode="auto">
          <a:xfrm>
            <a:off x="50800" y="866775"/>
            <a:ext cx="90773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5400" b="1">
                <a:solidFill>
                  <a:srgbClr val="3333CC"/>
                </a:solidFill>
                <a:effectLst>
                  <a:outerShdw blurRad="38100" dist="38100" dir="2700000" algn="tl">
                    <a:srgbClr val="000000"/>
                  </a:outerShdw>
                </a:effectLst>
                <a:ea typeface="HGS創英角ﾎﾟｯﾌﾟ体" pitchFamily="50" charset="-128"/>
              </a:rPr>
              <a:t>課題達成型</a:t>
            </a:r>
            <a:r>
              <a:rPr lang="en-US" altLang="ja-JP" sz="5400" b="1">
                <a:solidFill>
                  <a:srgbClr val="3333CC"/>
                </a:solidFill>
                <a:effectLst>
                  <a:outerShdw blurRad="38100" dist="38100" dir="2700000" algn="tl">
                    <a:srgbClr val="000000"/>
                  </a:outerShdw>
                </a:effectLst>
                <a:ea typeface="HGS創英角ﾎﾟｯﾌﾟ体" pitchFamily="50" charset="-128"/>
              </a:rPr>
              <a:t>QC</a:t>
            </a:r>
            <a:r>
              <a:rPr lang="ja-JP" altLang="en-US" sz="5400" b="1">
                <a:solidFill>
                  <a:srgbClr val="3333CC"/>
                </a:solidFill>
                <a:effectLst>
                  <a:outerShdw blurRad="38100" dist="38100" dir="2700000" algn="tl">
                    <a:srgbClr val="000000"/>
                  </a:outerShdw>
                </a:effectLst>
                <a:ea typeface="HGS創英角ﾎﾟｯﾌﾟ体" pitchFamily="50" charset="-128"/>
              </a:rPr>
              <a:t>ストーリー　</a:t>
            </a:r>
          </a:p>
        </p:txBody>
      </p:sp>
      <p:sp>
        <p:nvSpPr>
          <p:cNvPr id="355331" name="Text Box 3"/>
          <p:cNvSpPr txBox="1">
            <a:spLocks noChangeArrowheads="1"/>
          </p:cNvSpPr>
          <p:nvPr/>
        </p:nvSpPr>
        <p:spPr bwMode="auto">
          <a:xfrm>
            <a:off x="228600" y="1847850"/>
            <a:ext cx="803751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ja-JP" altLang="en-US" sz="5400" b="1">
                <a:solidFill>
                  <a:schemeClr val="accent2"/>
                </a:solidFill>
                <a:effectLst>
                  <a:outerShdw blurRad="38100" dist="38100" dir="2700000" algn="tl">
                    <a:srgbClr val="000000"/>
                  </a:outerShdw>
                </a:effectLst>
                <a:ea typeface="HGS創英角ﾎﾟｯﾌﾟ体" pitchFamily="50" charset="-128"/>
              </a:rPr>
              <a:t>の事例研究</a:t>
            </a:r>
          </a:p>
        </p:txBody>
      </p:sp>
      <p:sp>
        <p:nvSpPr>
          <p:cNvPr id="355332" name="Text Box 4"/>
          <p:cNvSpPr txBox="1">
            <a:spLocks noChangeArrowheads="1"/>
          </p:cNvSpPr>
          <p:nvPr/>
        </p:nvSpPr>
        <p:spPr bwMode="auto">
          <a:xfrm>
            <a:off x="4454525" y="5276850"/>
            <a:ext cx="33782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ea typeface="HG丸ｺﾞｼｯｸM-PRO" pitchFamily="50" charset="-128"/>
              </a:rPr>
              <a:t>ＱＣサークル静岡地区</a:t>
            </a:r>
          </a:p>
        </p:txBody>
      </p:sp>
      <p:sp>
        <p:nvSpPr>
          <p:cNvPr id="355333" name="Text Box 5"/>
          <p:cNvSpPr txBox="1">
            <a:spLocks noChangeArrowheads="1"/>
          </p:cNvSpPr>
          <p:nvPr/>
        </p:nvSpPr>
        <p:spPr bwMode="auto">
          <a:xfrm>
            <a:off x="5399088" y="5886450"/>
            <a:ext cx="236696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ea typeface="HG丸ｺﾞｼｯｸM-PRO" pitchFamily="50" charset="-128"/>
              </a:rPr>
              <a:t>２００６年度版</a:t>
            </a:r>
          </a:p>
        </p:txBody>
      </p:sp>
      <p:sp>
        <p:nvSpPr>
          <p:cNvPr id="355334" name="Text Box 6"/>
          <p:cNvSpPr txBox="1">
            <a:spLocks noChangeArrowheads="1"/>
          </p:cNvSpPr>
          <p:nvPr/>
        </p:nvSpPr>
        <p:spPr bwMode="auto">
          <a:xfrm>
            <a:off x="8442325" y="188913"/>
            <a:ext cx="35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kumimoji="0" lang="ja-JP" altLang="ja-JP" sz="1000"/>
          </a:p>
        </p:txBody>
      </p:sp>
      <p:sp>
        <p:nvSpPr>
          <p:cNvPr id="355335" name="Text Box 7"/>
          <p:cNvSpPr txBox="1">
            <a:spLocks noChangeArrowheads="1"/>
          </p:cNvSpPr>
          <p:nvPr/>
        </p:nvSpPr>
        <p:spPr bwMode="auto">
          <a:xfrm>
            <a:off x="501650" y="4778375"/>
            <a:ext cx="83026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3600">
                <a:ea typeface="HGS創英角ﾎﾟｯﾌﾟ体" pitchFamily="50" charset="-128"/>
              </a:rPr>
              <a:t>静岡地区大会で発表した体験談に学ぶ</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ext Box 2"/>
          <p:cNvSpPr txBox="1">
            <a:spLocks noChangeArrowheads="1"/>
          </p:cNvSpPr>
          <p:nvPr/>
        </p:nvSpPr>
        <p:spPr bwMode="auto">
          <a:xfrm>
            <a:off x="-228600" y="866775"/>
            <a:ext cx="8628063"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0" b="1">
                <a:solidFill>
                  <a:srgbClr val="3333CC"/>
                </a:solidFill>
                <a:effectLst>
                  <a:outerShdw blurRad="38100" dist="38100" dir="2700000" algn="tl">
                    <a:srgbClr val="000000"/>
                  </a:outerShdw>
                </a:effectLst>
                <a:ea typeface="HGS創英角ﾎﾟｯﾌﾟ体" pitchFamily="50" charset="-128"/>
              </a:rPr>
              <a:t>　知っておきたい　</a:t>
            </a:r>
          </a:p>
        </p:txBody>
      </p:sp>
      <p:sp>
        <p:nvSpPr>
          <p:cNvPr id="131075" name="Text Box 3"/>
          <p:cNvSpPr txBox="1">
            <a:spLocks noChangeArrowheads="1"/>
          </p:cNvSpPr>
          <p:nvPr/>
        </p:nvSpPr>
        <p:spPr bwMode="auto">
          <a:xfrm>
            <a:off x="228600" y="2562225"/>
            <a:ext cx="7543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ja-JP" altLang="en-US" sz="8000" b="1">
                <a:solidFill>
                  <a:schemeClr val="accent2"/>
                </a:solidFill>
                <a:effectLst>
                  <a:outerShdw blurRad="38100" dist="38100" dir="2700000" algn="tl">
                    <a:srgbClr val="000000"/>
                  </a:outerShdw>
                </a:effectLst>
                <a:ea typeface="HGS創英角ﾎﾟｯﾌﾟ体" pitchFamily="50" charset="-128"/>
              </a:rPr>
              <a:t>ＱＣ手法</a:t>
            </a:r>
          </a:p>
        </p:txBody>
      </p:sp>
      <p:pic>
        <p:nvPicPr>
          <p:cNvPr id="131078" name="Picture 6" descr="21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13" y="3505200"/>
            <a:ext cx="1785937" cy="1828800"/>
          </a:xfrm>
          <a:prstGeom prst="rect">
            <a:avLst/>
          </a:prstGeom>
          <a:noFill/>
          <a:extLst>
            <a:ext uri="{909E8E84-426E-40DD-AFC4-6F175D3DCCD1}">
              <a14:hiddenFill xmlns:a14="http://schemas.microsoft.com/office/drawing/2010/main">
                <a:solidFill>
                  <a:srgbClr val="FFFFFF"/>
                </a:solidFill>
              </a14:hiddenFill>
            </a:ext>
          </a:extLst>
        </p:spPr>
      </p:pic>
      <p:sp>
        <p:nvSpPr>
          <p:cNvPr id="131079" name="Text Box 7"/>
          <p:cNvSpPr txBox="1">
            <a:spLocks noChangeArrowheads="1"/>
          </p:cNvSpPr>
          <p:nvPr/>
        </p:nvSpPr>
        <p:spPr bwMode="auto">
          <a:xfrm>
            <a:off x="8442325" y="188913"/>
            <a:ext cx="35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kumimoji="0" lang="ja-JP" altLang="ja-JP" sz="1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ChangeArrowheads="1"/>
          </p:cNvSpPr>
          <p:nvPr/>
        </p:nvSpPr>
        <p:spPr bwMode="auto">
          <a:xfrm>
            <a:off x="5867400" y="2590800"/>
            <a:ext cx="2209800" cy="289560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87427" name="Rectangle 3"/>
          <p:cNvSpPr>
            <a:spLocks noChangeArrowheads="1"/>
          </p:cNvSpPr>
          <p:nvPr/>
        </p:nvSpPr>
        <p:spPr bwMode="auto">
          <a:xfrm>
            <a:off x="3200400" y="2590800"/>
            <a:ext cx="2057400" cy="2895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87428" name="Rectangle 4"/>
          <p:cNvSpPr>
            <a:spLocks noChangeArrowheads="1"/>
          </p:cNvSpPr>
          <p:nvPr/>
        </p:nvSpPr>
        <p:spPr bwMode="auto">
          <a:xfrm>
            <a:off x="609600" y="2590800"/>
            <a:ext cx="2057400" cy="2895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87429" name="Line 5"/>
          <p:cNvSpPr>
            <a:spLocks noChangeShapeType="1"/>
          </p:cNvSpPr>
          <p:nvPr/>
        </p:nvSpPr>
        <p:spPr bwMode="auto">
          <a:xfrm>
            <a:off x="533400" y="990600"/>
            <a:ext cx="81534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87430" name="Rectangle 6"/>
          <p:cNvSpPr>
            <a:spLocks noChangeArrowheads="1"/>
          </p:cNvSpPr>
          <p:nvPr/>
        </p:nvSpPr>
        <p:spPr bwMode="auto">
          <a:xfrm>
            <a:off x="1600200" y="304800"/>
            <a:ext cx="6477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3600">
                <a:solidFill>
                  <a:schemeClr val="tx2"/>
                </a:solidFill>
                <a:ea typeface="HG丸ｺﾞｼｯｸM-PRO" pitchFamily="50" charset="-128"/>
              </a:rPr>
              <a:t>問題とは？　　　課題とは？</a:t>
            </a:r>
          </a:p>
        </p:txBody>
      </p:sp>
      <p:sp>
        <p:nvSpPr>
          <p:cNvPr id="487431" name="AutoShape 7"/>
          <p:cNvSpPr>
            <a:spLocks noChangeArrowheads="1"/>
          </p:cNvSpPr>
          <p:nvPr/>
        </p:nvSpPr>
        <p:spPr bwMode="auto">
          <a:xfrm>
            <a:off x="838200" y="1752600"/>
            <a:ext cx="1524000" cy="685800"/>
          </a:xfrm>
          <a:prstGeom prst="flowChartMagneticDisk">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結果</a:t>
            </a:r>
          </a:p>
        </p:txBody>
      </p:sp>
      <p:sp>
        <p:nvSpPr>
          <p:cNvPr id="487432" name="AutoShape 8"/>
          <p:cNvSpPr>
            <a:spLocks noChangeArrowheads="1"/>
          </p:cNvSpPr>
          <p:nvPr/>
        </p:nvSpPr>
        <p:spPr bwMode="auto">
          <a:xfrm>
            <a:off x="3429000" y="1752600"/>
            <a:ext cx="1524000" cy="685800"/>
          </a:xfrm>
          <a:prstGeom prst="flowChartMagneticDisk">
            <a:avLst/>
          </a:prstGeom>
          <a:solidFill>
            <a:srgbClr val="99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計画・狙い</a:t>
            </a:r>
          </a:p>
        </p:txBody>
      </p:sp>
      <p:sp>
        <p:nvSpPr>
          <p:cNvPr id="487433" name="AutoShape 9"/>
          <p:cNvSpPr>
            <a:spLocks noChangeArrowheads="1"/>
          </p:cNvSpPr>
          <p:nvPr/>
        </p:nvSpPr>
        <p:spPr bwMode="auto">
          <a:xfrm>
            <a:off x="6248400" y="1752600"/>
            <a:ext cx="1524000" cy="685800"/>
          </a:xfrm>
          <a:prstGeom prst="flowChartMagneticDisk">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ムダ・差異</a:t>
            </a:r>
          </a:p>
        </p:txBody>
      </p:sp>
      <p:sp>
        <p:nvSpPr>
          <p:cNvPr id="487434" name="AutoShape 10"/>
          <p:cNvSpPr>
            <a:spLocks noChangeArrowheads="1"/>
          </p:cNvSpPr>
          <p:nvPr/>
        </p:nvSpPr>
        <p:spPr bwMode="auto">
          <a:xfrm>
            <a:off x="6400800" y="1143000"/>
            <a:ext cx="1371600" cy="457200"/>
          </a:xfrm>
          <a:prstGeom prst="wedgeEllipseCallout">
            <a:avLst>
              <a:gd name="adj1" fmla="val -6481"/>
              <a:gd name="adj2" fmla="val 111111"/>
            </a:avLst>
          </a:prstGeom>
          <a:gradFill rotWithShape="0">
            <a:gsLst>
              <a:gs pos="0">
                <a:srgbClr val="FF99FF"/>
              </a:gs>
              <a:gs pos="100000">
                <a:srgbClr val="FF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1800" b="1"/>
              <a:t>問　題</a:t>
            </a:r>
          </a:p>
        </p:txBody>
      </p:sp>
      <p:sp>
        <p:nvSpPr>
          <p:cNvPr id="487435" name="AutoShape 11"/>
          <p:cNvSpPr>
            <a:spLocks noChangeArrowheads="1"/>
          </p:cNvSpPr>
          <p:nvPr/>
        </p:nvSpPr>
        <p:spPr bwMode="auto">
          <a:xfrm>
            <a:off x="3581400" y="1143000"/>
            <a:ext cx="1295400" cy="457200"/>
          </a:xfrm>
          <a:prstGeom prst="wedgeEllipseCallout">
            <a:avLst>
              <a:gd name="adj1" fmla="val -1963"/>
              <a:gd name="adj2" fmla="val 111111"/>
            </a:avLst>
          </a:prstGeom>
          <a:gradFill rotWithShape="0">
            <a:gsLst>
              <a:gs pos="0">
                <a:srgbClr val="99FF99"/>
              </a:gs>
              <a:gs pos="100000">
                <a:srgbClr val="FF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ja-JP" altLang="en-US" sz="1800" b="1">
                <a:solidFill>
                  <a:schemeClr val="accent2"/>
                </a:solidFill>
              </a:rPr>
              <a:t>課　題</a:t>
            </a:r>
          </a:p>
        </p:txBody>
      </p:sp>
      <p:sp>
        <p:nvSpPr>
          <p:cNvPr id="487436" name="Text Box 12"/>
          <p:cNvSpPr txBox="1">
            <a:spLocks noChangeArrowheads="1"/>
          </p:cNvSpPr>
          <p:nvPr/>
        </p:nvSpPr>
        <p:spPr bwMode="auto">
          <a:xfrm>
            <a:off x="2590800" y="1828800"/>
            <a:ext cx="68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t>＝</a:t>
            </a:r>
          </a:p>
        </p:txBody>
      </p:sp>
      <p:sp>
        <p:nvSpPr>
          <p:cNvPr id="487437" name="Text Box 13"/>
          <p:cNvSpPr txBox="1">
            <a:spLocks noChangeArrowheads="1"/>
          </p:cNvSpPr>
          <p:nvPr/>
        </p:nvSpPr>
        <p:spPr bwMode="auto">
          <a:xfrm>
            <a:off x="5257800" y="1828800"/>
            <a:ext cx="68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rgbClr val="FF0066"/>
                </a:solidFill>
              </a:rPr>
              <a:t>＋</a:t>
            </a:r>
          </a:p>
        </p:txBody>
      </p:sp>
      <p:sp>
        <p:nvSpPr>
          <p:cNvPr id="487438" name="AutoShape 14"/>
          <p:cNvSpPr>
            <a:spLocks noChangeArrowheads="1"/>
          </p:cNvSpPr>
          <p:nvPr/>
        </p:nvSpPr>
        <p:spPr bwMode="auto">
          <a:xfrm>
            <a:off x="838200" y="2819400"/>
            <a:ext cx="1524000" cy="381000"/>
          </a:xfrm>
          <a:prstGeom prst="roundRect">
            <a:avLst>
              <a:gd name="adj" fmla="val 16667"/>
            </a:avLst>
          </a:prstGeom>
          <a:gradFill rotWithShape="0">
            <a:gsLst>
              <a:gs pos="0">
                <a:schemeClr val="hlink"/>
              </a:gs>
              <a:gs pos="50000">
                <a:srgbClr val="FFFFFF"/>
              </a:gs>
              <a:gs pos="100000">
                <a:schemeClr val="hlink"/>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納期実績</a:t>
            </a:r>
          </a:p>
        </p:txBody>
      </p:sp>
      <p:sp>
        <p:nvSpPr>
          <p:cNvPr id="487439" name="AutoShape 15"/>
          <p:cNvSpPr>
            <a:spLocks noChangeArrowheads="1"/>
          </p:cNvSpPr>
          <p:nvPr/>
        </p:nvSpPr>
        <p:spPr bwMode="auto">
          <a:xfrm>
            <a:off x="3429000" y="2819400"/>
            <a:ext cx="1524000" cy="381000"/>
          </a:xfrm>
          <a:prstGeom prst="roundRect">
            <a:avLst>
              <a:gd name="adj" fmla="val 16667"/>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solidFill>
                  <a:schemeClr val="accent2"/>
                </a:solidFill>
              </a:rPr>
              <a:t>必要日数</a:t>
            </a:r>
          </a:p>
        </p:txBody>
      </p:sp>
      <p:sp>
        <p:nvSpPr>
          <p:cNvPr id="487440" name="AutoShape 16"/>
          <p:cNvSpPr>
            <a:spLocks noChangeArrowheads="1"/>
          </p:cNvSpPr>
          <p:nvPr/>
        </p:nvSpPr>
        <p:spPr bwMode="auto">
          <a:xfrm>
            <a:off x="6248400" y="2819400"/>
            <a:ext cx="1582738" cy="381000"/>
          </a:xfrm>
          <a:prstGeom prst="roundRect">
            <a:avLst>
              <a:gd name="adj" fmla="val 16667"/>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　ダ</a:t>
            </a:r>
          </a:p>
        </p:txBody>
      </p:sp>
      <p:sp>
        <p:nvSpPr>
          <p:cNvPr id="487441" name="AutoShape 17"/>
          <p:cNvSpPr>
            <a:spLocks noChangeArrowheads="1"/>
          </p:cNvSpPr>
          <p:nvPr/>
        </p:nvSpPr>
        <p:spPr bwMode="auto">
          <a:xfrm>
            <a:off x="838200" y="3886200"/>
            <a:ext cx="1524000" cy="381000"/>
          </a:xfrm>
          <a:prstGeom prst="roundRect">
            <a:avLst>
              <a:gd name="adj" fmla="val 16667"/>
            </a:avLst>
          </a:prstGeom>
          <a:gradFill rotWithShape="0">
            <a:gsLst>
              <a:gs pos="0">
                <a:schemeClr val="hlink"/>
              </a:gs>
              <a:gs pos="50000">
                <a:srgbClr val="FFFFFF"/>
              </a:gs>
              <a:gs pos="100000">
                <a:schemeClr val="hlink"/>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b="1"/>
              <a:t>売上金額実績</a:t>
            </a:r>
          </a:p>
        </p:txBody>
      </p:sp>
      <p:sp>
        <p:nvSpPr>
          <p:cNvPr id="487442" name="AutoShape 18"/>
          <p:cNvSpPr>
            <a:spLocks noChangeArrowheads="1"/>
          </p:cNvSpPr>
          <p:nvPr/>
        </p:nvSpPr>
        <p:spPr bwMode="auto">
          <a:xfrm>
            <a:off x="838200" y="3352800"/>
            <a:ext cx="1524000" cy="381000"/>
          </a:xfrm>
          <a:prstGeom prst="roundRect">
            <a:avLst>
              <a:gd name="adj" fmla="val 16667"/>
            </a:avLst>
          </a:prstGeom>
          <a:gradFill rotWithShape="0">
            <a:gsLst>
              <a:gs pos="0">
                <a:schemeClr val="hlink"/>
              </a:gs>
              <a:gs pos="50000">
                <a:srgbClr val="FFFFFF"/>
              </a:gs>
              <a:gs pos="100000">
                <a:schemeClr val="hlink"/>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コスト実績</a:t>
            </a:r>
          </a:p>
        </p:txBody>
      </p:sp>
      <p:sp>
        <p:nvSpPr>
          <p:cNvPr id="487443" name="AutoShape 19"/>
          <p:cNvSpPr>
            <a:spLocks noChangeArrowheads="1"/>
          </p:cNvSpPr>
          <p:nvPr/>
        </p:nvSpPr>
        <p:spPr bwMode="auto">
          <a:xfrm>
            <a:off x="838200" y="4419600"/>
            <a:ext cx="1524000" cy="381000"/>
          </a:xfrm>
          <a:prstGeom prst="roundRect">
            <a:avLst>
              <a:gd name="adj" fmla="val 16667"/>
            </a:avLst>
          </a:prstGeom>
          <a:gradFill rotWithShape="0">
            <a:gsLst>
              <a:gs pos="0">
                <a:schemeClr val="hlink"/>
              </a:gs>
              <a:gs pos="50000">
                <a:srgbClr val="FFFFFF"/>
              </a:gs>
              <a:gs pos="100000">
                <a:schemeClr val="hlink"/>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品質特性値</a:t>
            </a:r>
          </a:p>
        </p:txBody>
      </p:sp>
      <p:sp>
        <p:nvSpPr>
          <p:cNvPr id="487444" name="AutoShape 20"/>
          <p:cNvSpPr>
            <a:spLocks noChangeArrowheads="1"/>
          </p:cNvSpPr>
          <p:nvPr/>
        </p:nvSpPr>
        <p:spPr bwMode="auto">
          <a:xfrm>
            <a:off x="838200" y="4953000"/>
            <a:ext cx="1524000" cy="381000"/>
          </a:xfrm>
          <a:prstGeom prst="roundRect">
            <a:avLst>
              <a:gd name="adj" fmla="val 16667"/>
            </a:avLst>
          </a:prstGeom>
          <a:gradFill rotWithShape="0">
            <a:gsLst>
              <a:gs pos="0">
                <a:schemeClr val="hlink"/>
              </a:gs>
              <a:gs pos="50000">
                <a:srgbClr val="FFFFFF"/>
              </a:gs>
              <a:gs pos="100000">
                <a:schemeClr val="hlink"/>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a:t>品質欠陥・</a:t>
            </a:r>
            <a:r>
              <a:rPr lang="ja-JP" altLang="en-US" sz="1800" b="1"/>
              <a:t>安全</a:t>
            </a:r>
          </a:p>
        </p:txBody>
      </p:sp>
      <p:sp>
        <p:nvSpPr>
          <p:cNvPr id="487445" name="AutoShape 21"/>
          <p:cNvSpPr>
            <a:spLocks noChangeArrowheads="1"/>
          </p:cNvSpPr>
          <p:nvPr/>
        </p:nvSpPr>
        <p:spPr bwMode="auto">
          <a:xfrm>
            <a:off x="3429000" y="3352800"/>
            <a:ext cx="1524000" cy="381000"/>
          </a:xfrm>
          <a:prstGeom prst="roundRect">
            <a:avLst>
              <a:gd name="adj" fmla="val 16667"/>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solidFill>
                  <a:schemeClr val="accent2"/>
                </a:solidFill>
              </a:rPr>
              <a:t>必要コスト</a:t>
            </a:r>
          </a:p>
        </p:txBody>
      </p:sp>
      <p:sp>
        <p:nvSpPr>
          <p:cNvPr id="487446" name="AutoShape 22"/>
          <p:cNvSpPr>
            <a:spLocks noChangeArrowheads="1"/>
          </p:cNvSpPr>
          <p:nvPr/>
        </p:nvSpPr>
        <p:spPr bwMode="auto">
          <a:xfrm>
            <a:off x="3429000" y="3886200"/>
            <a:ext cx="1524000" cy="381000"/>
          </a:xfrm>
          <a:prstGeom prst="roundRect">
            <a:avLst>
              <a:gd name="adj" fmla="val 16667"/>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solidFill>
                  <a:schemeClr val="accent2"/>
                </a:solidFill>
              </a:rPr>
              <a:t>計画目標</a:t>
            </a:r>
          </a:p>
        </p:txBody>
      </p:sp>
      <p:sp>
        <p:nvSpPr>
          <p:cNvPr id="487447" name="AutoShape 23"/>
          <p:cNvSpPr>
            <a:spLocks noChangeArrowheads="1"/>
          </p:cNvSpPr>
          <p:nvPr/>
        </p:nvSpPr>
        <p:spPr bwMode="auto">
          <a:xfrm>
            <a:off x="3429000" y="4419600"/>
            <a:ext cx="1524000" cy="381000"/>
          </a:xfrm>
          <a:prstGeom prst="roundRect">
            <a:avLst>
              <a:gd name="adj" fmla="val 16667"/>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solidFill>
                  <a:schemeClr val="accent2"/>
                </a:solidFill>
              </a:rPr>
              <a:t>平均値</a:t>
            </a:r>
          </a:p>
        </p:txBody>
      </p:sp>
      <p:sp>
        <p:nvSpPr>
          <p:cNvPr id="487448" name="AutoShape 24"/>
          <p:cNvSpPr>
            <a:spLocks noChangeArrowheads="1"/>
          </p:cNvSpPr>
          <p:nvPr/>
        </p:nvSpPr>
        <p:spPr bwMode="auto">
          <a:xfrm>
            <a:off x="3429000" y="4953000"/>
            <a:ext cx="1524000" cy="381000"/>
          </a:xfrm>
          <a:prstGeom prst="roundRect">
            <a:avLst>
              <a:gd name="adj" fmla="val 16667"/>
            </a:avLst>
          </a:prstGeom>
          <a:gradFill rotWithShape="0">
            <a:gsLst>
              <a:gs pos="0">
                <a:srgbClr val="99FF99"/>
              </a:gs>
              <a:gs pos="50000">
                <a:srgbClr val="FFFFFF"/>
              </a:gs>
              <a:gs pos="100000">
                <a:srgbClr val="99FF99"/>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solidFill>
                  <a:schemeClr val="accent2"/>
                </a:solidFill>
              </a:rPr>
              <a:t>ゼロ</a:t>
            </a:r>
          </a:p>
        </p:txBody>
      </p:sp>
      <p:sp>
        <p:nvSpPr>
          <p:cNvPr id="487449" name="AutoShape 25"/>
          <p:cNvSpPr>
            <a:spLocks noChangeArrowheads="1"/>
          </p:cNvSpPr>
          <p:nvPr/>
        </p:nvSpPr>
        <p:spPr bwMode="auto">
          <a:xfrm>
            <a:off x="6248400" y="3352800"/>
            <a:ext cx="1574800" cy="381000"/>
          </a:xfrm>
          <a:prstGeom prst="roundRect">
            <a:avLst>
              <a:gd name="adj" fmla="val 16667"/>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　ダ</a:t>
            </a:r>
          </a:p>
        </p:txBody>
      </p:sp>
      <p:sp>
        <p:nvSpPr>
          <p:cNvPr id="487450" name="AutoShape 26"/>
          <p:cNvSpPr>
            <a:spLocks noChangeArrowheads="1"/>
          </p:cNvSpPr>
          <p:nvPr/>
        </p:nvSpPr>
        <p:spPr bwMode="auto">
          <a:xfrm>
            <a:off x="6248400" y="3886200"/>
            <a:ext cx="1574800" cy="381000"/>
          </a:xfrm>
          <a:prstGeom prst="roundRect">
            <a:avLst>
              <a:gd name="adj" fmla="val 16667"/>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差異</a:t>
            </a:r>
          </a:p>
        </p:txBody>
      </p:sp>
      <p:sp>
        <p:nvSpPr>
          <p:cNvPr id="487451" name="AutoShape 27"/>
          <p:cNvSpPr>
            <a:spLocks noChangeArrowheads="1"/>
          </p:cNvSpPr>
          <p:nvPr/>
        </p:nvSpPr>
        <p:spPr bwMode="auto">
          <a:xfrm>
            <a:off x="6248400" y="4419600"/>
            <a:ext cx="1554163" cy="381000"/>
          </a:xfrm>
          <a:prstGeom prst="roundRect">
            <a:avLst>
              <a:gd name="adj" fmla="val 16667"/>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異常</a:t>
            </a:r>
          </a:p>
        </p:txBody>
      </p:sp>
      <p:sp>
        <p:nvSpPr>
          <p:cNvPr id="487452" name="AutoShape 28"/>
          <p:cNvSpPr>
            <a:spLocks noChangeArrowheads="1"/>
          </p:cNvSpPr>
          <p:nvPr/>
        </p:nvSpPr>
        <p:spPr bwMode="auto">
          <a:xfrm>
            <a:off x="6248400" y="4953000"/>
            <a:ext cx="1574800" cy="381000"/>
          </a:xfrm>
          <a:prstGeom prst="roundRect">
            <a:avLst>
              <a:gd name="adj" fmla="val 16667"/>
            </a:avLst>
          </a:prstGeom>
          <a:gradFill rotWithShape="0">
            <a:gsLst>
              <a:gs pos="0">
                <a:srgbClr val="FF99FF"/>
              </a:gs>
              <a:gs pos="50000">
                <a:srgbClr val="FFFFFF"/>
              </a:gs>
              <a:gs pos="100000">
                <a:srgbClr val="FF99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ムダ</a:t>
            </a:r>
          </a:p>
        </p:txBody>
      </p:sp>
      <p:sp>
        <p:nvSpPr>
          <p:cNvPr id="487453" name="AutoShape 29"/>
          <p:cNvSpPr>
            <a:spLocks noChangeArrowheads="1"/>
          </p:cNvSpPr>
          <p:nvPr/>
        </p:nvSpPr>
        <p:spPr bwMode="auto">
          <a:xfrm>
            <a:off x="3810000" y="5562600"/>
            <a:ext cx="838200" cy="304800"/>
          </a:xfrm>
          <a:prstGeom prst="upArrow">
            <a:avLst>
              <a:gd name="adj1" fmla="val 50000"/>
              <a:gd name="adj2" fmla="val 250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487454" name="AutoShape 30"/>
          <p:cNvSpPr>
            <a:spLocks noChangeArrowheads="1"/>
          </p:cNvSpPr>
          <p:nvPr/>
        </p:nvSpPr>
        <p:spPr bwMode="auto">
          <a:xfrm>
            <a:off x="6553200" y="5562600"/>
            <a:ext cx="838200" cy="304800"/>
          </a:xfrm>
          <a:prstGeom prst="upArrow">
            <a:avLst>
              <a:gd name="adj1" fmla="val 50000"/>
              <a:gd name="adj2" fmla="val 250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487455" name="Text Box 31"/>
          <p:cNvSpPr txBox="1">
            <a:spLocks noChangeArrowheads="1"/>
          </p:cNvSpPr>
          <p:nvPr/>
        </p:nvSpPr>
        <p:spPr bwMode="auto">
          <a:xfrm>
            <a:off x="3276600" y="5805488"/>
            <a:ext cx="1905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solidFill>
                  <a:schemeClr val="accent2"/>
                </a:solidFill>
              </a:rPr>
              <a:t>課題達成の手順</a:t>
            </a:r>
          </a:p>
        </p:txBody>
      </p:sp>
      <p:sp>
        <p:nvSpPr>
          <p:cNvPr id="487456" name="Text Box 32"/>
          <p:cNvSpPr txBox="1">
            <a:spLocks noChangeArrowheads="1"/>
          </p:cNvSpPr>
          <p:nvPr/>
        </p:nvSpPr>
        <p:spPr bwMode="auto">
          <a:xfrm>
            <a:off x="6172200" y="5805488"/>
            <a:ext cx="1905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t>問題解決の手順</a:t>
            </a:r>
          </a:p>
        </p:txBody>
      </p:sp>
      <p:sp>
        <p:nvSpPr>
          <p:cNvPr id="487457" name="Text Box 33"/>
          <p:cNvSpPr txBox="1">
            <a:spLocks noChangeArrowheads="1"/>
          </p:cNvSpPr>
          <p:nvPr/>
        </p:nvSpPr>
        <p:spPr bwMode="auto">
          <a:xfrm>
            <a:off x="3124200" y="6140450"/>
            <a:ext cx="2209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（新たな発想アイデア）</a:t>
            </a:r>
          </a:p>
        </p:txBody>
      </p:sp>
      <p:sp>
        <p:nvSpPr>
          <p:cNvPr id="487458" name="Text Box 34"/>
          <p:cNvSpPr txBox="1">
            <a:spLocks noChangeArrowheads="1"/>
          </p:cNvSpPr>
          <p:nvPr/>
        </p:nvSpPr>
        <p:spPr bwMode="auto">
          <a:xfrm>
            <a:off x="5867400" y="6140450"/>
            <a:ext cx="251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（なぜなぜで真因の追究）</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AutoShape 2"/>
          <p:cNvSpPr>
            <a:spLocks noChangeArrowheads="1"/>
          </p:cNvSpPr>
          <p:nvPr/>
        </p:nvSpPr>
        <p:spPr bwMode="auto">
          <a:xfrm>
            <a:off x="923925" y="685800"/>
            <a:ext cx="7580313" cy="1450975"/>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400" b="1">
                <a:latin typeface="HG丸ｺﾞｼｯｸM-PRO" pitchFamily="50" charset="-128"/>
                <a:ea typeface="HG丸ｺﾞｼｯｸM-PRO" pitchFamily="50" charset="-128"/>
              </a:rPr>
              <a:t>　　</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の考え方で、特に重要なことは「</a:t>
            </a:r>
            <a:r>
              <a:rPr lang="ja-JP" altLang="en-US" sz="1400" b="1">
                <a:solidFill>
                  <a:srgbClr val="FF0000"/>
                </a:solidFill>
                <a:latin typeface="HG丸ｺﾞｼｯｸM-PRO" pitchFamily="50" charset="-128"/>
                <a:ea typeface="HG丸ｺﾞｼｯｸM-PRO" pitchFamily="50" charset="-128"/>
              </a:rPr>
              <a:t>事実に基づいて科学的に判断する</a:t>
            </a:r>
            <a:r>
              <a:rPr lang="ja-JP" altLang="en-US" sz="1400" b="1">
                <a:latin typeface="HG丸ｺﾞｼｯｸM-PRO" pitchFamily="50" charset="-128"/>
                <a:ea typeface="HG丸ｺﾞｼｯｸM-PRO" pitchFamily="50" charset="-128"/>
              </a:rPr>
              <a:t>」と</a:t>
            </a:r>
          </a:p>
          <a:p>
            <a:r>
              <a:rPr lang="ja-JP" altLang="en-US" sz="1400" b="1">
                <a:latin typeface="HG丸ｺﾞｼｯｸM-PRO" pitchFamily="50" charset="-128"/>
                <a:ea typeface="HG丸ｺﾞｼｯｸM-PRO" pitchFamily="50" charset="-128"/>
              </a:rPr>
              <a:t>　　　　　　　　　　いうことです。</a:t>
            </a:r>
            <a:endParaRPr lang="ja-JP" altLang="en-US" sz="1400">
              <a:latin typeface="HG丸ｺﾞｼｯｸM-PRO" pitchFamily="50" charset="-128"/>
              <a:ea typeface="HG丸ｺﾞｼｯｸM-PRO" pitchFamily="50" charset="-128"/>
            </a:endParaRPr>
          </a:p>
          <a:p>
            <a:r>
              <a:rPr lang="ja-JP" altLang="en-US" sz="1400" b="1">
                <a:latin typeface="HG丸ｺﾞｼｯｸM-PRO" pitchFamily="50" charset="-128"/>
                <a:ea typeface="HG丸ｺﾞｼｯｸM-PRO" pitchFamily="50" charset="-128"/>
              </a:rPr>
              <a:t>　 「</a:t>
            </a:r>
            <a:r>
              <a:rPr lang="ja-JP" altLang="en-US" sz="1400" b="1">
                <a:solidFill>
                  <a:srgbClr val="FF0000"/>
                </a:solidFill>
                <a:latin typeface="HG丸ｺﾞｼｯｸM-PRO" pitchFamily="50" charset="-128"/>
                <a:ea typeface="HG丸ｺﾞｼｯｸM-PRO" pitchFamily="50" charset="-128"/>
              </a:rPr>
              <a:t>科学的に判断する</a:t>
            </a:r>
            <a:r>
              <a:rPr lang="ja-JP" altLang="en-US" sz="1400" b="1">
                <a:latin typeface="HG丸ｺﾞｼｯｸM-PRO" pitchFamily="50" charset="-128"/>
                <a:ea typeface="HG丸ｺﾞｼｯｸM-PRO" pitchFamily="50" charset="-128"/>
              </a:rPr>
              <a:t>」とは、集めたデータを整理し、比較し、因果関係を調べるなど</a:t>
            </a:r>
          </a:p>
          <a:p>
            <a:r>
              <a:rPr lang="ja-JP" altLang="en-US" sz="1400" b="1">
                <a:latin typeface="HG丸ｺﾞｼｯｸM-PRO" pitchFamily="50" charset="-128"/>
                <a:ea typeface="HG丸ｺﾞｼｯｸM-PRO" pitchFamily="50" charset="-128"/>
              </a:rPr>
              <a:t>　　　　　　　　　　いろいろ検討して判断することです。</a:t>
            </a:r>
            <a:endParaRPr lang="ja-JP" altLang="en-US" sz="1400">
              <a:latin typeface="HG丸ｺﾞｼｯｸM-PRO" pitchFamily="50" charset="-128"/>
              <a:ea typeface="HG丸ｺﾞｼｯｸM-PRO" pitchFamily="50" charset="-128"/>
            </a:endParaRPr>
          </a:p>
          <a:p>
            <a:r>
              <a:rPr lang="ja-JP" altLang="en-US" sz="1400" b="1">
                <a:latin typeface="Times New Roman"/>
                <a:ea typeface="HG丸ｺﾞｼｯｸM-PRO" pitchFamily="50" charset="-128"/>
              </a:rPr>
              <a:t> </a:t>
            </a:r>
            <a:endParaRPr lang="ja-JP" altLang="en-US" sz="1400">
              <a:latin typeface="HG丸ｺﾞｼｯｸM-PRO" pitchFamily="50" charset="-128"/>
              <a:ea typeface="HG丸ｺﾞｼｯｸM-PRO" pitchFamily="50" charset="-128"/>
            </a:endParaRPr>
          </a:p>
          <a:p>
            <a:r>
              <a:rPr lang="ja-JP" altLang="en-US" sz="1400" b="1">
                <a:latin typeface="HG丸ｺﾞｼｯｸM-PRO" pitchFamily="50" charset="-128"/>
                <a:ea typeface="HG丸ｺﾞｼｯｸM-PRO" pitchFamily="50" charset="-128"/>
              </a:rPr>
              <a:t>　　　　　       </a:t>
            </a:r>
            <a:r>
              <a:rPr lang="ja-JP" altLang="en-US" sz="1600" b="1">
                <a:latin typeface="HG丸ｺﾞｼｯｸM-PRO" pitchFamily="50" charset="-128"/>
                <a:ea typeface="HG丸ｺﾞｼｯｸM-PRO" pitchFamily="50" charset="-128"/>
              </a:rPr>
              <a:t>その</a:t>
            </a:r>
            <a:r>
              <a:rPr lang="ja-JP" altLang="en-US" sz="1600" b="1">
                <a:solidFill>
                  <a:srgbClr val="FF0000"/>
                </a:solidFill>
                <a:latin typeface="Century"/>
                <a:ea typeface="HG丸ｺﾞｼｯｸM-PRO" pitchFamily="50" charset="-128"/>
              </a:rPr>
              <a:t>“</a:t>
            </a:r>
            <a:r>
              <a:rPr lang="ja-JP" altLang="en-US" sz="1600" b="1">
                <a:solidFill>
                  <a:srgbClr val="FF0000"/>
                </a:solidFill>
                <a:latin typeface="HG丸ｺﾞｼｯｸM-PRO" pitchFamily="50" charset="-128"/>
                <a:ea typeface="HG丸ｺﾞｼｯｸM-PRO" pitchFamily="50" charset="-128"/>
              </a:rPr>
              <a:t>道具</a:t>
            </a:r>
            <a:r>
              <a:rPr lang="ja-JP" altLang="en-US" sz="1600" b="1">
                <a:solidFill>
                  <a:srgbClr val="FF0000"/>
                </a:solidFill>
                <a:latin typeface="Century"/>
                <a:ea typeface="HG丸ｺﾞｼｯｸM-PRO" pitchFamily="50" charset="-128"/>
              </a:rPr>
              <a:t>”</a:t>
            </a:r>
            <a:r>
              <a:rPr lang="ja-JP" altLang="en-US" sz="1600" b="1">
                <a:latin typeface="HG丸ｺﾞｼｯｸM-PRO" pitchFamily="50" charset="-128"/>
                <a:ea typeface="HG丸ｺﾞｼｯｸM-PRO" pitchFamily="50" charset="-128"/>
              </a:rPr>
              <a:t>がこれから勉強する</a:t>
            </a:r>
            <a:r>
              <a:rPr lang="en-US" altLang="ja-JP" sz="1600" b="1">
                <a:solidFill>
                  <a:srgbClr val="FF0000"/>
                </a:solidFill>
                <a:latin typeface="HG丸ｺﾞｼｯｸM-PRO" pitchFamily="50" charset="-128"/>
                <a:ea typeface="HG丸ｺﾞｼｯｸM-PRO" pitchFamily="50" charset="-128"/>
              </a:rPr>
              <a:t>QC</a:t>
            </a:r>
            <a:r>
              <a:rPr lang="ja-JP" altLang="en-US" sz="1600" b="1">
                <a:solidFill>
                  <a:srgbClr val="FF0000"/>
                </a:solidFill>
                <a:latin typeface="HG丸ｺﾞｼｯｸM-PRO" pitchFamily="50" charset="-128"/>
                <a:ea typeface="HG丸ｺﾞｼｯｸM-PRO" pitchFamily="50" charset="-128"/>
              </a:rPr>
              <a:t>手法</a:t>
            </a:r>
            <a:r>
              <a:rPr lang="ja-JP" altLang="en-US" sz="1600" b="1">
                <a:latin typeface="HG丸ｺﾞｼｯｸM-PRO" pitchFamily="50" charset="-128"/>
                <a:ea typeface="HG丸ｺﾞｼｯｸM-PRO" pitchFamily="50" charset="-128"/>
              </a:rPr>
              <a:t>です。</a:t>
            </a:r>
            <a:r>
              <a:rPr lang="ja-JP" altLang="en-US" sz="1600">
                <a:latin typeface="HG丸ｺﾞｼｯｸM-PRO" pitchFamily="50" charset="-128"/>
                <a:ea typeface="HG丸ｺﾞｼｯｸM-PRO" pitchFamily="50" charset="-128"/>
              </a:rPr>
              <a:t> </a:t>
            </a:r>
          </a:p>
        </p:txBody>
      </p:sp>
      <p:sp>
        <p:nvSpPr>
          <p:cNvPr id="495619" name="Text Box 3"/>
          <p:cNvSpPr txBox="1">
            <a:spLocks noChangeArrowheads="1"/>
          </p:cNvSpPr>
          <p:nvPr/>
        </p:nvSpPr>
        <p:spPr bwMode="auto">
          <a:xfrm>
            <a:off x="1230313" y="0"/>
            <a:ext cx="5518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4000" b="1" u="sng">
                <a:latin typeface="HGP創英角ｺﾞｼｯｸUB" pitchFamily="50" charset="-128"/>
                <a:ea typeface="HGP創英角ｺﾞｼｯｸUB" pitchFamily="50" charset="-128"/>
              </a:rPr>
              <a:t>ＱＣ手法の解説 </a:t>
            </a:r>
          </a:p>
        </p:txBody>
      </p:sp>
      <p:sp>
        <p:nvSpPr>
          <p:cNvPr id="495620" name="Text Box 4"/>
          <p:cNvSpPr txBox="1">
            <a:spLocks noChangeArrowheads="1"/>
          </p:cNvSpPr>
          <p:nvPr/>
        </p:nvSpPr>
        <p:spPr bwMode="auto">
          <a:xfrm>
            <a:off x="508000" y="2651125"/>
            <a:ext cx="4949825"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u="sng">
                <a:solidFill>
                  <a:srgbClr val="A50021"/>
                </a:solidFill>
                <a:latin typeface="HG丸ｺﾞｼｯｸM-PRO" pitchFamily="50" charset="-128"/>
                <a:ea typeface="HG丸ｺﾞｼｯｸM-PRO" pitchFamily="50" charset="-128"/>
              </a:rPr>
              <a:t>１．データは事実を表す。</a:t>
            </a:r>
          </a:p>
          <a:p>
            <a:pPr>
              <a:lnSpc>
                <a:spcPct val="70000"/>
              </a:lnSpc>
              <a:spcBef>
                <a:spcPct val="50000"/>
              </a:spcBef>
            </a:pPr>
            <a:r>
              <a:rPr lang="ja-JP" altLang="en-US" sz="1400" b="1">
                <a:latin typeface="HG丸ｺﾞｼｯｸM-PRO" pitchFamily="50" charset="-128"/>
                <a:ea typeface="HG丸ｺﾞｼｯｸM-PRO" pitchFamily="50" charset="-128"/>
              </a:rPr>
              <a:t>① </a:t>
            </a:r>
            <a:r>
              <a:rPr lang="ja-JP" altLang="en-US" sz="1400" b="1">
                <a:solidFill>
                  <a:srgbClr val="FF0000"/>
                </a:solidFill>
                <a:latin typeface="HG丸ｺﾞｼｯｸM-PRO" pitchFamily="50" charset="-128"/>
                <a:ea typeface="HG丸ｺﾞｼｯｸM-PRO" pitchFamily="50" charset="-128"/>
              </a:rPr>
              <a:t>「事実」</a:t>
            </a:r>
            <a:r>
              <a:rPr lang="ja-JP" altLang="en-US" sz="1400" b="1">
                <a:latin typeface="HG丸ｺﾞｼｯｸM-PRO" pitchFamily="50" charset="-128"/>
                <a:ea typeface="HG丸ｺﾞｼｯｸM-PRO" pitchFamily="50" charset="-128"/>
              </a:rPr>
              <a:t>にもとづいて物事を考え、判断し行動すること　　　　　　　　　　　　　　　　　　　</a:t>
            </a:r>
          </a:p>
          <a:p>
            <a:pPr>
              <a:lnSpc>
                <a:spcPct val="70000"/>
              </a:lnSpc>
              <a:spcBef>
                <a:spcPct val="50000"/>
              </a:spcBef>
            </a:pPr>
            <a:r>
              <a:rPr lang="ja-JP" altLang="en-US" sz="1400" b="1">
                <a:latin typeface="HG丸ｺﾞｼｯｸM-PRO" pitchFamily="50" charset="-128"/>
                <a:ea typeface="HG丸ｺﾞｼｯｸM-PRO" pitchFamily="50" charset="-128"/>
              </a:rPr>
              <a:t>　が 大切である。</a:t>
            </a:r>
          </a:p>
          <a:p>
            <a:pPr>
              <a:lnSpc>
                <a:spcPct val="70000"/>
              </a:lnSpc>
              <a:spcBef>
                <a:spcPct val="50000"/>
              </a:spcBef>
            </a:pPr>
            <a:r>
              <a:rPr lang="ja-JP" altLang="en-US" sz="1400" b="1">
                <a:latin typeface="HG丸ｺﾞｼｯｸM-PRO" pitchFamily="50" charset="-128"/>
                <a:ea typeface="HG丸ｺﾞｼｯｸM-PRO" pitchFamily="50" charset="-128"/>
              </a:rPr>
              <a:t>② 「事実にもとづく」とは、事実を正しく把握し、</a:t>
            </a:r>
          </a:p>
          <a:p>
            <a:pPr>
              <a:lnSpc>
                <a:spcPct val="70000"/>
              </a:lnSpc>
              <a:spcBef>
                <a:spcPct val="50000"/>
              </a:spcBef>
            </a:pPr>
            <a:r>
              <a:rPr lang="ja-JP" altLang="en-US" sz="1400" b="1">
                <a:latin typeface="HG丸ｺﾞｼｯｸM-PRO" pitchFamily="50" charset="-128"/>
                <a:ea typeface="HG丸ｺﾞｼｯｸM-PRO" pitchFamily="50" charset="-128"/>
              </a:rPr>
              <a:t>　 </a:t>
            </a:r>
            <a:r>
              <a:rPr lang="ja-JP" altLang="en-US" sz="1400" b="1">
                <a:solidFill>
                  <a:srgbClr val="FF0000"/>
                </a:solidFill>
                <a:latin typeface="HG丸ｺﾞｼｯｸM-PRO" pitchFamily="50" charset="-128"/>
                <a:ea typeface="HG丸ｺﾞｼｯｸM-PRO" pitchFamily="50" charset="-128"/>
              </a:rPr>
              <a:t>数値化</a:t>
            </a:r>
            <a:r>
              <a:rPr lang="ja-JP" altLang="en-US" sz="1400" b="1">
                <a:latin typeface="HG丸ｺﾞｼｯｸM-PRO" pitchFamily="50" charset="-128"/>
                <a:ea typeface="HG丸ｺﾞｼｯｸM-PRO" pitchFamily="50" charset="-128"/>
              </a:rPr>
              <a:t>してデータで示す事である。</a:t>
            </a:r>
          </a:p>
          <a:p>
            <a:pPr>
              <a:lnSpc>
                <a:spcPct val="20000"/>
              </a:lnSpc>
              <a:spcBef>
                <a:spcPct val="50000"/>
              </a:spcBef>
            </a:pPr>
            <a:r>
              <a:rPr lang="ja-JP" altLang="en-US" sz="1400" b="1">
                <a:latin typeface="Times New Roman"/>
                <a:ea typeface="HG丸ｺﾞｼｯｸM-PRO" pitchFamily="50" charset="-128"/>
              </a:rPr>
              <a:t> </a:t>
            </a:r>
            <a:endParaRPr lang="ja-JP" altLang="en-US" sz="1400" b="1">
              <a:latin typeface="HG丸ｺﾞｼｯｸM-PRO" pitchFamily="50" charset="-128"/>
              <a:ea typeface="HG丸ｺﾞｼｯｸM-PRO" pitchFamily="50" charset="-128"/>
            </a:endParaRPr>
          </a:p>
          <a:p>
            <a:pPr>
              <a:lnSpc>
                <a:spcPct val="70000"/>
              </a:lnSpc>
              <a:spcBef>
                <a:spcPct val="50000"/>
              </a:spcBef>
            </a:pPr>
            <a:r>
              <a:rPr lang="ja-JP" altLang="en-US" sz="1400" b="1" u="sng">
                <a:solidFill>
                  <a:srgbClr val="A50021"/>
                </a:solidFill>
                <a:latin typeface="HG丸ｺﾞｼｯｸM-PRO" pitchFamily="50" charset="-128"/>
                <a:ea typeface="HG丸ｺﾞｼｯｸM-PRO" pitchFamily="50" charset="-128"/>
              </a:rPr>
              <a:t>２．データの分類</a:t>
            </a:r>
          </a:p>
          <a:p>
            <a:pPr>
              <a:lnSpc>
                <a:spcPct val="70000"/>
              </a:lnSpc>
              <a:spcBef>
                <a:spcPct val="50000"/>
              </a:spcBef>
            </a:pPr>
            <a:r>
              <a:rPr lang="ja-JP" altLang="en-US" sz="1400" b="1">
                <a:latin typeface="HG丸ｺﾞｼｯｸM-PRO" pitchFamily="50" charset="-128"/>
                <a:ea typeface="HG丸ｺﾞｼｯｸM-PRO" pitchFamily="50" charset="-128"/>
              </a:rPr>
              <a:t>① 計量値のデータ・・・設定して得られるデータ</a:t>
            </a:r>
          </a:p>
          <a:p>
            <a:pPr>
              <a:lnSpc>
                <a:spcPct val="70000"/>
              </a:lnSpc>
              <a:spcBef>
                <a:spcPct val="50000"/>
              </a:spcBef>
            </a:pPr>
            <a:r>
              <a:rPr lang="ja-JP" altLang="en-US" sz="1400" b="1">
                <a:latin typeface="HG丸ｺﾞｼｯｸM-PRO" pitchFamily="50" charset="-128"/>
                <a:ea typeface="HG丸ｺﾞｼｯｸM-PRO" pitchFamily="50" charset="-128"/>
              </a:rPr>
              <a:t>　側定単位があるもの（長さ・重さ・時間・温度など）</a:t>
            </a:r>
          </a:p>
          <a:p>
            <a:pPr>
              <a:lnSpc>
                <a:spcPct val="70000"/>
              </a:lnSpc>
              <a:spcBef>
                <a:spcPct val="50000"/>
              </a:spcBef>
            </a:pPr>
            <a:r>
              <a:rPr lang="ja-JP" altLang="en-US" sz="1400" b="1">
                <a:latin typeface="HG丸ｺﾞｼｯｸM-PRO" pitchFamily="50" charset="-128"/>
                <a:ea typeface="HG丸ｺﾞｼｯｸM-PRO" pitchFamily="50" charset="-128"/>
              </a:rPr>
              <a:t>② 計数値のデータ・・・数えて得られるデータ</a:t>
            </a:r>
          </a:p>
          <a:p>
            <a:pPr>
              <a:lnSpc>
                <a:spcPct val="70000"/>
              </a:lnSpc>
              <a:spcBef>
                <a:spcPct val="50000"/>
              </a:spcBef>
            </a:pPr>
            <a:r>
              <a:rPr lang="ja-JP" altLang="en-US" sz="1400" b="1">
                <a:latin typeface="HG丸ｺﾞｼｯｸM-PRO" pitchFamily="50" charset="-128"/>
                <a:ea typeface="HG丸ｺﾞｼｯｸM-PRO" pitchFamily="50" charset="-128"/>
              </a:rPr>
              <a:t>                   　　　　（個数・件数・人数・回数など）</a:t>
            </a:r>
          </a:p>
          <a:p>
            <a:pPr>
              <a:lnSpc>
                <a:spcPct val="70000"/>
              </a:lnSpc>
              <a:spcBef>
                <a:spcPct val="50000"/>
              </a:spcBef>
            </a:pPr>
            <a:r>
              <a:rPr lang="ja-JP" altLang="en-US" sz="1400" b="1" u="sng">
                <a:solidFill>
                  <a:srgbClr val="A50021"/>
                </a:solidFill>
                <a:latin typeface="HG丸ｺﾞｼｯｸM-PRO" pitchFamily="50" charset="-128"/>
                <a:ea typeface="HG丸ｺﾞｼｯｸM-PRO" pitchFamily="50" charset="-128"/>
              </a:rPr>
              <a:t>３．データを取る目的</a:t>
            </a:r>
          </a:p>
          <a:p>
            <a:pPr>
              <a:lnSpc>
                <a:spcPct val="70000"/>
              </a:lnSpc>
              <a:spcBef>
                <a:spcPct val="50000"/>
              </a:spcBef>
            </a:pPr>
            <a:r>
              <a:rPr lang="ja-JP" altLang="en-US" sz="1400" b="1">
                <a:latin typeface="HG丸ｺﾞｼｯｸM-PRO" pitchFamily="50" charset="-128"/>
                <a:ea typeface="HG丸ｺﾞｼｯｸM-PRO" pitchFamily="50" charset="-128"/>
              </a:rPr>
              <a:t>① 現状把握：現状を正しく掴む</a:t>
            </a:r>
          </a:p>
          <a:p>
            <a:pPr>
              <a:lnSpc>
                <a:spcPct val="70000"/>
              </a:lnSpc>
              <a:spcBef>
                <a:spcPct val="50000"/>
              </a:spcBef>
            </a:pPr>
            <a:r>
              <a:rPr lang="ja-JP" altLang="en-US" sz="1400" b="1">
                <a:latin typeface="HG丸ｺﾞｼｯｸM-PRO" pitchFamily="50" charset="-128"/>
                <a:ea typeface="HG丸ｺﾞｼｯｸM-PRO" pitchFamily="50" charset="-128"/>
              </a:rPr>
              <a:t>② 工程解析：工程のいろいろな関係を掴む</a:t>
            </a:r>
          </a:p>
          <a:p>
            <a:pPr>
              <a:lnSpc>
                <a:spcPct val="70000"/>
              </a:lnSpc>
              <a:spcBef>
                <a:spcPct val="50000"/>
              </a:spcBef>
            </a:pPr>
            <a:r>
              <a:rPr lang="ja-JP" altLang="en-US" sz="1400" b="1">
                <a:latin typeface="HG丸ｺﾞｼｯｸM-PRO" pitchFamily="50" charset="-128"/>
                <a:ea typeface="HG丸ｺﾞｼｯｸM-PRO" pitchFamily="50" charset="-128"/>
              </a:rPr>
              <a:t>③ 工程管理：工程がどうかを調べる</a:t>
            </a:r>
          </a:p>
          <a:p>
            <a:pPr>
              <a:lnSpc>
                <a:spcPct val="70000"/>
              </a:lnSpc>
              <a:spcBef>
                <a:spcPct val="50000"/>
              </a:spcBef>
            </a:pPr>
            <a:r>
              <a:rPr lang="ja-JP" altLang="en-US" sz="1400" b="1">
                <a:latin typeface="HG丸ｺﾞｼｯｸM-PRO" pitchFamily="50" charset="-128"/>
                <a:ea typeface="HG丸ｺﾞｼｯｸM-PRO" pitchFamily="50" charset="-128"/>
              </a:rPr>
              <a:t>④ 品質保証：製品が良品であることを確かめる</a:t>
            </a:r>
          </a:p>
        </p:txBody>
      </p:sp>
      <p:sp>
        <p:nvSpPr>
          <p:cNvPr id="495621" name="Text Box 5"/>
          <p:cNvSpPr txBox="1">
            <a:spLocks noChangeArrowheads="1"/>
          </p:cNvSpPr>
          <p:nvPr/>
        </p:nvSpPr>
        <p:spPr bwMode="auto">
          <a:xfrm>
            <a:off x="2154238" y="2260600"/>
            <a:ext cx="4845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2000" b="1">
                <a:latin typeface="Century" pitchFamily="18" charset="0"/>
                <a:ea typeface="HG丸ｺﾞｼｯｸM-PRO" pitchFamily="50" charset="-128"/>
              </a:rPr>
              <a:t>■</a:t>
            </a:r>
            <a:r>
              <a:rPr lang="ja-JP" altLang="en-US" sz="2000" b="1">
                <a:latin typeface="Century" pitchFamily="18" charset="0"/>
                <a:ea typeface="HG丸ｺﾞｼｯｸM-PRO" pitchFamily="50" charset="-128"/>
              </a:rPr>
              <a:t>　</a:t>
            </a:r>
            <a:r>
              <a:rPr lang="ja-JP" altLang="en-US" sz="2000" b="1">
                <a:solidFill>
                  <a:srgbClr val="0000FF"/>
                </a:solidFill>
                <a:latin typeface="Century" pitchFamily="18" charset="0"/>
                <a:ea typeface="HG丸ｺﾞｼｯｸM-PRO" pitchFamily="50" charset="-128"/>
              </a:rPr>
              <a:t>正しいデータの取り方　</a:t>
            </a:r>
            <a:r>
              <a:rPr lang="ja-JP" altLang="en-US" sz="2000" b="1">
                <a:latin typeface="Century" pitchFamily="18" charset="0"/>
                <a:ea typeface="HG丸ｺﾞｼｯｸM-PRO" pitchFamily="50" charset="-128"/>
              </a:rPr>
              <a:t>■</a:t>
            </a:r>
            <a:endParaRPr lang="ja-JP" altLang="en-US" sz="2000" b="1" u="sng">
              <a:latin typeface="HG丸ｺﾞｼｯｸM-PRO" pitchFamily="50" charset="-128"/>
              <a:ea typeface="HG丸ｺﾞｼｯｸM-PRO" pitchFamily="50" charset="-128"/>
            </a:endParaRPr>
          </a:p>
        </p:txBody>
      </p:sp>
      <p:sp>
        <p:nvSpPr>
          <p:cNvPr id="495622" name="Text Box 6"/>
          <p:cNvSpPr txBox="1">
            <a:spLocks noChangeArrowheads="1"/>
          </p:cNvSpPr>
          <p:nvPr/>
        </p:nvSpPr>
        <p:spPr bwMode="auto">
          <a:xfrm>
            <a:off x="5583238" y="3327400"/>
            <a:ext cx="3411537" cy="270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spcBef>
                <a:spcPct val="50000"/>
              </a:spcBef>
            </a:pPr>
            <a:r>
              <a:rPr lang="ja-JP" altLang="en-US" sz="1400" b="1" u="sng">
                <a:solidFill>
                  <a:srgbClr val="A50021"/>
                </a:solidFill>
                <a:latin typeface="HG丸ｺﾞｼｯｸM-PRO" pitchFamily="50" charset="-128"/>
                <a:ea typeface="HG丸ｺﾞｼｯｸM-PRO" pitchFamily="50" charset="-128"/>
              </a:rPr>
              <a:t>４．正しいデータ</a:t>
            </a:r>
          </a:p>
          <a:p>
            <a:pPr>
              <a:lnSpc>
                <a:spcPct val="70000"/>
              </a:lnSpc>
              <a:spcBef>
                <a:spcPct val="50000"/>
              </a:spcBef>
            </a:pPr>
            <a:r>
              <a:rPr lang="ja-JP" altLang="en-US" sz="1400" b="1">
                <a:latin typeface="HG丸ｺﾞｼｯｸM-PRO" pitchFamily="50" charset="-128"/>
                <a:ea typeface="HG丸ｺﾞｼｯｸM-PRO" pitchFamily="50" charset="-128"/>
              </a:rPr>
              <a:t>①適正な測定器で、</a:t>
            </a:r>
          </a:p>
          <a:p>
            <a:pPr>
              <a:lnSpc>
                <a:spcPct val="70000"/>
              </a:lnSpc>
              <a:spcBef>
                <a:spcPct val="50000"/>
              </a:spcBef>
            </a:pPr>
            <a:r>
              <a:rPr lang="ja-JP" altLang="en-US" sz="1400" b="1">
                <a:latin typeface="HG丸ｺﾞｼｯｸM-PRO" pitchFamily="50" charset="-128"/>
                <a:ea typeface="HG丸ｺﾞｼｯｸM-PRO" pitchFamily="50" charset="-128"/>
              </a:rPr>
              <a:t>②正しい測定方法で、測定した</a:t>
            </a:r>
          </a:p>
          <a:p>
            <a:pPr>
              <a:lnSpc>
                <a:spcPct val="70000"/>
              </a:lnSpc>
              <a:spcBef>
                <a:spcPct val="50000"/>
              </a:spcBef>
            </a:pPr>
            <a:r>
              <a:rPr lang="ja-JP" altLang="en-US" sz="1400" b="1">
                <a:latin typeface="HG丸ｺﾞｼｯｸM-PRO" pitchFamily="50" charset="-128"/>
                <a:ea typeface="HG丸ｺﾞｼｯｸM-PRO" pitchFamily="50" charset="-128"/>
              </a:rPr>
              <a:t>③目的に合ったデータ</a:t>
            </a:r>
          </a:p>
          <a:p>
            <a:pPr>
              <a:lnSpc>
                <a:spcPct val="70000"/>
              </a:lnSpc>
              <a:spcBef>
                <a:spcPct val="50000"/>
              </a:spcBef>
            </a:pPr>
            <a:r>
              <a:rPr lang="ja-JP" altLang="en-US" sz="1400" b="1">
                <a:latin typeface="Times New Roman"/>
                <a:ea typeface="HG丸ｺﾞｼｯｸM-PRO" pitchFamily="50" charset="-128"/>
              </a:rPr>
              <a:t> </a:t>
            </a:r>
            <a:endParaRPr lang="ja-JP" altLang="en-US" sz="1400" b="1">
              <a:latin typeface="HG丸ｺﾞｼｯｸM-PRO" pitchFamily="50" charset="-128"/>
              <a:ea typeface="HG丸ｺﾞｼｯｸM-PRO" pitchFamily="50" charset="-128"/>
            </a:endParaRPr>
          </a:p>
          <a:p>
            <a:pPr>
              <a:lnSpc>
                <a:spcPct val="110000"/>
              </a:lnSpc>
              <a:spcBef>
                <a:spcPct val="50000"/>
              </a:spcBef>
            </a:pPr>
            <a:r>
              <a:rPr lang="ja-JP" altLang="en-US" sz="1400" b="1" u="sng">
                <a:solidFill>
                  <a:srgbClr val="A50021"/>
                </a:solidFill>
                <a:latin typeface="HG丸ｺﾞｼｯｸM-PRO" pitchFamily="50" charset="-128"/>
                <a:ea typeface="HG丸ｺﾞｼｯｸM-PRO" pitchFamily="50" charset="-128"/>
              </a:rPr>
              <a:t>５．ＱＣ手法とはデータを「絵」にする</a:t>
            </a:r>
            <a:r>
              <a:rPr lang="ja-JP" altLang="en-US" sz="1400" b="1" u="sng">
                <a:latin typeface="HG丸ｺﾞｼｯｸM-PRO" pitchFamily="50" charset="-128"/>
                <a:ea typeface="HG丸ｺﾞｼｯｸM-PRO" pitchFamily="50" charset="-128"/>
              </a:rPr>
              <a:t>　　　　　　</a:t>
            </a:r>
          </a:p>
          <a:p>
            <a:pPr>
              <a:lnSpc>
                <a:spcPct val="70000"/>
              </a:lnSpc>
              <a:spcBef>
                <a:spcPct val="50000"/>
              </a:spcBef>
            </a:pPr>
            <a:r>
              <a:rPr lang="ja-JP" altLang="en-US" sz="1400" b="1">
                <a:latin typeface="HG丸ｺﾞｼｯｸM-PRO" pitchFamily="50" charset="-128"/>
                <a:ea typeface="HG丸ｺﾞｼｯｸM-PRO" pitchFamily="50" charset="-128"/>
              </a:rPr>
              <a:t>　　</a:t>
            </a:r>
            <a:r>
              <a:rPr lang="ja-JP" altLang="en-US" sz="1400" b="1">
                <a:solidFill>
                  <a:srgbClr val="A50021"/>
                </a:solidFill>
                <a:latin typeface="HG丸ｺﾞｼｯｸM-PRO" pitchFamily="50" charset="-128"/>
                <a:ea typeface="HG丸ｺﾞｼｯｸM-PRO" pitchFamily="50" charset="-128"/>
              </a:rPr>
              <a:t>ことである、大事なことは。</a:t>
            </a:r>
            <a:r>
              <a:rPr lang="ja-JP" altLang="en-US" sz="1400" b="1">
                <a:latin typeface="HG丸ｺﾞｼｯｸM-PRO" pitchFamily="50" charset="-128"/>
                <a:ea typeface="HG丸ｺﾞｼｯｸM-PRO" pitchFamily="50" charset="-128"/>
              </a:rPr>
              <a:t>　</a:t>
            </a:r>
          </a:p>
          <a:p>
            <a:pPr>
              <a:lnSpc>
                <a:spcPct val="70000"/>
              </a:lnSpc>
              <a:spcBef>
                <a:spcPct val="50000"/>
              </a:spcBef>
            </a:pPr>
            <a:r>
              <a:rPr lang="ja-JP" altLang="en-US" sz="1400" b="1">
                <a:latin typeface="HG丸ｺﾞｼｯｸM-PRO" pitchFamily="50" charset="-128"/>
                <a:ea typeface="HG丸ｺﾞｼｯｸM-PRO" pitchFamily="50" charset="-128"/>
              </a:rPr>
              <a:t>☆層別は、すべての基本！</a:t>
            </a:r>
          </a:p>
          <a:p>
            <a:pPr>
              <a:lnSpc>
                <a:spcPct val="70000"/>
              </a:lnSpc>
              <a:spcBef>
                <a:spcPct val="50000"/>
              </a:spcBef>
            </a:pPr>
            <a:r>
              <a:rPr lang="ja-JP" altLang="en-US" sz="1400" b="1">
                <a:latin typeface="HG丸ｺﾞｼｯｸM-PRO" pitchFamily="50" charset="-128"/>
                <a:ea typeface="HG丸ｺﾞｼｯｸM-PRO" pitchFamily="50" charset="-128"/>
              </a:rPr>
              <a:t>☆ＱＣ手法は、一目でわかる手法！</a:t>
            </a:r>
          </a:p>
          <a:p>
            <a:pPr>
              <a:lnSpc>
                <a:spcPct val="70000"/>
              </a:lnSpc>
              <a:spcBef>
                <a:spcPct val="50000"/>
              </a:spcBef>
            </a:pPr>
            <a:r>
              <a:rPr lang="ja-JP" altLang="en-US" sz="1400" b="1">
                <a:latin typeface="HG丸ｺﾞｼｯｸM-PRO" pitchFamily="50" charset="-128"/>
                <a:ea typeface="HG丸ｺﾞｼｯｸM-PRO" pitchFamily="50" charset="-128"/>
              </a:rPr>
              <a:t>☆ＱＣ手法は、習うより慣れろ！ </a:t>
            </a:r>
          </a:p>
        </p:txBody>
      </p:sp>
    </p:spTree>
  </p:cSld>
  <p:clrMapOvr>
    <a:masterClrMapping/>
  </p:clrMapOvr>
  <p:transition>
    <p:pull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Text Box 2"/>
          <p:cNvSpPr txBox="1">
            <a:spLocks noChangeArrowheads="1"/>
          </p:cNvSpPr>
          <p:nvPr/>
        </p:nvSpPr>
        <p:spPr bwMode="auto">
          <a:xfrm>
            <a:off x="779463" y="1058863"/>
            <a:ext cx="7151687" cy="180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5000"/>
              </a:lnSpc>
            </a:pPr>
            <a:r>
              <a:rPr lang="en-US" altLang="ja-JP" sz="1800" b="1">
                <a:solidFill>
                  <a:schemeClr val="bg2"/>
                </a:solidFill>
              </a:rPr>
              <a:t>①</a:t>
            </a:r>
            <a:r>
              <a:rPr lang="ja-JP" altLang="en-US" sz="1800" b="1">
                <a:solidFill>
                  <a:srgbClr val="FF0000"/>
                </a:solidFill>
              </a:rPr>
              <a:t>目的</a:t>
            </a:r>
            <a:r>
              <a:rPr lang="ja-JP" altLang="en-US" sz="1800" b="1">
                <a:solidFill>
                  <a:schemeClr val="bg2"/>
                </a:solidFill>
              </a:rPr>
              <a:t>を考えて</a:t>
            </a:r>
            <a:r>
              <a:rPr lang="ja-JP" altLang="en-US" sz="1800" b="1">
                <a:solidFill>
                  <a:srgbClr val="FF0000"/>
                </a:solidFill>
              </a:rPr>
              <a:t>データ</a:t>
            </a:r>
            <a:r>
              <a:rPr lang="ja-JP" altLang="en-US" sz="1800" b="1">
                <a:solidFill>
                  <a:schemeClr val="bg2"/>
                </a:solidFill>
              </a:rPr>
              <a:t>を集める</a:t>
            </a:r>
          </a:p>
          <a:p>
            <a:pPr>
              <a:lnSpc>
                <a:spcPct val="125000"/>
              </a:lnSpc>
            </a:pPr>
            <a:r>
              <a:rPr lang="ja-JP" altLang="en-US" sz="1800" b="1">
                <a:solidFill>
                  <a:schemeClr val="bg2"/>
                </a:solidFill>
              </a:rPr>
              <a:t>②データの</a:t>
            </a:r>
            <a:r>
              <a:rPr lang="ja-JP" altLang="en-US" sz="1800" b="1">
                <a:solidFill>
                  <a:srgbClr val="FF0000"/>
                </a:solidFill>
              </a:rPr>
              <a:t>素性を明確</a:t>
            </a:r>
            <a:r>
              <a:rPr lang="ja-JP" altLang="en-US" sz="1800" b="1">
                <a:solidFill>
                  <a:schemeClr val="bg2"/>
                </a:solidFill>
              </a:rPr>
              <a:t>にする（どこで、いつ、誰が、どんな方法でを記載）</a:t>
            </a:r>
          </a:p>
          <a:p>
            <a:pPr>
              <a:lnSpc>
                <a:spcPct val="125000"/>
              </a:lnSpc>
            </a:pPr>
            <a:r>
              <a:rPr lang="ja-JP" altLang="en-US" sz="1800" b="1">
                <a:solidFill>
                  <a:schemeClr val="bg2"/>
                </a:solidFill>
              </a:rPr>
              <a:t>③データの</a:t>
            </a:r>
            <a:r>
              <a:rPr lang="ja-JP" altLang="en-US" sz="1800" b="1">
                <a:solidFill>
                  <a:srgbClr val="FF3300"/>
                </a:solidFill>
              </a:rPr>
              <a:t>とり方の基準</a:t>
            </a:r>
            <a:r>
              <a:rPr lang="ja-JP" altLang="en-US" sz="1800" b="1">
                <a:solidFill>
                  <a:schemeClr val="bg2"/>
                </a:solidFill>
              </a:rPr>
              <a:t>を決めておく</a:t>
            </a:r>
          </a:p>
          <a:p>
            <a:pPr>
              <a:lnSpc>
                <a:spcPct val="125000"/>
              </a:lnSpc>
            </a:pPr>
            <a:r>
              <a:rPr lang="ja-JP" altLang="en-US" sz="1800" b="1">
                <a:solidFill>
                  <a:schemeClr val="bg2"/>
                </a:solidFill>
              </a:rPr>
              <a:t>④データの</a:t>
            </a:r>
            <a:r>
              <a:rPr lang="ja-JP" altLang="en-US" sz="1800" b="1">
                <a:solidFill>
                  <a:srgbClr val="FF3300"/>
                </a:solidFill>
              </a:rPr>
              <a:t>記録用紙を標準化</a:t>
            </a:r>
            <a:r>
              <a:rPr lang="ja-JP" altLang="en-US" sz="1800" b="1">
                <a:solidFill>
                  <a:schemeClr val="bg2"/>
                </a:solidFill>
              </a:rPr>
              <a:t>し、抜け洩れのないようにする</a:t>
            </a:r>
          </a:p>
          <a:p>
            <a:pPr>
              <a:lnSpc>
                <a:spcPct val="125000"/>
              </a:lnSpc>
            </a:pPr>
            <a:r>
              <a:rPr lang="ja-JP" altLang="en-US" sz="1800" b="1">
                <a:solidFill>
                  <a:schemeClr val="bg2"/>
                </a:solidFill>
              </a:rPr>
              <a:t>⑤必要な場合、</a:t>
            </a:r>
            <a:r>
              <a:rPr lang="ja-JP" altLang="en-US" sz="1800" b="1">
                <a:solidFill>
                  <a:srgbClr val="FF0000"/>
                </a:solidFill>
              </a:rPr>
              <a:t>適切な計測機器</a:t>
            </a:r>
            <a:r>
              <a:rPr lang="ja-JP" altLang="en-US" sz="1800" b="1">
                <a:solidFill>
                  <a:schemeClr val="bg2"/>
                </a:solidFill>
              </a:rPr>
              <a:t>を使用する</a:t>
            </a:r>
          </a:p>
        </p:txBody>
      </p:sp>
      <p:sp>
        <p:nvSpPr>
          <p:cNvPr id="489475" name="Text Box 3"/>
          <p:cNvSpPr txBox="1">
            <a:spLocks noChangeArrowheads="1"/>
          </p:cNvSpPr>
          <p:nvPr/>
        </p:nvSpPr>
        <p:spPr bwMode="auto">
          <a:xfrm>
            <a:off x="274638" y="766763"/>
            <a:ext cx="2800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000" b="1"/>
              <a:t>■</a:t>
            </a:r>
            <a:r>
              <a:rPr lang="ja-JP" altLang="en-US" sz="2000" b="1"/>
              <a:t>データを正しくとる</a:t>
            </a:r>
            <a:endParaRPr lang="ja-JP" altLang="en-US" sz="2000"/>
          </a:p>
        </p:txBody>
      </p:sp>
      <p:sp>
        <p:nvSpPr>
          <p:cNvPr id="489476" name="Text Box 4"/>
          <p:cNvSpPr txBox="1">
            <a:spLocks noChangeArrowheads="1"/>
          </p:cNvSpPr>
          <p:nvPr/>
        </p:nvSpPr>
        <p:spPr bwMode="auto">
          <a:xfrm>
            <a:off x="312738" y="4352925"/>
            <a:ext cx="2989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2000" b="1">
                <a:solidFill>
                  <a:schemeClr val="bg1"/>
                </a:solidFill>
              </a:rPr>
              <a:t>■</a:t>
            </a:r>
            <a:r>
              <a:rPr lang="ja-JP" altLang="en-US" sz="2000" b="1">
                <a:solidFill>
                  <a:schemeClr val="bg1"/>
                </a:solidFill>
              </a:rPr>
              <a:t>仕事を科学的に行う</a:t>
            </a:r>
            <a:endParaRPr lang="ja-JP" altLang="en-US" sz="2000">
              <a:solidFill>
                <a:schemeClr val="bg1"/>
              </a:solidFill>
            </a:endParaRPr>
          </a:p>
        </p:txBody>
      </p:sp>
      <p:sp>
        <p:nvSpPr>
          <p:cNvPr id="489477" name="Text Box 5"/>
          <p:cNvSpPr txBox="1">
            <a:spLocks noChangeArrowheads="1"/>
          </p:cNvSpPr>
          <p:nvPr/>
        </p:nvSpPr>
        <p:spPr bwMode="auto">
          <a:xfrm>
            <a:off x="342900" y="4659313"/>
            <a:ext cx="855980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25000"/>
              </a:lnSpc>
            </a:pPr>
            <a:r>
              <a:rPr lang="ja-JP" altLang="en-US" sz="1800" b="1">
                <a:solidFill>
                  <a:schemeClr val="bg2"/>
                </a:solidFill>
              </a:rPr>
              <a:t>・ＱＣツールを活用することで</a:t>
            </a:r>
            <a:r>
              <a:rPr lang="ja-JP" altLang="en-US" sz="1800" b="1">
                <a:solidFill>
                  <a:srgbClr val="FF3300"/>
                </a:solidFill>
              </a:rPr>
              <a:t>仕事を科学的に行う</a:t>
            </a:r>
            <a:r>
              <a:rPr lang="ja-JP" altLang="en-US" sz="1800" b="1">
                <a:solidFill>
                  <a:schemeClr val="bg2"/>
                </a:solidFill>
              </a:rPr>
              <a:t>ことができる。そのためには、</a:t>
            </a:r>
            <a:br>
              <a:rPr lang="ja-JP" altLang="en-US" sz="1800" b="1">
                <a:solidFill>
                  <a:schemeClr val="bg2"/>
                </a:solidFill>
              </a:rPr>
            </a:br>
            <a:r>
              <a:rPr lang="ja-JP" altLang="en-US" sz="1800" b="1">
                <a:solidFill>
                  <a:schemeClr val="bg2"/>
                </a:solidFill>
              </a:rPr>
              <a:t>　まず</a:t>
            </a:r>
            <a:r>
              <a:rPr lang="ja-JP" altLang="en-US" sz="1800" b="1">
                <a:solidFill>
                  <a:srgbClr val="FF0000"/>
                </a:solidFill>
              </a:rPr>
              <a:t>ＱＣ７つ道具を全員が使えるよう</a:t>
            </a:r>
            <a:r>
              <a:rPr lang="ja-JP" altLang="en-US" sz="1800" b="1">
                <a:solidFill>
                  <a:schemeClr val="bg2"/>
                </a:solidFill>
              </a:rPr>
              <a:t>になることが必要である。</a:t>
            </a:r>
          </a:p>
          <a:p>
            <a:pPr>
              <a:lnSpc>
                <a:spcPct val="125000"/>
              </a:lnSpc>
            </a:pPr>
            <a:r>
              <a:rPr lang="ja-JP" altLang="en-US" sz="1800" b="1">
                <a:solidFill>
                  <a:schemeClr val="bg2"/>
                </a:solidFill>
              </a:rPr>
              <a:t>・ＱＣ７つ道具の各ツールを効率的に作成するためには、エクセルの分析ツールや</a:t>
            </a:r>
            <a:br>
              <a:rPr lang="ja-JP" altLang="en-US" sz="1800" b="1">
                <a:solidFill>
                  <a:schemeClr val="bg2"/>
                </a:solidFill>
              </a:rPr>
            </a:br>
            <a:r>
              <a:rPr lang="ja-JP" altLang="en-US" sz="1800" b="1">
                <a:solidFill>
                  <a:schemeClr val="bg2"/>
                </a:solidFill>
              </a:rPr>
              <a:t>　市販の専用データ解析ソフト（例：日科技連のＪＵＳＥ</a:t>
            </a:r>
            <a:r>
              <a:rPr lang="en-US" altLang="ja-JP" sz="1800" b="1">
                <a:solidFill>
                  <a:schemeClr val="bg2"/>
                </a:solidFill>
              </a:rPr>
              <a:t>-</a:t>
            </a:r>
            <a:r>
              <a:rPr lang="ja-JP" altLang="en-US" sz="1800" b="1">
                <a:solidFill>
                  <a:schemeClr val="bg2"/>
                </a:solidFill>
              </a:rPr>
              <a:t>ＱＣＡＳなど）を活用すること</a:t>
            </a:r>
            <a:br>
              <a:rPr lang="ja-JP" altLang="en-US" sz="1800" b="1">
                <a:solidFill>
                  <a:schemeClr val="bg2"/>
                </a:solidFill>
              </a:rPr>
            </a:br>
            <a:r>
              <a:rPr lang="ja-JP" altLang="en-US" sz="1800" b="1">
                <a:solidFill>
                  <a:schemeClr val="bg2"/>
                </a:solidFill>
              </a:rPr>
              <a:t>　も有効である。</a:t>
            </a:r>
          </a:p>
        </p:txBody>
      </p:sp>
      <p:sp>
        <p:nvSpPr>
          <p:cNvPr id="489478" name="Text Box 6"/>
          <p:cNvSpPr txBox="1">
            <a:spLocks noChangeArrowheads="1"/>
          </p:cNvSpPr>
          <p:nvPr/>
        </p:nvSpPr>
        <p:spPr bwMode="auto">
          <a:xfrm>
            <a:off x="381000" y="2936875"/>
            <a:ext cx="8837613"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5000"/>
              </a:lnSpc>
              <a:spcAft>
                <a:spcPct val="25000"/>
              </a:spcAft>
            </a:pPr>
            <a:r>
              <a:rPr lang="ja-JP" altLang="en-US" sz="1800" b="1">
                <a:solidFill>
                  <a:schemeClr val="bg2"/>
                </a:solidFill>
              </a:rPr>
              <a:t>・もう一つ重要なことは、</a:t>
            </a:r>
            <a:r>
              <a:rPr lang="ja-JP" altLang="en-US" sz="1800" b="1">
                <a:solidFill>
                  <a:srgbClr val="FF0000"/>
                </a:solidFill>
              </a:rPr>
              <a:t>データを層別</a:t>
            </a:r>
            <a:r>
              <a:rPr lang="ja-JP" altLang="en-US" sz="1800" b="1">
                <a:solidFill>
                  <a:schemeClr val="bg2"/>
                </a:solidFill>
              </a:rPr>
              <a:t>に分けて収集し活用することである。</a:t>
            </a:r>
          </a:p>
          <a:p>
            <a:pPr>
              <a:lnSpc>
                <a:spcPct val="125000"/>
              </a:lnSpc>
            </a:pPr>
            <a:r>
              <a:rPr lang="ja-JP" altLang="en-US" sz="1800" b="1">
                <a:solidFill>
                  <a:schemeClr val="bg2"/>
                </a:solidFill>
              </a:rPr>
              <a:t>　　①データを機械別、原料別、人別、作業方法別など</a:t>
            </a:r>
            <a:r>
              <a:rPr lang="ja-JP" altLang="en-US" sz="1800" b="1">
                <a:solidFill>
                  <a:srgbClr val="FF0000"/>
                </a:solidFill>
              </a:rPr>
              <a:t>同じ特徴のグループ（層）に分ける。</a:t>
            </a:r>
          </a:p>
          <a:p>
            <a:pPr>
              <a:lnSpc>
                <a:spcPct val="125000"/>
              </a:lnSpc>
            </a:pPr>
            <a:r>
              <a:rPr lang="ja-JP" altLang="en-US" sz="1800" b="1">
                <a:solidFill>
                  <a:schemeClr val="bg2"/>
                </a:solidFill>
              </a:rPr>
              <a:t>　　②グループ間でデータを比較して</a:t>
            </a:r>
            <a:r>
              <a:rPr lang="ja-JP" altLang="en-US" sz="1800" b="1">
                <a:solidFill>
                  <a:srgbClr val="FF0000"/>
                </a:solidFill>
              </a:rPr>
              <a:t>共通点や違い、くせなどを探す</a:t>
            </a:r>
            <a:r>
              <a:rPr lang="ja-JP" altLang="en-US" sz="1800" b="1">
                <a:solidFill>
                  <a:schemeClr val="bg2"/>
                </a:solidFill>
              </a:rPr>
              <a:t>ことにも使える。</a:t>
            </a:r>
          </a:p>
        </p:txBody>
      </p:sp>
      <p:sp>
        <p:nvSpPr>
          <p:cNvPr id="489479" name="AutoShape 7"/>
          <p:cNvSpPr>
            <a:spLocks noChangeArrowheads="1"/>
          </p:cNvSpPr>
          <p:nvPr/>
        </p:nvSpPr>
        <p:spPr bwMode="auto">
          <a:xfrm>
            <a:off x="723900" y="114300"/>
            <a:ext cx="3162300" cy="533400"/>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89480" name="Text Box 8"/>
          <p:cNvSpPr txBox="1">
            <a:spLocks noChangeArrowheads="1"/>
          </p:cNvSpPr>
          <p:nvPr/>
        </p:nvSpPr>
        <p:spPr bwMode="auto">
          <a:xfrm>
            <a:off x="322263" y="142875"/>
            <a:ext cx="3898900" cy="261938"/>
          </a:xfrm>
          <a:prstGeom prst="rect">
            <a:avLst/>
          </a:prstGeom>
          <a:noFill/>
          <a:ln>
            <a:noFill/>
          </a:ln>
          <a:effectLst/>
          <a:extLst>
            <a:ext uri="{909E8E84-426E-40DD-AFC4-6F175D3DCCD1}">
              <a14:hiddenFill xmlns:a14="http://schemas.microsoft.com/office/drawing/2010/main">
                <a:solidFill>
                  <a:srgbClr val="B1B1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ja-JP" altLang="en-US" b="1">
                <a:solidFill>
                  <a:srgbClr val="FFFFFF"/>
                </a:solidFill>
                <a:latin typeface="HGS創英角ﾎﾟｯﾌﾟ体" pitchFamily="50" charset="-128"/>
                <a:ea typeface="HGS創英角ﾎﾟｯﾌﾟ体" pitchFamily="50" charset="-128"/>
              </a:rPr>
              <a:t>ＱＣツールの活用</a:t>
            </a:r>
          </a:p>
        </p:txBody>
      </p:sp>
      <p:sp>
        <p:nvSpPr>
          <p:cNvPr id="489481" name="Text Box 9"/>
          <p:cNvSpPr txBox="1">
            <a:spLocks noChangeArrowheads="1"/>
          </p:cNvSpPr>
          <p:nvPr/>
        </p:nvSpPr>
        <p:spPr bwMode="auto">
          <a:xfrm>
            <a:off x="8613775" y="190500"/>
            <a:ext cx="530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20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AutoShape 2"/>
          <p:cNvSpPr>
            <a:spLocks noChangeArrowheads="1"/>
          </p:cNvSpPr>
          <p:nvPr/>
        </p:nvSpPr>
        <p:spPr bwMode="auto">
          <a:xfrm>
            <a:off x="723900" y="152400"/>
            <a:ext cx="3162300" cy="533400"/>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91523" name="Text Box 3"/>
          <p:cNvSpPr txBox="1">
            <a:spLocks noChangeArrowheads="1"/>
          </p:cNvSpPr>
          <p:nvPr/>
        </p:nvSpPr>
        <p:spPr bwMode="auto">
          <a:xfrm>
            <a:off x="309563" y="180975"/>
            <a:ext cx="3898900" cy="261938"/>
          </a:xfrm>
          <a:prstGeom prst="rect">
            <a:avLst/>
          </a:prstGeom>
          <a:noFill/>
          <a:ln>
            <a:noFill/>
          </a:ln>
          <a:effectLst/>
          <a:extLst>
            <a:ext uri="{909E8E84-426E-40DD-AFC4-6F175D3DCCD1}">
              <a14:hiddenFill xmlns:a14="http://schemas.microsoft.com/office/drawing/2010/main">
                <a:solidFill>
                  <a:srgbClr val="B1B1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ja-JP" altLang="en-US" b="1" i="1">
                <a:solidFill>
                  <a:srgbClr val="FFFFFF"/>
                </a:solidFill>
                <a:latin typeface="HGS創英角ﾎﾟｯﾌﾟ体" pitchFamily="50" charset="-128"/>
                <a:ea typeface="HGS創英角ﾎﾟｯﾌﾟ体" pitchFamily="50" charset="-128"/>
              </a:rPr>
              <a:t>ＱＣツールの活用</a:t>
            </a:r>
          </a:p>
        </p:txBody>
      </p:sp>
      <p:grpSp>
        <p:nvGrpSpPr>
          <p:cNvPr id="491524" name="Group 4"/>
          <p:cNvGrpSpPr>
            <a:grpSpLocks/>
          </p:cNvGrpSpPr>
          <p:nvPr/>
        </p:nvGrpSpPr>
        <p:grpSpPr bwMode="auto">
          <a:xfrm>
            <a:off x="169863" y="768350"/>
            <a:ext cx="8466137" cy="1287463"/>
            <a:chOff x="107" y="484"/>
            <a:chExt cx="5333" cy="811"/>
          </a:xfrm>
        </p:grpSpPr>
        <p:sp>
          <p:nvSpPr>
            <p:cNvPr id="491525" name="Text Box 5"/>
            <p:cNvSpPr txBox="1">
              <a:spLocks noChangeArrowheads="1"/>
            </p:cNvSpPr>
            <p:nvPr/>
          </p:nvSpPr>
          <p:spPr bwMode="auto">
            <a:xfrm>
              <a:off x="107" y="484"/>
              <a:ext cx="245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a:latin typeface="ＭＳ Ｐゴシック" pitchFamily="50" charset="-128"/>
                </a:rPr>
                <a:t>■</a:t>
              </a:r>
              <a:r>
                <a:rPr lang="ja-JP" altLang="en-US" sz="2000" b="1">
                  <a:latin typeface="ＭＳ Ｐゴシック" pitchFamily="50" charset="-128"/>
                </a:rPr>
                <a:t>ＱＣツールとは</a:t>
              </a:r>
            </a:p>
          </p:txBody>
        </p:sp>
        <p:sp>
          <p:nvSpPr>
            <p:cNvPr id="491526" name="Text Box 6"/>
            <p:cNvSpPr txBox="1">
              <a:spLocks noChangeArrowheads="1"/>
            </p:cNvSpPr>
            <p:nvPr/>
          </p:nvSpPr>
          <p:spPr bwMode="auto">
            <a:xfrm>
              <a:off x="173" y="718"/>
              <a:ext cx="5267"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chemeClr val="bg2"/>
                  </a:solidFill>
                </a:rPr>
                <a:t>・</a:t>
              </a:r>
              <a:r>
                <a:rPr lang="ja-JP" altLang="en-US" sz="1800" b="1">
                  <a:solidFill>
                    <a:srgbClr val="FF3300"/>
                  </a:solidFill>
                </a:rPr>
                <a:t>事実を</a:t>
              </a:r>
              <a:r>
                <a:rPr lang="ja-JP" altLang="en-US" sz="1800" b="1">
                  <a:solidFill>
                    <a:schemeClr val="bg2"/>
                  </a:solidFill>
                </a:rPr>
                <a:t>データでつかみ、データを</a:t>
              </a:r>
              <a:r>
                <a:rPr lang="ja-JP" altLang="en-US" sz="1800" b="1">
                  <a:solidFill>
                    <a:srgbClr val="FF3300"/>
                  </a:solidFill>
                </a:rPr>
                <a:t>統計的に処理</a:t>
              </a:r>
              <a:r>
                <a:rPr lang="ja-JP" altLang="en-US" sz="1800" b="1">
                  <a:solidFill>
                    <a:schemeClr val="bg2"/>
                  </a:solidFill>
                </a:rPr>
                <a:t>して</a:t>
              </a:r>
              <a:r>
                <a:rPr lang="ja-JP" altLang="en-US" sz="1800" b="1">
                  <a:solidFill>
                    <a:srgbClr val="FF0000"/>
                  </a:solidFill>
                </a:rPr>
                <a:t>問題解決</a:t>
              </a:r>
              <a:r>
                <a:rPr lang="ja-JP" altLang="en-US" sz="1800" b="1">
                  <a:solidFill>
                    <a:schemeClr val="bg2"/>
                  </a:solidFill>
                </a:rPr>
                <a:t>や課題達成を</a:t>
              </a:r>
              <a:r>
                <a:rPr lang="ja-JP" altLang="en-US" sz="1800" b="1">
                  <a:solidFill>
                    <a:srgbClr val="FF0000"/>
                  </a:solidFill>
                </a:rPr>
                <a:t>効果的</a:t>
              </a:r>
              <a:r>
                <a:rPr lang="ja-JP" altLang="en-US" sz="1800" b="1">
                  <a:solidFill>
                    <a:schemeClr val="bg2"/>
                  </a:solidFill>
                </a:rPr>
                <a:t>、</a:t>
              </a:r>
              <a:br>
                <a:rPr lang="ja-JP" altLang="en-US" sz="1800" b="1">
                  <a:solidFill>
                    <a:schemeClr val="bg2"/>
                  </a:solidFill>
                </a:rPr>
              </a:br>
              <a:r>
                <a:rPr lang="ja-JP" altLang="en-US" sz="1800" b="1">
                  <a:solidFill>
                    <a:schemeClr val="bg2"/>
                  </a:solidFill>
                </a:rPr>
                <a:t>　</a:t>
              </a:r>
              <a:r>
                <a:rPr lang="ja-JP" altLang="en-US" sz="1800" b="1">
                  <a:solidFill>
                    <a:srgbClr val="FF3300"/>
                  </a:solidFill>
                </a:rPr>
                <a:t>効率的</a:t>
              </a:r>
              <a:r>
                <a:rPr lang="ja-JP" altLang="en-US" sz="1800" b="1">
                  <a:solidFill>
                    <a:schemeClr val="bg2"/>
                  </a:solidFill>
                </a:rPr>
                <a:t>に進めるための道具がＱＣツールである。　ＱＣはＱｕａｌｉｔｙ Ｃｏｎｔｒｏｌの略号。</a:t>
              </a:r>
            </a:p>
            <a:p>
              <a:r>
                <a:rPr lang="ja-JP" altLang="en-US" sz="1800" b="1">
                  <a:solidFill>
                    <a:schemeClr val="bg2"/>
                  </a:solidFill>
                </a:rPr>
                <a:t>・主な企業では、</a:t>
              </a:r>
              <a:r>
                <a:rPr lang="ja-JP" altLang="en-US" sz="1800" b="1" u="sng">
                  <a:solidFill>
                    <a:srgbClr val="FF0000"/>
                  </a:solidFill>
                </a:rPr>
                <a:t>データや情報を活用して仕事を科学的に行うための道具</a:t>
              </a:r>
              <a:r>
                <a:rPr lang="ja-JP" altLang="en-US" sz="1800" b="1">
                  <a:solidFill>
                    <a:schemeClr val="bg2"/>
                  </a:solidFill>
                </a:rPr>
                <a:t>としている。</a:t>
              </a:r>
            </a:p>
          </p:txBody>
        </p:sp>
      </p:grpSp>
      <p:grpSp>
        <p:nvGrpSpPr>
          <p:cNvPr id="491527" name="Group 7"/>
          <p:cNvGrpSpPr>
            <a:grpSpLocks/>
          </p:cNvGrpSpPr>
          <p:nvPr/>
        </p:nvGrpSpPr>
        <p:grpSpPr bwMode="auto">
          <a:xfrm>
            <a:off x="182563" y="2089150"/>
            <a:ext cx="7870825" cy="1687513"/>
            <a:chOff x="115" y="1316"/>
            <a:chExt cx="4958" cy="1063"/>
          </a:xfrm>
        </p:grpSpPr>
        <p:sp>
          <p:nvSpPr>
            <p:cNvPr id="491528" name="Text Box 8"/>
            <p:cNvSpPr txBox="1">
              <a:spLocks noChangeArrowheads="1"/>
            </p:cNvSpPr>
            <p:nvPr/>
          </p:nvSpPr>
          <p:spPr bwMode="auto">
            <a:xfrm>
              <a:off x="115" y="1316"/>
              <a:ext cx="2453"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b="1">
                  <a:latin typeface="ＭＳ Ｐゴシック" pitchFamily="50" charset="-128"/>
                </a:rPr>
                <a:t>■</a:t>
              </a:r>
              <a:r>
                <a:rPr lang="ja-JP" altLang="en-US" sz="2000" b="1">
                  <a:latin typeface="ＭＳ Ｐゴシック" pitchFamily="50" charset="-128"/>
                </a:rPr>
                <a:t>ＱＣツールの種類</a:t>
              </a:r>
            </a:p>
          </p:txBody>
        </p:sp>
        <p:sp>
          <p:nvSpPr>
            <p:cNvPr id="491529" name="Text Box 9"/>
            <p:cNvSpPr txBox="1">
              <a:spLocks noChangeArrowheads="1"/>
            </p:cNvSpPr>
            <p:nvPr/>
          </p:nvSpPr>
          <p:spPr bwMode="auto">
            <a:xfrm>
              <a:off x="219" y="1525"/>
              <a:ext cx="4854" cy="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5000"/>
                </a:lnSpc>
              </a:pPr>
              <a:r>
                <a:rPr lang="ja-JP" altLang="en-US" sz="1800" b="1">
                  <a:solidFill>
                    <a:schemeClr val="bg2"/>
                  </a:solidFill>
                </a:rPr>
                <a:t>・ＱＣツールは統計的解析方法であるＳＱＣ（Ｓｔａｔｉｓｔｉｃａｌ　Ｑｕａｌｉｔｙ　Ｃｏｎｔｒｏｌ）の</a:t>
              </a:r>
              <a:br>
                <a:rPr lang="ja-JP" altLang="en-US" sz="1800" b="1">
                  <a:solidFill>
                    <a:schemeClr val="bg2"/>
                  </a:solidFill>
                </a:rPr>
              </a:br>
              <a:r>
                <a:rPr lang="ja-JP" altLang="en-US" sz="1800" b="1">
                  <a:solidFill>
                    <a:schemeClr val="bg2"/>
                  </a:solidFill>
                </a:rPr>
                <a:t>　最も基本的なもので、</a:t>
              </a:r>
              <a:r>
                <a:rPr lang="ja-JP" altLang="en-US" sz="1800" b="1">
                  <a:solidFill>
                    <a:srgbClr val="FF0000"/>
                  </a:solidFill>
                </a:rPr>
                <a:t>ＱＣ７つ道具</a:t>
              </a:r>
              <a:r>
                <a:rPr lang="ja-JP" altLang="en-US" sz="1800" b="1">
                  <a:solidFill>
                    <a:schemeClr val="bg2"/>
                  </a:solidFill>
                </a:rPr>
                <a:t>と</a:t>
              </a:r>
              <a:r>
                <a:rPr lang="ja-JP" altLang="en-US" sz="1800" b="1">
                  <a:solidFill>
                    <a:srgbClr val="FF0000"/>
                  </a:solidFill>
                </a:rPr>
                <a:t>新ＱＣ７つ道具</a:t>
              </a:r>
              <a:r>
                <a:rPr lang="ja-JP" altLang="en-US" sz="1800" b="1">
                  <a:solidFill>
                    <a:schemeClr val="bg2"/>
                  </a:solidFill>
                </a:rPr>
                <a:t>の２種類がある。</a:t>
              </a:r>
            </a:p>
            <a:p>
              <a:pPr>
                <a:lnSpc>
                  <a:spcPct val="115000"/>
                </a:lnSpc>
              </a:pPr>
              <a:r>
                <a:rPr lang="ja-JP" altLang="en-US" sz="1800" b="1"/>
                <a:t>・ＱＣ７つ道具は</a:t>
              </a:r>
              <a:r>
                <a:rPr lang="ja-JP" altLang="en-US" sz="1800" b="1" u="sng">
                  <a:solidFill>
                    <a:srgbClr val="FF3300"/>
                  </a:solidFill>
                </a:rPr>
                <a:t>数値データの解析方法</a:t>
              </a:r>
              <a:r>
                <a:rPr lang="ja-JP" altLang="en-US" sz="1800" b="1">
                  <a:solidFill>
                    <a:schemeClr val="bg2"/>
                  </a:solidFill>
                </a:rPr>
                <a:t>をまとめたものである。</a:t>
              </a:r>
            </a:p>
            <a:p>
              <a:pPr>
                <a:lnSpc>
                  <a:spcPct val="115000"/>
                </a:lnSpc>
              </a:pPr>
              <a:r>
                <a:rPr lang="ja-JP" altLang="en-US" sz="1800" b="1"/>
                <a:t>・新ＱＣ７つ道具</a:t>
              </a:r>
              <a:r>
                <a:rPr lang="ja-JP" altLang="en-US" sz="1800" b="1">
                  <a:solidFill>
                    <a:schemeClr val="bg2"/>
                  </a:solidFill>
                </a:rPr>
                <a:t>は</a:t>
              </a:r>
              <a:r>
                <a:rPr lang="ja-JP" altLang="en-US" sz="1800" b="1" u="sng">
                  <a:solidFill>
                    <a:srgbClr val="FF0000"/>
                  </a:solidFill>
                </a:rPr>
                <a:t>言語情報データの解析方法</a:t>
              </a:r>
              <a:r>
                <a:rPr lang="ja-JP" altLang="en-US" sz="1800" b="1">
                  <a:solidFill>
                    <a:schemeClr val="bg2"/>
                  </a:solidFill>
                </a:rPr>
                <a:t>を中心にまとめたものである。</a:t>
              </a:r>
            </a:p>
          </p:txBody>
        </p:sp>
      </p:grpSp>
      <p:grpSp>
        <p:nvGrpSpPr>
          <p:cNvPr id="491530" name="Group 10"/>
          <p:cNvGrpSpPr>
            <a:grpSpLocks/>
          </p:cNvGrpSpPr>
          <p:nvPr/>
        </p:nvGrpSpPr>
        <p:grpSpPr bwMode="auto">
          <a:xfrm>
            <a:off x="185738" y="3756025"/>
            <a:ext cx="8734425" cy="2827338"/>
            <a:chOff x="117" y="2366"/>
            <a:chExt cx="5502" cy="1781"/>
          </a:xfrm>
        </p:grpSpPr>
        <p:sp>
          <p:nvSpPr>
            <p:cNvPr id="491531" name="Text Box 11"/>
            <p:cNvSpPr txBox="1">
              <a:spLocks noChangeArrowheads="1"/>
            </p:cNvSpPr>
            <p:nvPr/>
          </p:nvSpPr>
          <p:spPr bwMode="auto">
            <a:xfrm>
              <a:off x="117" y="2366"/>
              <a:ext cx="2798"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sz="2000" b="1">
                  <a:latin typeface="ＭＳ Ｐゴシック" pitchFamily="50" charset="-128"/>
                </a:rPr>
                <a:t>■</a:t>
              </a:r>
              <a:r>
                <a:rPr lang="ja-JP" altLang="en-US" sz="2000" b="1">
                  <a:latin typeface="ＭＳ Ｐゴシック" pitchFamily="50" charset="-128"/>
                </a:rPr>
                <a:t>ＱＣツールの効用</a:t>
              </a:r>
            </a:p>
          </p:txBody>
        </p:sp>
        <p:sp>
          <p:nvSpPr>
            <p:cNvPr id="491532" name="Text Box 12"/>
            <p:cNvSpPr txBox="1">
              <a:spLocks noChangeArrowheads="1"/>
            </p:cNvSpPr>
            <p:nvPr/>
          </p:nvSpPr>
          <p:spPr bwMode="auto">
            <a:xfrm>
              <a:off x="208" y="2577"/>
              <a:ext cx="5411" cy="1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5000"/>
                </a:lnSpc>
              </a:pPr>
              <a:r>
                <a:rPr lang="ja-JP" altLang="en-US" sz="1800" b="1">
                  <a:solidFill>
                    <a:schemeClr val="bg2"/>
                  </a:solidFill>
                </a:rPr>
                <a:t>・</a:t>
              </a:r>
              <a:r>
                <a:rPr lang="ja-JP" altLang="en-US" sz="1800" b="1">
                  <a:solidFill>
                    <a:srgbClr val="FF0000"/>
                  </a:solidFill>
                </a:rPr>
                <a:t>問題解決</a:t>
              </a:r>
              <a:r>
                <a:rPr lang="ja-JP" altLang="en-US" sz="1800" b="1">
                  <a:solidFill>
                    <a:schemeClr val="bg2"/>
                  </a:solidFill>
                </a:rPr>
                <a:t>や課題達成に取り組む時、</a:t>
              </a:r>
              <a:r>
                <a:rPr lang="ja-JP" altLang="en-US" sz="1800" b="1">
                  <a:solidFill>
                    <a:srgbClr val="FF0000"/>
                  </a:solidFill>
                </a:rPr>
                <a:t>データ</a:t>
              </a:r>
              <a:r>
                <a:rPr lang="ja-JP" altLang="en-US" sz="1800" b="1">
                  <a:solidFill>
                    <a:schemeClr val="bg2"/>
                  </a:solidFill>
                </a:rPr>
                <a:t>という事実から</a:t>
              </a:r>
              <a:r>
                <a:rPr lang="ja-JP" altLang="en-US" sz="1800" b="1">
                  <a:solidFill>
                    <a:srgbClr val="FF0000"/>
                  </a:solidFill>
                </a:rPr>
                <a:t>必要な情報を得る事が重要</a:t>
              </a:r>
              <a:r>
                <a:rPr lang="ja-JP" altLang="en-US" sz="1800" b="1">
                  <a:solidFill>
                    <a:srgbClr val="FF3300"/>
                  </a:solidFill>
                </a:rPr>
                <a:t/>
              </a:r>
              <a:br>
                <a:rPr lang="ja-JP" altLang="en-US" sz="1800" b="1">
                  <a:solidFill>
                    <a:srgbClr val="FF3300"/>
                  </a:solidFill>
                </a:rPr>
              </a:br>
              <a:r>
                <a:rPr lang="ja-JP" altLang="en-US" sz="1800" b="1">
                  <a:solidFill>
                    <a:srgbClr val="FF3300"/>
                  </a:solidFill>
                </a:rPr>
                <a:t>　</a:t>
              </a:r>
              <a:r>
                <a:rPr lang="ja-JP" altLang="en-US" sz="1800" b="1">
                  <a:solidFill>
                    <a:schemeClr val="bg2"/>
                  </a:solidFill>
                </a:rPr>
                <a:t>になる。　例 えば、「この苦情、最近増えているのか？」という時、１月から１２月までの</a:t>
              </a:r>
              <a:br>
                <a:rPr lang="ja-JP" altLang="en-US" sz="1800" b="1">
                  <a:solidFill>
                    <a:schemeClr val="bg2"/>
                  </a:solidFill>
                </a:rPr>
              </a:br>
              <a:r>
                <a:rPr lang="ja-JP" altLang="en-US" sz="1800" b="1">
                  <a:solidFill>
                    <a:schemeClr val="bg2"/>
                  </a:solidFill>
                </a:rPr>
                <a:t>　苦情件数を調べて、折れ 線グラフを書いてみると</a:t>
              </a:r>
              <a:r>
                <a:rPr lang="ja-JP" altLang="en-US" sz="1800" b="1">
                  <a:solidFill>
                    <a:srgbClr val="FF3300"/>
                  </a:solidFill>
                </a:rPr>
                <a:t>苦情の発生傾向が見えてくる。</a:t>
              </a:r>
            </a:p>
            <a:p>
              <a:pPr>
                <a:lnSpc>
                  <a:spcPct val="125000"/>
                </a:lnSpc>
              </a:pPr>
              <a:r>
                <a:rPr lang="ja-JP" altLang="en-US" sz="1800" b="1">
                  <a:solidFill>
                    <a:schemeClr val="bg2"/>
                  </a:solidFill>
                </a:rPr>
                <a:t>・このようにデータをそのまま眺めるのではなく、グラフに書いてみると</a:t>
              </a:r>
              <a:r>
                <a:rPr lang="ja-JP" altLang="en-US" sz="1800" b="1" u="sng">
                  <a:solidFill>
                    <a:srgbClr val="FF0000"/>
                  </a:solidFill>
                </a:rPr>
                <a:t>データが視覚的</a:t>
              </a:r>
              <a:r>
                <a:rPr lang="ja-JP" altLang="en-US" sz="1800" b="1" u="sng">
                  <a:solidFill>
                    <a:srgbClr val="FF3300"/>
                  </a:solidFill>
                </a:rPr>
                <a:t>に</a:t>
              </a:r>
              <a:br>
                <a:rPr lang="ja-JP" altLang="en-US" sz="1800" b="1" u="sng">
                  <a:solidFill>
                    <a:srgbClr val="FF3300"/>
                  </a:solidFill>
                </a:rPr>
              </a:br>
              <a:r>
                <a:rPr lang="ja-JP" altLang="en-US" sz="1800" b="1" u="sng">
                  <a:solidFill>
                    <a:srgbClr val="FF0000"/>
                  </a:solidFill>
                </a:rPr>
                <a:t>　見え</a:t>
              </a:r>
              <a:r>
                <a:rPr lang="ja-JP" altLang="en-US" sz="1800" b="1" u="sng">
                  <a:solidFill>
                    <a:schemeClr val="bg2"/>
                  </a:solidFill>
                </a:rPr>
                <a:t>、その 情報から</a:t>
              </a:r>
              <a:r>
                <a:rPr lang="ja-JP" altLang="en-US" sz="1800" b="1" u="sng">
                  <a:solidFill>
                    <a:srgbClr val="FF0000"/>
                  </a:solidFill>
                </a:rPr>
                <a:t>問題解決の次のステップに進むことができる。</a:t>
              </a:r>
            </a:p>
            <a:p>
              <a:pPr>
                <a:lnSpc>
                  <a:spcPct val="125000"/>
                </a:lnSpc>
              </a:pPr>
              <a:r>
                <a:rPr lang="ja-JP" altLang="en-US" sz="1800" b="1">
                  <a:solidFill>
                    <a:schemeClr val="bg2"/>
                  </a:solidFill>
                </a:rPr>
                <a:t>・つまり、目的に見合った</a:t>
              </a:r>
              <a:r>
                <a:rPr lang="ja-JP" altLang="en-US" sz="1800" b="1" u="sng">
                  <a:solidFill>
                    <a:srgbClr val="FF0000"/>
                  </a:solidFill>
                </a:rPr>
                <a:t>ＱＣツールを活用</a:t>
              </a:r>
              <a:r>
                <a:rPr lang="ja-JP" altLang="en-US" sz="1800" b="1" u="sng">
                  <a:solidFill>
                    <a:schemeClr val="bg2"/>
                  </a:solidFill>
                </a:rPr>
                <a:t>することで、</a:t>
              </a:r>
              <a:r>
                <a:rPr lang="ja-JP" altLang="en-US" sz="1800" b="1" u="sng">
                  <a:solidFill>
                    <a:schemeClr val="hlink"/>
                  </a:solidFill>
                </a:rPr>
                <a:t>必要な情報を</a:t>
              </a:r>
              <a:r>
                <a:rPr lang="ja-JP" altLang="en-US" sz="1800" b="1" u="sng">
                  <a:solidFill>
                    <a:srgbClr val="FF0000"/>
                  </a:solidFill>
                </a:rPr>
                <a:t>効果的に得る</a:t>
              </a:r>
              <a:r>
                <a:rPr lang="ja-JP" altLang="en-US" sz="1800" b="1">
                  <a:solidFill>
                    <a:srgbClr val="FF3300"/>
                  </a:solidFill>
                </a:rPr>
                <a:t/>
              </a:r>
              <a:br>
                <a:rPr lang="ja-JP" altLang="en-US" sz="1800" b="1">
                  <a:solidFill>
                    <a:srgbClr val="FF3300"/>
                  </a:solidFill>
                </a:rPr>
              </a:br>
              <a:r>
                <a:rPr lang="ja-JP" altLang="en-US" sz="1800" b="1">
                  <a:solidFill>
                    <a:srgbClr val="FF3300"/>
                  </a:solidFill>
                </a:rPr>
                <a:t>　</a:t>
              </a:r>
              <a:r>
                <a:rPr lang="ja-JP" altLang="en-US" sz="1800" b="1">
                  <a:solidFill>
                    <a:schemeClr val="bg2"/>
                  </a:solidFill>
                </a:rPr>
                <a:t>ことができ、</a:t>
              </a:r>
              <a:r>
                <a:rPr lang="ja-JP" altLang="en-US" sz="1800" b="1" u="sng">
                  <a:solidFill>
                    <a:srgbClr val="FF3300"/>
                  </a:solidFill>
                </a:rPr>
                <a:t>問 題解決</a:t>
              </a:r>
              <a:r>
                <a:rPr lang="ja-JP" altLang="en-US" sz="1800" b="1" u="sng">
                  <a:solidFill>
                    <a:schemeClr val="bg2"/>
                  </a:solidFill>
                </a:rPr>
                <a:t>や課題達成を</a:t>
              </a:r>
              <a:r>
                <a:rPr lang="ja-JP" altLang="en-US" sz="1800" b="1" u="sng">
                  <a:solidFill>
                    <a:srgbClr val="FF0000"/>
                  </a:solidFill>
                </a:rPr>
                <a:t>効率的に進める</a:t>
              </a:r>
              <a:r>
                <a:rPr lang="ja-JP" altLang="en-US" sz="1800" b="1">
                  <a:solidFill>
                    <a:schemeClr val="bg2"/>
                  </a:solidFill>
                </a:rPr>
                <a:t>ことができる。</a:t>
              </a:r>
            </a:p>
          </p:txBody>
        </p:sp>
      </p:grpSp>
      <p:sp>
        <p:nvSpPr>
          <p:cNvPr id="491533" name="Text Box 13"/>
          <p:cNvSpPr txBox="1">
            <a:spLocks noChangeArrowheads="1"/>
          </p:cNvSpPr>
          <p:nvPr/>
        </p:nvSpPr>
        <p:spPr bwMode="auto">
          <a:xfrm>
            <a:off x="8628063" y="152400"/>
            <a:ext cx="5159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200"/>
          </a:p>
        </p:txBody>
      </p:sp>
    </p:spTree>
  </p:cSld>
  <p:clrMapOvr>
    <a:masterClrMapping/>
  </p:clrMapOvr>
  <p:transition>
    <p:wheel spokes="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ChangeArrowheads="1"/>
          </p:cNvSpPr>
          <p:nvPr/>
        </p:nvSpPr>
        <p:spPr bwMode="auto">
          <a:xfrm>
            <a:off x="279400" y="723900"/>
            <a:ext cx="306388"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a:solidFill>
                  <a:schemeClr val="bg2"/>
                </a:solidFill>
              </a:rPr>
              <a:t>No</a:t>
            </a:r>
          </a:p>
        </p:txBody>
      </p:sp>
      <p:sp>
        <p:nvSpPr>
          <p:cNvPr id="397315" name="Rectangle 3"/>
          <p:cNvSpPr>
            <a:spLocks noChangeArrowheads="1"/>
          </p:cNvSpPr>
          <p:nvPr/>
        </p:nvSpPr>
        <p:spPr bwMode="auto">
          <a:xfrm>
            <a:off x="585788" y="723900"/>
            <a:ext cx="2068512"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rPr>
              <a:t>手法名</a:t>
            </a:r>
            <a:endParaRPr lang="ja-JP" altLang="en-US" sz="1200">
              <a:solidFill>
                <a:schemeClr val="bg2"/>
              </a:solidFill>
            </a:endParaRPr>
          </a:p>
        </p:txBody>
      </p:sp>
      <p:sp>
        <p:nvSpPr>
          <p:cNvPr id="397316" name="Rectangle 4"/>
          <p:cNvSpPr>
            <a:spLocks noChangeArrowheads="1"/>
          </p:cNvSpPr>
          <p:nvPr/>
        </p:nvSpPr>
        <p:spPr bwMode="auto">
          <a:xfrm>
            <a:off x="2654300" y="723900"/>
            <a:ext cx="2174875" cy="3714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solidFill>
                  <a:schemeClr val="bg2"/>
                </a:solidFill>
              </a:rPr>
              <a:t>　　　　　　イメージ</a:t>
            </a:r>
          </a:p>
        </p:txBody>
      </p:sp>
      <p:grpSp>
        <p:nvGrpSpPr>
          <p:cNvPr id="397317" name="Group 5"/>
          <p:cNvGrpSpPr>
            <a:grpSpLocks/>
          </p:cNvGrpSpPr>
          <p:nvPr/>
        </p:nvGrpSpPr>
        <p:grpSpPr bwMode="auto">
          <a:xfrm>
            <a:off x="279400" y="2620963"/>
            <a:ext cx="8693150" cy="800100"/>
            <a:chOff x="176" y="1651"/>
            <a:chExt cx="5476" cy="504"/>
          </a:xfrm>
        </p:grpSpPr>
        <p:sp>
          <p:nvSpPr>
            <p:cNvPr id="397318" name="Rectangle 6"/>
            <p:cNvSpPr>
              <a:spLocks noChangeArrowheads="1"/>
            </p:cNvSpPr>
            <p:nvPr/>
          </p:nvSpPr>
          <p:spPr bwMode="auto">
            <a:xfrm>
              <a:off x="369" y="1651"/>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　チェックシート　</a:t>
              </a:r>
            </a:p>
          </p:txBody>
        </p:sp>
        <p:sp>
          <p:nvSpPr>
            <p:cNvPr id="397319" name="Rectangle 7"/>
            <p:cNvSpPr>
              <a:spLocks noChangeArrowheads="1"/>
            </p:cNvSpPr>
            <p:nvPr/>
          </p:nvSpPr>
          <p:spPr bwMode="auto">
            <a:xfrm>
              <a:off x="1671" y="1671"/>
              <a:ext cx="1396" cy="47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320" name="Group 8"/>
            <p:cNvGrpSpPr>
              <a:grpSpLocks/>
            </p:cNvGrpSpPr>
            <p:nvPr/>
          </p:nvGrpSpPr>
          <p:grpSpPr bwMode="auto">
            <a:xfrm>
              <a:off x="1924" y="1674"/>
              <a:ext cx="999" cy="432"/>
              <a:chOff x="1879" y="1692"/>
              <a:chExt cx="999" cy="432"/>
            </a:xfrm>
          </p:grpSpPr>
          <p:sp>
            <p:nvSpPr>
              <p:cNvPr id="397321" name="Rectangle 9"/>
              <p:cNvSpPr>
                <a:spLocks noChangeArrowheads="1"/>
              </p:cNvSpPr>
              <p:nvPr/>
            </p:nvSpPr>
            <p:spPr bwMode="auto">
              <a:xfrm>
                <a:off x="2694"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latin typeface="ＭＳ Ｐゴシック" pitchFamily="50" charset="-128"/>
                  </a:rPr>
                  <a:t>不良合計</a:t>
                </a:r>
              </a:p>
            </p:txBody>
          </p:sp>
          <p:sp>
            <p:nvSpPr>
              <p:cNvPr id="397322" name="Rectangle 10"/>
              <p:cNvSpPr>
                <a:spLocks noChangeArrowheads="1"/>
              </p:cNvSpPr>
              <p:nvPr/>
            </p:nvSpPr>
            <p:spPr bwMode="auto">
              <a:xfrm>
                <a:off x="2138"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月</a:t>
                </a:r>
              </a:p>
            </p:txBody>
          </p:sp>
          <p:sp>
            <p:nvSpPr>
              <p:cNvPr id="397323" name="Rectangle 11"/>
              <p:cNvSpPr>
                <a:spLocks noChangeArrowheads="1"/>
              </p:cNvSpPr>
              <p:nvPr/>
            </p:nvSpPr>
            <p:spPr bwMode="auto">
              <a:xfrm>
                <a:off x="213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ＡＭ</a:t>
                </a:r>
              </a:p>
            </p:txBody>
          </p:sp>
          <p:sp>
            <p:nvSpPr>
              <p:cNvPr id="397324" name="Rectangle 12"/>
              <p:cNvSpPr>
                <a:spLocks noChangeArrowheads="1"/>
              </p:cNvSpPr>
              <p:nvPr/>
            </p:nvSpPr>
            <p:spPr bwMode="auto">
              <a:xfrm>
                <a:off x="2322" y="1723"/>
                <a:ext cx="9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ＡＭ</a:t>
                </a:r>
              </a:p>
            </p:txBody>
          </p:sp>
          <p:sp>
            <p:nvSpPr>
              <p:cNvPr id="397325" name="Rectangle 13"/>
              <p:cNvSpPr>
                <a:spLocks noChangeArrowheads="1"/>
              </p:cNvSpPr>
              <p:nvPr/>
            </p:nvSpPr>
            <p:spPr bwMode="auto">
              <a:xfrm>
                <a:off x="2416" y="1723"/>
                <a:ext cx="92"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ＰＭ</a:t>
                </a:r>
              </a:p>
            </p:txBody>
          </p:sp>
          <p:sp>
            <p:nvSpPr>
              <p:cNvPr id="397326" name="Rectangle 14"/>
              <p:cNvSpPr>
                <a:spLocks noChangeArrowheads="1"/>
              </p:cNvSpPr>
              <p:nvPr/>
            </p:nvSpPr>
            <p:spPr bwMode="auto">
              <a:xfrm>
                <a:off x="250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ＡＭ</a:t>
                </a:r>
              </a:p>
            </p:txBody>
          </p:sp>
          <p:sp>
            <p:nvSpPr>
              <p:cNvPr id="397327" name="Rectangle 15"/>
              <p:cNvSpPr>
                <a:spLocks noChangeArrowheads="1"/>
              </p:cNvSpPr>
              <p:nvPr/>
            </p:nvSpPr>
            <p:spPr bwMode="auto">
              <a:xfrm>
                <a:off x="2601"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ＰＭ</a:t>
                </a:r>
              </a:p>
            </p:txBody>
          </p:sp>
          <p:sp>
            <p:nvSpPr>
              <p:cNvPr id="397328" name="Rectangle 16"/>
              <p:cNvSpPr>
                <a:spLocks noChangeArrowheads="1"/>
              </p:cNvSpPr>
              <p:nvPr/>
            </p:nvSpPr>
            <p:spPr bwMode="auto">
              <a:xfrm>
                <a:off x="1879"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rPr>
                  <a:t>No</a:t>
                </a:r>
                <a:r>
                  <a:rPr lang="ja-JP" altLang="en-US" sz="400">
                    <a:solidFill>
                      <a:schemeClr val="bg2"/>
                    </a:solidFill>
                  </a:rPr>
                  <a:t>１</a:t>
                </a:r>
              </a:p>
            </p:txBody>
          </p:sp>
          <p:sp>
            <p:nvSpPr>
              <p:cNvPr id="397329" name="Rectangle 17"/>
              <p:cNvSpPr>
                <a:spLocks noChangeArrowheads="1"/>
              </p:cNvSpPr>
              <p:nvPr/>
            </p:nvSpPr>
            <p:spPr bwMode="auto">
              <a:xfrm>
                <a:off x="1879" y="1892"/>
                <a:ext cx="93"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rPr>
                  <a:t>No</a:t>
                </a:r>
                <a:r>
                  <a:rPr lang="ja-JP" altLang="en-US" sz="400">
                    <a:solidFill>
                      <a:schemeClr val="bg2"/>
                    </a:solidFill>
                  </a:rPr>
                  <a:t>２</a:t>
                </a:r>
              </a:p>
            </p:txBody>
          </p:sp>
          <p:sp>
            <p:nvSpPr>
              <p:cNvPr id="397330" name="Rectangle 18"/>
              <p:cNvSpPr>
                <a:spLocks noChangeArrowheads="1"/>
              </p:cNvSpPr>
              <p:nvPr/>
            </p:nvSpPr>
            <p:spPr bwMode="auto">
              <a:xfrm>
                <a:off x="1879"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rPr>
                  <a:t>不良</a:t>
                </a:r>
              </a:p>
              <a:p>
                <a:pPr algn="ctr" eaLnBrk="0" hangingPunct="0"/>
                <a:r>
                  <a:rPr lang="ja-JP" altLang="en-US" sz="300">
                    <a:solidFill>
                      <a:schemeClr val="bg2"/>
                    </a:solidFill>
                  </a:rPr>
                  <a:t>総計</a:t>
                </a:r>
              </a:p>
            </p:txBody>
          </p:sp>
          <p:sp>
            <p:nvSpPr>
              <p:cNvPr id="397331" name="Rectangle 19"/>
              <p:cNvSpPr>
                <a:spLocks noChangeArrowheads="1"/>
              </p:cNvSpPr>
              <p:nvPr/>
            </p:nvSpPr>
            <p:spPr bwMode="auto">
              <a:xfrm>
                <a:off x="2785"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70</a:t>
                </a:r>
              </a:p>
            </p:txBody>
          </p:sp>
          <p:sp>
            <p:nvSpPr>
              <p:cNvPr id="397332" name="Rectangle 20"/>
              <p:cNvSpPr>
                <a:spLocks noChangeArrowheads="1"/>
              </p:cNvSpPr>
              <p:nvPr/>
            </p:nvSpPr>
            <p:spPr bwMode="auto">
              <a:xfrm>
                <a:off x="2767" y="1892"/>
                <a:ext cx="111"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119</a:t>
                </a:r>
              </a:p>
            </p:txBody>
          </p:sp>
          <p:sp>
            <p:nvSpPr>
              <p:cNvPr id="397333" name="Rectangle 21"/>
              <p:cNvSpPr>
                <a:spLocks noChangeArrowheads="1"/>
              </p:cNvSpPr>
              <p:nvPr/>
            </p:nvSpPr>
            <p:spPr bwMode="auto">
              <a:xfrm>
                <a:off x="2785"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189</a:t>
                </a:r>
              </a:p>
            </p:txBody>
          </p:sp>
          <p:sp>
            <p:nvSpPr>
              <p:cNvPr id="397334" name="Rectangle 22"/>
              <p:cNvSpPr>
                <a:spLocks noChangeArrowheads="1"/>
              </p:cNvSpPr>
              <p:nvPr/>
            </p:nvSpPr>
            <p:spPr bwMode="auto">
              <a:xfrm>
                <a:off x="2694"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latin typeface="ＭＳ Ｐゴシック" pitchFamily="50" charset="-128"/>
                  </a:rPr>
                  <a:t>小計</a:t>
                </a:r>
              </a:p>
            </p:txBody>
          </p:sp>
          <p:sp>
            <p:nvSpPr>
              <p:cNvPr id="397335" name="Rectangle 23"/>
              <p:cNvSpPr>
                <a:spLocks noChangeArrowheads="1"/>
              </p:cNvSpPr>
              <p:nvPr/>
            </p:nvSpPr>
            <p:spPr bwMode="auto">
              <a:xfrm>
                <a:off x="2694" y="2078"/>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189</a:t>
                </a:r>
              </a:p>
            </p:txBody>
          </p:sp>
          <p:sp>
            <p:nvSpPr>
              <p:cNvPr id="397336" name="Rectangle 24"/>
              <p:cNvSpPr>
                <a:spLocks noChangeArrowheads="1"/>
              </p:cNvSpPr>
              <p:nvPr/>
            </p:nvSpPr>
            <p:spPr bwMode="auto">
              <a:xfrm>
                <a:off x="2694" y="2031"/>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189</a:t>
                </a:r>
              </a:p>
            </p:txBody>
          </p:sp>
          <p:sp>
            <p:nvSpPr>
              <p:cNvPr id="397337" name="Rectangle 25"/>
              <p:cNvSpPr>
                <a:spLocks noChangeArrowheads="1"/>
              </p:cNvSpPr>
              <p:nvPr/>
            </p:nvSpPr>
            <p:spPr bwMode="auto">
              <a:xfrm>
                <a:off x="2694" y="1754"/>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26</a:t>
                </a:r>
              </a:p>
            </p:txBody>
          </p:sp>
          <p:sp>
            <p:nvSpPr>
              <p:cNvPr id="397338" name="Rectangle 26"/>
              <p:cNvSpPr>
                <a:spLocks noChangeArrowheads="1"/>
              </p:cNvSpPr>
              <p:nvPr/>
            </p:nvSpPr>
            <p:spPr bwMode="auto">
              <a:xfrm>
                <a:off x="2694" y="1800"/>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34</a:t>
                </a:r>
              </a:p>
            </p:txBody>
          </p:sp>
          <p:sp>
            <p:nvSpPr>
              <p:cNvPr id="397339" name="Rectangle 27"/>
              <p:cNvSpPr>
                <a:spLocks noChangeArrowheads="1"/>
              </p:cNvSpPr>
              <p:nvPr/>
            </p:nvSpPr>
            <p:spPr bwMode="auto">
              <a:xfrm>
                <a:off x="2694" y="1846"/>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10</a:t>
                </a:r>
              </a:p>
            </p:txBody>
          </p:sp>
          <p:sp>
            <p:nvSpPr>
              <p:cNvPr id="397340" name="Rectangle 28"/>
              <p:cNvSpPr>
                <a:spLocks noChangeArrowheads="1"/>
              </p:cNvSpPr>
              <p:nvPr/>
            </p:nvSpPr>
            <p:spPr bwMode="auto">
              <a:xfrm>
                <a:off x="2694" y="1893"/>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27</a:t>
                </a:r>
              </a:p>
            </p:txBody>
          </p:sp>
          <p:sp>
            <p:nvSpPr>
              <p:cNvPr id="397341" name="Rectangle 29"/>
              <p:cNvSpPr>
                <a:spLocks noChangeArrowheads="1"/>
              </p:cNvSpPr>
              <p:nvPr/>
            </p:nvSpPr>
            <p:spPr bwMode="auto">
              <a:xfrm>
                <a:off x="2694" y="1939"/>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54</a:t>
                </a:r>
              </a:p>
            </p:txBody>
          </p:sp>
          <p:sp>
            <p:nvSpPr>
              <p:cNvPr id="397342" name="Rectangle 30"/>
              <p:cNvSpPr>
                <a:spLocks noChangeArrowheads="1"/>
              </p:cNvSpPr>
              <p:nvPr/>
            </p:nvSpPr>
            <p:spPr bwMode="auto">
              <a:xfrm>
                <a:off x="2694" y="1985"/>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400">
                    <a:solidFill>
                      <a:schemeClr val="bg2"/>
                    </a:solidFill>
                    <a:latin typeface="ＭＳ Ｐゴシック" pitchFamily="50" charset="-128"/>
                  </a:rPr>
                  <a:t>28</a:t>
                </a:r>
              </a:p>
            </p:txBody>
          </p:sp>
          <p:sp>
            <p:nvSpPr>
              <p:cNvPr id="397343" name="Rectangle 31"/>
              <p:cNvSpPr>
                <a:spLocks noChangeArrowheads="1"/>
              </p:cNvSpPr>
              <p:nvPr/>
            </p:nvSpPr>
            <p:spPr bwMode="auto">
              <a:xfrm>
                <a:off x="2601"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11</a:t>
                </a:r>
              </a:p>
            </p:txBody>
          </p:sp>
          <p:sp>
            <p:nvSpPr>
              <p:cNvPr id="397344" name="Rectangle 32"/>
              <p:cNvSpPr>
                <a:spLocks noChangeArrowheads="1"/>
              </p:cNvSpPr>
              <p:nvPr/>
            </p:nvSpPr>
            <p:spPr bwMode="auto">
              <a:xfrm>
                <a:off x="250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17</a:t>
                </a:r>
              </a:p>
            </p:txBody>
          </p:sp>
          <p:sp>
            <p:nvSpPr>
              <p:cNvPr id="397345" name="Rectangle 33"/>
              <p:cNvSpPr>
                <a:spLocks noChangeArrowheads="1"/>
              </p:cNvSpPr>
              <p:nvPr/>
            </p:nvSpPr>
            <p:spPr bwMode="auto">
              <a:xfrm>
                <a:off x="2322"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26</a:t>
                </a:r>
              </a:p>
            </p:txBody>
          </p:sp>
          <p:sp>
            <p:nvSpPr>
              <p:cNvPr id="397346" name="Rectangle 34"/>
              <p:cNvSpPr>
                <a:spLocks noChangeArrowheads="1"/>
              </p:cNvSpPr>
              <p:nvPr/>
            </p:nvSpPr>
            <p:spPr bwMode="auto">
              <a:xfrm>
                <a:off x="2322" y="2031"/>
                <a:ext cx="94"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17</a:t>
                </a:r>
              </a:p>
            </p:txBody>
          </p:sp>
          <p:sp>
            <p:nvSpPr>
              <p:cNvPr id="397347" name="Rectangle 35"/>
              <p:cNvSpPr>
                <a:spLocks noChangeArrowheads="1"/>
              </p:cNvSpPr>
              <p:nvPr/>
            </p:nvSpPr>
            <p:spPr bwMode="auto">
              <a:xfrm>
                <a:off x="2416" y="2031"/>
                <a:ext cx="92"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9</a:t>
                </a:r>
              </a:p>
            </p:txBody>
          </p:sp>
          <p:sp>
            <p:nvSpPr>
              <p:cNvPr id="397348" name="Rectangle 36"/>
              <p:cNvSpPr>
                <a:spLocks noChangeArrowheads="1"/>
              </p:cNvSpPr>
              <p:nvPr/>
            </p:nvSpPr>
            <p:spPr bwMode="auto">
              <a:xfrm>
                <a:off x="2138" y="2077"/>
                <a:ext cx="184"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32</a:t>
                </a:r>
              </a:p>
            </p:txBody>
          </p:sp>
          <p:sp>
            <p:nvSpPr>
              <p:cNvPr id="397349" name="Rectangle 37"/>
              <p:cNvSpPr>
                <a:spLocks noChangeArrowheads="1"/>
              </p:cNvSpPr>
              <p:nvPr/>
            </p:nvSpPr>
            <p:spPr bwMode="auto">
              <a:xfrm>
                <a:off x="213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19</a:t>
                </a:r>
              </a:p>
            </p:txBody>
          </p:sp>
          <p:sp>
            <p:nvSpPr>
              <p:cNvPr id="397350" name="Rectangle 38"/>
              <p:cNvSpPr>
                <a:spLocks noChangeArrowheads="1"/>
              </p:cNvSpPr>
              <p:nvPr/>
            </p:nvSpPr>
            <p:spPr bwMode="auto">
              <a:xfrm>
                <a:off x="2508" y="1692"/>
                <a:ext cx="186"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土</a:t>
                </a:r>
              </a:p>
            </p:txBody>
          </p:sp>
          <p:sp>
            <p:nvSpPr>
              <p:cNvPr id="397351" name="Rectangle 39"/>
              <p:cNvSpPr>
                <a:spLocks noChangeArrowheads="1"/>
              </p:cNvSpPr>
              <p:nvPr/>
            </p:nvSpPr>
            <p:spPr bwMode="auto">
              <a:xfrm>
                <a:off x="2601" y="1846"/>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sp>
            <p:nvSpPr>
              <p:cNvPr id="397352" name="Rectangle 40"/>
              <p:cNvSpPr>
                <a:spLocks noChangeArrowheads="1"/>
              </p:cNvSpPr>
              <p:nvPr/>
            </p:nvSpPr>
            <p:spPr bwMode="auto">
              <a:xfrm>
                <a:off x="2601"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grpSp>
            <p:nvGrpSpPr>
              <p:cNvPr id="397353" name="Group 41"/>
              <p:cNvGrpSpPr>
                <a:grpSpLocks/>
              </p:cNvGrpSpPr>
              <p:nvPr/>
            </p:nvGrpSpPr>
            <p:grpSpPr bwMode="auto">
              <a:xfrm>
                <a:off x="2601" y="1754"/>
                <a:ext cx="93" cy="47"/>
                <a:chOff x="288" y="2160"/>
                <a:chExt cx="240" cy="144"/>
              </a:xfrm>
            </p:grpSpPr>
            <p:sp>
              <p:nvSpPr>
                <p:cNvPr id="397354" name="Rectangle 4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55" name="Group 43"/>
                <p:cNvGrpSpPr>
                  <a:grpSpLocks/>
                </p:cNvGrpSpPr>
                <p:nvPr/>
              </p:nvGrpSpPr>
              <p:grpSpPr bwMode="auto">
                <a:xfrm>
                  <a:off x="336" y="2208"/>
                  <a:ext cx="101" cy="80"/>
                  <a:chOff x="1104" y="1776"/>
                  <a:chExt cx="101" cy="80"/>
                </a:xfrm>
              </p:grpSpPr>
              <p:sp>
                <p:nvSpPr>
                  <p:cNvPr id="397356" name="Line 4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57" name="Line 4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58" name="Line 4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59" name="Group 47"/>
              <p:cNvGrpSpPr>
                <a:grpSpLocks/>
              </p:cNvGrpSpPr>
              <p:nvPr/>
            </p:nvGrpSpPr>
            <p:grpSpPr bwMode="auto">
              <a:xfrm>
                <a:off x="2601" y="1802"/>
                <a:ext cx="93" cy="47"/>
                <a:chOff x="288" y="2352"/>
                <a:chExt cx="240" cy="144"/>
              </a:xfrm>
            </p:grpSpPr>
            <p:sp>
              <p:nvSpPr>
                <p:cNvPr id="397360" name="Rectangle 48"/>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61" name="Group 49"/>
                <p:cNvGrpSpPr>
                  <a:grpSpLocks/>
                </p:cNvGrpSpPr>
                <p:nvPr/>
              </p:nvGrpSpPr>
              <p:grpSpPr bwMode="auto">
                <a:xfrm>
                  <a:off x="336" y="2400"/>
                  <a:ext cx="67" cy="80"/>
                  <a:chOff x="1104" y="1776"/>
                  <a:chExt cx="67" cy="80"/>
                </a:xfrm>
              </p:grpSpPr>
              <p:sp>
                <p:nvSpPr>
                  <p:cNvPr id="397362" name="Line 5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63" name="Line 5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64" name="Group 52"/>
              <p:cNvGrpSpPr>
                <a:grpSpLocks/>
              </p:cNvGrpSpPr>
              <p:nvPr/>
            </p:nvGrpSpPr>
            <p:grpSpPr bwMode="auto">
              <a:xfrm>
                <a:off x="2601" y="1986"/>
                <a:ext cx="93" cy="45"/>
                <a:chOff x="288" y="2352"/>
                <a:chExt cx="240" cy="144"/>
              </a:xfrm>
            </p:grpSpPr>
            <p:sp>
              <p:nvSpPr>
                <p:cNvPr id="397365" name="Rectangle 53"/>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66" name="Group 54"/>
                <p:cNvGrpSpPr>
                  <a:grpSpLocks/>
                </p:cNvGrpSpPr>
                <p:nvPr/>
              </p:nvGrpSpPr>
              <p:grpSpPr bwMode="auto">
                <a:xfrm>
                  <a:off x="336" y="2400"/>
                  <a:ext cx="67" cy="80"/>
                  <a:chOff x="1104" y="1776"/>
                  <a:chExt cx="67" cy="80"/>
                </a:xfrm>
              </p:grpSpPr>
              <p:sp>
                <p:nvSpPr>
                  <p:cNvPr id="397367" name="Line 5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68" name="Line 5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69" name="Group 57"/>
              <p:cNvGrpSpPr>
                <a:grpSpLocks/>
              </p:cNvGrpSpPr>
              <p:nvPr/>
            </p:nvGrpSpPr>
            <p:grpSpPr bwMode="auto">
              <a:xfrm>
                <a:off x="2508" y="1754"/>
                <a:ext cx="93" cy="47"/>
                <a:chOff x="288" y="2352"/>
                <a:chExt cx="240" cy="144"/>
              </a:xfrm>
            </p:grpSpPr>
            <p:sp>
              <p:nvSpPr>
                <p:cNvPr id="397370" name="Rectangle 58"/>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71" name="Group 59"/>
                <p:cNvGrpSpPr>
                  <a:grpSpLocks/>
                </p:cNvGrpSpPr>
                <p:nvPr/>
              </p:nvGrpSpPr>
              <p:grpSpPr bwMode="auto">
                <a:xfrm>
                  <a:off x="336" y="2400"/>
                  <a:ext cx="67" cy="80"/>
                  <a:chOff x="1104" y="1776"/>
                  <a:chExt cx="67" cy="80"/>
                </a:xfrm>
              </p:grpSpPr>
              <p:sp>
                <p:nvSpPr>
                  <p:cNvPr id="397372" name="Line 6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73" name="Line 6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74" name="Group 62"/>
              <p:cNvGrpSpPr>
                <a:grpSpLocks/>
              </p:cNvGrpSpPr>
              <p:nvPr/>
            </p:nvGrpSpPr>
            <p:grpSpPr bwMode="auto">
              <a:xfrm>
                <a:off x="2508" y="1801"/>
                <a:ext cx="93" cy="45"/>
                <a:chOff x="288" y="2160"/>
                <a:chExt cx="240" cy="144"/>
              </a:xfrm>
            </p:grpSpPr>
            <p:sp>
              <p:nvSpPr>
                <p:cNvPr id="397375" name="Rectangle 63"/>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76" name="Group 64"/>
                <p:cNvGrpSpPr>
                  <a:grpSpLocks/>
                </p:cNvGrpSpPr>
                <p:nvPr/>
              </p:nvGrpSpPr>
              <p:grpSpPr bwMode="auto">
                <a:xfrm>
                  <a:off x="336" y="2208"/>
                  <a:ext cx="101" cy="80"/>
                  <a:chOff x="1104" y="1776"/>
                  <a:chExt cx="101" cy="80"/>
                </a:xfrm>
              </p:grpSpPr>
              <p:sp>
                <p:nvSpPr>
                  <p:cNvPr id="397377" name="Line 6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78" name="Line 6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79" name="Line 6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80" name="Group 68"/>
              <p:cNvGrpSpPr>
                <a:grpSpLocks/>
              </p:cNvGrpSpPr>
              <p:nvPr/>
            </p:nvGrpSpPr>
            <p:grpSpPr bwMode="auto">
              <a:xfrm>
                <a:off x="2508" y="1846"/>
                <a:ext cx="93" cy="46"/>
                <a:chOff x="288" y="2352"/>
                <a:chExt cx="240" cy="144"/>
              </a:xfrm>
            </p:grpSpPr>
            <p:sp>
              <p:nvSpPr>
                <p:cNvPr id="397381" name="Rectangle 69"/>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grpSp>
              <p:nvGrpSpPr>
                <p:cNvPr id="397382" name="Group 70"/>
                <p:cNvGrpSpPr>
                  <a:grpSpLocks/>
                </p:cNvGrpSpPr>
                <p:nvPr/>
              </p:nvGrpSpPr>
              <p:grpSpPr bwMode="auto">
                <a:xfrm>
                  <a:off x="336" y="2400"/>
                  <a:ext cx="67" cy="80"/>
                  <a:chOff x="1104" y="1776"/>
                  <a:chExt cx="67" cy="80"/>
                </a:xfrm>
              </p:grpSpPr>
              <p:sp>
                <p:nvSpPr>
                  <p:cNvPr id="397383" name="Line 71"/>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84" name="Line 72"/>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385" name="Group 73"/>
              <p:cNvGrpSpPr>
                <a:grpSpLocks/>
              </p:cNvGrpSpPr>
              <p:nvPr/>
            </p:nvGrpSpPr>
            <p:grpSpPr bwMode="auto">
              <a:xfrm>
                <a:off x="2508" y="1892"/>
                <a:ext cx="93" cy="47"/>
                <a:chOff x="288" y="1968"/>
                <a:chExt cx="240" cy="144"/>
              </a:xfrm>
            </p:grpSpPr>
            <p:sp>
              <p:nvSpPr>
                <p:cNvPr id="397386" name="Rectangle 74"/>
                <p:cNvSpPr>
                  <a:spLocks noChangeArrowheads="1"/>
                </p:cNvSpPr>
                <p:nvPr/>
              </p:nvSpPr>
              <p:spPr bwMode="auto">
                <a:xfrm>
                  <a:off x="288"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grpSp>
              <p:nvGrpSpPr>
                <p:cNvPr id="397387" name="Group 75"/>
                <p:cNvGrpSpPr>
                  <a:grpSpLocks/>
                </p:cNvGrpSpPr>
                <p:nvPr/>
              </p:nvGrpSpPr>
              <p:grpSpPr bwMode="auto">
                <a:xfrm>
                  <a:off x="336" y="2016"/>
                  <a:ext cx="134" cy="80"/>
                  <a:chOff x="1104" y="1776"/>
                  <a:chExt cx="134" cy="80"/>
                </a:xfrm>
              </p:grpSpPr>
              <p:sp>
                <p:nvSpPr>
                  <p:cNvPr id="397388" name="Line 7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89" name="Line 7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90" name="Line 78"/>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91" name="Line 79"/>
                  <p:cNvSpPr>
                    <a:spLocks noChangeShapeType="1"/>
                  </p:cNvSpPr>
                  <p:nvPr/>
                </p:nvSpPr>
                <p:spPr bwMode="auto">
                  <a:xfrm flipH="1">
                    <a:off x="1205"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97392" name="Rectangle 80"/>
              <p:cNvSpPr>
                <a:spLocks noChangeArrowheads="1"/>
              </p:cNvSpPr>
              <p:nvPr/>
            </p:nvSpPr>
            <p:spPr bwMode="auto">
              <a:xfrm>
                <a:off x="2508"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sp>
            <p:nvSpPr>
              <p:cNvPr id="397393" name="Line 81"/>
              <p:cNvSpPr>
                <a:spLocks noChangeShapeType="1"/>
              </p:cNvSpPr>
              <p:nvPr/>
            </p:nvSpPr>
            <p:spPr bwMode="auto">
              <a:xfrm flipH="1">
                <a:off x="2527" y="195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394" name="Group 82"/>
              <p:cNvGrpSpPr>
                <a:grpSpLocks/>
              </p:cNvGrpSpPr>
              <p:nvPr/>
            </p:nvGrpSpPr>
            <p:grpSpPr bwMode="auto">
              <a:xfrm>
                <a:off x="2508" y="1986"/>
                <a:ext cx="93" cy="45"/>
                <a:chOff x="288" y="1776"/>
                <a:chExt cx="240" cy="144"/>
              </a:xfrm>
            </p:grpSpPr>
            <p:sp>
              <p:nvSpPr>
                <p:cNvPr id="397395" name="Rectangle 83"/>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396" name="Group 84"/>
                <p:cNvGrpSpPr>
                  <a:grpSpLocks/>
                </p:cNvGrpSpPr>
                <p:nvPr/>
              </p:nvGrpSpPr>
              <p:grpSpPr bwMode="auto">
                <a:xfrm>
                  <a:off x="336" y="1824"/>
                  <a:ext cx="134" cy="80"/>
                  <a:chOff x="768" y="2496"/>
                  <a:chExt cx="192" cy="144"/>
                </a:xfrm>
              </p:grpSpPr>
              <p:sp>
                <p:nvSpPr>
                  <p:cNvPr id="397397" name="Line 85"/>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98" name="Line 86"/>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399" name="Line 87"/>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00" name="Line 88"/>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01" name="Line 89"/>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02" name="Group 90"/>
              <p:cNvGrpSpPr>
                <a:grpSpLocks/>
              </p:cNvGrpSpPr>
              <p:nvPr/>
            </p:nvGrpSpPr>
            <p:grpSpPr bwMode="auto">
              <a:xfrm>
                <a:off x="2416" y="1892"/>
                <a:ext cx="92" cy="47"/>
                <a:chOff x="288" y="2160"/>
                <a:chExt cx="240" cy="144"/>
              </a:xfrm>
            </p:grpSpPr>
            <p:sp>
              <p:nvSpPr>
                <p:cNvPr id="397403" name="Rectangle 91"/>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04" name="Group 92"/>
                <p:cNvGrpSpPr>
                  <a:grpSpLocks/>
                </p:cNvGrpSpPr>
                <p:nvPr/>
              </p:nvGrpSpPr>
              <p:grpSpPr bwMode="auto">
                <a:xfrm>
                  <a:off x="336" y="2208"/>
                  <a:ext cx="101" cy="80"/>
                  <a:chOff x="1104" y="1776"/>
                  <a:chExt cx="101" cy="80"/>
                </a:xfrm>
              </p:grpSpPr>
              <p:sp>
                <p:nvSpPr>
                  <p:cNvPr id="397405" name="Line 93"/>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06" name="Line 94"/>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07" name="Line 95"/>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08" name="Group 96"/>
              <p:cNvGrpSpPr>
                <a:grpSpLocks/>
              </p:cNvGrpSpPr>
              <p:nvPr/>
            </p:nvGrpSpPr>
            <p:grpSpPr bwMode="auto">
              <a:xfrm>
                <a:off x="2416" y="1939"/>
                <a:ext cx="92" cy="47"/>
                <a:chOff x="576" y="1968"/>
                <a:chExt cx="240" cy="144"/>
              </a:xfrm>
            </p:grpSpPr>
            <p:sp>
              <p:nvSpPr>
                <p:cNvPr id="397409" name="Rectangle 97"/>
                <p:cNvSpPr>
                  <a:spLocks noChangeArrowheads="1"/>
                </p:cNvSpPr>
                <p:nvPr/>
              </p:nvSpPr>
              <p:spPr bwMode="auto">
                <a:xfrm>
                  <a:off x="576"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sp>
              <p:nvSpPr>
                <p:cNvPr id="397410" name="Line 98"/>
                <p:cNvSpPr>
                  <a:spLocks noChangeShapeType="1"/>
                </p:cNvSpPr>
                <p:nvPr/>
              </p:nvSpPr>
              <p:spPr bwMode="auto">
                <a:xfrm flipH="1">
                  <a:off x="624" y="201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411" name="Rectangle 99"/>
              <p:cNvSpPr>
                <a:spLocks noChangeArrowheads="1"/>
              </p:cNvSpPr>
              <p:nvPr/>
            </p:nvSpPr>
            <p:spPr bwMode="auto">
              <a:xfrm>
                <a:off x="2416" y="1986"/>
                <a:ext cx="92"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12" name="Group 100"/>
              <p:cNvGrpSpPr>
                <a:grpSpLocks/>
              </p:cNvGrpSpPr>
              <p:nvPr/>
            </p:nvGrpSpPr>
            <p:grpSpPr bwMode="auto">
              <a:xfrm>
                <a:off x="2434" y="2001"/>
                <a:ext cx="26" cy="25"/>
                <a:chOff x="1104" y="1776"/>
                <a:chExt cx="67" cy="80"/>
              </a:xfrm>
            </p:grpSpPr>
            <p:sp>
              <p:nvSpPr>
                <p:cNvPr id="397413" name="Line 101"/>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14" name="Line 102"/>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415" name="Rectangle 103"/>
              <p:cNvSpPr>
                <a:spLocks noChangeArrowheads="1"/>
              </p:cNvSpPr>
              <p:nvPr/>
            </p:nvSpPr>
            <p:spPr bwMode="auto">
              <a:xfrm>
                <a:off x="2231" y="1754"/>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sp>
            <p:nvSpPr>
              <p:cNvPr id="397416" name="Line 104"/>
              <p:cNvSpPr>
                <a:spLocks noChangeShapeType="1"/>
              </p:cNvSpPr>
              <p:nvPr/>
            </p:nvSpPr>
            <p:spPr bwMode="auto">
              <a:xfrm flipH="1">
                <a:off x="2249" y="1770"/>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17" name="Rectangle 105"/>
              <p:cNvSpPr>
                <a:spLocks noChangeArrowheads="1"/>
              </p:cNvSpPr>
              <p:nvPr/>
            </p:nvSpPr>
            <p:spPr bwMode="auto">
              <a:xfrm>
                <a:off x="2138" y="1754"/>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18" name="Group 106"/>
              <p:cNvGrpSpPr>
                <a:grpSpLocks/>
              </p:cNvGrpSpPr>
              <p:nvPr/>
            </p:nvGrpSpPr>
            <p:grpSpPr bwMode="auto">
              <a:xfrm>
                <a:off x="2157" y="1770"/>
                <a:ext cx="26" cy="26"/>
                <a:chOff x="1104" y="1776"/>
                <a:chExt cx="67" cy="80"/>
              </a:xfrm>
            </p:grpSpPr>
            <p:sp>
              <p:nvSpPr>
                <p:cNvPr id="397419" name="Line 107"/>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20" name="Line 108"/>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97421" name="Group 109"/>
              <p:cNvGrpSpPr>
                <a:grpSpLocks/>
              </p:cNvGrpSpPr>
              <p:nvPr/>
            </p:nvGrpSpPr>
            <p:grpSpPr bwMode="auto">
              <a:xfrm>
                <a:off x="2138" y="1801"/>
                <a:ext cx="93" cy="45"/>
                <a:chOff x="288" y="2160"/>
                <a:chExt cx="240" cy="144"/>
              </a:xfrm>
            </p:grpSpPr>
            <p:sp>
              <p:nvSpPr>
                <p:cNvPr id="397422" name="Rectangle 110"/>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23" name="Group 111"/>
                <p:cNvGrpSpPr>
                  <a:grpSpLocks/>
                </p:cNvGrpSpPr>
                <p:nvPr/>
              </p:nvGrpSpPr>
              <p:grpSpPr bwMode="auto">
                <a:xfrm>
                  <a:off x="336" y="2208"/>
                  <a:ext cx="101" cy="80"/>
                  <a:chOff x="1104" y="1776"/>
                  <a:chExt cx="101" cy="80"/>
                </a:xfrm>
              </p:grpSpPr>
              <p:sp>
                <p:nvSpPr>
                  <p:cNvPr id="397424" name="Line 11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25" name="Line 11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26" name="Line 114"/>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27" name="Group 115"/>
              <p:cNvGrpSpPr>
                <a:grpSpLocks/>
              </p:cNvGrpSpPr>
              <p:nvPr/>
            </p:nvGrpSpPr>
            <p:grpSpPr bwMode="auto">
              <a:xfrm>
                <a:off x="2231" y="1801"/>
                <a:ext cx="91" cy="45"/>
                <a:chOff x="288" y="1776"/>
                <a:chExt cx="240" cy="144"/>
              </a:xfrm>
            </p:grpSpPr>
            <p:sp>
              <p:nvSpPr>
                <p:cNvPr id="397428" name="Rectangle 116"/>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29" name="Group 117"/>
                <p:cNvGrpSpPr>
                  <a:grpSpLocks/>
                </p:cNvGrpSpPr>
                <p:nvPr/>
              </p:nvGrpSpPr>
              <p:grpSpPr bwMode="auto">
                <a:xfrm>
                  <a:off x="336" y="1824"/>
                  <a:ext cx="134" cy="80"/>
                  <a:chOff x="768" y="2496"/>
                  <a:chExt cx="192" cy="144"/>
                </a:xfrm>
              </p:grpSpPr>
              <p:sp>
                <p:nvSpPr>
                  <p:cNvPr id="397430" name="Line 118"/>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31" name="Line 119"/>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32" name="Line 120"/>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33" name="Line 121"/>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34" name="Line 122"/>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35" name="Group 123"/>
              <p:cNvGrpSpPr>
                <a:grpSpLocks/>
              </p:cNvGrpSpPr>
              <p:nvPr/>
            </p:nvGrpSpPr>
            <p:grpSpPr bwMode="auto">
              <a:xfrm>
                <a:off x="2138" y="1939"/>
                <a:ext cx="93" cy="47"/>
                <a:chOff x="288" y="2352"/>
                <a:chExt cx="240" cy="144"/>
              </a:xfrm>
            </p:grpSpPr>
            <p:sp>
              <p:nvSpPr>
                <p:cNvPr id="397436" name="Rectangle 124"/>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37" name="Group 125"/>
                <p:cNvGrpSpPr>
                  <a:grpSpLocks/>
                </p:cNvGrpSpPr>
                <p:nvPr/>
              </p:nvGrpSpPr>
              <p:grpSpPr bwMode="auto">
                <a:xfrm>
                  <a:off x="336" y="2400"/>
                  <a:ext cx="67" cy="80"/>
                  <a:chOff x="1104" y="1776"/>
                  <a:chExt cx="67" cy="80"/>
                </a:xfrm>
              </p:grpSpPr>
              <p:sp>
                <p:nvSpPr>
                  <p:cNvPr id="397438" name="Line 12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39" name="Line 12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40" name="Group 128"/>
              <p:cNvGrpSpPr>
                <a:grpSpLocks/>
              </p:cNvGrpSpPr>
              <p:nvPr/>
            </p:nvGrpSpPr>
            <p:grpSpPr bwMode="auto">
              <a:xfrm>
                <a:off x="2138" y="1846"/>
                <a:ext cx="93" cy="46"/>
                <a:chOff x="288" y="2160"/>
                <a:chExt cx="240" cy="144"/>
              </a:xfrm>
            </p:grpSpPr>
            <p:sp>
              <p:nvSpPr>
                <p:cNvPr id="397441" name="Rectangle 129"/>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42" name="Group 130"/>
                <p:cNvGrpSpPr>
                  <a:grpSpLocks/>
                </p:cNvGrpSpPr>
                <p:nvPr/>
              </p:nvGrpSpPr>
              <p:grpSpPr bwMode="auto">
                <a:xfrm>
                  <a:off x="336" y="2208"/>
                  <a:ext cx="101" cy="80"/>
                  <a:chOff x="1104" y="1776"/>
                  <a:chExt cx="101" cy="80"/>
                </a:xfrm>
              </p:grpSpPr>
              <p:sp>
                <p:nvSpPr>
                  <p:cNvPr id="397443" name="Line 131"/>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44" name="Line 132"/>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45" name="Line 133"/>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46" name="Group 134"/>
              <p:cNvGrpSpPr>
                <a:grpSpLocks/>
              </p:cNvGrpSpPr>
              <p:nvPr/>
            </p:nvGrpSpPr>
            <p:grpSpPr bwMode="auto">
              <a:xfrm>
                <a:off x="2138" y="1892"/>
                <a:ext cx="93" cy="47"/>
                <a:chOff x="288" y="1776"/>
                <a:chExt cx="240" cy="144"/>
              </a:xfrm>
            </p:grpSpPr>
            <p:sp>
              <p:nvSpPr>
                <p:cNvPr id="397447" name="Rectangle 135"/>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48" name="Group 136"/>
                <p:cNvGrpSpPr>
                  <a:grpSpLocks/>
                </p:cNvGrpSpPr>
                <p:nvPr/>
              </p:nvGrpSpPr>
              <p:grpSpPr bwMode="auto">
                <a:xfrm>
                  <a:off x="336" y="1824"/>
                  <a:ext cx="134" cy="80"/>
                  <a:chOff x="768" y="2496"/>
                  <a:chExt cx="192" cy="144"/>
                </a:xfrm>
              </p:grpSpPr>
              <p:sp>
                <p:nvSpPr>
                  <p:cNvPr id="397449" name="Line 137"/>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50" name="Line 138"/>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51" name="Line 139"/>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52" name="Line 140"/>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53" name="Line 141"/>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54" name="Group 142"/>
              <p:cNvGrpSpPr>
                <a:grpSpLocks/>
              </p:cNvGrpSpPr>
              <p:nvPr/>
            </p:nvGrpSpPr>
            <p:grpSpPr bwMode="auto">
              <a:xfrm>
                <a:off x="2138" y="1723"/>
                <a:ext cx="184" cy="308"/>
                <a:chOff x="2138" y="1723"/>
                <a:chExt cx="184" cy="308"/>
              </a:xfrm>
            </p:grpSpPr>
            <p:sp>
              <p:nvSpPr>
                <p:cNvPr id="397455" name="Rectangle 143"/>
                <p:cNvSpPr>
                  <a:spLocks noChangeArrowheads="1"/>
                </p:cNvSpPr>
                <p:nvPr/>
              </p:nvSpPr>
              <p:spPr bwMode="auto">
                <a:xfrm>
                  <a:off x="2231"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ＰＭ</a:t>
                  </a:r>
                </a:p>
              </p:txBody>
            </p:sp>
            <p:grpSp>
              <p:nvGrpSpPr>
                <p:cNvPr id="397456" name="Group 144"/>
                <p:cNvGrpSpPr>
                  <a:grpSpLocks/>
                </p:cNvGrpSpPr>
                <p:nvPr/>
              </p:nvGrpSpPr>
              <p:grpSpPr bwMode="auto">
                <a:xfrm>
                  <a:off x="2138" y="1986"/>
                  <a:ext cx="93" cy="45"/>
                  <a:chOff x="288" y="2160"/>
                  <a:chExt cx="240" cy="144"/>
                </a:xfrm>
              </p:grpSpPr>
              <p:sp>
                <p:nvSpPr>
                  <p:cNvPr id="397457" name="Rectangle 145"/>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58" name="Group 146"/>
                  <p:cNvGrpSpPr>
                    <a:grpSpLocks/>
                  </p:cNvGrpSpPr>
                  <p:nvPr/>
                </p:nvGrpSpPr>
                <p:grpSpPr bwMode="auto">
                  <a:xfrm>
                    <a:off x="336" y="2208"/>
                    <a:ext cx="101" cy="80"/>
                    <a:chOff x="1104" y="1776"/>
                    <a:chExt cx="101" cy="80"/>
                  </a:xfrm>
                </p:grpSpPr>
                <p:sp>
                  <p:nvSpPr>
                    <p:cNvPr id="397459" name="Line 147"/>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60" name="Line 148"/>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61" name="Line 149"/>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97462" name="Rectangle 150"/>
                <p:cNvSpPr>
                  <a:spLocks noChangeArrowheads="1"/>
                </p:cNvSpPr>
                <p:nvPr/>
              </p:nvSpPr>
              <p:spPr bwMode="auto">
                <a:xfrm>
                  <a:off x="2231" y="1846"/>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500">
                    <a:solidFill>
                      <a:schemeClr val="bg2"/>
                    </a:solidFill>
                    <a:latin typeface="ＭＳ Ｐゴシック" pitchFamily="50" charset="-128"/>
                  </a:endParaRPr>
                </a:p>
              </p:txBody>
            </p:sp>
          </p:grpSp>
          <p:sp>
            <p:nvSpPr>
              <p:cNvPr id="397463" name="Freeform 151"/>
              <p:cNvSpPr>
                <a:spLocks/>
              </p:cNvSpPr>
              <p:nvPr/>
            </p:nvSpPr>
            <p:spPr bwMode="auto">
              <a:xfrm>
                <a:off x="2303" y="1692"/>
                <a:ext cx="95"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64" name="Freeform 152"/>
              <p:cNvSpPr>
                <a:spLocks/>
              </p:cNvSpPr>
              <p:nvPr/>
            </p:nvSpPr>
            <p:spPr bwMode="auto">
              <a:xfrm>
                <a:off x="2341" y="1692"/>
                <a:ext cx="94"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465" name="Group 153"/>
              <p:cNvGrpSpPr>
                <a:grpSpLocks/>
              </p:cNvGrpSpPr>
              <p:nvPr/>
            </p:nvGrpSpPr>
            <p:grpSpPr bwMode="auto">
              <a:xfrm>
                <a:off x="2231" y="1892"/>
                <a:ext cx="91" cy="47"/>
                <a:chOff x="288" y="2352"/>
                <a:chExt cx="240" cy="144"/>
              </a:xfrm>
            </p:grpSpPr>
            <p:sp>
              <p:nvSpPr>
                <p:cNvPr id="397466" name="Rectangle 154"/>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67" name="Group 155"/>
                <p:cNvGrpSpPr>
                  <a:grpSpLocks/>
                </p:cNvGrpSpPr>
                <p:nvPr/>
              </p:nvGrpSpPr>
              <p:grpSpPr bwMode="auto">
                <a:xfrm>
                  <a:off x="336" y="2400"/>
                  <a:ext cx="67" cy="80"/>
                  <a:chOff x="1104" y="1776"/>
                  <a:chExt cx="67" cy="80"/>
                </a:xfrm>
              </p:grpSpPr>
              <p:sp>
                <p:nvSpPr>
                  <p:cNvPr id="397468" name="Line 15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69" name="Line 15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70" name="Group 158"/>
              <p:cNvGrpSpPr>
                <a:grpSpLocks/>
              </p:cNvGrpSpPr>
              <p:nvPr/>
            </p:nvGrpSpPr>
            <p:grpSpPr bwMode="auto">
              <a:xfrm>
                <a:off x="2231" y="1939"/>
                <a:ext cx="91" cy="47"/>
                <a:chOff x="2231" y="1939"/>
                <a:chExt cx="91" cy="47"/>
              </a:xfrm>
            </p:grpSpPr>
            <p:sp>
              <p:nvSpPr>
                <p:cNvPr id="397471" name="Rectangle 159"/>
                <p:cNvSpPr>
                  <a:spLocks noChangeArrowheads="1"/>
                </p:cNvSpPr>
                <p:nvPr/>
              </p:nvSpPr>
              <p:spPr bwMode="auto">
                <a:xfrm>
                  <a:off x="2231" y="1939"/>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ja-JP" altLang="ja-JP" sz="400">
                    <a:solidFill>
                      <a:schemeClr val="bg2"/>
                    </a:solidFill>
                    <a:latin typeface="ＭＳ Ｐゴシック" pitchFamily="50" charset="-128"/>
                  </a:endParaRPr>
                </a:p>
              </p:txBody>
            </p:sp>
            <p:grpSp>
              <p:nvGrpSpPr>
                <p:cNvPr id="397472" name="Group 160"/>
                <p:cNvGrpSpPr>
                  <a:grpSpLocks/>
                </p:cNvGrpSpPr>
                <p:nvPr/>
              </p:nvGrpSpPr>
              <p:grpSpPr bwMode="auto">
                <a:xfrm>
                  <a:off x="2249" y="1955"/>
                  <a:ext cx="38" cy="26"/>
                  <a:chOff x="1104" y="1776"/>
                  <a:chExt cx="101" cy="80"/>
                </a:xfrm>
              </p:grpSpPr>
              <p:sp>
                <p:nvSpPr>
                  <p:cNvPr id="397473" name="Line 161"/>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74" name="Line 162"/>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75" name="Line 163"/>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97476" name="Group 164"/>
              <p:cNvGrpSpPr>
                <a:grpSpLocks/>
              </p:cNvGrpSpPr>
              <p:nvPr/>
            </p:nvGrpSpPr>
            <p:grpSpPr bwMode="auto">
              <a:xfrm>
                <a:off x="2249" y="2001"/>
                <a:ext cx="26" cy="25"/>
                <a:chOff x="1104" y="1776"/>
                <a:chExt cx="67" cy="80"/>
              </a:xfrm>
            </p:grpSpPr>
            <p:sp>
              <p:nvSpPr>
                <p:cNvPr id="397477" name="Line 16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78" name="Line 16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479" name="Line 167"/>
              <p:cNvSpPr>
                <a:spLocks noChangeShapeType="1"/>
              </p:cNvSpPr>
              <p:nvPr/>
            </p:nvSpPr>
            <p:spPr bwMode="auto">
              <a:xfrm>
                <a:off x="2231" y="2031"/>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80" name="Line 168"/>
              <p:cNvSpPr>
                <a:spLocks noChangeShapeType="1"/>
              </p:cNvSpPr>
              <p:nvPr/>
            </p:nvSpPr>
            <p:spPr bwMode="auto">
              <a:xfrm>
                <a:off x="2231" y="2077"/>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81" name="Rectangle 169"/>
              <p:cNvSpPr>
                <a:spLocks noChangeArrowheads="1"/>
              </p:cNvSpPr>
              <p:nvPr/>
            </p:nvSpPr>
            <p:spPr bwMode="auto">
              <a:xfrm>
                <a:off x="1972" y="1692"/>
                <a:ext cx="166" cy="62"/>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300">
                    <a:solidFill>
                      <a:schemeClr val="bg2"/>
                    </a:solidFill>
                  </a:rPr>
                  <a:t>不良個所</a:t>
                </a:r>
              </a:p>
            </p:txBody>
          </p:sp>
          <p:sp>
            <p:nvSpPr>
              <p:cNvPr id="397482" name="Rectangle 170"/>
              <p:cNvSpPr>
                <a:spLocks noChangeArrowheads="1"/>
              </p:cNvSpPr>
              <p:nvPr/>
            </p:nvSpPr>
            <p:spPr bwMode="auto">
              <a:xfrm>
                <a:off x="1972" y="1754"/>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型くずれ</a:t>
                </a:r>
              </a:p>
            </p:txBody>
          </p:sp>
          <p:sp>
            <p:nvSpPr>
              <p:cNvPr id="397483" name="Rectangle 171"/>
              <p:cNvSpPr>
                <a:spLocks noChangeArrowheads="1"/>
              </p:cNvSpPr>
              <p:nvPr/>
            </p:nvSpPr>
            <p:spPr bwMode="auto">
              <a:xfrm>
                <a:off x="1972" y="1801"/>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肉   厚</a:t>
                </a:r>
              </a:p>
            </p:txBody>
          </p:sp>
          <p:sp>
            <p:nvSpPr>
              <p:cNvPr id="397484" name="Rectangle 172"/>
              <p:cNvSpPr>
                <a:spLocks noChangeArrowheads="1"/>
              </p:cNvSpPr>
              <p:nvPr/>
            </p:nvSpPr>
            <p:spPr bwMode="auto">
              <a:xfrm>
                <a:off x="1972" y="1846"/>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肉   薄</a:t>
                </a:r>
              </a:p>
            </p:txBody>
          </p:sp>
          <p:sp>
            <p:nvSpPr>
              <p:cNvPr id="397485" name="Rectangle 173"/>
              <p:cNvSpPr>
                <a:spLocks noChangeArrowheads="1"/>
              </p:cNvSpPr>
              <p:nvPr/>
            </p:nvSpPr>
            <p:spPr bwMode="auto">
              <a:xfrm>
                <a:off x="1972" y="1892"/>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型くずれ</a:t>
                </a:r>
              </a:p>
            </p:txBody>
          </p:sp>
          <p:sp>
            <p:nvSpPr>
              <p:cNvPr id="397486" name="Rectangle 174"/>
              <p:cNvSpPr>
                <a:spLocks noChangeArrowheads="1"/>
              </p:cNvSpPr>
              <p:nvPr/>
            </p:nvSpPr>
            <p:spPr bwMode="auto">
              <a:xfrm>
                <a:off x="1972" y="1986"/>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肉   薄</a:t>
                </a:r>
              </a:p>
            </p:txBody>
          </p:sp>
          <p:sp>
            <p:nvSpPr>
              <p:cNvPr id="397487" name="Rectangle 175"/>
              <p:cNvSpPr>
                <a:spLocks noChangeArrowheads="1"/>
              </p:cNvSpPr>
              <p:nvPr/>
            </p:nvSpPr>
            <p:spPr bwMode="auto">
              <a:xfrm>
                <a:off x="1972" y="2031"/>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小    計</a:t>
                </a:r>
              </a:p>
            </p:txBody>
          </p:sp>
          <p:grpSp>
            <p:nvGrpSpPr>
              <p:cNvPr id="397488" name="Group 176"/>
              <p:cNvGrpSpPr>
                <a:grpSpLocks/>
              </p:cNvGrpSpPr>
              <p:nvPr/>
            </p:nvGrpSpPr>
            <p:grpSpPr bwMode="auto">
              <a:xfrm>
                <a:off x="1972" y="1939"/>
                <a:ext cx="166" cy="185"/>
                <a:chOff x="1972" y="1939"/>
                <a:chExt cx="166" cy="185"/>
              </a:xfrm>
            </p:grpSpPr>
            <p:sp>
              <p:nvSpPr>
                <p:cNvPr id="397489" name="Rectangle 177"/>
                <p:cNvSpPr>
                  <a:spLocks noChangeArrowheads="1"/>
                </p:cNvSpPr>
                <p:nvPr/>
              </p:nvSpPr>
              <p:spPr bwMode="auto">
                <a:xfrm>
                  <a:off x="1972" y="1939"/>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肉    厚</a:t>
                  </a:r>
                </a:p>
              </p:txBody>
            </p:sp>
            <p:sp>
              <p:nvSpPr>
                <p:cNvPr id="397490" name="Rectangle 178"/>
                <p:cNvSpPr>
                  <a:spLocks noChangeArrowheads="1"/>
                </p:cNvSpPr>
                <p:nvPr/>
              </p:nvSpPr>
              <p:spPr bwMode="auto">
                <a:xfrm>
                  <a:off x="1972" y="2077"/>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400">
                      <a:solidFill>
                        <a:schemeClr val="bg2"/>
                      </a:solidFill>
                    </a:rPr>
                    <a:t>合    計</a:t>
                  </a:r>
                </a:p>
              </p:txBody>
            </p:sp>
          </p:grpSp>
          <p:sp>
            <p:nvSpPr>
              <p:cNvPr id="397491" name="Line 179"/>
              <p:cNvSpPr>
                <a:spLocks noChangeShapeType="1"/>
              </p:cNvSpPr>
              <p:nvPr/>
            </p:nvSpPr>
            <p:spPr bwMode="auto">
              <a:xfrm>
                <a:off x="2138" y="2124"/>
                <a:ext cx="16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2" name="Line 180"/>
              <p:cNvSpPr>
                <a:spLocks noChangeShapeType="1"/>
              </p:cNvSpPr>
              <p:nvPr/>
            </p:nvSpPr>
            <p:spPr bwMode="auto">
              <a:xfrm>
                <a:off x="2322" y="1801"/>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3" name="Line 181"/>
              <p:cNvSpPr>
                <a:spLocks noChangeShapeType="1"/>
              </p:cNvSpPr>
              <p:nvPr/>
            </p:nvSpPr>
            <p:spPr bwMode="auto">
              <a:xfrm>
                <a:off x="2322" y="184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4" name="Line 182"/>
              <p:cNvSpPr>
                <a:spLocks noChangeShapeType="1"/>
              </p:cNvSpPr>
              <p:nvPr/>
            </p:nvSpPr>
            <p:spPr bwMode="auto">
              <a:xfrm>
                <a:off x="2322" y="1892"/>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5" name="Line 183"/>
              <p:cNvSpPr>
                <a:spLocks noChangeShapeType="1"/>
              </p:cNvSpPr>
              <p:nvPr/>
            </p:nvSpPr>
            <p:spPr bwMode="auto">
              <a:xfrm>
                <a:off x="2322" y="1939"/>
                <a:ext cx="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6" name="Line 184"/>
              <p:cNvSpPr>
                <a:spLocks noChangeShapeType="1"/>
              </p:cNvSpPr>
              <p:nvPr/>
            </p:nvSpPr>
            <p:spPr bwMode="auto">
              <a:xfrm>
                <a:off x="2341" y="2124"/>
                <a:ext cx="16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7" name="Line 185"/>
              <p:cNvSpPr>
                <a:spLocks noChangeShapeType="1"/>
              </p:cNvSpPr>
              <p:nvPr/>
            </p:nvSpPr>
            <p:spPr bwMode="auto">
              <a:xfrm>
                <a:off x="2341" y="2077"/>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8" name="Line 186"/>
              <p:cNvSpPr>
                <a:spLocks noChangeShapeType="1"/>
              </p:cNvSpPr>
              <p:nvPr/>
            </p:nvSpPr>
            <p:spPr bwMode="auto">
              <a:xfrm>
                <a:off x="2341" y="2031"/>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499" name="Line 187"/>
              <p:cNvSpPr>
                <a:spLocks noChangeShapeType="1"/>
              </p:cNvSpPr>
              <p:nvPr/>
            </p:nvSpPr>
            <p:spPr bwMode="auto">
              <a:xfrm>
                <a:off x="2359" y="198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0" name="Line 188"/>
              <p:cNvSpPr>
                <a:spLocks noChangeShapeType="1"/>
              </p:cNvSpPr>
              <p:nvPr/>
            </p:nvSpPr>
            <p:spPr bwMode="auto">
              <a:xfrm>
                <a:off x="2379" y="1939"/>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1" name="Line 189"/>
              <p:cNvSpPr>
                <a:spLocks noChangeShapeType="1"/>
              </p:cNvSpPr>
              <p:nvPr/>
            </p:nvSpPr>
            <p:spPr bwMode="auto">
              <a:xfrm>
                <a:off x="2398" y="1892"/>
                <a:ext cx="18"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2" name="Line 190"/>
              <p:cNvSpPr>
                <a:spLocks noChangeShapeType="1"/>
              </p:cNvSpPr>
              <p:nvPr/>
            </p:nvSpPr>
            <p:spPr bwMode="auto">
              <a:xfrm>
                <a:off x="2416" y="1861"/>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3" name="Line 191"/>
              <p:cNvSpPr>
                <a:spLocks noChangeShapeType="1"/>
              </p:cNvSpPr>
              <p:nvPr/>
            </p:nvSpPr>
            <p:spPr bwMode="auto">
              <a:xfrm>
                <a:off x="2416" y="1846"/>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4" name="Line 192"/>
              <p:cNvSpPr>
                <a:spLocks noChangeShapeType="1"/>
              </p:cNvSpPr>
              <p:nvPr/>
            </p:nvSpPr>
            <p:spPr bwMode="auto">
              <a:xfrm>
                <a:off x="2435" y="1801"/>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5" name="Line 193"/>
              <p:cNvSpPr>
                <a:spLocks noChangeShapeType="1"/>
              </p:cNvSpPr>
              <p:nvPr/>
            </p:nvSpPr>
            <p:spPr bwMode="auto">
              <a:xfrm>
                <a:off x="2435" y="1754"/>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6" name="Line 194"/>
              <p:cNvSpPr>
                <a:spLocks noChangeShapeType="1"/>
              </p:cNvSpPr>
              <p:nvPr/>
            </p:nvSpPr>
            <p:spPr bwMode="auto">
              <a:xfrm>
                <a:off x="2435" y="1723"/>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7" name="Line 195"/>
              <p:cNvSpPr>
                <a:spLocks noChangeShapeType="1"/>
              </p:cNvSpPr>
              <p:nvPr/>
            </p:nvSpPr>
            <p:spPr bwMode="auto">
              <a:xfrm flipH="1">
                <a:off x="2435" y="181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8" name="Line 196"/>
              <p:cNvSpPr>
                <a:spLocks noChangeShapeType="1"/>
              </p:cNvSpPr>
              <p:nvPr/>
            </p:nvSpPr>
            <p:spPr bwMode="auto">
              <a:xfrm flipH="1">
                <a:off x="2359" y="1954"/>
                <a:ext cx="15"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09" name="Line 197"/>
              <p:cNvSpPr>
                <a:spLocks noChangeShapeType="1"/>
              </p:cNvSpPr>
              <p:nvPr/>
            </p:nvSpPr>
            <p:spPr bwMode="auto">
              <a:xfrm flipH="1">
                <a:off x="2374" y="1954"/>
                <a:ext cx="11"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0" name="Line 198"/>
              <p:cNvSpPr>
                <a:spLocks noChangeShapeType="1"/>
              </p:cNvSpPr>
              <p:nvPr/>
            </p:nvSpPr>
            <p:spPr bwMode="auto">
              <a:xfrm flipH="1">
                <a:off x="2385" y="1954"/>
                <a:ext cx="14"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1" name="Line 199"/>
              <p:cNvSpPr>
                <a:spLocks noChangeShapeType="1"/>
              </p:cNvSpPr>
              <p:nvPr/>
            </p:nvSpPr>
            <p:spPr bwMode="auto">
              <a:xfrm flipH="1">
                <a:off x="2399" y="1954"/>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2" name="Line 200"/>
              <p:cNvSpPr>
                <a:spLocks noChangeShapeType="1"/>
              </p:cNvSpPr>
              <p:nvPr/>
            </p:nvSpPr>
            <p:spPr bwMode="auto">
              <a:xfrm>
                <a:off x="2379" y="1954"/>
                <a:ext cx="3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513" name="Group 201"/>
              <p:cNvGrpSpPr>
                <a:grpSpLocks/>
              </p:cNvGrpSpPr>
              <p:nvPr/>
            </p:nvGrpSpPr>
            <p:grpSpPr bwMode="auto">
              <a:xfrm>
                <a:off x="2354" y="2001"/>
                <a:ext cx="25" cy="25"/>
                <a:chOff x="1104" y="1776"/>
                <a:chExt cx="67" cy="80"/>
              </a:xfrm>
            </p:grpSpPr>
            <p:sp>
              <p:nvSpPr>
                <p:cNvPr id="397514" name="Line 20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5" name="Line 20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516" name="Line 204"/>
              <p:cNvSpPr>
                <a:spLocks noChangeShapeType="1"/>
              </p:cNvSpPr>
              <p:nvPr/>
            </p:nvSpPr>
            <p:spPr bwMode="auto">
              <a:xfrm>
                <a:off x="2322" y="1723"/>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7" name="Line 205"/>
              <p:cNvSpPr>
                <a:spLocks noChangeShapeType="1"/>
              </p:cNvSpPr>
              <p:nvPr/>
            </p:nvSpPr>
            <p:spPr bwMode="auto">
              <a:xfrm>
                <a:off x="2322" y="1754"/>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18" name="Line 206"/>
              <p:cNvSpPr>
                <a:spLocks noChangeShapeType="1"/>
              </p:cNvSpPr>
              <p:nvPr/>
            </p:nvSpPr>
            <p:spPr bwMode="auto">
              <a:xfrm>
                <a:off x="2322" y="1723"/>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519" name="Group 207"/>
              <p:cNvGrpSpPr>
                <a:grpSpLocks/>
              </p:cNvGrpSpPr>
              <p:nvPr/>
            </p:nvGrpSpPr>
            <p:grpSpPr bwMode="auto">
              <a:xfrm>
                <a:off x="2341" y="1769"/>
                <a:ext cx="40" cy="26"/>
                <a:chOff x="1104" y="1776"/>
                <a:chExt cx="101" cy="80"/>
              </a:xfrm>
            </p:grpSpPr>
            <p:sp>
              <p:nvSpPr>
                <p:cNvPr id="397520" name="Line 20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21" name="Line 20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22" name="Line 21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97523" name="Group 211"/>
              <p:cNvGrpSpPr>
                <a:grpSpLocks/>
              </p:cNvGrpSpPr>
              <p:nvPr/>
            </p:nvGrpSpPr>
            <p:grpSpPr bwMode="auto">
              <a:xfrm>
                <a:off x="2341" y="1815"/>
                <a:ext cx="27" cy="26"/>
                <a:chOff x="1104" y="1776"/>
                <a:chExt cx="67" cy="80"/>
              </a:xfrm>
            </p:grpSpPr>
            <p:sp>
              <p:nvSpPr>
                <p:cNvPr id="397524" name="Line 21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25" name="Line 21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526" name="Rectangle 214"/>
              <p:cNvSpPr>
                <a:spLocks noChangeArrowheads="1"/>
              </p:cNvSpPr>
              <p:nvPr/>
            </p:nvSpPr>
            <p:spPr bwMode="auto">
              <a:xfrm>
                <a:off x="2508"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500">
                    <a:solidFill>
                      <a:schemeClr val="bg2"/>
                    </a:solidFill>
                    <a:latin typeface="ＭＳ Ｐゴシック" pitchFamily="50" charset="-128"/>
                  </a:rPr>
                  <a:t>28</a:t>
                </a:r>
              </a:p>
            </p:txBody>
          </p:sp>
          <p:sp>
            <p:nvSpPr>
              <p:cNvPr id="397527" name="Line 215"/>
              <p:cNvSpPr>
                <a:spLocks noChangeShapeType="1"/>
              </p:cNvSpPr>
              <p:nvPr/>
            </p:nvSpPr>
            <p:spPr bwMode="auto">
              <a:xfrm>
                <a:off x="2878" y="1692"/>
                <a:ext cx="0" cy="43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28" name="Line 216"/>
              <p:cNvSpPr>
                <a:spLocks noChangeShapeType="1"/>
              </p:cNvSpPr>
              <p:nvPr/>
            </p:nvSpPr>
            <p:spPr bwMode="auto">
              <a:xfrm>
                <a:off x="1879" y="2124"/>
                <a:ext cx="4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29" name="Line 217"/>
              <p:cNvSpPr>
                <a:spLocks noChangeShapeType="1"/>
              </p:cNvSpPr>
              <p:nvPr/>
            </p:nvSpPr>
            <p:spPr bwMode="auto">
              <a:xfrm>
                <a:off x="2341" y="2124"/>
                <a:ext cx="5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30" name="Line 218"/>
              <p:cNvSpPr>
                <a:spLocks noChangeShapeType="1"/>
              </p:cNvSpPr>
              <p:nvPr/>
            </p:nvSpPr>
            <p:spPr bwMode="auto">
              <a:xfrm>
                <a:off x="1879" y="1692"/>
                <a:ext cx="5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31" name="Line 219"/>
              <p:cNvSpPr>
                <a:spLocks noChangeShapeType="1"/>
              </p:cNvSpPr>
              <p:nvPr/>
            </p:nvSpPr>
            <p:spPr bwMode="auto">
              <a:xfrm>
                <a:off x="2435" y="1692"/>
                <a:ext cx="443"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532" name="Rectangle 220"/>
            <p:cNvSpPr>
              <a:spLocks noChangeArrowheads="1"/>
            </p:cNvSpPr>
            <p:nvPr/>
          </p:nvSpPr>
          <p:spPr bwMode="auto">
            <a:xfrm>
              <a:off x="176" y="1651"/>
              <a:ext cx="193" cy="504"/>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rPr>
                <a:t>3</a:t>
              </a:r>
            </a:p>
          </p:txBody>
        </p:sp>
        <p:sp>
          <p:nvSpPr>
            <p:cNvPr id="397533" name="Rectangle 221"/>
            <p:cNvSpPr>
              <a:spLocks noChangeArrowheads="1"/>
            </p:cNvSpPr>
            <p:nvPr/>
          </p:nvSpPr>
          <p:spPr bwMode="auto">
            <a:xfrm>
              <a:off x="3034" y="1651"/>
              <a:ext cx="2618" cy="494"/>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問題や現象の発生などをチェックし記号で表示</a:t>
              </a:r>
            </a:p>
            <a:p>
              <a:r>
                <a:rPr lang="ja-JP" altLang="en-US" sz="1200" b="1">
                  <a:solidFill>
                    <a:schemeClr val="bg2"/>
                  </a:solidFill>
                  <a:ea typeface="ＭＳ ゴシック" pitchFamily="49" charset="-128"/>
                </a:rPr>
                <a:t>することで、</a:t>
              </a:r>
              <a:r>
                <a:rPr lang="ja-JP" altLang="en-US" sz="1200" b="1">
                  <a:solidFill>
                    <a:srgbClr val="FF3300"/>
                  </a:solidFill>
                  <a:ea typeface="ＭＳ ゴシック" pitchFamily="49" charset="-128"/>
                </a:rPr>
                <a:t>データを数えたり</a:t>
              </a:r>
              <a:r>
                <a:rPr lang="ja-JP" altLang="en-US" sz="1200" b="1">
                  <a:solidFill>
                    <a:schemeClr val="bg2"/>
                  </a:solidFill>
                  <a:ea typeface="ＭＳ ゴシック" pitchFamily="49" charset="-128"/>
                </a:rPr>
                <a:t>、</a:t>
              </a:r>
              <a:r>
                <a:rPr lang="ja-JP" altLang="en-US" sz="1200" b="1">
                  <a:solidFill>
                    <a:srgbClr val="FF3300"/>
                  </a:solidFill>
                  <a:ea typeface="ＭＳ ゴシック" pitchFamily="49" charset="-128"/>
                </a:rPr>
                <a:t>点検確認</a:t>
              </a:r>
              <a:r>
                <a:rPr lang="ja-JP" altLang="en-US" sz="1200" b="1">
                  <a:solidFill>
                    <a:schemeClr val="bg2"/>
                  </a:solidFill>
                  <a:ea typeface="ＭＳ ゴシック" pitchFamily="49" charset="-128"/>
                </a:rPr>
                <a:t>のた</a:t>
              </a:r>
            </a:p>
            <a:p>
              <a:r>
                <a:rPr lang="ja-JP" altLang="en-US" sz="1200" b="1">
                  <a:solidFill>
                    <a:schemeClr val="bg2"/>
                  </a:solidFill>
                  <a:ea typeface="ＭＳ ゴシック" pitchFamily="49" charset="-128"/>
                </a:rPr>
                <a:t>めに使われる手法。</a:t>
              </a:r>
            </a:p>
          </p:txBody>
        </p:sp>
      </p:grpSp>
      <p:grpSp>
        <p:nvGrpSpPr>
          <p:cNvPr id="397534" name="Group 222"/>
          <p:cNvGrpSpPr>
            <a:grpSpLocks/>
          </p:cNvGrpSpPr>
          <p:nvPr/>
        </p:nvGrpSpPr>
        <p:grpSpPr bwMode="auto">
          <a:xfrm>
            <a:off x="279400" y="1081088"/>
            <a:ext cx="8693150" cy="793750"/>
            <a:chOff x="176" y="681"/>
            <a:chExt cx="5476" cy="500"/>
          </a:xfrm>
        </p:grpSpPr>
        <p:sp>
          <p:nvSpPr>
            <p:cNvPr id="397535" name="Rectangle 223"/>
            <p:cNvSpPr>
              <a:spLocks noChangeArrowheads="1"/>
            </p:cNvSpPr>
            <p:nvPr/>
          </p:nvSpPr>
          <p:spPr bwMode="auto">
            <a:xfrm>
              <a:off x="1672" y="681"/>
              <a:ext cx="1396"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36" name="Rectangle 224"/>
            <p:cNvSpPr>
              <a:spLocks noChangeArrowheads="1"/>
            </p:cNvSpPr>
            <p:nvPr/>
          </p:nvSpPr>
          <p:spPr bwMode="auto">
            <a:xfrm>
              <a:off x="176" y="681"/>
              <a:ext cx="193" cy="495"/>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latin typeface="ＭＳ Ｐゴシック" pitchFamily="50" charset="-128"/>
                </a:rPr>
                <a:t>１</a:t>
              </a:r>
            </a:p>
          </p:txBody>
        </p:sp>
        <p:sp>
          <p:nvSpPr>
            <p:cNvPr id="397537" name="Rectangle 225"/>
            <p:cNvSpPr>
              <a:spLocks noChangeArrowheads="1"/>
            </p:cNvSpPr>
            <p:nvPr/>
          </p:nvSpPr>
          <p:spPr bwMode="auto">
            <a:xfrm>
              <a:off x="369" y="681"/>
              <a:ext cx="1303"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パレート図</a:t>
              </a:r>
            </a:p>
          </p:txBody>
        </p:sp>
        <p:grpSp>
          <p:nvGrpSpPr>
            <p:cNvPr id="397538" name="Group 226"/>
            <p:cNvGrpSpPr>
              <a:grpSpLocks/>
            </p:cNvGrpSpPr>
            <p:nvPr/>
          </p:nvGrpSpPr>
          <p:grpSpPr bwMode="auto">
            <a:xfrm>
              <a:off x="1975" y="707"/>
              <a:ext cx="859" cy="431"/>
              <a:chOff x="576" y="288"/>
              <a:chExt cx="1920" cy="1392"/>
            </a:xfrm>
          </p:grpSpPr>
          <p:sp>
            <p:nvSpPr>
              <p:cNvPr id="397539" name="Rectangle 227"/>
              <p:cNvSpPr>
                <a:spLocks noChangeArrowheads="1"/>
              </p:cNvSpPr>
              <p:nvPr/>
            </p:nvSpPr>
            <p:spPr bwMode="auto">
              <a:xfrm>
                <a:off x="576" y="288"/>
                <a:ext cx="1920" cy="1392"/>
              </a:xfrm>
              <a:prstGeom prst="rect">
                <a:avLst/>
              </a:prstGeom>
              <a:solidFill>
                <a:srgbClr val="CCFFFF"/>
              </a:solidFill>
              <a:ln w="9525">
                <a:solidFill>
                  <a:schemeClr val="bg2"/>
                </a:solidFill>
                <a:miter lim="800000"/>
                <a:headEnd/>
                <a:tailEnd/>
              </a:ln>
            </p:spPr>
            <p:txBody>
              <a:bodyPr wrap="none" anchor="ctr"/>
              <a:lstStyle/>
              <a:p>
                <a:endParaRPr lang="ja-JP" altLang="en-US"/>
              </a:p>
            </p:txBody>
          </p:sp>
          <p:sp>
            <p:nvSpPr>
              <p:cNvPr id="397540" name="Rectangle 228"/>
              <p:cNvSpPr>
                <a:spLocks noChangeArrowheads="1"/>
              </p:cNvSpPr>
              <p:nvPr/>
            </p:nvSpPr>
            <p:spPr bwMode="auto">
              <a:xfrm>
                <a:off x="576" y="1104"/>
                <a:ext cx="240" cy="57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1" name="Rectangle 229"/>
              <p:cNvSpPr>
                <a:spLocks noChangeArrowheads="1"/>
              </p:cNvSpPr>
              <p:nvPr/>
            </p:nvSpPr>
            <p:spPr bwMode="auto">
              <a:xfrm>
                <a:off x="816" y="1344"/>
                <a:ext cx="240" cy="33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2" name="Rectangle 230"/>
              <p:cNvSpPr>
                <a:spLocks noChangeArrowheads="1"/>
              </p:cNvSpPr>
              <p:nvPr/>
            </p:nvSpPr>
            <p:spPr bwMode="auto">
              <a:xfrm>
                <a:off x="1056" y="1536"/>
                <a:ext cx="240" cy="144"/>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3" name="Rectangle 231"/>
              <p:cNvSpPr>
                <a:spLocks noChangeArrowheads="1"/>
              </p:cNvSpPr>
              <p:nvPr/>
            </p:nvSpPr>
            <p:spPr bwMode="auto">
              <a:xfrm>
                <a:off x="1296" y="1584"/>
                <a:ext cx="240" cy="96"/>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4" name="Rectangle 232"/>
              <p:cNvSpPr>
                <a:spLocks noChangeArrowheads="1"/>
              </p:cNvSpPr>
              <p:nvPr/>
            </p:nvSpPr>
            <p:spPr bwMode="auto">
              <a:xfrm>
                <a:off x="1536" y="1606"/>
                <a:ext cx="240" cy="74"/>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5" name="Rectangle 233"/>
              <p:cNvSpPr>
                <a:spLocks noChangeArrowheads="1"/>
              </p:cNvSpPr>
              <p:nvPr/>
            </p:nvSpPr>
            <p:spPr bwMode="auto">
              <a:xfrm>
                <a:off x="1776" y="1609"/>
                <a:ext cx="240" cy="71"/>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6" name="Rectangle 234"/>
              <p:cNvSpPr>
                <a:spLocks noChangeArrowheads="1"/>
              </p:cNvSpPr>
              <p:nvPr/>
            </p:nvSpPr>
            <p:spPr bwMode="auto">
              <a:xfrm>
                <a:off x="2016" y="1632"/>
                <a:ext cx="240" cy="48"/>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7" name="Rectangle 235"/>
              <p:cNvSpPr>
                <a:spLocks noChangeArrowheads="1"/>
              </p:cNvSpPr>
              <p:nvPr/>
            </p:nvSpPr>
            <p:spPr bwMode="auto">
              <a:xfrm>
                <a:off x="2256" y="1632"/>
                <a:ext cx="240" cy="48"/>
              </a:xfrm>
              <a:prstGeom prst="rect">
                <a:avLst/>
              </a:prstGeom>
              <a:solidFill>
                <a:srgbClr val="B2B2B2"/>
              </a:solidFill>
              <a:ln w="9525">
                <a:solidFill>
                  <a:schemeClr val="bg2"/>
                </a:solidFill>
                <a:miter lim="800000"/>
                <a:headEnd/>
                <a:tailEnd/>
              </a:ln>
            </p:spPr>
            <p:txBody>
              <a:bodyPr wrap="none" anchor="ctr"/>
              <a:lstStyle/>
              <a:p>
                <a:endParaRPr lang="ja-JP" altLang="en-US"/>
              </a:p>
            </p:txBody>
          </p:sp>
          <p:sp>
            <p:nvSpPr>
              <p:cNvPr id="397548" name="Freeform 236"/>
              <p:cNvSpPr>
                <a:spLocks/>
              </p:cNvSpPr>
              <p:nvPr/>
            </p:nvSpPr>
            <p:spPr bwMode="auto">
              <a:xfrm>
                <a:off x="576" y="288"/>
                <a:ext cx="1920" cy="1392"/>
              </a:xfrm>
              <a:custGeom>
                <a:avLst/>
                <a:gdLst>
                  <a:gd name="T0" fmla="*/ 0 w 1920"/>
                  <a:gd name="T1" fmla="*/ 1392 h 1392"/>
                  <a:gd name="T2" fmla="*/ 240 w 1920"/>
                  <a:gd name="T3" fmla="*/ 816 h 1392"/>
                  <a:gd name="T4" fmla="*/ 480 w 1920"/>
                  <a:gd name="T5" fmla="*/ 480 h 1392"/>
                  <a:gd name="T6" fmla="*/ 720 w 1920"/>
                  <a:gd name="T7" fmla="*/ 336 h 1392"/>
                  <a:gd name="T8" fmla="*/ 960 w 1920"/>
                  <a:gd name="T9" fmla="*/ 240 h 1392"/>
                  <a:gd name="T10" fmla="*/ 1200 w 1920"/>
                  <a:gd name="T11" fmla="*/ 160 h 1392"/>
                  <a:gd name="T12" fmla="*/ 1440 w 1920"/>
                  <a:gd name="T13" fmla="*/ 96 h 1392"/>
                  <a:gd name="T14" fmla="*/ 1680 w 1920"/>
                  <a:gd name="T15" fmla="*/ 48 h 1392"/>
                  <a:gd name="T16" fmla="*/ 1920 w 1920"/>
                  <a:gd name="T17" fmla="*/ 0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0" h="1392">
                    <a:moveTo>
                      <a:pt x="0" y="1392"/>
                    </a:moveTo>
                    <a:lnTo>
                      <a:pt x="240" y="816"/>
                    </a:lnTo>
                    <a:lnTo>
                      <a:pt x="480" y="480"/>
                    </a:lnTo>
                    <a:lnTo>
                      <a:pt x="720" y="336"/>
                    </a:lnTo>
                    <a:lnTo>
                      <a:pt x="960" y="240"/>
                    </a:lnTo>
                    <a:lnTo>
                      <a:pt x="1200" y="160"/>
                    </a:lnTo>
                    <a:lnTo>
                      <a:pt x="1440" y="96"/>
                    </a:lnTo>
                    <a:lnTo>
                      <a:pt x="1680" y="48"/>
                    </a:lnTo>
                    <a:lnTo>
                      <a:pt x="1920" y="0"/>
                    </a:lnTo>
                  </a:path>
                </a:pathLst>
              </a:custGeom>
              <a:noFill/>
              <a:ln w="19050" cmpd="sng">
                <a:solidFill>
                  <a:schemeClr val="bg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ja-JP" altLang="en-US"/>
              </a:p>
            </p:txBody>
          </p:sp>
          <p:sp>
            <p:nvSpPr>
              <p:cNvPr id="397549" name="Line 237"/>
              <p:cNvSpPr>
                <a:spLocks noChangeShapeType="1"/>
              </p:cNvSpPr>
              <p:nvPr/>
            </p:nvSpPr>
            <p:spPr bwMode="auto">
              <a:xfrm flipV="1">
                <a:off x="1296" y="624"/>
                <a:ext cx="0" cy="1056"/>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50" name="Line 238"/>
              <p:cNvSpPr>
                <a:spLocks noChangeShapeType="1"/>
              </p:cNvSpPr>
              <p:nvPr/>
            </p:nvSpPr>
            <p:spPr bwMode="auto">
              <a:xfrm flipH="1">
                <a:off x="576" y="624"/>
                <a:ext cx="72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397551" name="Rectangle 239"/>
            <p:cNvSpPr>
              <a:spLocks noChangeArrowheads="1"/>
            </p:cNvSpPr>
            <p:nvPr/>
          </p:nvSpPr>
          <p:spPr bwMode="auto">
            <a:xfrm>
              <a:off x="3034" y="681"/>
              <a:ext cx="2618" cy="500"/>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多くの問題の中で</a:t>
              </a:r>
              <a:r>
                <a:rPr lang="ja-JP" altLang="en-US" sz="1200" b="1">
                  <a:solidFill>
                    <a:srgbClr val="FF3300"/>
                  </a:solidFill>
                  <a:ea typeface="ＭＳ ゴシック" pitchFamily="49" charset="-128"/>
                </a:rPr>
                <a:t>どの問題が重要か</a:t>
              </a:r>
              <a:r>
                <a:rPr lang="ja-JP" altLang="en-US" sz="1200" b="1">
                  <a:solidFill>
                    <a:schemeClr val="bg2"/>
                  </a:solidFill>
                  <a:ea typeface="ＭＳ ゴシック" pitchFamily="49" charset="-128"/>
                </a:rPr>
                <a:t>、どこから</a:t>
              </a:r>
            </a:p>
            <a:p>
              <a:r>
                <a:rPr lang="ja-JP" altLang="en-US" sz="1200" b="1">
                  <a:solidFill>
                    <a:schemeClr val="bg2"/>
                  </a:solidFill>
                  <a:ea typeface="ＭＳ ゴシック" pitchFamily="49" charset="-128"/>
                </a:rPr>
                <a:t>手をつけたらよいか、また、どのくらい効果が</a:t>
              </a:r>
            </a:p>
            <a:p>
              <a:r>
                <a:rPr lang="ja-JP" altLang="en-US" sz="1200" b="1">
                  <a:solidFill>
                    <a:schemeClr val="bg2"/>
                  </a:solidFill>
                  <a:ea typeface="ＭＳ ゴシック" pitchFamily="49" charset="-128"/>
                </a:rPr>
                <a:t>期待できるかを把握するための手法。</a:t>
              </a:r>
            </a:p>
          </p:txBody>
        </p:sp>
      </p:grpSp>
      <p:grpSp>
        <p:nvGrpSpPr>
          <p:cNvPr id="397552" name="Group 240"/>
          <p:cNvGrpSpPr>
            <a:grpSpLocks/>
          </p:cNvGrpSpPr>
          <p:nvPr/>
        </p:nvGrpSpPr>
        <p:grpSpPr bwMode="auto">
          <a:xfrm>
            <a:off x="279400" y="1865313"/>
            <a:ext cx="8693150" cy="788987"/>
            <a:chOff x="176" y="1175"/>
            <a:chExt cx="5476" cy="497"/>
          </a:xfrm>
        </p:grpSpPr>
        <p:sp>
          <p:nvSpPr>
            <p:cNvPr id="397553" name="Rectangle 241"/>
            <p:cNvSpPr>
              <a:spLocks noChangeArrowheads="1"/>
            </p:cNvSpPr>
            <p:nvPr/>
          </p:nvSpPr>
          <p:spPr bwMode="auto">
            <a:xfrm>
              <a:off x="176" y="1175"/>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200" b="1">
                  <a:solidFill>
                    <a:schemeClr val="bg2"/>
                  </a:solidFill>
                  <a:latin typeface="ＭＳ Ｐゴシック" pitchFamily="50" charset="-128"/>
                </a:rPr>
                <a:t>２</a:t>
              </a:r>
            </a:p>
          </p:txBody>
        </p:sp>
        <p:sp>
          <p:nvSpPr>
            <p:cNvPr id="397554" name="Rectangle 242"/>
            <p:cNvSpPr>
              <a:spLocks noChangeArrowheads="1"/>
            </p:cNvSpPr>
            <p:nvPr/>
          </p:nvSpPr>
          <p:spPr bwMode="auto">
            <a:xfrm>
              <a:off x="369" y="1176"/>
              <a:ext cx="1303"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特性要因図</a:t>
              </a:r>
              <a:endParaRPr lang="ja-JP" altLang="en-US" sz="1600">
                <a:solidFill>
                  <a:schemeClr val="bg2"/>
                </a:solidFill>
              </a:endParaRPr>
            </a:p>
          </p:txBody>
        </p:sp>
        <p:sp>
          <p:nvSpPr>
            <p:cNvPr id="397555" name="Rectangle 243"/>
            <p:cNvSpPr>
              <a:spLocks noChangeArrowheads="1"/>
            </p:cNvSpPr>
            <p:nvPr/>
          </p:nvSpPr>
          <p:spPr bwMode="auto">
            <a:xfrm>
              <a:off x="1672" y="1176"/>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556" name="Group 244"/>
            <p:cNvGrpSpPr>
              <a:grpSpLocks/>
            </p:cNvGrpSpPr>
            <p:nvPr/>
          </p:nvGrpSpPr>
          <p:grpSpPr bwMode="auto">
            <a:xfrm>
              <a:off x="2008" y="1212"/>
              <a:ext cx="817" cy="432"/>
              <a:chOff x="672" y="2640"/>
              <a:chExt cx="1824" cy="768"/>
            </a:xfrm>
          </p:grpSpPr>
          <p:sp>
            <p:nvSpPr>
              <p:cNvPr id="397557" name="Line 245"/>
              <p:cNvSpPr>
                <a:spLocks noChangeShapeType="1"/>
              </p:cNvSpPr>
              <p:nvPr/>
            </p:nvSpPr>
            <p:spPr bwMode="auto">
              <a:xfrm>
                <a:off x="816" y="3024"/>
                <a:ext cx="1200" cy="0"/>
              </a:xfrm>
              <a:prstGeom prst="line">
                <a:avLst/>
              </a:prstGeom>
              <a:noFill/>
              <a:ln w="952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58" name="Oval 246"/>
              <p:cNvSpPr>
                <a:spLocks noChangeArrowheads="1"/>
              </p:cNvSpPr>
              <p:nvPr/>
            </p:nvSpPr>
            <p:spPr bwMode="auto">
              <a:xfrm>
                <a:off x="2016" y="2928"/>
                <a:ext cx="480" cy="192"/>
              </a:xfrm>
              <a:prstGeom prst="ellipse">
                <a:avLst/>
              </a:prstGeom>
              <a:solidFill>
                <a:schemeClr val="accent1"/>
              </a:solidFill>
              <a:ln w="9525">
                <a:solidFill>
                  <a:schemeClr val="bg2"/>
                </a:solidFill>
                <a:round/>
                <a:headEnd/>
                <a:tailEnd/>
              </a:ln>
            </p:spPr>
            <p:txBody>
              <a:bodyPr wrap="none" anchor="ctr"/>
              <a:lstStyle/>
              <a:p>
                <a:endParaRPr lang="ja-JP" altLang="en-US"/>
              </a:p>
            </p:txBody>
          </p:sp>
          <p:sp>
            <p:nvSpPr>
              <p:cNvPr id="397559" name="Line 247"/>
              <p:cNvSpPr>
                <a:spLocks noChangeShapeType="1"/>
              </p:cNvSpPr>
              <p:nvPr/>
            </p:nvSpPr>
            <p:spPr bwMode="auto">
              <a:xfrm flipH="1" flipV="1">
                <a:off x="1536"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0" name="Line 248"/>
              <p:cNvSpPr>
                <a:spLocks noChangeShapeType="1"/>
              </p:cNvSpPr>
              <p:nvPr/>
            </p:nvSpPr>
            <p:spPr bwMode="auto">
              <a:xfrm flipH="1" flipV="1">
                <a:off x="1200"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1" name="Line 249"/>
              <p:cNvSpPr>
                <a:spLocks noChangeShapeType="1"/>
              </p:cNvSpPr>
              <p:nvPr/>
            </p:nvSpPr>
            <p:spPr bwMode="auto">
              <a:xfrm flipH="1" flipV="1">
                <a:off x="864"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2" name="Line 250"/>
              <p:cNvSpPr>
                <a:spLocks noChangeShapeType="1"/>
              </p:cNvSpPr>
              <p:nvPr/>
            </p:nvSpPr>
            <p:spPr bwMode="auto">
              <a:xfrm flipH="1">
                <a:off x="1008"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3" name="Line 251"/>
              <p:cNvSpPr>
                <a:spLocks noChangeShapeType="1"/>
              </p:cNvSpPr>
              <p:nvPr/>
            </p:nvSpPr>
            <p:spPr bwMode="auto">
              <a:xfrm flipH="1">
                <a:off x="1344"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4" name="Line 252"/>
              <p:cNvSpPr>
                <a:spLocks noChangeShapeType="1"/>
              </p:cNvSpPr>
              <p:nvPr/>
            </p:nvSpPr>
            <p:spPr bwMode="auto">
              <a:xfrm flipH="1">
                <a:off x="1680"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5" name="Line 253"/>
              <p:cNvSpPr>
                <a:spLocks noChangeShapeType="1"/>
              </p:cNvSpPr>
              <p:nvPr/>
            </p:nvSpPr>
            <p:spPr bwMode="auto">
              <a:xfrm>
                <a:off x="816"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6" name="Line 254"/>
              <p:cNvSpPr>
                <a:spLocks noChangeShapeType="1"/>
              </p:cNvSpPr>
              <p:nvPr/>
            </p:nvSpPr>
            <p:spPr bwMode="auto">
              <a:xfrm>
                <a:off x="1056" y="283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7" name="Line 255"/>
              <p:cNvSpPr>
                <a:spLocks noChangeShapeType="1"/>
              </p:cNvSpPr>
              <p:nvPr/>
            </p:nvSpPr>
            <p:spPr bwMode="auto">
              <a:xfrm>
                <a:off x="1344"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8" name="Line 256"/>
              <p:cNvSpPr>
                <a:spLocks noChangeShapeType="1"/>
              </p:cNvSpPr>
              <p:nvPr/>
            </p:nvSpPr>
            <p:spPr bwMode="auto">
              <a:xfrm>
                <a:off x="1584"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69" name="Line 257"/>
              <p:cNvSpPr>
                <a:spLocks noChangeShapeType="1"/>
              </p:cNvSpPr>
              <p:nvPr/>
            </p:nvSpPr>
            <p:spPr bwMode="auto">
              <a:xfrm>
                <a:off x="1488"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0" name="Line 258"/>
              <p:cNvSpPr>
                <a:spLocks noChangeShapeType="1"/>
              </p:cNvSpPr>
              <p:nvPr/>
            </p:nvSpPr>
            <p:spPr bwMode="auto">
              <a:xfrm>
                <a:off x="768"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1" name="Line 259"/>
              <p:cNvSpPr>
                <a:spLocks noChangeShapeType="1"/>
              </p:cNvSpPr>
              <p:nvPr/>
            </p:nvSpPr>
            <p:spPr bwMode="auto">
              <a:xfrm>
                <a:off x="672"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2" name="Line 260"/>
              <p:cNvSpPr>
                <a:spLocks noChangeShapeType="1"/>
              </p:cNvSpPr>
              <p:nvPr/>
            </p:nvSpPr>
            <p:spPr bwMode="auto">
              <a:xfrm>
                <a:off x="1008"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3" name="Line 261"/>
              <p:cNvSpPr>
                <a:spLocks noChangeShapeType="1"/>
              </p:cNvSpPr>
              <p:nvPr/>
            </p:nvSpPr>
            <p:spPr bwMode="auto">
              <a:xfrm>
                <a:off x="1440"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4" name="Line 262"/>
              <p:cNvSpPr>
                <a:spLocks noChangeShapeType="1"/>
              </p:cNvSpPr>
              <p:nvPr/>
            </p:nvSpPr>
            <p:spPr bwMode="auto">
              <a:xfrm>
                <a:off x="1104"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5" name="Line 263"/>
              <p:cNvSpPr>
                <a:spLocks noChangeShapeType="1"/>
              </p:cNvSpPr>
              <p:nvPr/>
            </p:nvSpPr>
            <p:spPr bwMode="auto">
              <a:xfrm>
                <a:off x="864"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6" name="Line 264"/>
              <p:cNvSpPr>
                <a:spLocks noChangeShapeType="1"/>
              </p:cNvSpPr>
              <p:nvPr/>
            </p:nvSpPr>
            <p:spPr bwMode="auto">
              <a:xfrm>
                <a:off x="1152"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7" name="Line 265"/>
              <p:cNvSpPr>
                <a:spLocks noChangeShapeType="1"/>
              </p:cNvSpPr>
              <p:nvPr/>
            </p:nvSpPr>
            <p:spPr bwMode="auto">
              <a:xfrm>
                <a:off x="1536"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97578" name="Line 266"/>
              <p:cNvSpPr>
                <a:spLocks noChangeShapeType="1"/>
              </p:cNvSpPr>
              <p:nvPr/>
            </p:nvSpPr>
            <p:spPr bwMode="auto">
              <a:xfrm>
                <a:off x="1248"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397579" name="Rectangle 267"/>
            <p:cNvSpPr>
              <a:spLocks noChangeArrowheads="1"/>
            </p:cNvSpPr>
            <p:nvPr/>
          </p:nvSpPr>
          <p:spPr bwMode="auto">
            <a:xfrm>
              <a:off x="3034" y="1176"/>
              <a:ext cx="2618" cy="47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90000"/>
                </a:lnSpc>
              </a:pPr>
              <a:r>
                <a:rPr lang="ja-JP" altLang="en-US" sz="1200" b="1">
                  <a:solidFill>
                    <a:schemeClr val="bg2"/>
                  </a:solidFill>
                  <a:ea typeface="ＭＳ ゴシック" pitchFamily="49" charset="-128"/>
                </a:rPr>
                <a:t>問題としている特性</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結果</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と、それに影響を及ぼすと</a:t>
              </a:r>
              <a:r>
                <a:rPr lang="ja-JP" altLang="en-US" sz="1200" b="1">
                  <a:solidFill>
                    <a:srgbClr val="FF3300"/>
                  </a:solidFill>
                  <a:ea typeface="ＭＳ ゴシック" pitchFamily="49" charset="-128"/>
                </a:rPr>
                <a:t>考えられる要因との関連を系統的に整理</a:t>
              </a:r>
              <a:r>
                <a:rPr lang="ja-JP" altLang="en-US" sz="1200" b="1">
                  <a:solidFill>
                    <a:schemeClr val="bg2"/>
                  </a:solidFill>
                  <a:ea typeface="ＭＳ ゴシック" pitchFamily="49" charset="-128"/>
                </a:rPr>
                <a:t>して問題の</a:t>
              </a:r>
              <a:r>
                <a:rPr lang="ja-JP" altLang="en-US" sz="1200" b="1">
                  <a:solidFill>
                    <a:srgbClr val="FF3300"/>
                  </a:solidFill>
                  <a:ea typeface="ＭＳ ゴシック" pitchFamily="49" charset="-128"/>
                </a:rPr>
                <a:t>原因を把握</a:t>
              </a:r>
              <a:r>
                <a:rPr lang="ja-JP" altLang="en-US" sz="1200" b="1">
                  <a:solidFill>
                    <a:schemeClr val="bg2"/>
                  </a:solidFill>
                  <a:ea typeface="ＭＳ ゴシック" pitchFamily="49" charset="-128"/>
                </a:rPr>
                <a:t>するための手法。</a:t>
              </a:r>
            </a:p>
          </p:txBody>
        </p:sp>
      </p:grpSp>
      <p:grpSp>
        <p:nvGrpSpPr>
          <p:cNvPr id="397580" name="Group 268"/>
          <p:cNvGrpSpPr>
            <a:grpSpLocks/>
          </p:cNvGrpSpPr>
          <p:nvPr/>
        </p:nvGrpSpPr>
        <p:grpSpPr bwMode="auto">
          <a:xfrm>
            <a:off x="279400" y="5051425"/>
            <a:ext cx="8693150" cy="795338"/>
            <a:chOff x="176" y="3182"/>
            <a:chExt cx="5476" cy="501"/>
          </a:xfrm>
        </p:grpSpPr>
        <p:sp>
          <p:nvSpPr>
            <p:cNvPr id="397581" name="Rectangle 269"/>
            <p:cNvSpPr>
              <a:spLocks noChangeArrowheads="1"/>
            </p:cNvSpPr>
            <p:nvPr/>
          </p:nvSpPr>
          <p:spPr bwMode="auto">
            <a:xfrm>
              <a:off x="176" y="3182"/>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rPr>
                <a:t>6</a:t>
              </a:r>
            </a:p>
          </p:txBody>
        </p:sp>
        <p:sp>
          <p:nvSpPr>
            <p:cNvPr id="397582" name="Rectangle 270"/>
            <p:cNvSpPr>
              <a:spLocks noChangeArrowheads="1"/>
            </p:cNvSpPr>
            <p:nvPr/>
          </p:nvSpPr>
          <p:spPr bwMode="auto">
            <a:xfrm>
              <a:off x="1672" y="3182"/>
              <a:ext cx="1396"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83" name="Rectangle 271"/>
            <p:cNvSpPr>
              <a:spLocks noChangeArrowheads="1"/>
            </p:cNvSpPr>
            <p:nvPr/>
          </p:nvSpPr>
          <p:spPr bwMode="auto">
            <a:xfrm>
              <a:off x="369" y="318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　ヒストグラム</a:t>
              </a:r>
            </a:p>
          </p:txBody>
        </p:sp>
        <p:grpSp>
          <p:nvGrpSpPr>
            <p:cNvPr id="397584" name="Group 272"/>
            <p:cNvGrpSpPr>
              <a:grpSpLocks/>
            </p:cNvGrpSpPr>
            <p:nvPr/>
          </p:nvGrpSpPr>
          <p:grpSpPr bwMode="auto">
            <a:xfrm>
              <a:off x="1902" y="3209"/>
              <a:ext cx="941" cy="415"/>
              <a:chOff x="1809" y="2564"/>
              <a:chExt cx="734" cy="359"/>
            </a:xfrm>
          </p:grpSpPr>
          <p:sp>
            <p:nvSpPr>
              <p:cNvPr id="397585" name="Rectangle 273"/>
              <p:cNvSpPr>
                <a:spLocks noChangeArrowheads="1"/>
              </p:cNvSpPr>
              <p:nvPr/>
            </p:nvSpPr>
            <p:spPr bwMode="auto">
              <a:xfrm>
                <a:off x="1960" y="2870"/>
                <a:ext cx="62"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86" name="Rectangle 274" descr="右上がり対角線 (反転)"/>
              <p:cNvSpPr>
                <a:spLocks noChangeArrowheads="1"/>
              </p:cNvSpPr>
              <p:nvPr/>
            </p:nvSpPr>
            <p:spPr bwMode="auto">
              <a:xfrm>
                <a:off x="1905"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pattFill prst="dkUpDiag">
                      <a:fgClr>
                        <a:srgbClr val="000000"/>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87" name="Line 275"/>
              <p:cNvSpPr>
                <a:spLocks noChangeShapeType="1"/>
              </p:cNvSpPr>
              <p:nvPr/>
            </p:nvSpPr>
            <p:spPr bwMode="auto">
              <a:xfrm flipV="1">
                <a:off x="1813" y="2564"/>
                <a:ext cx="0" cy="359"/>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88" name="Rectangle 276"/>
              <p:cNvSpPr>
                <a:spLocks noChangeArrowheads="1"/>
              </p:cNvSpPr>
              <p:nvPr/>
            </p:nvSpPr>
            <p:spPr bwMode="auto">
              <a:xfrm>
                <a:off x="2070" y="2724"/>
                <a:ext cx="55" cy="19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89" name="Rectangle 277"/>
              <p:cNvSpPr>
                <a:spLocks noChangeArrowheads="1"/>
              </p:cNvSpPr>
              <p:nvPr/>
            </p:nvSpPr>
            <p:spPr bwMode="auto">
              <a:xfrm>
                <a:off x="2015" y="2777"/>
                <a:ext cx="55" cy="14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0" name="Rectangle 278"/>
              <p:cNvSpPr>
                <a:spLocks noChangeArrowheads="1"/>
              </p:cNvSpPr>
              <p:nvPr/>
            </p:nvSpPr>
            <p:spPr bwMode="auto">
              <a:xfrm>
                <a:off x="2125" y="2644"/>
                <a:ext cx="55" cy="27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1" name="Rectangle 279"/>
              <p:cNvSpPr>
                <a:spLocks noChangeArrowheads="1"/>
              </p:cNvSpPr>
              <p:nvPr/>
            </p:nvSpPr>
            <p:spPr bwMode="auto">
              <a:xfrm>
                <a:off x="2180" y="2670"/>
                <a:ext cx="56" cy="2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2" name="Rectangle 280"/>
              <p:cNvSpPr>
                <a:spLocks noChangeArrowheads="1"/>
              </p:cNvSpPr>
              <p:nvPr/>
            </p:nvSpPr>
            <p:spPr bwMode="auto">
              <a:xfrm>
                <a:off x="2291" y="2843"/>
                <a:ext cx="55" cy="80"/>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3" name="Rectangle 281"/>
              <p:cNvSpPr>
                <a:spLocks noChangeArrowheads="1"/>
              </p:cNvSpPr>
              <p:nvPr/>
            </p:nvSpPr>
            <p:spPr bwMode="auto">
              <a:xfrm>
                <a:off x="2236" y="2737"/>
                <a:ext cx="55" cy="18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4" name="Rectangle 282"/>
              <p:cNvSpPr>
                <a:spLocks noChangeArrowheads="1"/>
              </p:cNvSpPr>
              <p:nvPr/>
            </p:nvSpPr>
            <p:spPr bwMode="auto">
              <a:xfrm>
                <a:off x="2346" y="2870"/>
                <a:ext cx="55"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5" name="Rectangle 283"/>
              <p:cNvSpPr>
                <a:spLocks noChangeArrowheads="1"/>
              </p:cNvSpPr>
              <p:nvPr/>
            </p:nvSpPr>
            <p:spPr bwMode="auto">
              <a:xfrm>
                <a:off x="2401"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6" name="Line 284"/>
              <p:cNvSpPr>
                <a:spLocks noChangeShapeType="1"/>
              </p:cNvSpPr>
              <p:nvPr/>
            </p:nvSpPr>
            <p:spPr bwMode="auto">
              <a:xfrm flipH="1" flipV="1">
                <a:off x="2162" y="2570"/>
                <a:ext cx="0" cy="352"/>
              </a:xfrm>
              <a:prstGeom prst="line">
                <a:avLst/>
              </a:prstGeom>
              <a:noFill/>
              <a:ln w="19050">
                <a:solidFill>
                  <a:schemeClr val="bg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597" name="Line 285"/>
              <p:cNvSpPr>
                <a:spLocks noChangeShapeType="1"/>
              </p:cNvSpPr>
              <p:nvPr/>
            </p:nvSpPr>
            <p:spPr bwMode="auto">
              <a:xfrm>
                <a:off x="1809" y="2923"/>
                <a:ext cx="734"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598" name="Rectangle 286"/>
            <p:cNvSpPr>
              <a:spLocks noChangeArrowheads="1"/>
            </p:cNvSpPr>
            <p:nvPr/>
          </p:nvSpPr>
          <p:spPr bwMode="auto">
            <a:xfrm>
              <a:off x="3034" y="3182"/>
              <a:ext cx="2618"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多数のデータをまとめて</a:t>
              </a:r>
              <a:r>
                <a:rPr lang="ja-JP" altLang="en-US" sz="1200" b="1">
                  <a:solidFill>
                    <a:srgbClr val="FF3300"/>
                  </a:solidFill>
                  <a:ea typeface="ＭＳ ゴシック" pitchFamily="49" charset="-128"/>
                </a:rPr>
                <a:t>発生度数</a:t>
              </a:r>
              <a:r>
                <a:rPr lang="ja-JP" altLang="en-US" sz="1200" b="1">
                  <a:solidFill>
                    <a:schemeClr val="bg2"/>
                  </a:solidFill>
                  <a:ea typeface="ＭＳ ゴシック" pitchFamily="49" charset="-128"/>
                </a:rPr>
                <a:t>で</a:t>
              </a:r>
              <a:r>
                <a:rPr lang="ja-JP" altLang="en-US" sz="1200" b="1">
                  <a:solidFill>
                    <a:srgbClr val="FF3300"/>
                  </a:solidFill>
                  <a:ea typeface="ＭＳ ゴシック" pitchFamily="49" charset="-128"/>
                </a:rPr>
                <a:t>グラフ化</a:t>
              </a:r>
              <a:r>
                <a:rPr lang="ja-JP" altLang="en-US" sz="1200" b="1">
                  <a:solidFill>
                    <a:schemeClr val="bg2"/>
                  </a:solidFill>
                  <a:ea typeface="ＭＳ ゴシック" pitchFamily="49" charset="-128"/>
                </a:rPr>
                <a:t>し、</a:t>
              </a:r>
            </a:p>
            <a:p>
              <a:r>
                <a:rPr lang="ja-JP" altLang="en-US" sz="1200" b="1">
                  <a:solidFill>
                    <a:srgbClr val="FF3300"/>
                  </a:solidFill>
                  <a:ea typeface="ＭＳ ゴシック" pitchFamily="49" charset="-128"/>
                </a:rPr>
                <a:t>バラツキの大きさ、分布の形</a:t>
              </a:r>
              <a:r>
                <a:rPr lang="ja-JP" altLang="en-US" sz="1200" b="1">
                  <a:solidFill>
                    <a:schemeClr val="bg2"/>
                  </a:solidFill>
                  <a:ea typeface="ＭＳ ゴシック" pitchFamily="49" charset="-128"/>
                </a:rPr>
                <a:t>、基準や目標値</a:t>
              </a:r>
            </a:p>
            <a:p>
              <a:r>
                <a:rPr lang="ja-JP" altLang="en-US" sz="1200" b="1">
                  <a:solidFill>
                    <a:schemeClr val="bg2"/>
                  </a:solidFill>
                  <a:ea typeface="ＭＳ ゴシック" pitchFamily="49" charset="-128"/>
                </a:rPr>
                <a:t>との関係を調べる手法。</a:t>
              </a:r>
            </a:p>
          </p:txBody>
        </p:sp>
      </p:grpSp>
      <p:grpSp>
        <p:nvGrpSpPr>
          <p:cNvPr id="397599" name="Group 287"/>
          <p:cNvGrpSpPr>
            <a:grpSpLocks/>
          </p:cNvGrpSpPr>
          <p:nvPr/>
        </p:nvGrpSpPr>
        <p:grpSpPr bwMode="auto">
          <a:xfrm>
            <a:off x="279400" y="5830888"/>
            <a:ext cx="8693150" cy="798512"/>
            <a:chOff x="176" y="3673"/>
            <a:chExt cx="5476" cy="503"/>
          </a:xfrm>
        </p:grpSpPr>
        <p:sp>
          <p:nvSpPr>
            <p:cNvPr id="397600" name="Rectangle 288"/>
            <p:cNvSpPr>
              <a:spLocks noChangeArrowheads="1"/>
            </p:cNvSpPr>
            <p:nvPr/>
          </p:nvSpPr>
          <p:spPr bwMode="auto">
            <a:xfrm>
              <a:off x="369" y="367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　散布図　</a:t>
              </a:r>
            </a:p>
          </p:txBody>
        </p:sp>
        <p:sp>
          <p:nvSpPr>
            <p:cNvPr id="397601" name="Rectangle 289"/>
            <p:cNvSpPr>
              <a:spLocks noChangeArrowheads="1"/>
            </p:cNvSpPr>
            <p:nvPr/>
          </p:nvSpPr>
          <p:spPr bwMode="auto">
            <a:xfrm>
              <a:off x="176" y="3677"/>
              <a:ext cx="193" cy="498"/>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rPr>
                <a:t>7</a:t>
              </a:r>
            </a:p>
          </p:txBody>
        </p:sp>
        <p:sp>
          <p:nvSpPr>
            <p:cNvPr id="397602" name="Rectangle 290"/>
            <p:cNvSpPr>
              <a:spLocks noChangeArrowheads="1"/>
            </p:cNvSpPr>
            <p:nvPr/>
          </p:nvSpPr>
          <p:spPr bwMode="auto">
            <a:xfrm>
              <a:off x="1672" y="3680"/>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603" name="Group 291"/>
            <p:cNvGrpSpPr>
              <a:grpSpLocks/>
            </p:cNvGrpSpPr>
            <p:nvPr/>
          </p:nvGrpSpPr>
          <p:grpSpPr bwMode="auto">
            <a:xfrm>
              <a:off x="1876" y="3680"/>
              <a:ext cx="889" cy="455"/>
              <a:chOff x="1876" y="3680"/>
              <a:chExt cx="889" cy="455"/>
            </a:xfrm>
          </p:grpSpPr>
          <p:sp>
            <p:nvSpPr>
              <p:cNvPr id="397604" name="Line 292"/>
              <p:cNvSpPr>
                <a:spLocks noChangeShapeType="1"/>
              </p:cNvSpPr>
              <p:nvPr/>
            </p:nvSpPr>
            <p:spPr bwMode="auto">
              <a:xfrm>
                <a:off x="1876" y="3943"/>
                <a:ext cx="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05" name="Line 293"/>
              <p:cNvSpPr>
                <a:spLocks noChangeShapeType="1"/>
              </p:cNvSpPr>
              <p:nvPr/>
            </p:nvSpPr>
            <p:spPr bwMode="auto">
              <a:xfrm>
                <a:off x="1876" y="394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06" name="Line 294"/>
              <p:cNvSpPr>
                <a:spLocks noChangeShapeType="1"/>
              </p:cNvSpPr>
              <p:nvPr/>
            </p:nvSpPr>
            <p:spPr bwMode="auto">
              <a:xfrm flipH="1">
                <a:off x="1876" y="3701"/>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07" name="Line 295"/>
              <p:cNvSpPr>
                <a:spLocks noChangeShapeType="1"/>
              </p:cNvSpPr>
              <p:nvPr/>
            </p:nvSpPr>
            <p:spPr bwMode="auto">
              <a:xfrm flipH="1">
                <a:off x="1876" y="374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08" name="Line 296"/>
              <p:cNvSpPr>
                <a:spLocks noChangeShapeType="1"/>
              </p:cNvSpPr>
              <p:nvPr/>
            </p:nvSpPr>
            <p:spPr bwMode="auto">
              <a:xfrm flipH="1">
                <a:off x="1876" y="379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09" name="Line 297"/>
              <p:cNvSpPr>
                <a:spLocks noChangeShapeType="1"/>
              </p:cNvSpPr>
              <p:nvPr/>
            </p:nvSpPr>
            <p:spPr bwMode="auto">
              <a:xfrm flipH="1">
                <a:off x="1876" y="3846"/>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0" name="Line 298"/>
              <p:cNvSpPr>
                <a:spLocks noChangeShapeType="1"/>
              </p:cNvSpPr>
              <p:nvPr/>
            </p:nvSpPr>
            <p:spPr bwMode="auto">
              <a:xfrm flipH="1">
                <a:off x="1876" y="3894"/>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1" name="Line 299"/>
              <p:cNvSpPr>
                <a:spLocks noChangeShapeType="1"/>
              </p:cNvSpPr>
              <p:nvPr/>
            </p:nvSpPr>
            <p:spPr bwMode="auto">
              <a:xfrm flipH="1">
                <a:off x="1876" y="399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2" name="Line 300"/>
              <p:cNvSpPr>
                <a:spLocks noChangeShapeType="1"/>
              </p:cNvSpPr>
              <p:nvPr/>
            </p:nvSpPr>
            <p:spPr bwMode="auto">
              <a:xfrm flipH="1">
                <a:off x="1876" y="403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3" name="Line 301"/>
              <p:cNvSpPr>
                <a:spLocks noChangeShapeType="1"/>
              </p:cNvSpPr>
              <p:nvPr/>
            </p:nvSpPr>
            <p:spPr bwMode="auto">
              <a:xfrm flipH="1" flipV="1">
                <a:off x="200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4" name="Line 302"/>
              <p:cNvSpPr>
                <a:spLocks noChangeShapeType="1"/>
              </p:cNvSpPr>
              <p:nvPr/>
            </p:nvSpPr>
            <p:spPr bwMode="auto">
              <a:xfrm flipH="1">
                <a:off x="1876" y="413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5" name="Line 303"/>
              <p:cNvSpPr>
                <a:spLocks noChangeShapeType="1"/>
              </p:cNvSpPr>
              <p:nvPr/>
            </p:nvSpPr>
            <p:spPr bwMode="auto">
              <a:xfrm flipH="1">
                <a:off x="1876" y="411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6" name="Line 304"/>
              <p:cNvSpPr>
                <a:spLocks noChangeShapeType="1"/>
              </p:cNvSpPr>
              <p:nvPr/>
            </p:nvSpPr>
            <p:spPr bwMode="auto">
              <a:xfrm flipH="1">
                <a:off x="1876" y="406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7" name="Line 305"/>
              <p:cNvSpPr>
                <a:spLocks noChangeShapeType="1"/>
              </p:cNvSpPr>
              <p:nvPr/>
            </p:nvSpPr>
            <p:spPr bwMode="auto">
              <a:xfrm flipH="1">
                <a:off x="1876" y="401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8" name="Line 306"/>
              <p:cNvSpPr>
                <a:spLocks noChangeShapeType="1"/>
              </p:cNvSpPr>
              <p:nvPr/>
            </p:nvSpPr>
            <p:spPr bwMode="auto">
              <a:xfrm flipH="1">
                <a:off x="1876" y="396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19" name="Line 307"/>
              <p:cNvSpPr>
                <a:spLocks noChangeShapeType="1"/>
              </p:cNvSpPr>
              <p:nvPr/>
            </p:nvSpPr>
            <p:spPr bwMode="auto">
              <a:xfrm flipH="1">
                <a:off x="1876" y="391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0" name="Line 308"/>
              <p:cNvSpPr>
                <a:spLocks noChangeShapeType="1"/>
              </p:cNvSpPr>
              <p:nvPr/>
            </p:nvSpPr>
            <p:spPr bwMode="auto">
              <a:xfrm flipH="1">
                <a:off x="1876" y="3870"/>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1" name="Line 309"/>
              <p:cNvSpPr>
                <a:spLocks noChangeShapeType="1"/>
              </p:cNvSpPr>
              <p:nvPr/>
            </p:nvSpPr>
            <p:spPr bwMode="auto">
              <a:xfrm flipH="1">
                <a:off x="1876" y="3822"/>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2" name="Line 310"/>
              <p:cNvSpPr>
                <a:spLocks noChangeShapeType="1"/>
              </p:cNvSpPr>
              <p:nvPr/>
            </p:nvSpPr>
            <p:spPr bwMode="auto">
              <a:xfrm flipH="1">
                <a:off x="1876" y="3773"/>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3" name="Line 311"/>
              <p:cNvSpPr>
                <a:spLocks noChangeShapeType="1"/>
              </p:cNvSpPr>
              <p:nvPr/>
            </p:nvSpPr>
            <p:spPr bwMode="auto">
              <a:xfrm flipH="1">
                <a:off x="1876" y="372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4" name="Line 312"/>
              <p:cNvSpPr>
                <a:spLocks noChangeShapeType="1"/>
              </p:cNvSpPr>
              <p:nvPr/>
            </p:nvSpPr>
            <p:spPr bwMode="auto">
              <a:xfrm flipH="1" flipV="1">
                <a:off x="1876" y="3680"/>
                <a:ext cx="0" cy="455"/>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5" name="Line 313"/>
              <p:cNvSpPr>
                <a:spLocks noChangeShapeType="1"/>
              </p:cNvSpPr>
              <p:nvPr/>
            </p:nvSpPr>
            <p:spPr bwMode="auto">
              <a:xfrm flipV="1">
                <a:off x="1876" y="4135"/>
                <a:ext cx="889"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6" name="Line 314"/>
              <p:cNvSpPr>
                <a:spLocks noChangeShapeType="1"/>
              </p:cNvSpPr>
              <p:nvPr/>
            </p:nvSpPr>
            <p:spPr bwMode="auto">
              <a:xfrm flipH="1" flipV="1">
                <a:off x="213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7" name="Line 315"/>
              <p:cNvSpPr>
                <a:spLocks noChangeShapeType="1"/>
              </p:cNvSpPr>
              <p:nvPr/>
            </p:nvSpPr>
            <p:spPr bwMode="auto">
              <a:xfrm flipH="1" flipV="1">
                <a:off x="207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8" name="Line 316"/>
              <p:cNvSpPr>
                <a:spLocks noChangeShapeType="1"/>
              </p:cNvSpPr>
              <p:nvPr/>
            </p:nvSpPr>
            <p:spPr bwMode="auto">
              <a:xfrm flipH="1" flipV="1">
                <a:off x="2202"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29" name="Line 317"/>
              <p:cNvSpPr>
                <a:spLocks noChangeShapeType="1"/>
              </p:cNvSpPr>
              <p:nvPr/>
            </p:nvSpPr>
            <p:spPr bwMode="auto">
              <a:xfrm flipH="1" flipV="1">
                <a:off x="233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0" name="Line 318"/>
              <p:cNvSpPr>
                <a:spLocks noChangeShapeType="1"/>
              </p:cNvSpPr>
              <p:nvPr/>
            </p:nvSpPr>
            <p:spPr bwMode="auto">
              <a:xfrm flipH="1" flipV="1">
                <a:off x="2268"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1" name="Line 319"/>
              <p:cNvSpPr>
                <a:spLocks noChangeShapeType="1"/>
              </p:cNvSpPr>
              <p:nvPr/>
            </p:nvSpPr>
            <p:spPr bwMode="auto">
              <a:xfrm flipH="1" flipV="1">
                <a:off x="239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2" name="Line 320"/>
              <p:cNvSpPr>
                <a:spLocks noChangeShapeType="1"/>
              </p:cNvSpPr>
              <p:nvPr/>
            </p:nvSpPr>
            <p:spPr bwMode="auto">
              <a:xfrm flipH="1" flipV="1">
                <a:off x="246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3" name="Line 321"/>
              <p:cNvSpPr>
                <a:spLocks noChangeShapeType="1"/>
              </p:cNvSpPr>
              <p:nvPr/>
            </p:nvSpPr>
            <p:spPr bwMode="auto">
              <a:xfrm flipH="1" flipV="1">
                <a:off x="2527"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4" name="Line 322"/>
              <p:cNvSpPr>
                <a:spLocks noChangeShapeType="1"/>
              </p:cNvSpPr>
              <p:nvPr/>
            </p:nvSpPr>
            <p:spPr bwMode="auto">
              <a:xfrm flipH="1" flipV="1">
                <a:off x="259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5" name="Line 323"/>
              <p:cNvSpPr>
                <a:spLocks noChangeShapeType="1"/>
              </p:cNvSpPr>
              <p:nvPr/>
            </p:nvSpPr>
            <p:spPr bwMode="auto">
              <a:xfrm flipH="1" flipV="1">
                <a:off x="2657"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6" name="Line 324"/>
              <p:cNvSpPr>
                <a:spLocks noChangeShapeType="1"/>
              </p:cNvSpPr>
              <p:nvPr/>
            </p:nvSpPr>
            <p:spPr bwMode="auto">
              <a:xfrm flipH="1" flipV="1">
                <a:off x="272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7" name="Line 325"/>
              <p:cNvSpPr>
                <a:spLocks noChangeShapeType="1"/>
              </p:cNvSpPr>
              <p:nvPr/>
            </p:nvSpPr>
            <p:spPr bwMode="auto">
              <a:xfrm flipH="1" flipV="1">
                <a:off x="194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8" name="Line 326"/>
              <p:cNvSpPr>
                <a:spLocks noChangeShapeType="1"/>
              </p:cNvSpPr>
              <p:nvPr/>
            </p:nvSpPr>
            <p:spPr bwMode="auto">
              <a:xfrm flipH="1">
                <a:off x="1876" y="408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39" name="Oval 327"/>
              <p:cNvSpPr>
                <a:spLocks noChangeArrowheads="1"/>
              </p:cNvSpPr>
              <p:nvPr/>
            </p:nvSpPr>
            <p:spPr bwMode="auto">
              <a:xfrm>
                <a:off x="1930" y="40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0" name="Oval 328"/>
              <p:cNvSpPr>
                <a:spLocks noChangeArrowheads="1"/>
              </p:cNvSpPr>
              <p:nvPr/>
            </p:nvSpPr>
            <p:spPr bwMode="auto">
              <a:xfrm>
                <a:off x="1999" y="4081"/>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1" name="Oval 329"/>
              <p:cNvSpPr>
                <a:spLocks noChangeArrowheads="1"/>
              </p:cNvSpPr>
              <p:nvPr/>
            </p:nvSpPr>
            <p:spPr bwMode="auto">
              <a:xfrm>
                <a:off x="2059" y="4107"/>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2" name="Oval 330"/>
              <p:cNvSpPr>
                <a:spLocks noChangeArrowheads="1"/>
              </p:cNvSpPr>
              <p:nvPr/>
            </p:nvSpPr>
            <p:spPr bwMode="auto">
              <a:xfrm>
                <a:off x="2060" y="393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3" name="Oval 331"/>
              <p:cNvSpPr>
                <a:spLocks noChangeArrowheads="1"/>
              </p:cNvSpPr>
              <p:nvPr/>
            </p:nvSpPr>
            <p:spPr bwMode="auto">
              <a:xfrm>
                <a:off x="2191" y="3983"/>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4" name="Oval 332"/>
              <p:cNvSpPr>
                <a:spLocks noChangeArrowheads="1"/>
              </p:cNvSpPr>
              <p:nvPr/>
            </p:nvSpPr>
            <p:spPr bwMode="auto">
              <a:xfrm>
                <a:off x="2256" y="4035"/>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5" name="Oval 333"/>
              <p:cNvSpPr>
                <a:spLocks noChangeArrowheads="1"/>
              </p:cNvSpPr>
              <p:nvPr/>
            </p:nvSpPr>
            <p:spPr bwMode="auto">
              <a:xfrm>
                <a:off x="2126" y="388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6" name="Oval 334"/>
              <p:cNvSpPr>
                <a:spLocks noChangeArrowheads="1"/>
              </p:cNvSpPr>
              <p:nvPr/>
            </p:nvSpPr>
            <p:spPr bwMode="auto">
              <a:xfrm>
                <a:off x="2517"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7" name="Oval 335"/>
              <p:cNvSpPr>
                <a:spLocks noChangeArrowheads="1"/>
              </p:cNvSpPr>
              <p:nvPr/>
            </p:nvSpPr>
            <p:spPr bwMode="auto">
              <a:xfrm>
                <a:off x="2129" y="3985"/>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8" name="Oval 336"/>
              <p:cNvSpPr>
                <a:spLocks noChangeArrowheads="1"/>
              </p:cNvSpPr>
              <p:nvPr/>
            </p:nvSpPr>
            <p:spPr bwMode="auto">
              <a:xfrm>
                <a:off x="232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49" name="Oval 337"/>
              <p:cNvSpPr>
                <a:spLocks noChangeArrowheads="1"/>
              </p:cNvSpPr>
              <p:nvPr/>
            </p:nvSpPr>
            <p:spPr bwMode="auto">
              <a:xfrm>
                <a:off x="2193" y="3912"/>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50" name="Oval 338"/>
              <p:cNvSpPr>
                <a:spLocks noChangeArrowheads="1"/>
              </p:cNvSpPr>
              <p:nvPr/>
            </p:nvSpPr>
            <p:spPr bwMode="auto">
              <a:xfrm>
                <a:off x="2060" y="4008"/>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51" name="Oval 339"/>
              <p:cNvSpPr>
                <a:spLocks noChangeArrowheads="1"/>
              </p:cNvSpPr>
              <p:nvPr/>
            </p:nvSpPr>
            <p:spPr bwMode="auto">
              <a:xfrm>
                <a:off x="2191" y="4032"/>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652" name="Group 340"/>
              <p:cNvGrpSpPr>
                <a:grpSpLocks/>
              </p:cNvGrpSpPr>
              <p:nvPr/>
            </p:nvGrpSpPr>
            <p:grpSpPr bwMode="auto">
              <a:xfrm>
                <a:off x="2183" y="3884"/>
                <a:ext cx="45" cy="24"/>
                <a:chOff x="3816" y="1848"/>
                <a:chExt cx="96" cy="96"/>
              </a:xfrm>
            </p:grpSpPr>
            <p:sp>
              <p:nvSpPr>
                <p:cNvPr id="397653" name="Oval 341"/>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54" name="Oval 342"/>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655" name="Oval 343"/>
              <p:cNvSpPr>
                <a:spLocks noChangeArrowheads="1"/>
              </p:cNvSpPr>
              <p:nvPr/>
            </p:nvSpPr>
            <p:spPr bwMode="auto">
              <a:xfrm>
                <a:off x="2256" y="3963"/>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56" name="Oval 344"/>
              <p:cNvSpPr>
                <a:spLocks noChangeArrowheads="1"/>
              </p:cNvSpPr>
              <p:nvPr/>
            </p:nvSpPr>
            <p:spPr bwMode="auto">
              <a:xfrm>
                <a:off x="2259" y="393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657" name="Group 345"/>
              <p:cNvGrpSpPr>
                <a:grpSpLocks/>
              </p:cNvGrpSpPr>
              <p:nvPr/>
            </p:nvGrpSpPr>
            <p:grpSpPr bwMode="auto">
              <a:xfrm>
                <a:off x="2249" y="3906"/>
                <a:ext cx="43" cy="24"/>
                <a:chOff x="3816" y="1848"/>
                <a:chExt cx="96" cy="96"/>
              </a:xfrm>
            </p:grpSpPr>
            <p:sp>
              <p:nvSpPr>
                <p:cNvPr id="397658" name="Oval 346"/>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59" name="Oval 347"/>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660" name="Oval 348"/>
              <p:cNvSpPr>
                <a:spLocks noChangeArrowheads="1"/>
              </p:cNvSpPr>
              <p:nvPr/>
            </p:nvSpPr>
            <p:spPr bwMode="auto">
              <a:xfrm>
                <a:off x="2325" y="39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61" name="Oval 349"/>
              <p:cNvSpPr>
                <a:spLocks noChangeArrowheads="1"/>
              </p:cNvSpPr>
              <p:nvPr/>
            </p:nvSpPr>
            <p:spPr bwMode="auto">
              <a:xfrm>
                <a:off x="2318"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62" name="Oval 350"/>
              <p:cNvSpPr>
                <a:spLocks noChangeArrowheads="1"/>
              </p:cNvSpPr>
              <p:nvPr/>
            </p:nvSpPr>
            <p:spPr bwMode="auto">
              <a:xfrm>
                <a:off x="2321" y="3841"/>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63" name="Oval 351"/>
              <p:cNvSpPr>
                <a:spLocks noChangeArrowheads="1"/>
              </p:cNvSpPr>
              <p:nvPr/>
            </p:nvSpPr>
            <p:spPr bwMode="auto">
              <a:xfrm>
                <a:off x="2321" y="3813"/>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64" name="Oval 352"/>
              <p:cNvSpPr>
                <a:spLocks noChangeArrowheads="1"/>
              </p:cNvSpPr>
              <p:nvPr/>
            </p:nvSpPr>
            <p:spPr bwMode="auto">
              <a:xfrm>
                <a:off x="2451" y="3888"/>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665" name="Group 353"/>
              <p:cNvGrpSpPr>
                <a:grpSpLocks/>
              </p:cNvGrpSpPr>
              <p:nvPr/>
            </p:nvGrpSpPr>
            <p:grpSpPr bwMode="auto">
              <a:xfrm>
                <a:off x="2441" y="3820"/>
                <a:ext cx="43" cy="24"/>
                <a:chOff x="3816" y="1848"/>
                <a:chExt cx="96" cy="96"/>
              </a:xfrm>
            </p:grpSpPr>
            <p:sp>
              <p:nvSpPr>
                <p:cNvPr id="397666" name="Oval 354"/>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67" name="Oval 355"/>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668" name="Oval 356"/>
              <p:cNvSpPr>
                <a:spLocks noChangeArrowheads="1"/>
              </p:cNvSpPr>
              <p:nvPr/>
            </p:nvSpPr>
            <p:spPr bwMode="auto">
              <a:xfrm>
                <a:off x="245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97669" name="Group 357"/>
              <p:cNvGrpSpPr>
                <a:grpSpLocks/>
              </p:cNvGrpSpPr>
              <p:nvPr/>
            </p:nvGrpSpPr>
            <p:grpSpPr bwMode="auto">
              <a:xfrm>
                <a:off x="2441" y="3740"/>
                <a:ext cx="43" cy="24"/>
                <a:chOff x="3816" y="1848"/>
                <a:chExt cx="96" cy="96"/>
              </a:xfrm>
            </p:grpSpPr>
            <p:sp>
              <p:nvSpPr>
                <p:cNvPr id="397670" name="Oval 358"/>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1" name="Oval 359"/>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672" name="Oval 360"/>
              <p:cNvSpPr>
                <a:spLocks noChangeArrowheads="1"/>
              </p:cNvSpPr>
              <p:nvPr/>
            </p:nvSpPr>
            <p:spPr bwMode="auto">
              <a:xfrm>
                <a:off x="2386" y="398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3" name="Oval 361"/>
              <p:cNvSpPr>
                <a:spLocks noChangeArrowheads="1"/>
              </p:cNvSpPr>
              <p:nvPr/>
            </p:nvSpPr>
            <p:spPr bwMode="auto">
              <a:xfrm>
                <a:off x="2386" y="3934"/>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4" name="Oval 362"/>
              <p:cNvSpPr>
                <a:spLocks noChangeArrowheads="1"/>
              </p:cNvSpPr>
              <p:nvPr/>
            </p:nvSpPr>
            <p:spPr bwMode="auto">
              <a:xfrm>
                <a:off x="2386" y="388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5" name="Oval 363"/>
              <p:cNvSpPr>
                <a:spLocks noChangeArrowheads="1"/>
              </p:cNvSpPr>
              <p:nvPr/>
            </p:nvSpPr>
            <p:spPr bwMode="auto">
              <a:xfrm>
                <a:off x="2386"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6" name="Oval 364"/>
              <p:cNvSpPr>
                <a:spLocks noChangeArrowheads="1"/>
              </p:cNvSpPr>
              <p:nvPr/>
            </p:nvSpPr>
            <p:spPr bwMode="auto">
              <a:xfrm>
                <a:off x="2517" y="3792"/>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7" name="Oval 365"/>
              <p:cNvSpPr>
                <a:spLocks noChangeArrowheads="1"/>
              </p:cNvSpPr>
              <p:nvPr/>
            </p:nvSpPr>
            <p:spPr bwMode="auto">
              <a:xfrm>
                <a:off x="2512" y="3768"/>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8" name="Oval 366"/>
              <p:cNvSpPr>
                <a:spLocks noChangeArrowheads="1"/>
              </p:cNvSpPr>
              <p:nvPr/>
            </p:nvSpPr>
            <p:spPr bwMode="auto">
              <a:xfrm>
                <a:off x="251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79" name="Oval 367"/>
              <p:cNvSpPr>
                <a:spLocks noChangeArrowheads="1"/>
              </p:cNvSpPr>
              <p:nvPr/>
            </p:nvSpPr>
            <p:spPr bwMode="auto">
              <a:xfrm>
                <a:off x="2581" y="3717"/>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80" name="Oval 368"/>
              <p:cNvSpPr>
                <a:spLocks noChangeArrowheads="1"/>
              </p:cNvSpPr>
              <p:nvPr/>
            </p:nvSpPr>
            <p:spPr bwMode="auto">
              <a:xfrm>
                <a:off x="2649"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81" name="Oval 369"/>
              <p:cNvSpPr>
                <a:spLocks noChangeArrowheads="1"/>
              </p:cNvSpPr>
              <p:nvPr/>
            </p:nvSpPr>
            <p:spPr bwMode="auto">
              <a:xfrm>
                <a:off x="264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97682" name="Rectangle 370"/>
            <p:cNvSpPr>
              <a:spLocks noChangeArrowheads="1"/>
            </p:cNvSpPr>
            <p:nvPr/>
          </p:nvSpPr>
          <p:spPr bwMode="auto">
            <a:xfrm>
              <a:off x="3034" y="3673"/>
              <a:ext cx="2618" cy="50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solidFill>
                    <a:schemeClr val="bg2"/>
                  </a:solidFill>
                  <a:ea typeface="ＭＳ ゴシック" pitchFamily="49" charset="-128"/>
                </a:rPr>
                <a:t>相互に関係を持ったデータを点で表し、</a:t>
              </a:r>
              <a:r>
                <a:rPr lang="ja-JP" altLang="en-US" sz="1200" b="1">
                  <a:solidFill>
                    <a:srgbClr val="FF3300"/>
                  </a:solidFill>
                  <a:ea typeface="ＭＳ ゴシック" pitchFamily="49" charset="-128"/>
                </a:rPr>
                <a:t>２つの</a:t>
              </a:r>
            </a:p>
            <a:p>
              <a:r>
                <a:rPr lang="ja-JP" altLang="en-US" sz="1200" b="1">
                  <a:solidFill>
                    <a:srgbClr val="FF3300"/>
                  </a:solidFill>
                  <a:ea typeface="ＭＳ ゴシック" pitchFamily="49" charset="-128"/>
                </a:rPr>
                <a:t>データの相関関係</a:t>
              </a:r>
              <a:r>
                <a:rPr lang="ja-JP" altLang="en-US" sz="1200" b="1">
                  <a:solidFill>
                    <a:schemeClr val="bg2"/>
                  </a:solidFill>
                  <a:ea typeface="ＭＳ ゴシック" pitchFamily="49" charset="-128"/>
                </a:rPr>
                <a:t>を調べる手法。</a:t>
              </a:r>
            </a:p>
          </p:txBody>
        </p:sp>
      </p:grpSp>
      <p:sp>
        <p:nvSpPr>
          <p:cNvPr id="397683" name="Rectangle 371"/>
          <p:cNvSpPr>
            <a:spLocks noChangeArrowheads="1"/>
          </p:cNvSpPr>
          <p:nvPr/>
        </p:nvSpPr>
        <p:spPr bwMode="auto">
          <a:xfrm>
            <a:off x="4829175" y="720725"/>
            <a:ext cx="4132263" cy="3460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chemeClr val="bg2"/>
                </a:solidFill>
              </a:rPr>
              <a:t>用途・目的</a:t>
            </a:r>
          </a:p>
        </p:txBody>
      </p:sp>
      <p:grpSp>
        <p:nvGrpSpPr>
          <p:cNvPr id="397684" name="Group 372"/>
          <p:cNvGrpSpPr>
            <a:grpSpLocks/>
          </p:cNvGrpSpPr>
          <p:nvPr/>
        </p:nvGrpSpPr>
        <p:grpSpPr bwMode="auto">
          <a:xfrm>
            <a:off x="279400" y="3398838"/>
            <a:ext cx="8693150" cy="793750"/>
            <a:chOff x="176" y="2141"/>
            <a:chExt cx="5476" cy="500"/>
          </a:xfrm>
        </p:grpSpPr>
        <p:sp>
          <p:nvSpPr>
            <p:cNvPr id="397685" name="Rectangle 373"/>
            <p:cNvSpPr>
              <a:spLocks noChangeArrowheads="1"/>
            </p:cNvSpPr>
            <p:nvPr/>
          </p:nvSpPr>
          <p:spPr bwMode="auto">
            <a:xfrm>
              <a:off x="1664" y="2141"/>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sz="800">
                <a:solidFill>
                  <a:schemeClr val="bg2"/>
                </a:solidFill>
              </a:endParaRPr>
            </a:p>
          </p:txBody>
        </p:sp>
        <p:sp>
          <p:nvSpPr>
            <p:cNvPr id="397686" name="Rectangle 374"/>
            <p:cNvSpPr>
              <a:spLocks noChangeArrowheads="1"/>
            </p:cNvSpPr>
            <p:nvPr/>
          </p:nvSpPr>
          <p:spPr bwMode="auto">
            <a:xfrm>
              <a:off x="369" y="2152"/>
              <a:ext cx="1302" cy="489"/>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ja-JP" altLang="en-US" sz="1600" b="1">
                  <a:solidFill>
                    <a:schemeClr val="bg2"/>
                  </a:solidFill>
                </a:rPr>
                <a:t>グラフ</a:t>
              </a:r>
            </a:p>
            <a:p>
              <a:pPr algn="ctr" eaLnBrk="0" hangingPunct="0"/>
              <a:r>
                <a:rPr lang="ja-JP" altLang="en-US" sz="1600" b="1">
                  <a:solidFill>
                    <a:schemeClr val="bg2"/>
                  </a:solidFill>
                </a:rPr>
                <a:t>（棒・円・折線）</a:t>
              </a:r>
            </a:p>
          </p:txBody>
        </p:sp>
        <p:sp>
          <p:nvSpPr>
            <p:cNvPr id="397687" name="Rectangle 375"/>
            <p:cNvSpPr>
              <a:spLocks noChangeArrowheads="1"/>
            </p:cNvSpPr>
            <p:nvPr/>
          </p:nvSpPr>
          <p:spPr bwMode="auto">
            <a:xfrm>
              <a:off x="176" y="2144"/>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rPr>
                <a:t>4</a:t>
              </a:r>
            </a:p>
          </p:txBody>
        </p:sp>
        <p:sp>
          <p:nvSpPr>
            <p:cNvPr id="397688" name="Rectangle 376"/>
            <p:cNvSpPr>
              <a:spLocks noChangeArrowheads="1"/>
            </p:cNvSpPr>
            <p:nvPr/>
          </p:nvSpPr>
          <p:spPr bwMode="auto">
            <a:xfrm>
              <a:off x="3034" y="2144"/>
              <a:ext cx="2618" cy="481"/>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200" b="1">
                  <a:solidFill>
                    <a:schemeClr val="bg2"/>
                  </a:solidFill>
                  <a:ea typeface="ＭＳ ゴシック" pitchFamily="49" charset="-128"/>
                </a:rPr>
                <a:t>データの大きさ、変化、割合などをグラフに表わすことで</a:t>
              </a:r>
              <a:r>
                <a:rPr lang="ja-JP" altLang="en-US" sz="1200" b="1">
                  <a:solidFill>
                    <a:srgbClr val="FF3300"/>
                  </a:solidFill>
                  <a:ea typeface="ＭＳ ゴシック" pitchFamily="49" charset="-128"/>
                </a:rPr>
                <a:t>データの構造、様子を一目で把握</a:t>
              </a:r>
              <a:r>
                <a:rPr lang="ja-JP" altLang="en-US" sz="1200" b="1">
                  <a:solidFill>
                    <a:schemeClr val="bg2"/>
                  </a:solidFill>
                  <a:ea typeface="ＭＳ ゴシック" pitchFamily="49" charset="-128"/>
                </a:rPr>
                <a:t>するための手法。</a:t>
              </a:r>
            </a:p>
          </p:txBody>
        </p:sp>
        <p:grpSp>
          <p:nvGrpSpPr>
            <p:cNvPr id="397689" name="Group 377"/>
            <p:cNvGrpSpPr>
              <a:grpSpLocks/>
            </p:cNvGrpSpPr>
            <p:nvPr/>
          </p:nvGrpSpPr>
          <p:grpSpPr bwMode="auto">
            <a:xfrm>
              <a:off x="1704" y="2252"/>
              <a:ext cx="1311" cy="328"/>
              <a:chOff x="1713" y="2252"/>
              <a:chExt cx="1311" cy="328"/>
            </a:xfrm>
          </p:grpSpPr>
          <p:grpSp>
            <p:nvGrpSpPr>
              <p:cNvPr id="397690" name="Group 378"/>
              <p:cNvGrpSpPr>
                <a:grpSpLocks/>
              </p:cNvGrpSpPr>
              <p:nvPr/>
            </p:nvGrpSpPr>
            <p:grpSpPr bwMode="auto">
              <a:xfrm>
                <a:off x="1713" y="2252"/>
                <a:ext cx="407" cy="328"/>
                <a:chOff x="1968" y="1919"/>
                <a:chExt cx="1824" cy="1582"/>
              </a:xfrm>
            </p:grpSpPr>
            <p:sp>
              <p:nvSpPr>
                <p:cNvPr id="397691" name="Line 379"/>
                <p:cNvSpPr>
                  <a:spLocks noChangeShapeType="1"/>
                </p:cNvSpPr>
                <p:nvPr/>
              </p:nvSpPr>
              <p:spPr bwMode="auto">
                <a:xfrm>
                  <a:off x="1968" y="1919"/>
                  <a:ext cx="0" cy="158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92" name="Line 380"/>
                <p:cNvSpPr>
                  <a:spLocks noChangeShapeType="1"/>
                </p:cNvSpPr>
                <p:nvPr/>
              </p:nvSpPr>
              <p:spPr bwMode="auto">
                <a:xfrm>
                  <a:off x="1968" y="3501"/>
                  <a:ext cx="18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93" name="Rectangle 381" descr="25%"/>
                <p:cNvSpPr>
                  <a:spLocks noChangeArrowheads="1"/>
                </p:cNvSpPr>
                <p:nvPr/>
              </p:nvSpPr>
              <p:spPr bwMode="auto">
                <a:xfrm>
                  <a:off x="2112" y="2111"/>
                  <a:ext cx="288" cy="1390"/>
                </a:xfrm>
                <a:prstGeom prst="rect">
                  <a:avLst/>
                </a:prstGeom>
                <a:noFill/>
                <a:ln w="6350">
                  <a:solidFill>
                    <a:schemeClr val="bg2"/>
                  </a:solidFill>
                  <a:miter lim="800000"/>
                  <a:headEnd/>
                  <a:tailEnd/>
                </a:ln>
                <a:effectLst/>
                <a:extLst>
                  <a:ext uri="{909E8E84-426E-40DD-AFC4-6F175D3DCCD1}">
                    <a14:hiddenFill xmlns:a14="http://schemas.microsoft.com/office/drawing/2010/main">
                      <a:pattFill prst="pct25">
                        <a:fgClr>
                          <a:srgbClr val="0000FF"/>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94" name="Rectangle 382"/>
                <p:cNvSpPr>
                  <a:spLocks noChangeArrowheads="1"/>
                </p:cNvSpPr>
                <p:nvPr/>
              </p:nvSpPr>
              <p:spPr bwMode="auto">
                <a:xfrm>
                  <a:off x="2544" y="2303"/>
                  <a:ext cx="288" cy="119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95" name="Rectangle 383"/>
                <p:cNvSpPr>
                  <a:spLocks noChangeArrowheads="1"/>
                </p:cNvSpPr>
                <p:nvPr/>
              </p:nvSpPr>
              <p:spPr bwMode="auto">
                <a:xfrm>
                  <a:off x="2976" y="2782"/>
                  <a:ext cx="288" cy="71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696" name="Rectangle 384"/>
                <p:cNvSpPr>
                  <a:spLocks noChangeArrowheads="1"/>
                </p:cNvSpPr>
                <p:nvPr/>
              </p:nvSpPr>
              <p:spPr bwMode="auto">
                <a:xfrm>
                  <a:off x="3408" y="2590"/>
                  <a:ext cx="288" cy="91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97697" name="Group 385"/>
              <p:cNvGrpSpPr>
                <a:grpSpLocks/>
              </p:cNvGrpSpPr>
              <p:nvPr/>
            </p:nvGrpSpPr>
            <p:grpSpPr bwMode="auto">
              <a:xfrm>
                <a:off x="2192" y="2279"/>
                <a:ext cx="832" cy="288"/>
                <a:chOff x="2192" y="2279"/>
                <a:chExt cx="832" cy="288"/>
              </a:xfrm>
            </p:grpSpPr>
            <p:sp>
              <p:nvSpPr>
                <p:cNvPr id="397698" name="Line 386"/>
                <p:cNvSpPr>
                  <a:spLocks noChangeShapeType="1"/>
                </p:cNvSpPr>
                <p:nvPr/>
              </p:nvSpPr>
              <p:spPr bwMode="auto">
                <a:xfrm>
                  <a:off x="2544" y="2279"/>
                  <a:ext cx="0" cy="28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699" name="Line 387"/>
                <p:cNvSpPr>
                  <a:spLocks noChangeShapeType="1"/>
                </p:cNvSpPr>
                <p:nvPr/>
              </p:nvSpPr>
              <p:spPr bwMode="auto">
                <a:xfrm>
                  <a:off x="2509" y="2533"/>
                  <a:ext cx="51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00" name="Freeform 388"/>
                <p:cNvSpPr>
                  <a:spLocks/>
                </p:cNvSpPr>
                <p:nvPr/>
              </p:nvSpPr>
              <p:spPr bwMode="auto">
                <a:xfrm>
                  <a:off x="2561" y="2313"/>
                  <a:ext cx="437" cy="144"/>
                </a:xfrm>
                <a:custGeom>
                  <a:avLst/>
                  <a:gdLst>
                    <a:gd name="T0" fmla="*/ 0 w 306"/>
                    <a:gd name="T1" fmla="*/ 60 h 102"/>
                    <a:gd name="T2" fmla="*/ 42 w 306"/>
                    <a:gd name="T3" fmla="*/ 102 h 102"/>
                    <a:gd name="T4" fmla="*/ 90 w 306"/>
                    <a:gd name="T5" fmla="*/ 36 h 102"/>
                    <a:gd name="T6" fmla="*/ 108 w 306"/>
                    <a:gd name="T7" fmla="*/ 102 h 102"/>
                    <a:gd name="T8" fmla="*/ 156 w 306"/>
                    <a:gd name="T9" fmla="*/ 24 h 102"/>
                    <a:gd name="T10" fmla="*/ 222 w 306"/>
                    <a:gd name="T11" fmla="*/ 0 h 102"/>
                    <a:gd name="T12" fmla="*/ 240 w 306"/>
                    <a:gd name="T13" fmla="*/ 66 h 102"/>
                    <a:gd name="T14" fmla="*/ 282 w 306"/>
                    <a:gd name="T15" fmla="*/ 12 h 102"/>
                    <a:gd name="T16" fmla="*/ 306 w 306"/>
                    <a:gd name="T1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6" h="102">
                      <a:moveTo>
                        <a:pt x="0" y="60"/>
                      </a:moveTo>
                      <a:lnTo>
                        <a:pt x="42" y="102"/>
                      </a:lnTo>
                      <a:lnTo>
                        <a:pt x="90" y="36"/>
                      </a:lnTo>
                      <a:lnTo>
                        <a:pt x="108" y="102"/>
                      </a:lnTo>
                      <a:lnTo>
                        <a:pt x="156" y="24"/>
                      </a:lnTo>
                      <a:lnTo>
                        <a:pt x="222" y="0"/>
                      </a:lnTo>
                      <a:lnTo>
                        <a:pt x="240" y="66"/>
                      </a:lnTo>
                      <a:lnTo>
                        <a:pt x="282" y="12"/>
                      </a:lnTo>
                      <a:lnTo>
                        <a:pt x="306" y="48"/>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01" name="Oval 389"/>
                <p:cNvSpPr>
                  <a:spLocks noChangeArrowheads="1"/>
                </p:cNvSpPr>
                <p:nvPr/>
              </p:nvSpPr>
              <p:spPr bwMode="auto">
                <a:xfrm>
                  <a:off x="2770" y="235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2" name="Oval 390"/>
                <p:cNvSpPr>
                  <a:spLocks noChangeArrowheads="1"/>
                </p:cNvSpPr>
                <p:nvPr/>
              </p:nvSpPr>
              <p:spPr bwMode="auto">
                <a:xfrm>
                  <a:off x="2898" y="24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3" name="Oval 391"/>
                <p:cNvSpPr>
                  <a:spLocks noChangeArrowheads="1"/>
                </p:cNvSpPr>
                <p:nvPr/>
              </p:nvSpPr>
              <p:spPr bwMode="auto">
                <a:xfrm>
                  <a:off x="2958" y="2333"/>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4" name="Oval 392"/>
                <p:cNvSpPr>
                  <a:spLocks noChangeArrowheads="1"/>
                </p:cNvSpPr>
                <p:nvPr/>
              </p:nvSpPr>
              <p:spPr bwMode="auto">
                <a:xfrm>
                  <a:off x="2710" y="24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5" name="Oval 393"/>
                <p:cNvSpPr>
                  <a:spLocks noChangeArrowheads="1"/>
                </p:cNvSpPr>
                <p:nvPr/>
              </p:nvSpPr>
              <p:spPr bwMode="auto">
                <a:xfrm>
                  <a:off x="2684" y="2358"/>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6" name="Oval 394"/>
                <p:cNvSpPr>
                  <a:spLocks noChangeArrowheads="1"/>
                </p:cNvSpPr>
                <p:nvPr/>
              </p:nvSpPr>
              <p:spPr bwMode="auto">
                <a:xfrm>
                  <a:off x="2615" y="2460"/>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7" name="Oval 395"/>
                <p:cNvSpPr>
                  <a:spLocks noChangeArrowheads="1"/>
                </p:cNvSpPr>
                <p:nvPr/>
              </p:nvSpPr>
              <p:spPr bwMode="auto">
                <a:xfrm>
                  <a:off x="2555" y="2401"/>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8" name="Oval 396"/>
                <p:cNvSpPr>
                  <a:spLocks noChangeArrowheads="1"/>
                </p:cNvSpPr>
                <p:nvPr/>
              </p:nvSpPr>
              <p:spPr bwMode="auto">
                <a:xfrm>
                  <a:off x="2864" y="2299"/>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09" name="Oval 397"/>
                <p:cNvSpPr>
                  <a:spLocks noChangeArrowheads="1"/>
                </p:cNvSpPr>
                <p:nvPr/>
              </p:nvSpPr>
              <p:spPr bwMode="auto">
                <a:xfrm>
                  <a:off x="2192" y="2288"/>
                  <a:ext cx="292" cy="279"/>
                </a:xfrm>
                <a:prstGeom prst="ellipse">
                  <a:avLst/>
                </a:pr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10" name="Line 398"/>
                <p:cNvSpPr>
                  <a:spLocks noChangeShapeType="1"/>
                </p:cNvSpPr>
                <p:nvPr/>
              </p:nvSpPr>
              <p:spPr bwMode="auto">
                <a:xfrm>
                  <a:off x="2338" y="2296"/>
                  <a:ext cx="0" cy="144"/>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11" name="Line 399"/>
                <p:cNvSpPr>
                  <a:spLocks noChangeShapeType="1"/>
                </p:cNvSpPr>
                <p:nvPr/>
              </p:nvSpPr>
              <p:spPr bwMode="auto">
                <a:xfrm flipV="1">
                  <a:off x="2338" y="2322"/>
                  <a:ext cx="94" cy="11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12" name="Line 400"/>
                <p:cNvSpPr>
                  <a:spLocks noChangeShapeType="1"/>
                </p:cNvSpPr>
                <p:nvPr/>
              </p:nvSpPr>
              <p:spPr bwMode="auto">
                <a:xfrm flipH="1">
                  <a:off x="2218" y="2440"/>
                  <a:ext cx="111" cy="7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13" name="Line 401"/>
                <p:cNvSpPr>
                  <a:spLocks noChangeShapeType="1"/>
                </p:cNvSpPr>
                <p:nvPr/>
              </p:nvSpPr>
              <p:spPr bwMode="auto">
                <a:xfrm>
                  <a:off x="2201" y="2364"/>
                  <a:ext cx="137" cy="76"/>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grpSp>
        <p:nvGrpSpPr>
          <p:cNvPr id="397716" name="Group 404"/>
          <p:cNvGrpSpPr>
            <a:grpSpLocks/>
          </p:cNvGrpSpPr>
          <p:nvPr/>
        </p:nvGrpSpPr>
        <p:grpSpPr bwMode="auto">
          <a:xfrm>
            <a:off x="290513" y="4167188"/>
            <a:ext cx="8693150" cy="912812"/>
            <a:chOff x="167" y="2625"/>
            <a:chExt cx="5476" cy="575"/>
          </a:xfrm>
        </p:grpSpPr>
        <p:sp>
          <p:nvSpPr>
            <p:cNvPr id="397717" name="Rectangle 405"/>
            <p:cNvSpPr>
              <a:spLocks noChangeArrowheads="1"/>
            </p:cNvSpPr>
            <p:nvPr/>
          </p:nvSpPr>
          <p:spPr bwMode="auto">
            <a:xfrm>
              <a:off x="360" y="2625"/>
              <a:ext cx="1303" cy="56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600" b="1">
                  <a:solidFill>
                    <a:schemeClr val="bg2"/>
                  </a:solidFill>
                </a:rPr>
                <a:t>　　　　管　理　図</a:t>
              </a:r>
            </a:p>
          </p:txBody>
        </p:sp>
        <p:sp>
          <p:nvSpPr>
            <p:cNvPr id="397718" name="Rectangle 406"/>
            <p:cNvSpPr>
              <a:spLocks noChangeArrowheads="1"/>
            </p:cNvSpPr>
            <p:nvPr/>
          </p:nvSpPr>
          <p:spPr bwMode="auto">
            <a:xfrm>
              <a:off x="167" y="2625"/>
              <a:ext cx="193" cy="55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ja-JP" sz="1200" b="1">
                  <a:solidFill>
                    <a:schemeClr val="bg2"/>
                  </a:solidFill>
                  <a:latin typeface="ＭＳ Ｐゴシック" pitchFamily="50" charset="-128"/>
                </a:rPr>
                <a:t>5</a:t>
              </a:r>
            </a:p>
          </p:txBody>
        </p:sp>
        <p:sp>
          <p:nvSpPr>
            <p:cNvPr id="397719" name="Rectangle 407"/>
            <p:cNvSpPr>
              <a:spLocks noChangeArrowheads="1"/>
            </p:cNvSpPr>
            <p:nvPr/>
          </p:nvSpPr>
          <p:spPr bwMode="auto">
            <a:xfrm>
              <a:off x="3034" y="2625"/>
              <a:ext cx="2609" cy="56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200" b="1">
                  <a:solidFill>
                    <a:schemeClr val="bg2"/>
                  </a:solidFill>
                  <a:ea typeface="ＭＳ ゴシック" pitchFamily="49" charset="-128"/>
                </a:rPr>
                <a:t>工程に異常が発生していないかどうかを</a:t>
              </a:r>
              <a:r>
                <a:rPr lang="ja-JP" altLang="en-US" sz="1200" b="1">
                  <a:solidFill>
                    <a:srgbClr val="FF3300"/>
                  </a:solidFill>
                  <a:ea typeface="ＭＳ ゴシック" pitchFamily="49" charset="-128"/>
                </a:rPr>
                <a:t>特性値の変動から判断</a:t>
              </a:r>
              <a:r>
                <a:rPr lang="ja-JP" altLang="en-US" sz="1200" b="1">
                  <a:solidFill>
                    <a:schemeClr val="bg2"/>
                  </a:solidFill>
                  <a:ea typeface="ＭＳ ゴシック" pitchFamily="49" charset="-128"/>
                </a:rPr>
                <a:t>するために使われる手法。</a:t>
              </a:r>
            </a:p>
          </p:txBody>
        </p:sp>
        <p:grpSp>
          <p:nvGrpSpPr>
            <p:cNvPr id="397720" name="Group 408"/>
            <p:cNvGrpSpPr>
              <a:grpSpLocks/>
            </p:cNvGrpSpPr>
            <p:nvPr/>
          </p:nvGrpSpPr>
          <p:grpSpPr bwMode="auto">
            <a:xfrm>
              <a:off x="1654" y="2632"/>
              <a:ext cx="1375" cy="568"/>
              <a:chOff x="1654" y="2632"/>
              <a:chExt cx="1375" cy="568"/>
            </a:xfrm>
          </p:grpSpPr>
          <p:grpSp>
            <p:nvGrpSpPr>
              <p:cNvPr id="397721" name="Group 409"/>
              <p:cNvGrpSpPr>
                <a:grpSpLocks/>
              </p:cNvGrpSpPr>
              <p:nvPr/>
            </p:nvGrpSpPr>
            <p:grpSpPr bwMode="auto">
              <a:xfrm>
                <a:off x="1654" y="2632"/>
                <a:ext cx="1375" cy="568"/>
                <a:chOff x="2682" y="0"/>
                <a:chExt cx="1375" cy="550"/>
              </a:xfrm>
            </p:grpSpPr>
            <p:sp>
              <p:nvSpPr>
                <p:cNvPr id="397722" name="Line 410"/>
                <p:cNvSpPr>
                  <a:spLocks noChangeShapeType="1"/>
                </p:cNvSpPr>
                <p:nvPr/>
              </p:nvSpPr>
              <p:spPr bwMode="auto">
                <a:xfrm>
                  <a:off x="2996" y="181"/>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23" name="Line 411"/>
                <p:cNvSpPr>
                  <a:spLocks noChangeShapeType="1"/>
                </p:cNvSpPr>
                <p:nvPr/>
              </p:nvSpPr>
              <p:spPr bwMode="auto">
                <a:xfrm>
                  <a:off x="2995" y="418"/>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24" name="Line 412"/>
                <p:cNvSpPr>
                  <a:spLocks noChangeShapeType="1"/>
                </p:cNvSpPr>
                <p:nvPr/>
              </p:nvSpPr>
              <p:spPr bwMode="auto">
                <a:xfrm>
                  <a:off x="3031" y="308"/>
                  <a:ext cx="618" cy="0"/>
                </a:xfrm>
                <a:prstGeom prst="line">
                  <a:avLst/>
                </a:prstGeom>
                <a:noFill/>
                <a:ln w="9525" cap="rnd">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25" name="Line 413"/>
                <p:cNvSpPr>
                  <a:spLocks noChangeShapeType="1"/>
                </p:cNvSpPr>
                <p:nvPr/>
              </p:nvSpPr>
              <p:spPr bwMode="auto">
                <a:xfrm>
                  <a:off x="3138" y="187"/>
                  <a:ext cx="68" cy="12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26" name="Line 414"/>
                <p:cNvSpPr>
                  <a:spLocks noChangeShapeType="1"/>
                </p:cNvSpPr>
                <p:nvPr/>
              </p:nvSpPr>
              <p:spPr bwMode="auto">
                <a:xfrm>
                  <a:off x="3277" y="233"/>
                  <a:ext cx="103" cy="93"/>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97727" name="Group 415"/>
                <p:cNvGrpSpPr>
                  <a:grpSpLocks/>
                </p:cNvGrpSpPr>
                <p:nvPr/>
              </p:nvGrpSpPr>
              <p:grpSpPr bwMode="auto">
                <a:xfrm>
                  <a:off x="2682" y="0"/>
                  <a:ext cx="1375" cy="550"/>
                  <a:chOff x="1663" y="2633"/>
                  <a:chExt cx="1401" cy="559"/>
                </a:xfrm>
              </p:grpSpPr>
              <p:sp>
                <p:nvSpPr>
                  <p:cNvPr id="397728" name="Rectangle 416"/>
                  <p:cNvSpPr>
                    <a:spLocks noChangeArrowheads="1"/>
                  </p:cNvSpPr>
                  <p:nvPr/>
                </p:nvSpPr>
                <p:spPr bwMode="auto">
                  <a:xfrm>
                    <a:off x="1663" y="2633"/>
                    <a:ext cx="1396" cy="55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7729" name="Freeform 417"/>
                  <p:cNvSpPr>
                    <a:spLocks/>
                  </p:cNvSpPr>
                  <p:nvPr/>
                </p:nvSpPr>
                <p:spPr bwMode="auto">
                  <a:xfrm>
                    <a:off x="2072" y="2813"/>
                    <a:ext cx="592" cy="254"/>
                  </a:xfrm>
                  <a:custGeom>
                    <a:avLst/>
                    <a:gdLst>
                      <a:gd name="T0" fmla="*/ 0 w 414"/>
                      <a:gd name="T1" fmla="*/ 120 h 180"/>
                      <a:gd name="T2" fmla="*/ 54 w 414"/>
                      <a:gd name="T3" fmla="*/ 24 h 180"/>
                      <a:gd name="T4" fmla="*/ 102 w 414"/>
                      <a:gd name="T5" fmla="*/ 180 h 180"/>
                      <a:gd name="T6" fmla="*/ 168 w 414"/>
                      <a:gd name="T7" fmla="*/ 0 h 180"/>
                      <a:gd name="T8" fmla="*/ 198 w 414"/>
                      <a:gd name="T9" fmla="*/ 144 h 180"/>
                      <a:gd name="T10" fmla="*/ 252 w 414"/>
                      <a:gd name="T11" fmla="*/ 36 h 180"/>
                      <a:gd name="T12" fmla="*/ 288 w 414"/>
                      <a:gd name="T13" fmla="*/ 132 h 180"/>
                      <a:gd name="T14" fmla="*/ 330 w 414"/>
                      <a:gd name="T15" fmla="*/ 6 h 180"/>
                      <a:gd name="T16" fmla="*/ 354 w 414"/>
                      <a:gd name="T17" fmla="*/ 78 h 180"/>
                      <a:gd name="T18" fmla="*/ 372 w 414"/>
                      <a:gd name="T19" fmla="*/ 42 h 180"/>
                      <a:gd name="T20" fmla="*/ 414 w 414"/>
                      <a:gd name="T21"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180">
                        <a:moveTo>
                          <a:pt x="0" y="120"/>
                        </a:moveTo>
                        <a:cubicBezTo>
                          <a:pt x="7" y="100"/>
                          <a:pt x="37" y="41"/>
                          <a:pt x="54" y="24"/>
                        </a:cubicBezTo>
                        <a:lnTo>
                          <a:pt x="102" y="180"/>
                        </a:lnTo>
                        <a:lnTo>
                          <a:pt x="168" y="0"/>
                        </a:lnTo>
                        <a:lnTo>
                          <a:pt x="198" y="144"/>
                        </a:lnTo>
                        <a:lnTo>
                          <a:pt x="252" y="36"/>
                        </a:lnTo>
                        <a:lnTo>
                          <a:pt x="288" y="132"/>
                        </a:lnTo>
                        <a:lnTo>
                          <a:pt x="330" y="6"/>
                        </a:lnTo>
                        <a:lnTo>
                          <a:pt x="354" y="78"/>
                        </a:lnTo>
                        <a:lnTo>
                          <a:pt x="372" y="42"/>
                        </a:lnTo>
                        <a:lnTo>
                          <a:pt x="414" y="162"/>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30" name="Text Box 418"/>
                  <p:cNvSpPr txBox="1">
                    <a:spLocks noChangeArrowheads="1"/>
                  </p:cNvSpPr>
                  <p:nvPr/>
                </p:nvSpPr>
                <p:spPr bwMode="auto">
                  <a:xfrm>
                    <a:off x="2624" y="274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ea typeface="HG正楷書体-PRO" pitchFamily="66" charset="-128"/>
                      </a:rPr>
                      <a:t>ＵＣＬ</a:t>
                    </a:r>
                  </a:p>
                </p:txBody>
              </p:sp>
              <p:sp>
                <p:nvSpPr>
                  <p:cNvPr id="397731" name="Text Box 419"/>
                  <p:cNvSpPr txBox="1">
                    <a:spLocks noChangeArrowheads="1"/>
                  </p:cNvSpPr>
                  <p:nvPr/>
                </p:nvSpPr>
                <p:spPr bwMode="auto">
                  <a:xfrm>
                    <a:off x="2640" y="298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ea typeface="HG正楷書体-PRO" pitchFamily="66" charset="-128"/>
                      </a:rPr>
                      <a:t>ＬＣＬ</a:t>
                    </a:r>
                  </a:p>
                </p:txBody>
              </p:sp>
              <p:sp>
                <p:nvSpPr>
                  <p:cNvPr id="397732" name="Text Box 420"/>
                  <p:cNvSpPr txBox="1">
                    <a:spLocks noChangeArrowheads="1"/>
                  </p:cNvSpPr>
                  <p:nvPr/>
                </p:nvSpPr>
                <p:spPr bwMode="auto">
                  <a:xfrm>
                    <a:off x="2704" y="2880"/>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a:solidFill>
                          <a:schemeClr val="bg2"/>
                        </a:solidFill>
                        <a:ea typeface="HG正楷書体-PRO" pitchFamily="66" charset="-128"/>
                      </a:rPr>
                      <a:t>平均</a:t>
                    </a:r>
                  </a:p>
                </p:txBody>
              </p:sp>
            </p:grpSp>
          </p:grpSp>
          <p:sp>
            <p:nvSpPr>
              <p:cNvPr id="397733" name="Line 421"/>
              <p:cNvSpPr>
                <a:spLocks noChangeShapeType="1"/>
              </p:cNvSpPr>
              <p:nvPr/>
            </p:nvSpPr>
            <p:spPr bwMode="auto">
              <a:xfrm>
                <a:off x="1915" y="2853"/>
                <a:ext cx="68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34" name="Line 422"/>
              <p:cNvSpPr>
                <a:spLocks noChangeShapeType="1"/>
              </p:cNvSpPr>
              <p:nvPr/>
            </p:nvSpPr>
            <p:spPr bwMode="auto">
              <a:xfrm flipV="1">
                <a:off x="1923" y="2942"/>
                <a:ext cx="736" cy="9"/>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7735" name="Line 423"/>
              <p:cNvSpPr>
                <a:spLocks noChangeShapeType="1"/>
              </p:cNvSpPr>
              <p:nvPr/>
            </p:nvSpPr>
            <p:spPr bwMode="auto">
              <a:xfrm>
                <a:off x="1924" y="3057"/>
                <a:ext cx="69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397736" name="Text Box 424"/>
          <p:cNvSpPr txBox="1">
            <a:spLocks noChangeArrowheads="1"/>
          </p:cNvSpPr>
          <p:nvPr/>
        </p:nvSpPr>
        <p:spPr bwMode="auto">
          <a:xfrm>
            <a:off x="1112838" y="71438"/>
            <a:ext cx="5060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3200">
                <a:ea typeface="HGS創英角ﾎﾟｯﾌﾟ体" pitchFamily="50" charset="-128"/>
              </a:rPr>
              <a:t>ＱＣ七つ道具の用途・目的</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399363" name="Rectangle 3"/>
          <p:cNvSpPr>
            <a:spLocks noChangeArrowheads="1"/>
          </p:cNvSpPr>
          <p:nvPr/>
        </p:nvSpPr>
        <p:spPr bwMode="auto">
          <a:xfrm>
            <a:off x="2546350" y="882650"/>
            <a:ext cx="1855788" cy="347663"/>
          </a:xfrm>
          <a:prstGeom prst="rect">
            <a:avLst/>
          </a:prstGeom>
          <a:solidFill>
            <a:srgbClr val="CCFFFF"/>
          </a:solidFill>
          <a:ln w="11176">
            <a:solidFill>
              <a:srgbClr val="000000"/>
            </a:solidFill>
            <a:miter lim="800000"/>
            <a:headEnd/>
            <a:tailEnd/>
          </a:ln>
        </p:spPr>
        <p:txBody>
          <a:bodyPr/>
          <a:lstStyle/>
          <a:p>
            <a:endParaRPr lang="ja-JP" altLang="en-US"/>
          </a:p>
        </p:txBody>
      </p:sp>
      <p:sp>
        <p:nvSpPr>
          <p:cNvPr id="399364" name="Rectangle 4"/>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p>
            <a:endParaRPr lang="ja-JP" altLang="en-US"/>
          </a:p>
        </p:txBody>
      </p:sp>
      <p:sp>
        <p:nvSpPr>
          <p:cNvPr id="399365" name="Rectangle 5"/>
          <p:cNvSpPr>
            <a:spLocks noChangeArrowheads="1"/>
          </p:cNvSpPr>
          <p:nvPr/>
        </p:nvSpPr>
        <p:spPr bwMode="auto">
          <a:xfrm>
            <a:off x="539750" y="882650"/>
            <a:ext cx="2020888" cy="361950"/>
          </a:xfrm>
          <a:prstGeom prst="rect">
            <a:avLst/>
          </a:prstGeom>
          <a:solidFill>
            <a:srgbClr val="CCFFFF"/>
          </a:solidFill>
          <a:ln w="11113">
            <a:solidFill>
              <a:srgbClr val="000000"/>
            </a:solidFill>
            <a:miter lim="800000"/>
            <a:headEnd/>
            <a:tailEnd/>
          </a:ln>
        </p:spPr>
        <p:txBody>
          <a:bodyPr/>
          <a:lstStyle/>
          <a:p>
            <a:endParaRPr lang="ja-JP" altLang="en-US"/>
          </a:p>
        </p:txBody>
      </p:sp>
      <p:sp>
        <p:nvSpPr>
          <p:cNvPr id="399366" name="Rectangle 6"/>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p>
            <a:endParaRPr lang="ja-JP" altLang="en-US"/>
          </a:p>
        </p:txBody>
      </p:sp>
      <p:sp>
        <p:nvSpPr>
          <p:cNvPr id="399367" name="Rectangle 7"/>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p>
            <a:endParaRPr lang="ja-JP" altLang="ja-JP" sz="1100">
              <a:solidFill>
                <a:schemeClr val="bg2"/>
              </a:solidFill>
            </a:endParaRPr>
          </a:p>
        </p:txBody>
      </p:sp>
      <p:sp>
        <p:nvSpPr>
          <p:cNvPr id="399368" name="Rectangle 8"/>
          <p:cNvSpPr>
            <a:spLocks noChangeArrowheads="1"/>
          </p:cNvSpPr>
          <p:nvPr/>
        </p:nvSpPr>
        <p:spPr bwMode="auto">
          <a:xfrm>
            <a:off x="546100" y="1233488"/>
            <a:ext cx="2039938" cy="720725"/>
          </a:xfrm>
          <a:prstGeom prst="rect">
            <a:avLst/>
          </a:prstGeom>
          <a:solidFill>
            <a:srgbClr val="FFFFCC"/>
          </a:solidFill>
          <a:ln w="6350">
            <a:solidFill>
              <a:srgbClr val="000000"/>
            </a:solidFill>
            <a:miter lim="800000"/>
            <a:headEnd/>
            <a:tailEnd/>
          </a:ln>
        </p:spPr>
        <p:txBody>
          <a:bodyPr anchor="ctr" anchorCtr="1"/>
          <a:lstStyle/>
          <a:p>
            <a:pPr algn="ctr"/>
            <a:r>
              <a:rPr lang="ja-JP" altLang="en-US" sz="1600" b="1">
                <a:solidFill>
                  <a:schemeClr val="bg2"/>
                </a:solidFill>
                <a:latin typeface="ＭＳ ゴシック" pitchFamily="49" charset="-128"/>
                <a:ea typeface="ＭＳ ゴシック" pitchFamily="49" charset="-128"/>
              </a:rPr>
              <a:t>連関図法</a:t>
            </a:r>
          </a:p>
        </p:txBody>
      </p:sp>
      <p:sp>
        <p:nvSpPr>
          <p:cNvPr id="399369" name="Rectangle 9"/>
          <p:cNvSpPr>
            <a:spLocks noChangeArrowheads="1"/>
          </p:cNvSpPr>
          <p:nvPr/>
        </p:nvSpPr>
        <p:spPr bwMode="auto">
          <a:xfrm>
            <a:off x="2566988" y="1230313"/>
            <a:ext cx="1849437" cy="723900"/>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370" name="Rectangle 10"/>
          <p:cNvSpPr>
            <a:spLocks noChangeArrowheads="1"/>
          </p:cNvSpPr>
          <p:nvPr/>
        </p:nvSpPr>
        <p:spPr bwMode="auto">
          <a:xfrm>
            <a:off x="2768600" y="1273175"/>
            <a:ext cx="1417638" cy="658813"/>
          </a:xfrm>
          <a:prstGeom prst="rect">
            <a:avLst/>
          </a:prstGeom>
          <a:solidFill>
            <a:srgbClr val="CCFFFF"/>
          </a:solidFill>
          <a:ln w="1588">
            <a:solidFill>
              <a:srgbClr val="000000"/>
            </a:solidFill>
            <a:miter lim="800000"/>
            <a:headEnd/>
            <a:tailEnd/>
          </a:ln>
        </p:spPr>
        <p:txBody>
          <a:bodyPr/>
          <a:lstStyle/>
          <a:p>
            <a:endParaRPr lang="ja-JP" altLang="en-US"/>
          </a:p>
        </p:txBody>
      </p:sp>
      <p:sp>
        <p:nvSpPr>
          <p:cNvPr id="399371" name="Oval 11"/>
          <p:cNvSpPr>
            <a:spLocks noChangeArrowheads="1"/>
          </p:cNvSpPr>
          <p:nvPr/>
        </p:nvSpPr>
        <p:spPr bwMode="auto">
          <a:xfrm>
            <a:off x="3030538" y="1362075"/>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399372" name="Oval 12"/>
          <p:cNvSpPr>
            <a:spLocks noChangeArrowheads="1"/>
          </p:cNvSpPr>
          <p:nvPr/>
        </p:nvSpPr>
        <p:spPr bwMode="auto">
          <a:xfrm>
            <a:off x="3262313" y="1301750"/>
            <a:ext cx="242887" cy="109538"/>
          </a:xfrm>
          <a:prstGeom prst="ellipse">
            <a:avLst/>
          </a:prstGeom>
          <a:solidFill>
            <a:srgbClr val="00CC99"/>
          </a:solidFill>
          <a:ln w="1588">
            <a:solidFill>
              <a:srgbClr val="000000"/>
            </a:solidFill>
            <a:round/>
            <a:headEnd/>
            <a:tailEnd/>
          </a:ln>
        </p:spPr>
        <p:txBody>
          <a:bodyPr/>
          <a:lstStyle/>
          <a:p>
            <a:endParaRPr lang="ja-JP" altLang="en-US"/>
          </a:p>
        </p:txBody>
      </p:sp>
      <p:sp>
        <p:nvSpPr>
          <p:cNvPr id="399373" name="Oval 13"/>
          <p:cNvSpPr>
            <a:spLocks noChangeArrowheads="1"/>
          </p:cNvSpPr>
          <p:nvPr/>
        </p:nvSpPr>
        <p:spPr bwMode="auto">
          <a:xfrm>
            <a:off x="2863850" y="1422400"/>
            <a:ext cx="244475" cy="74613"/>
          </a:xfrm>
          <a:prstGeom prst="ellipse">
            <a:avLst/>
          </a:prstGeom>
          <a:solidFill>
            <a:srgbClr val="00CC99"/>
          </a:solidFill>
          <a:ln w="1588">
            <a:solidFill>
              <a:srgbClr val="000000"/>
            </a:solidFill>
            <a:round/>
            <a:headEnd/>
            <a:tailEnd/>
          </a:ln>
        </p:spPr>
        <p:txBody>
          <a:bodyPr/>
          <a:lstStyle/>
          <a:p>
            <a:endParaRPr lang="ja-JP" altLang="en-US"/>
          </a:p>
        </p:txBody>
      </p:sp>
      <p:sp>
        <p:nvSpPr>
          <p:cNvPr id="399374" name="Oval 14"/>
          <p:cNvSpPr>
            <a:spLocks noChangeArrowheads="1"/>
          </p:cNvSpPr>
          <p:nvPr/>
        </p:nvSpPr>
        <p:spPr bwMode="auto">
          <a:xfrm>
            <a:off x="3495675" y="1401763"/>
            <a:ext cx="246063" cy="74612"/>
          </a:xfrm>
          <a:prstGeom prst="ellipse">
            <a:avLst/>
          </a:prstGeom>
          <a:solidFill>
            <a:srgbClr val="00CC99"/>
          </a:solidFill>
          <a:ln w="1588">
            <a:solidFill>
              <a:srgbClr val="000000"/>
            </a:solidFill>
            <a:round/>
            <a:headEnd/>
            <a:tailEnd/>
          </a:ln>
        </p:spPr>
        <p:txBody>
          <a:bodyPr/>
          <a:lstStyle/>
          <a:p>
            <a:endParaRPr lang="ja-JP" altLang="en-US"/>
          </a:p>
        </p:txBody>
      </p:sp>
      <p:sp>
        <p:nvSpPr>
          <p:cNvPr id="399375" name="Oval 15"/>
          <p:cNvSpPr>
            <a:spLocks noChangeArrowheads="1"/>
          </p:cNvSpPr>
          <p:nvPr/>
        </p:nvSpPr>
        <p:spPr bwMode="auto">
          <a:xfrm>
            <a:off x="2997200" y="170815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399376" name="Oval 16"/>
          <p:cNvSpPr>
            <a:spLocks noChangeArrowheads="1"/>
          </p:cNvSpPr>
          <p:nvPr/>
        </p:nvSpPr>
        <p:spPr bwMode="auto">
          <a:xfrm>
            <a:off x="3030538" y="154305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399377" name="Oval 17"/>
          <p:cNvSpPr>
            <a:spLocks noChangeArrowheads="1"/>
          </p:cNvSpPr>
          <p:nvPr/>
        </p:nvSpPr>
        <p:spPr bwMode="auto">
          <a:xfrm>
            <a:off x="3300413" y="1465263"/>
            <a:ext cx="236537" cy="74612"/>
          </a:xfrm>
          <a:prstGeom prst="ellipse">
            <a:avLst/>
          </a:prstGeom>
          <a:solidFill>
            <a:srgbClr val="00CC99"/>
          </a:solidFill>
          <a:ln w="1588">
            <a:solidFill>
              <a:srgbClr val="000000"/>
            </a:solidFill>
            <a:round/>
            <a:headEnd/>
            <a:tailEnd/>
          </a:ln>
        </p:spPr>
        <p:txBody>
          <a:bodyPr/>
          <a:lstStyle/>
          <a:p>
            <a:endParaRPr lang="ja-JP" altLang="en-US"/>
          </a:p>
        </p:txBody>
      </p:sp>
      <p:sp>
        <p:nvSpPr>
          <p:cNvPr id="399378" name="Oval 18"/>
          <p:cNvSpPr>
            <a:spLocks noChangeArrowheads="1"/>
          </p:cNvSpPr>
          <p:nvPr/>
        </p:nvSpPr>
        <p:spPr bwMode="auto">
          <a:xfrm>
            <a:off x="3195638" y="1624013"/>
            <a:ext cx="247650" cy="74612"/>
          </a:xfrm>
          <a:prstGeom prst="ellipse">
            <a:avLst/>
          </a:prstGeom>
          <a:solidFill>
            <a:srgbClr val="00CC99"/>
          </a:solidFill>
          <a:ln w="1588">
            <a:solidFill>
              <a:srgbClr val="000000"/>
            </a:solidFill>
            <a:round/>
            <a:headEnd/>
            <a:tailEnd/>
          </a:ln>
        </p:spPr>
        <p:txBody>
          <a:bodyPr/>
          <a:lstStyle/>
          <a:p>
            <a:endParaRPr lang="ja-JP" altLang="en-US"/>
          </a:p>
        </p:txBody>
      </p:sp>
      <p:sp>
        <p:nvSpPr>
          <p:cNvPr id="399379" name="Oval 19"/>
          <p:cNvSpPr>
            <a:spLocks noChangeArrowheads="1"/>
          </p:cNvSpPr>
          <p:nvPr/>
        </p:nvSpPr>
        <p:spPr bwMode="auto">
          <a:xfrm>
            <a:off x="3328988" y="1746250"/>
            <a:ext cx="247650" cy="73025"/>
          </a:xfrm>
          <a:prstGeom prst="ellipse">
            <a:avLst/>
          </a:prstGeom>
          <a:solidFill>
            <a:srgbClr val="00CC99"/>
          </a:solidFill>
          <a:ln w="1588">
            <a:solidFill>
              <a:srgbClr val="000000"/>
            </a:solidFill>
            <a:round/>
            <a:headEnd/>
            <a:tailEnd/>
          </a:ln>
        </p:spPr>
        <p:txBody>
          <a:bodyPr/>
          <a:lstStyle/>
          <a:p>
            <a:endParaRPr lang="ja-JP" altLang="en-US"/>
          </a:p>
        </p:txBody>
      </p:sp>
      <p:sp>
        <p:nvSpPr>
          <p:cNvPr id="399380" name="Oval 20"/>
          <p:cNvSpPr>
            <a:spLocks noChangeArrowheads="1"/>
          </p:cNvSpPr>
          <p:nvPr/>
        </p:nvSpPr>
        <p:spPr bwMode="auto">
          <a:xfrm>
            <a:off x="3465513" y="1543050"/>
            <a:ext cx="242887" cy="71438"/>
          </a:xfrm>
          <a:prstGeom prst="ellipse">
            <a:avLst/>
          </a:prstGeom>
          <a:solidFill>
            <a:srgbClr val="00CC99"/>
          </a:solidFill>
          <a:ln w="1588">
            <a:solidFill>
              <a:srgbClr val="000000"/>
            </a:solidFill>
            <a:round/>
            <a:headEnd/>
            <a:tailEnd/>
          </a:ln>
        </p:spPr>
        <p:txBody>
          <a:bodyPr/>
          <a:lstStyle/>
          <a:p>
            <a:endParaRPr lang="ja-JP" altLang="en-US"/>
          </a:p>
        </p:txBody>
      </p:sp>
      <p:sp>
        <p:nvSpPr>
          <p:cNvPr id="399381" name="Oval 21"/>
          <p:cNvSpPr>
            <a:spLocks noChangeArrowheads="1"/>
          </p:cNvSpPr>
          <p:nvPr/>
        </p:nvSpPr>
        <p:spPr bwMode="auto">
          <a:xfrm>
            <a:off x="3465513" y="1665288"/>
            <a:ext cx="242887" cy="73025"/>
          </a:xfrm>
          <a:prstGeom prst="ellipse">
            <a:avLst/>
          </a:prstGeom>
          <a:solidFill>
            <a:srgbClr val="00CC99"/>
          </a:solidFill>
          <a:ln w="1588">
            <a:solidFill>
              <a:srgbClr val="000000"/>
            </a:solidFill>
            <a:round/>
            <a:headEnd/>
            <a:tailEnd/>
          </a:ln>
        </p:spPr>
        <p:txBody>
          <a:bodyPr/>
          <a:lstStyle/>
          <a:p>
            <a:endParaRPr lang="ja-JP" altLang="en-US"/>
          </a:p>
        </p:txBody>
      </p:sp>
      <p:sp>
        <p:nvSpPr>
          <p:cNvPr id="399382" name="Oval 22"/>
          <p:cNvSpPr>
            <a:spLocks noChangeArrowheads="1"/>
          </p:cNvSpPr>
          <p:nvPr/>
        </p:nvSpPr>
        <p:spPr bwMode="auto">
          <a:xfrm>
            <a:off x="3765550" y="1584325"/>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399383" name="Oval 23"/>
          <p:cNvSpPr>
            <a:spLocks noChangeArrowheads="1"/>
          </p:cNvSpPr>
          <p:nvPr/>
        </p:nvSpPr>
        <p:spPr bwMode="auto">
          <a:xfrm>
            <a:off x="3697288" y="1485900"/>
            <a:ext cx="244475" cy="71438"/>
          </a:xfrm>
          <a:prstGeom prst="ellipse">
            <a:avLst/>
          </a:prstGeom>
          <a:solidFill>
            <a:srgbClr val="00CC99"/>
          </a:solidFill>
          <a:ln w="1588">
            <a:solidFill>
              <a:srgbClr val="000000"/>
            </a:solidFill>
            <a:round/>
            <a:headEnd/>
            <a:tailEnd/>
          </a:ln>
        </p:spPr>
        <p:txBody>
          <a:bodyPr/>
          <a:lstStyle/>
          <a:p>
            <a:endParaRPr lang="ja-JP" altLang="en-US"/>
          </a:p>
        </p:txBody>
      </p:sp>
      <p:sp>
        <p:nvSpPr>
          <p:cNvPr id="399384" name="Oval 24"/>
          <p:cNvSpPr>
            <a:spLocks noChangeArrowheads="1"/>
          </p:cNvSpPr>
          <p:nvPr/>
        </p:nvSpPr>
        <p:spPr bwMode="auto">
          <a:xfrm>
            <a:off x="3598863" y="1338263"/>
            <a:ext cx="244475" cy="77787"/>
          </a:xfrm>
          <a:prstGeom prst="ellipse">
            <a:avLst/>
          </a:prstGeom>
          <a:solidFill>
            <a:srgbClr val="00CC99"/>
          </a:solidFill>
          <a:ln w="1588">
            <a:solidFill>
              <a:srgbClr val="000000"/>
            </a:solidFill>
            <a:round/>
            <a:headEnd/>
            <a:tailEnd/>
          </a:ln>
        </p:spPr>
        <p:txBody>
          <a:bodyPr/>
          <a:lstStyle/>
          <a:p>
            <a:endParaRPr lang="ja-JP" altLang="en-US"/>
          </a:p>
        </p:txBody>
      </p:sp>
      <p:sp>
        <p:nvSpPr>
          <p:cNvPr id="399385" name="Oval 25"/>
          <p:cNvSpPr>
            <a:spLocks noChangeArrowheads="1"/>
          </p:cNvSpPr>
          <p:nvPr/>
        </p:nvSpPr>
        <p:spPr bwMode="auto">
          <a:xfrm>
            <a:off x="3765550" y="1746250"/>
            <a:ext cx="244475" cy="73025"/>
          </a:xfrm>
          <a:prstGeom prst="ellipse">
            <a:avLst/>
          </a:prstGeom>
          <a:solidFill>
            <a:srgbClr val="00CC99"/>
          </a:solidFill>
          <a:ln w="1588">
            <a:solidFill>
              <a:srgbClr val="000000"/>
            </a:solidFill>
            <a:round/>
            <a:headEnd/>
            <a:tailEnd/>
          </a:ln>
        </p:spPr>
        <p:txBody>
          <a:bodyPr/>
          <a:lstStyle/>
          <a:p>
            <a:endParaRPr lang="ja-JP" altLang="en-US"/>
          </a:p>
        </p:txBody>
      </p:sp>
      <p:sp>
        <p:nvSpPr>
          <p:cNvPr id="399386" name="Line 26"/>
          <p:cNvSpPr>
            <a:spLocks noChangeShapeType="1"/>
          </p:cNvSpPr>
          <p:nvPr/>
        </p:nvSpPr>
        <p:spPr bwMode="auto">
          <a:xfrm flipH="1" flipV="1">
            <a:off x="3694113" y="1695450"/>
            <a:ext cx="101600" cy="1143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87" name="Line 27"/>
          <p:cNvSpPr>
            <a:spLocks noChangeShapeType="1"/>
          </p:cNvSpPr>
          <p:nvPr/>
        </p:nvSpPr>
        <p:spPr bwMode="auto">
          <a:xfrm flipV="1">
            <a:off x="3876675" y="1584325"/>
            <a:ext cx="3175" cy="2524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88" name="Line 28"/>
          <p:cNvSpPr>
            <a:spLocks noChangeShapeType="1"/>
          </p:cNvSpPr>
          <p:nvPr/>
        </p:nvSpPr>
        <p:spPr bwMode="auto">
          <a:xfrm flipH="1" flipV="1">
            <a:off x="3660775" y="1550988"/>
            <a:ext cx="106363" cy="7302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89" name="Line 29"/>
          <p:cNvSpPr>
            <a:spLocks noChangeShapeType="1"/>
          </p:cNvSpPr>
          <p:nvPr/>
        </p:nvSpPr>
        <p:spPr bwMode="auto">
          <a:xfrm>
            <a:off x="3578225" y="1546225"/>
            <a:ext cx="1588" cy="2032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0" name="Line 30"/>
          <p:cNvSpPr>
            <a:spLocks noChangeShapeType="1"/>
          </p:cNvSpPr>
          <p:nvPr/>
        </p:nvSpPr>
        <p:spPr bwMode="auto">
          <a:xfrm>
            <a:off x="3313113" y="1624013"/>
            <a:ext cx="50800" cy="1952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1" name="Line 31"/>
          <p:cNvSpPr>
            <a:spLocks noChangeShapeType="1"/>
          </p:cNvSpPr>
          <p:nvPr/>
        </p:nvSpPr>
        <p:spPr bwMode="auto">
          <a:xfrm>
            <a:off x="3228975" y="1738313"/>
            <a:ext cx="138113" cy="174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2" name="Line 32"/>
          <p:cNvSpPr>
            <a:spLocks noChangeShapeType="1"/>
          </p:cNvSpPr>
          <p:nvPr/>
        </p:nvSpPr>
        <p:spPr bwMode="auto">
          <a:xfrm flipH="1" flipV="1">
            <a:off x="3227388" y="1550988"/>
            <a:ext cx="85725" cy="15081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3" name="Line 33"/>
          <p:cNvSpPr>
            <a:spLocks noChangeShapeType="1"/>
          </p:cNvSpPr>
          <p:nvPr/>
        </p:nvSpPr>
        <p:spPr bwMode="auto">
          <a:xfrm>
            <a:off x="3562350" y="1776413"/>
            <a:ext cx="206375"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4" name="Line 34"/>
          <p:cNvSpPr>
            <a:spLocks noChangeShapeType="1"/>
          </p:cNvSpPr>
          <p:nvPr/>
        </p:nvSpPr>
        <p:spPr bwMode="auto">
          <a:xfrm>
            <a:off x="3411538" y="1465263"/>
            <a:ext cx="173037" cy="15557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5" name="Line 35"/>
          <p:cNvSpPr>
            <a:spLocks noChangeShapeType="1"/>
          </p:cNvSpPr>
          <p:nvPr/>
        </p:nvSpPr>
        <p:spPr bwMode="auto">
          <a:xfrm flipH="1" flipV="1">
            <a:off x="3060700" y="1431925"/>
            <a:ext cx="242888" cy="7143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6" name="Line 36"/>
          <p:cNvSpPr>
            <a:spLocks noChangeShapeType="1"/>
          </p:cNvSpPr>
          <p:nvPr/>
        </p:nvSpPr>
        <p:spPr bwMode="auto">
          <a:xfrm>
            <a:off x="2978150" y="1422400"/>
            <a:ext cx="173038" cy="2079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7" name="Line 37"/>
          <p:cNvSpPr>
            <a:spLocks noChangeShapeType="1"/>
          </p:cNvSpPr>
          <p:nvPr/>
        </p:nvSpPr>
        <p:spPr bwMode="auto">
          <a:xfrm>
            <a:off x="3228975" y="1371600"/>
            <a:ext cx="188913" cy="1762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8" name="Line 38"/>
          <p:cNvSpPr>
            <a:spLocks noChangeShapeType="1"/>
          </p:cNvSpPr>
          <p:nvPr/>
        </p:nvSpPr>
        <p:spPr bwMode="auto">
          <a:xfrm>
            <a:off x="3378200" y="1301750"/>
            <a:ext cx="36513" cy="2555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399" name="Line 39"/>
          <p:cNvSpPr>
            <a:spLocks noChangeShapeType="1"/>
          </p:cNvSpPr>
          <p:nvPr/>
        </p:nvSpPr>
        <p:spPr bwMode="auto">
          <a:xfrm>
            <a:off x="3495675" y="1347788"/>
            <a:ext cx="104775" cy="269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0" name="Line 40"/>
          <p:cNvSpPr>
            <a:spLocks noChangeShapeType="1"/>
          </p:cNvSpPr>
          <p:nvPr/>
        </p:nvSpPr>
        <p:spPr bwMode="auto">
          <a:xfrm flipV="1">
            <a:off x="3146425" y="1344613"/>
            <a:ext cx="122238" cy="904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1" name="Line 41"/>
          <p:cNvSpPr>
            <a:spLocks noChangeShapeType="1"/>
          </p:cNvSpPr>
          <p:nvPr/>
        </p:nvSpPr>
        <p:spPr bwMode="auto">
          <a:xfrm flipH="1" flipV="1">
            <a:off x="3711575" y="1338263"/>
            <a:ext cx="104775" cy="23495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2" name="Line 42"/>
          <p:cNvSpPr>
            <a:spLocks noChangeShapeType="1"/>
          </p:cNvSpPr>
          <p:nvPr/>
        </p:nvSpPr>
        <p:spPr bwMode="auto">
          <a:xfrm>
            <a:off x="3814763" y="1485900"/>
            <a:ext cx="65087" cy="1825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3" name="Line 43"/>
          <p:cNvSpPr>
            <a:spLocks noChangeShapeType="1"/>
          </p:cNvSpPr>
          <p:nvPr/>
        </p:nvSpPr>
        <p:spPr bwMode="auto">
          <a:xfrm flipV="1">
            <a:off x="3495675" y="1401763"/>
            <a:ext cx="120650" cy="1285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4" name="Line 44"/>
          <p:cNvSpPr>
            <a:spLocks noChangeShapeType="1"/>
          </p:cNvSpPr>
          <p:nvPr/>
        </p:nvSpPr>
        <p:spPr bwMode="auto">
          <a:xfrm>
            <a:off x="3611563" y="1404938"/>
            <a:ext cx="85725" cy="12223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5" name="Line 45"/>
          <p:cNvSpPr>
            <a:spLocks noChangeShapeType="1"/>
          </p:cNvSpPr>
          <p:nvPr/>
        </p:nvSpPr>
        <p:spPr bwMode="auto">
          <a:xfrm flipV="1">
            <a:off x="3111500" y="1543050"/>
            <a:ext cx="34925" cy="254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6" name="Line 46"/>
          <p:cNvSpPr>
            <a:spLocks noChangeShapeType="1"/>
          </p:cNvSpPr>
          <p:nvPr/>
        </p:nvSpPr>
        <p:spPr bwMode="auto">
          <a:xfrm>
            <a:off x="2978150" y="1422400"/>
            <a:ext cx="52388" cy="381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07" name="Rectangle 47"/>
          <p:cNvSpPr>
            <a:spLocks noChangeArrowheads="1"/>
          </p:cNvSpPr>
          <p:nvPr/>
        </p:nvSpPr>
        <p:spPr bwMode="auto">
          <a:xfrm>
            <a:off x="546100" y="1954213"/>
            <a:ext cx="2039938" cy="746125"/>
          </a:xfrm>
          <a:prstGeom prst="rect">
            <a:avLst/>
          </a:prstGeom>
          <a:solidFill>
            <a:srgbClr val="FFFFCC"/>
          </a:solidFill>
          <a:ln w="6350">
            <a:solidFill>
              <a:srgbClr val="000000"/>
            </a:solidFill>
            <a:miter lim="800000"/>
            <a:headEnd/>
            <a:tailEnd/>
          </a:ln>
        </p:spPr>
        <p:txBody>
          <a:bodyPr anchor="ctr" anchorCtr="1"/>
          <a:lstStyle/>
          <a:p>
            <a:r>
              <a:rPr lang="ja-JP" altLang="en-US" sz="1600" b="1">
                <a:solidFill>
                  <a:schemeClr val="bg2"/>
                </a:solidFill>
                <a:latin typeface="ＭＳ ゴシック" pitchFamily="49" charset="-128"/>
                <a:ea typeface="ＭＳ ゴシック" pitchFamily="49" charset="-128"/>
              </a:rPr>
              <a:t>親和図法</a:t>
            </a:r>
          </a:p>
        </p:txBody>
      </p:sp>
      <p:sp>
        <p:nvSpPr>
          <p:cNvPr id="399408" name="Rectangle 48"/>
          <p:cNvSpPr>
            <a:spLocks noChangeArrowheads="1"/>
          </p:cNvSpPr>
          <p:nvPr/>
        </p:nvSpPr>
        <p:spPr bwMode="auto">
          <a:xfrm>
            <a:off x="2566988" y="1960563"/>
            <a:ext cx="1849437" cy="7350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399409" name="Group 49"/>
          <p:cNvGrpSpPr>
            <a:grpSpLocks/>
          </p:cNvGrpSpPr>
          <p:nvPr/>
        </p:nvGrpSpPr>
        <p:grpSpPr bwMode="auto">
          <a:xfrm>
            <a:off x="2768600" y="1998663"/>
            <a:ext cx="1417638" cy="660400"/>
            <a:chOff x="1599" y="1108"/>
            <a:chExt cx="610" cy="272"/>
          </a:xfrm>
        </p:grpSpPr>
        <p:sp>
          <p:nvSpPr>
            <p:cNvPr id="399410" name="Rectangle 50"/>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p>
              <a:endParaRPr lang="ja-JP" altLang="en-US"/>
            </a:p>
          </p:txBody>
        </p:sp>
        <p:grpSp>
          <p:nvGrpSpPr>
            <p:cNvPr id="399411" name="Group 51"/>
            <p:cNvGrpSpPr>
              <a:grpSpLocks/>
            </p:cNvGrpSpPr>
            <p:nvPr/>
          </p:nvGrpSpPr>
          <p:grpSpPr bwMode="auto">
            <a:xfrm>
              <a:off x="1935" y="1253"/>
              <a:ext cx="226" cy="98"/>
              <a:chOff x="1935" y="1253"/>
              <a:chExt cx="226" cy="98"/>
            </a:xfrm>
          </p:grpSpPr>
          <p:sp>
            <p:nvSpPr>
              <p:cNvPr id="399412" name="Rectangle 52"/>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413" name="Rectangle 53"/>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14" name="Rectangle 54"/>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15" name="Rectangle 55"/>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16" name="Rectangle 56"/>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17" name="Rectangle 57"/>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18" name="Rectangle 58"/>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19" name="Rectangle 59"/>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20" name="Rectangle 60"/>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21" name="Rectangle 61"/>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99422" name="Group 62"/>
            <p:cNvGrpSpPr>
              <a:grpSpLocks/>
            </p:cNvGrpSpPr>
            <p:nvPr/>
          </p:nvGrpSpPr>
          <p:grpSpPr bwMode="auto">
            <a:xfrm>
              <a:off x="1935" y="1142"/>
              <a:ext cx="226" cy="98"/>
              <a:chOff x="1935" y="1142"/>
              <a:chExt cx="226" cy="98"/>
            </a:xfrm>
          </p:grpSpPr>
          <p:sp>
            <p:nvSpPr>
              <p:cNvPr id="399423" name="Rectangle 63"/>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424" name="Rectangle 64"/>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25" name="Rectangle 65"/>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26" name="Rectangle 66"/>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27" name="Rectangle 67"/>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28" name="Rectangle 68"/>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29" name="Rectangle 69"/>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30" name="Rectangle 70"/>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31" name="Rectangle 71"/>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32" name="Rectangle 72"/>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99433" name="Group 73"/>
            <p:cNvGrpSpPr>
              <a:grpSpLocks/>
            </p:cNvGrpSpPr>
            <p:nvPr/>
          </p:nvGrpSpPr>
          <p:grpSpPr bwMode="auto">
            <a:xfrm>
              <a:off x="1647" y="1139"/>
              <a:ext cx="226" cy="99"/>
              <a:chOff x="1647" y="1139"/>
              <a:chExt cx="226" cy="99"/>
            </a:xfrm>
          </p:grpSpPr>
          <p:sp>
            <p:nvSpPr>
              <p:cNvPr id="399434" name="Rectangle 74"/>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435" name="Rectangle 75"/>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36" name="Rectangle 76"/>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37" name="Rectangle 77"/>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38" name="Rectangle 78"/>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39" name="Rectangle 79"/>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40" name="Rectangle 80"/>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41" name="Rectangle 81"/>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42" name="Rectangle 82"/>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43" name="Rectangle 83"/>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99444" name="Group 84"/>
            <p:cNvGrpSpPr>
              <a:grpSpLocks/>
            </p:cNvGrpSpPr>
            <p:nvPr/>
          </p:nvGrpSpPr>
          <p:grpSpPr bwMode="auto">
            <a:xfrm>
              <a:off x="1647" y="1253"/>
              <a:ext cx="226" cy="98"/>
              <a:chOff x="1647" y="1253"/>
              <a:chExt cx="226" cy="98"/>
            </a:xfrm>
          </p:grpSpPr>
          <p:sp>
            <p:nvSpPr>
              <p:cNvPr id="399445" name="Rectangle 85"/>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446" name="Rectangle 86"/>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47" name="Rectangle 87"/>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48" name="Rectangle 88"/>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49" name="Rectangle 89"/>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50" name="Rectangle 90"/>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51" name="Rectangle 91"/>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52" name="Rectangle 92"/>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453" name="Rectangle 93"/>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399454" name="Rectangle 94"/>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sp>
        <p:nvSpPr>
          <p:cNvPr id="399455" name="Rectangle 95"/>
          <p:cNvSpPr>
            <a:spLocks noChangeArrowheads="1"/>
          </p:cNvSpPr>
          <p:nvPr/>
        </p:nvSpPr>
        <p:spPr bwMode="auto">
          <a:xfrm>
            <a:off x="571500" y="2689225"/>
            <a:ext cx="2014538" cy="674688"/>
          </a:xfrm>
          <a:prstGeom prst="rect">
            <a:avLst/>
          </a:prstGeom>
          <a:solidFill>
            <a:srgbClr val="FFFFCC"/>
          </a:solidFill>
          <a:ln w="6350">
            <a:solidFill>
              <a:srgbClr val="000000"/>
            </a:solidFill>
            <a:miter lim="800000"/>
            <a:headEnd/>
            <a:tailEnd/>
          </a:ln>
        </p:spPr>
        <p:txBody>
          <a:bodyPr anchor="ctr" anchorCtr="1"/>
          <a:lstStyle/>
          <a:p>
            <a:r>
              <a:rPr lang="ja-JP" altLang="en-US" sz="1600" b="1">
                <a:solidFill>
                  <a:schemeClr val="bg2"/>
                </a:solidFill>
                <a:latin typeface="ＭＳ ゴシック" pitchFamily="49" charset="-128"/>
                <a:ea typeface="ＭＳ ゴシック" pitchFamily="49" charset="-128"/>
              </a:rPr>
              <a:t>系統図法</a:t>
            </a:r>
          </a:p>
        </p:txBody>
      </p:sp>
      <p:sp>
        <p:nvSpPr>
          <p:cNvPr id="399456" name="Rectangle 96"/>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399457" name="Group 97"/>
          <p:cNvGrpSpPr>
            <a:grpSpLocks/>
          </p:cNvGrpSpPr>
          <p:nvPr/>
        </p:nvGrpSpPr>
        <p:grpSpPr bwMode="auto">
          <a:xfrm>
            <a:off x="2782888" y="2728913"/>
            <a:ext cx="1403350" cy="584200"/>
            <a:chOff x="1599" y="1405"/>
            <a:chExt cx="610" cy="273"/>
          </a:xfrm>
        </p:grpSpPr>
        <p:sp>
          <p:nvSpPr>
            <p:cNvPr id="399458" name="Rectangle 98"/>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p>
              <a:endParaRPr lang="ja-JP" altLang="en-US"/>
            </a:p>
          </p:txBody>
        </p:sp>
        <p:sp>
          <p:nvSpPr>
            <p:cNvPr id="399459" name="Rectangle 99"/>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0" name="Rectangle 100"/>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1" name="Rectangle 101"/>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2" name="Rectangle 102"/>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3" name="Rectangle 103"/>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4" name="Rectangle 104"/>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5" name="Rectangle 105"/>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6" name="Rectangle 106"/>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7" name="Rectangle 107"/>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8" name="Rectangle 108"/>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69" name="Rectangle 109"/>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70" name="Rectangle 110"/>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71" name="Rectangle 111"/>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72" name="Rectangle 112"/>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73" name="Rectangle 113"/>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99474" name="Freeform 114"/>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Lst>
              <a:ahLst/>
              <a:cxnLst>
                <a:cxn ang="0">
                  <a:pos x="T0" y="T1"/>
                </a:cxn>
                <a:cxn ang="0">
                  <a:pos x="T2" y="T3"/>
                </a:cxn>
                <a:cxn ang="0">
                  <a:pos x="T4" y="T5"/>
                </a:cxn>
                <a:cxn ang="0">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75" name="Freeform 115"/>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Lst>
              <a:ahLst/>
              <a:cxnLst>
                <a:cxn ang="0">
                  <a:pos x="T0" y="T1"/>
                </a:cxn>
                <a:cxn ang="0">
                  <a:pos x="T2" y="T3"/>
                </a:cxn>
                <a:cxn ang="0">
                  <a:pos x="T4" y="T5"/>
                </a:cxn>
                <a:cxn ang="0">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76" name="Freeform 116"/>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Lst>
              <a:ahLst/>
              <a:cxnLst>
                <a:cxn ang="0">
                  <a:pos x="T0" y="T1"/>
                </a:cxn>
                <a:cxn ang="0">
                  <a:pos x="T2" y="T3"/>
                </a:cxn>
                <a:cxn ang="0">
                  <a:pos x="T4" y="T5"/>
                </a:cxn>
                <a:cxn ang="0">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77" name="Freeform 117"/>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Lst>
              <a:ahLst/>
              <a:cxnLst>
                <a:cxn ang="0">
                  <a:pos x="T0" y="T1"/>
                </a:cxn>
                <a:cxn ang="0">
                  <a:pos x="T2" y="T3"/>
                </a:cxn>
                <a:cxn ang="0">
                  <a:pos x="T4" y="T5"/>
                </a:cxn>
                <a:cxn ang="0">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78" name="Freeform 118"/>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Lst>
              <a:ahLst/>
              <a:cxnLst>
                <a:cxn ang="0">
                  <a:pos x="T0" y="T1"/>
                </a:cxn>
                <a:cxn ang="0">
                  <a:pos x="T2" y="T3"/>
                </a:cxn>
                <a:cxn ang="0">
                  <a:pos x="T4" y="T5"/>
                </a:cxn>
                <a:cxn ang="0">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79" name="Freeform 119"/>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Lst>
              <a:ahLst/>
              <a:cxnLst>
                <a:cxn ang="0">
                  <a:pos x="T0" y="T1"/>
                </a:cxn>
                <a:cxn ang="0">
                  <a:pos x="T2" y="T3"/>
                </a:cxn>
                <a:cxn ang="0">
                  <a:pos x="T4" y="T5"/>
                </a:cxn>
                <a:cxn ang="0">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480" name="Line 120"/>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1" name="Line 121"/>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2" name="Line 122"/>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3" name="Line 123"/>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4" name="Line 124"/>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5" name="Line 125"/>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6" name="Line 126"/>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87" name="Line 127"/>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399488" name="Rectangle 128"/>
          <p:cNvSpPr>
            <a:spLocks noChangeArrowheads="1"/>
          </p:cNvSpPr>
          <p:nvPr/>
        </p:nvSpPr>
        <p:spPr bwMode="auto">
          <a:xfrm>
            <a:off x="558800" y="3363913"/>
            <a:ext cx="2038350" cy="811212"/>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489" name="Rectangle 129"/>
          <p:cNvSpPr>
            <a:spLocks noChangeArrowheads="1"/>
          </p:cNvSpPr>
          <p:nvPr/>
        </p:nvSpPr>
        <p:spPr bwMode="auto">
          <a:xfrm>
            <a:off x="701675" y="3605213"/>
            <a:ext cx="163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ゴシック" pitchFamily="49" charset="-128"/>
                <a:ea typeface="ＭＳ ゴシック" pitchFamily="49" charset="-128"/>
              </a:rPr>
              <a:t>マトリックス図法</a:t>
            </a:r>
            <a:endParaRPr lang="ja-JP" altLang="en-US" sz="1600">
              <a:solidFill>
                <a:schemeClr val="bg2"/>
              </a:solidFill>
            </a:endParaRPr>
          </a:p>
        </p:txBody>
      </p:sp>
      <p:sp>
        <p:nvSpPr>
          <p:cNvPr id="399490" name="Rectangle 130"/>
          <p:cNvSpPr>
            <a:spLocks noChangeArrowheads="1"/>
          </p:cNvSpPr>
          <p:nvPr/>
        </p:nvSpPr>
        <p:spPr bwMode="auto">
          <a:xfrm>
            <a:off x="2560638" y="3363913"/>
            <a:ext cx="1862137" cy="8112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399491" name="Group 131"/>
          <p:cNvGrpSpPr>
            <a:grpSpLocks/>
          </p:cNvGrpSpPr>
          <p:nvPr/>
        </p:nvGrpSpPr>
        <p:grpSpPr bwMode="auto">
          <a:xfrm>
            <a:off x="2679700" y="3963988"/>
            <a:ext cx="628650" cy="87312"/>
            <a:chOff x="1601" y="1906"/>
            <a:chExt cx="246" cy="33"/>
          </a:xfrm>
        </p:grpSpPr>
        <p:sp>
          <p:nvSpPr>
            <p:cNvPr id="399492" name="Line 132"/>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493" name="Freeform 133"/>
            <p:cNvSpPr>
              <a:spLocks/>
            </p:cNvSpPr>
            <p:nvPr/>
          </p:nvSpPr>
          <p:spPr bwMode="auto">
            <a:xfrm>
              <a:off x="1807" y="1906"/>
              <a:ext cx="40" cy="33"/>
            </a:xfrm>
            <a:custGeom>
              <a:avLst/>
              <a:gdLst>
                <a:gd name="T0" fmla="*/ 3 w 40"/>
                <a:gd name="T1" fmla="*/ 33 h 33"/>
                <a:gd name="T2" fmla="*/ 40 w 40"/>
                <a:gd name="T3" fmla="*/ 13 h 33"/>
                <a:gd name="T4" fmla="*/ 0 w 40"/>
                <a:gd name="T5" fmla="*/ 0 h 33"/>
              </a:gdLst>
              <a:ahLst/>
              <a:cxnLst>
                <a:cxn ang="0">
                  <a:pos x="T0" y="T1"/>
                </a:cxn>
                <a:cxn ang="0">
                  <a:pos x="T2" y="T3"/>
                </a:cxn>
                <a:cxn ang="0">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494" name="Rectangle 134"/>
          <p:cNvSpPr>
            <a:spLocks noChangeArrowheads="1"/>
          </p:cNvSpPr>
          <p:nvPr/>
        </p:nvSpPr>
        <p:spPr bwMode="auto">
          <a:xfrm>
            <a:off x="2679700" y="3421063"/>
            <a:ext cx="7635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495" name="Rectangle 135"/>
          <p:cNvSpPr>
            <a:spLocks noChangeArrowheads="1"/>
          </p:cNvSpPr>
          <p:nvPr/>
        </p:nvSpPr>
        <p:spPr bwMode="auto">
          <a:xfrm>
            <a:off x="2843213" y="3430588"/>
            <a:ext cx="263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項目の重みづけ</a:t>
            </a:r>
            <a:endParaRPr lang="ja-JP" altLang="en-US" sz="1700">
              <a:solidFill>
                <a:schemeClr val="bg2"/>
              </a:solidFill>
            </a:endParaRPr>
          </a:p>
        </p:txBody>
      </p:sp>
      <p:sp>
        <p:nvSpPr>
          <p:cNvPr id="399496" name="Rectangle 136"/>
          <p:cNvSpPr>
            <a:spLocks noChangeArrowheads="1"/>
          </p:cNvSpPr>
          <p:nvPr/>
        </p:nvSpPr>
        <p:spPr bwMode="auto">
          <a:xfrm>
            <a:off x="3441700" y="3421063"/>
            <a:ext cx="3317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497" name="Rectangle 137"/>
          <p:cNvSpPr>
            <a:spLocks noChangeArrowheads="1"/>
          </p:cNvSpPr>
          <p:nvPr/>
        </p:nvSpPr>
        <p:spPr bwMode="auto">
          <a:xfrm>
            <a:off x="3455988" y="3430588"/>
            <a:ext cx="1778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評価点</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１</a:t>
            </a:r>
            <a:endParaRPr lang="ja-JP" altLang="en-US" sz="1700">
              <a:solidFill>
                <a:schemeClr val="bg2"/>
              </a:solidFill>
            </a:endParaRPr>
          </a:p>
        </p:txBody>
      </p:sp>
      <p:sp>
        <p:nvSpPr>
          <p:cNvPr id="399498" name="Rectangle 138"/>
          <p:cNvSpPr>
            <a:spLocks noChangeArrowheads="1"/>
          </p:cNvSpPr>
          <p:nvPr/>
        </p:nvSpPr>
        <p:spPr bwMode="auto">
          <a:xfrm>
            <a:off x="3768725" y="3421063"/>
            <a:ext cx="43815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499" name="Rectangle 139"/>
          <p:cNvSpPr>
            <a:spLocks noChangeArrowheads="1"/>
          </p:cNvSpPr>
          <p:nvPr/>
        </p:nvSpPr>
        <p:spPr bwMode="auto">
          <a:xfrm>
            <a:off x="3835400" y="3430588"/>
            <a:ext cx="17938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評価点</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２</a:t>
            </a:r>
            <a:endParaRPr lang="ja-JP" altLang="en-US" sz="1700">
              <a:solidFill>
                <a:schemeClr val="bg2"/>
              </a:solidFill>
            </a:endParaRPr>
          </a:p>
        </p:txBody>
      </p:sp>
      <p:sp>
        <p:nvSpPr>
          <p:cNvPr id="399500" name="Rectangle 140"/>
          <p:cNvSpPr>
            <a:spLocks noChangeArrowheads="1"/>
          </p:cNvSpPr>
          <p:nvPr/>
        </p:nvSpPr>
        <p:spPr bwMode="auto">
          <a:xfrm>
            <a:off x="3441700" y="3487738"/>
            <a:ext cx="111125"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01" name="Rectangle 141"/>
          <p:cNvSpPr>
            <a:spLocks noChangeArrowheads="1"/>
          </p:cNvSpPr>
          <p:nvPr/>
        </p:nvSpPr>
        <p:spPr bwMode="auto">
          <a:xfrm rot="5400000">
            <a:off x="3383757" y="3582194"/>
            <a:ext cx="2159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共通のテーマ</a:t>
            </a:r>
            <a:endParaRPr lang="ja-JP" altLang="en-US" sz="1700">
              <a:solidFill>
                <a:schemeClr val="bg2"/>
              </a:solidFill>
            </a:endParaRPr>
          </a:p>
        </p:txBody>
      </p:sp>
      <p:sp>
        <p:nvSpPr>
          <p:cNvPr id="399502" name="Rectangle 142"/>
          <p:cNvSpPr>
            <a:spLocks noChangeArrowheads="1"/>
          </p:cNvSpPr>
          <p:nvPr/>
        </p:nvSpPr>
        <p:spPr bwMode="auto">
          <a:xfrm>
            <a:off x="3551238" y="3487738"/>
            <a:ext cx="109537"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03" name="Rectangle 143"/>
          <p:cNvSpPr>
            <a:spLocks noChangeArrowheads="1"/>
          </p:cNvSpPr>
          <p:nvPr/>
        </p:nvSpPr>
        <p:spPr bwMode="auto">
          <a:xfrm rot="5400000">
            <a:off x="3497263" y="3584575"/>
            <a:ext cx="2206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取組みやすさ</a:t>
            </a:r>
            <a:endParaRPr lang="ja-JP" altLang="en-US" sz="1700">
              <a:solidFill>
                <a:schemeClr val="bg2"/>
              </a:solidFill>
            </a:endParaRPr>
          </a:p>
        </p:txBody>
      </p:sp>
      <p:sp>
        <p:nvSpPr>
          <p:cNvPr id="399504" name="Rectangle 144"/>
          <p:cNvSpPr>
            <a:spLocks noChangeArrowheads="1"/>
          </p:cNvSpPr>
          <p:nvPr/>
        </p:nvSpPr>
        <p:spPr bwMode="auto">
          <a:xfrm>
            <a:off x="3659188"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05" name="Rectangle 145"/>
          <p:cNvSpPr>
            <a:spLocks noChangeArrowheads="1"/>
          </p:cNvSpPr>
          <p:nvPr/>
        </p:nvSpPr>
        <p:spPr bwMode="auto">
          <a:xfrm rot="5400000">
            <a:off x="3541713" y="3635375"/>
            <a:ext cx="3349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データーとりやすさ</a:t>
            </a:r>
            <a:endParaRPr lang="ja-JP" altLang="en-US" sz="1700">
              <a:solidFill>
                <a:schemeClr val="bg2"/>
              </a:solidFill>
            </a:endParaRPr>
          </a:p>
        </p:txBody>
      </p:sp>
      <p:sp>
        <p:nvSpPr>
          <p:cNvPr id="399506" name="Rectangle 146"/>
          <p:cNvSpPr>
            <a:spLocks noChangeArrowheads="1"/>
          </p:cNvSpPr>
          <p:nvPr/>
        </p:nvSpPr>
        <p:spPr bwMode="auto">
          <a:xfrm>
            <a:off x="3768725" y="3487738"/>
            <a:ext cx="112713"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07" name="Rectangle 147"/>
          <p:cNvSpPr>
            <a:spLocks noChangeArrowheads="1"/>
          </p:cNvSpPr>
          <p:nvPr/>
        </p:nvSpPr>
        <p:spPr bwMode="auto">
          <a:xfrm rot="5400000">
            <a:off x="38076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緊</a:t>
            </a:r>
            <a:endParaRPr lang="ja-JP" altLang="en-US" sz="1700">
              <a:solidFill>
                <a:schemeClr val="bg2"/>
              </a:solidFill>
            </a:endParaRPr>
          </a:p>
        </p:txBody>
      </p:sp>
      <p:sp>
        <p:nvSpPr>
          <p:cNvPr id="399508" name="Rectangle 148"/>
          <p:cNvSpPr>
            <a:spLocks noChangeArrowheads="1"/>
          </p:cNvSpPr>
          <p:nvPr/>
        </p:nvSpPr>
        <p:spPr bwMode="auto">
          <a:xfrm rot="5400000">
            <a:off x="38044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急</a:t>
            </a:r>
            <a:endParaRPr lang="ja-JP" altLang="en-US" sz="1700">
              <a:solidFill>
                <a:schemeClr val="bg2"/>
              </a:solidFill>
            </a:endParaRPr>
          </a:p>
        </p:txBody>
      </p:sp>
      <p:sp>
        <p:nvSpPr>
          <p:cNvPr id="399509" name="Rectangle 149"/>
          <p:cNvSpPr>
            <a:spLocks noChangeArrowheads="1"/>
          </p:cNvSpPr>
          <p:nvPr/>
        </p:nvSpPr>
        <p:spPr bwMode="auto">
          <a:xfrm rot="5400000">
            <a:off x="3804444" y="37028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度</a:t>
            </a:r>
            <a:endParaRPr lang="ja-JP" altLang="en-US" sz="1700">
              <a:solidFill>
                <a:schemeClr val="bg2"/>
              </a:solidFill>
            </a:endParaRPr>
          </a:p>
        </p:txBody>
      </p:sp>
      <p:sp>
        <p:nvSpPr>
          <p:cNvPr id="399510" name="Rectangle 150"/>
          <p:cNvSpPr>
            <a:spLocks noChangeArrowheads="1"/>
          </p:cNvSpPr>
          <p:nvPr/>
        </p:nvSpPr>
        <p:spPr bwMode="auto">
          <a:xfrm>
            <a:off x="3875088"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11" name="Rectangle 151"/>
          <p:cNvSpPr>
            <a:spLocks noChangeArrowheads="1"/>
          </p:cNvSpPr>
          <p:nvPr/>
        </p:nvSpPr>
        <p:spPr bwMode="auto">
          <a:xfrm rot="5400000">
            <a:off x="39092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重</a:t>
            </a:r>
            <a:endParaRPr lang="ja-JP" altLang="en-US" sz="1700">
              <a:solidFill>
                <a:schemeClr val="bg2"/>
              </a:solidFill>
            </a:endParaRPr>
          </a:p>
        </p:txBody>
      </p:sp>
      <p:sp>
        <p:nvSpPr>
          <p:cNvPr id="399512" name="Rectangle 152"/>
          <p:cNvSpPr>
            <a:spLocks noChangeArrowheads="1"/>
          </p:cNvSpPr>
          <p:nvPr/>
        </p:nvSpPr>
        <p:spPr bwMode="auto">
          <a:xfrm rot="5400000">
            <a:off x="391239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要</a:t>
            </a:r>
            <a:endParaRPr lang="ja-JP" altLang="en-US" sz="1700">
              <a:solidFill>
                <a:schemeClr val="bg2"/>
              </a:solidFill>
            </a:endParaRPr>
          </a:p>
        </p:txBody>
      </p:sp>
      <p:sp>
        <p:nvSpPr>
          <p:cNvPr id="399513" name="Rectangle 153"/>
          <p:cNvSpPr>
            <a:spLocks noChangeArrowheads="1"/>
          </p:cNvSpPr>
          <p:nvPr/>
        </p:nvSpPr>
        <p:spPr bwMode="auto">
          <a:xfrm rot="5400000">
            <a:off x="3913982" y="3685381"/>
            <a:ext cx="38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度</a:t>
            </a:r>
            <a:endParaRPr lang="ja-JP" altLang="en-US" sz="1700">
              <a:solidFill>
                <a:schemeClr val="bg2"/>
              </a:solidFill>
            </a:endParaRPr>
          </a:p>
        </p:txBody>
      </p:sp>
      <p:sp>
        <p:nvSpPr>
          <p:cNvPr id="399514" name="Rectangle 154"/>
          <p:cNvSpPr>
            <a:spLocks noChangeArrowheads="1"/>
          </p:cNvSpPr>
          <p:nvPr/>
        </p:nvSpPr>
        <p:spPr bwMode="auto">
          <a:xfrm>
            <a:off x="3984625" y="3487738"/>
            <a:ext cx="114300"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15" name="Rectangle 155"/>
          <p:cNvSpPr>
            <a:spLocks noChangeArrowheads="1"/>
          </p:cNvSpPr>
          <p:nvPr/>
        </p:nvSpPr>
        <p:spPr bwMode="auto">
          <a:xfrm rot="5400000">
            <a:off x="3940175" y="3570288"/>
            <a:ext cx="18732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部門の方針</a:t>
            </a:r>
            <a:endParaRPr lang="ja-JP" altLang="en-US" sz="1700">
              <a:solidFill>
                <a:schemeClr val="bg2"/>
              </a:solidFill>
            </a:endParaRPr>
          </a:p>
        </p:txBody>
      </p:sp>
      <p:sp>
        <p:nvSpPr>
          <p:cNvPr id="399516" name="Rectangle 156"/>
          <p:cNvSpPr>
            <a:spLocks noChangeArrowheads="1"/>
          </p:cNvSpPr>
          <p:nvPr/>
        </p:nvSpPr>
        <p:spPr bwMode="auto">
          <a:xfrm>
            <a:off x="4097338" y="3487738"/>
            <a:ext cx="109537"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17" name="Rectangle 157"/>
          <p:cNvSpPr>
            <a:spLocks noChangeArrowheads="1"/>
          </p:cNvSpPr>
          <p:nvPr/>
        </p:nvSpPr>
        <p:spPr bwMode="auto">
          <a:xfrm rot="5400000">
            <a:off x="4077494" y="3582194"/>
            <a:ext cx="15398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期待効果</a:t>
            </a:r>
            <a:endParaRPr lang="ja-JP" altLang="en-US" sz="1700">
              <a:solidFill>
                <a:schemeClr val="bg2"/>
              </a:solidFill>
            </a:endParaRPr>
          </a:p>
        </p:txBody>
      </p:sp>
      <p:sp>
        <p:nvSpPr>
          <p:cNvPr id="399518" name="Rectangle 158"/>
          <p:cNvSpPr>
            <a:spLocks noChangeArrowheads="1"/>
          </p:cNvSpPr>
          <p:nvPr/>
        </p:nvSpPr>
        <p:spPr bwMode="auto">
          <a:xfrm>
            <a:off x="4205288" y="3487738"/>
            <a:ext cx="112712" cy="320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19" name="Rectangle 159"/>
          <p:cNvSpPr>
            <a:spLocks noChangeArrowheads="1"/>
          </p:cNvSpPr>
          <p:nvPr/>
        </p:nvSpPr>
        <p:spPr bwMode="auto">
          <a:xfrm rot="5400000">
            <a:off x="4243388" y="3535363"/>
            <a:ext cx="39687"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総</a:t>
            </a:r>
            <a:endParaRPr lang="ja-JP" altLang="en-US" sz="1700">
              <a:solidFill>
                <a:schemeClr val="bg2"/>
              </a:solidFill>
            </a:endParaRPr>
          </a:p>
        </p:txBody>
      </p:sp>
      <p:sp>
        <p:nvSpPr>
          <p:cNvPr id="399520" name="Rectangle 160"/>
          <p:cNvSpPr>
            <a:spLocks noChangeArrowheads="1"/>
          </p:cNvSpPr>
          <p:nvPr/>
        </p:nvSpPr>
        <p:spPr bwMode="auto">
          <a:xfrm rot="5400000">
            <a:off x="42489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合</a:t>
            </a:r>
            <a:endParaRPr lang="ja-JP" altLang="en-US" sz="1700">
              <a:solidFill>
                <a:schemeClr val="bg2"/>
              </a:solidFill>
            </a:endParaRPr>
          </a:p>
        </p:txBody>
      </p:sp>
      <p:sp>
        <p:nvSpPr>
          <p:cNvPr id="399521" name="Rectangle 161"/>
          <p:cNvSpPr>
            <a:spLocks noChangeArrowheads="1"/>
          </p:cNvSpPr>
          <p:nvPr/>
        </p:nvSpPr>
        <p:spPr bwMode="auto">
          <a:xfrm rot="5400000">
            <a:off x="4244975" y="3673475"/>
            <a:ext cx="39688"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点</a:t>
            </a:r>
            <a:endParaRPr lang="ja-JP" altLang="en-US" sz="1700">
              <a:solidFill>
                <a:schemeClr val="bg2"/>
              </a:solidFill>
            </a:endParaRPr>
          </a:p>
        </p:txBody>
      </p:sp>
      <p:sp>
        <p:nvSpPr>
          <p:cNvPr id="399522" name="Freeform 162"/>
          <p:cNvSpPr>
            <a:spLocks/>
          </p:cNvSpPr>
          <p:nvPr/>
        </p:nvSpPr>
        <p:spPr bwMode="auto">
          <a:xfrm>
            <a:off x="2679700" y="3487738"/>
            <a:ext cx="758825" cy="317500"/>
          </a:xfrm>
          <a:custGeom>
            <a:avLst/>
            <a:gdLst>
              <a:gd name="T0" fmla="*/ 0 w 297"/>
              <a:gd name="T1" fmla="*/ 0 h 120"/>
              <a:gd name="T2" fmla="*/ 0 w 297"/>
              <a:gd name="T3" fmla="*/ 120 h 120"/>
              <a:gd name="T4" fmla="*/ 297 w 297"/>
              <a:gd name="T5" fmla="*/ 120 h 120"/>
              <a:gd name="T6" fmla="*/ 0 w 297"/>
              <a:gd name="T7" fmla="*/ 0 h 120"/>
            </a:gdLst>
            <a:ahLst/>
            <a:cxnLst>
              <a:cxn ang="0">
                <a:pos x="T0" y="T1"/>
              </a:cxn>
              <a:cxn ang="0">
                <a:pos x="T2" y="T3"/>
              </a:cxn>
              <a:cxn ang="0">
                <a:pos x="T4" y="T5"/>
              </a:cxn>
              <a:cxn ang="0">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399523" name="Rectangle 163"/>
          <p:cNvSpPr>
            <a:spLocks noChangeArrowheads="1"/>
          </p:cNvSpPr>
          <p:nvPr/>
        </p:nvSpPr>
        <p:spPr bwMode="auto">
          <a:xfrm>
            <a:off x="2776538" y="3683000"/>
            <a:ext cx="1143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問題点</a:t>
            </a:r>
            <a:endParaRPr lang="ja-JP" altLang="en-US" sz="1700">
              <a:solidFill>
                <a:schemeClr val="bg2"/>
              </a:solidFill>
            </a:endParaRPr>
          </a:p>
        </p:txBody>
      </p:sp>
      <p:sp>
        <p:nvSpPr>
          <p:cNvPr id="399524" name="Rectangle 164"/>
          <p:cNvSpPr>
            <a:spLocks noChangeArrowheads="1"/>
          </p:cNvSpPr>
          <p:nvPr/>
        </p:nvSpPr>
        <p:spPr bwMode="auto">
          <a:xfrm>
            <a:off x="3171825" y="3565525"/>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項目</a:t>
            </a:r>
            <a:endParaRPr lang="ja-JP" altLang="en-US" sz="1700">
              <a:solidFill>
                <a:schemeClr val="bg2"/>
              </a:solidFill>
            </a:endParaRPr>
          </a:p>
        </p:txBody>
      </p:sp>
      <p:sp>
        <p:nvSpPr>
          <p:cNvPr id="399525" name="Rectangle 165"/>
          <p:cNvSpPr>
            <a:spLocks noChangeArrowheads="1"/>
          </p:cNvSpPr>
          <p:nvPr/>
        </p:nvSpPr>
        <p:spPr bwMode="auto">
          <a:xfrm>
            <a:off x="3441700" y="3805238"/>
            <a:ext cx="111125"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26" name="Rectangle 166"/>
          <p:cNvSpPr>
            <a:spLocks noChangeArrowheads="1"/>
          </p:cNvSpPr>
          <p:nvPr/>
        </p:nvSpPr>
        <p:spPr bwMode="auto">
          <a:xfrm>
            <a:off x="3463925"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27" name="Rectangle 167"/>
          <p:cNvSpPr>
            <a:spLocks noChangeArrowheads="1"/>
          </p:cNvSpPr>
          <p:nvPr/>
        </p:nvSpPr>
        <p:spPr bwMode="auto">
          <a:xfrm>
            <a:off x="3441700" y="3871913"/>
            <a:ext cx="111125"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28" name="Rectangle 168"/>
          <p:cNvSpPr>
            <a:spLocks noChangeArrowheads="1"/>
          </p:cNvSpPr>
          <p:nvPr/>
        </p:nvSpPr>
        <p:spPr bwMode="auto">
          <a:xfrm>
            <a:off x="3463925"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29" name="Rectangle 169"/>
          <p:cNvSpPr>
            <a:spLocks noChangeArrowheads="1"/>
          </p:cNvSpPr>
          <p:nvPr/>
        </p:nvSpPr>
        <p:spPr bwMode="auto">
          <a:xfrm>
            <a:off x="3441700" y="3937000"/>
            <a:ext cx="111125"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30" name="Rectangle 170"/>
          <p:cNvSpPr>
            <a:spLocks noChangeArrowheads="1"/>
          </p:cNvSpPr>
          <p:nvPr/>
        </p:nvSpPr>
        <p:spPr bwMode="auto">
          <a:xfrm>
            <a:off x="3463925"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31" name="Rectangle 171"/>
          <p:cNvSpPr>
            <a:spLocks noChangeArrowheads="1"/>
          </p:cNvSpPr>
          <p:nvPr/>
        </p:nvSpPr>
        <p:spPr bwMode="auto">
          <a:xfrm>
            <a:off x="3441700" y="4006850"/>
            <a:ext cx="111125"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32" name="Rectangle 172"/>
          <p:cNvSpPr>
            <a:spLocks noChangeArrowheads="1"/>
          </p:cNvSpPr>
          <p:nvPr/>
        </p:nvSpPr>
        <p:spPr bwMode="auto">
          <a:xfrm>
            <a:off x="3463925"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33" name="Rectangle 173"/>
          <p:cNvSpPr>
            <a:spLocks noChangeArrowheads="1"/>
          </p:cNvSpPr>
          <p:nvPr/>
        </p:nvSpPr>
        <p:spPr bwMode="auto">
          <a:xfrm>
            <a:off x="3441700" y="4073525"/>
            <a:ext cx="111125"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34" name="Rectangle 174"/>
          <p:cNvSpPr>
            <a:spLocks noChangeArrowheads="1"/>
          </p:cNvSpPr>
          <p:nvPr/>
        </p:nvSpPr>
        <p:spPr bwMode="auto">
          <a:xfrm>
            <a:off x="3463925"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35" name="Rectangle 175"/>
          <p:cNvSpPr>
            <a:spLocks noChangeArrowheads="1"/>
          </p:cNvSpPr>
          <p:nvPr/>
        </p:nvSpPr>
        <p:spPr bwMode="auto">
          <a:xfrm>
            <a:off x="3551238" y="3805238"/>
            <a:ext cx="109537"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36" name="Rectangle 176"/>
          <p:cNvSpPr>
            <a:spLocks noChangeArrowheads="1"/>
          </p:cNvSpPr>
          <p:nvPr/>
        </p:nvSpPr>
        <p:spPr bwMode="auto">
          <a:xfrm>
            <a:off x="357346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37" name="Rectangle 177"/>
          <p:cNvSpPr>
            <a:spLocks noChangeArrowheads="1"/>
          </p:cNvSpPr>
          <p:nvPr/>
        </p:nvSpPr>
        <p:spPr bwMode="auto">
          <a:xfrm>
            <a:off x="3875088"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38" name="Rectangle 178"/>
          <p:cNvSpPr>
            <a:spLocks noChangeArrowheads="1"/>
          </p:cNvSpPr>
          <p:nvPr/>
        </p:nvSpPr>
        <p:spPr bwMode="auto">
          <a:xfrm>
            <a:off x="390048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39" name="Rectangle 179"/>
          <p:cNvSpPr>
            <a:spLocks noChangeArrowheads="1"/>
          </p:cNvSpPr>
          <p:nvPr/>
        </p:nvSpPr>
        <p:spPr bwMode="auto">
          <a:xfrm>
            <a:off x="3768725" y="3871913"/>
            <a:ext cx="112713"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40" name="Rectangle 180"/>
          <p:cNvSpPr>
            <a:spLocks noChangeArrowheads="1"/>
          </p:cNvSpPr>
          <p:nvPr/>
        </p:nvSpPr>
        <p:spPr bwMode="auto">
          <a:xfrm>
            <a:off x="379253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41" name="Rectangle 181"/>
          <p:cNvSpPr>
            <a:spLocks noChangeArrowheads="1"/>
          </p:cNvSpPr>
          <p:nvPr/>
        </p:nvSpPr>
        <p:spPr bwMode="auto">
          <a:xfrm>
            <a:off x="3551238" y="3937000"/>
            <a:ext cx="109537"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42" name="Rectangle 182"/>
          <p:cNvSpPr>
            <a:spLocks noChangeArrowheads="1"/>
          </p:cNvSpPr>
          <p:nvPr/>
        </p:nvSpPr>
        <p:spPr bwMode="auto">
          <a:xfrm>
            <a:off x="357346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43" name="Rectangle 183"/>
          <p:cNvSpPr>
            <a:spLocks noChangeArrowheads="1"/>
          </p:cNvSpPr>
          <p:nvPr/>
        </p:nvSpPr>
        <p:spPr bwMode="auto">
          <a:xfrm>
            <a:off x="3659188"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44" name="Rectangle 184"/>
          <p:cNvSpPr>
            <a:spLocks noChangeArrowheads="1"/>
          </p:cNvSpPr>
          <p:nvPr/>
        </p:nvSpPr>
        <p:spPr bwMode="auto">
          <a:xfrm>
            <a:off x="368141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45" name="Rectangle 185"/>
          <p:cNvSpPr>
            <a:spLocks noChangeArrowheads="1"/>
          </p:cNvSpPr>
          <p:nvPr/>
        </p:nvSpPr>
        <p:spPr bwMode="auto">
          <a:xfrm>
            <a:off x="3768725" y="3805238"/>
            <a:ext cx="112713"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46" name="Rectangle 186"/>
          <p:cNvSpPr>
            <a:spLocks noChangeArrowheads="1"/>
          </p:cNvSpPr>
          <p:nvPr/>
        </p:nvSpPr>
        <p:spPr bwMode="auto">
          <a:xfrm>
            <a:off x="379253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47" name="Rectangle 187"/>
          <p:cNvSpPr>
            <a:spLocks noChangeArrowheads="1"/>
          </p:cNvSpPr>
          <p:nvPr/>
        </p:nvSpPr>
        <p:spPr bwMode="auto">
          <a:xfrm>
            <a:off x="3659188"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48" name="Rectangle 188"/>
          <p:cNvSpPr>
            <a:spLocks noChangeArrowheads="1"/>
          </p:cNvSpPr>
          <p:nvPr/>
        </p:nvSpPr>
        <p:spPr bwMode="auto">
          <a:xfrm>
            <a:off x="368141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49" name="Rectangle 189"/>
          <p:cNvSpPr>
            <a:spLocks noChangeArrowheads="1"/>
          </p:cNvSpPr>
          <p:nvPr/>
        </p:nvSpPr>
        <p:spPr bwMode="auto">
          <a:xfrm>
            <a:off x="3768725" y="3937000"/>
            <a:ext cx="112713"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50" name="Rectangle 190"/>
          <p:cNvSpPr>
            <a:spLocks noChangeArrowheads="1"/>
          </p:cNvSpPr>
          <p:nvPr/>
        </p:nvSpPr>
        <p:spPr bwMode="auto">
          <a:xfrm>
            <a:off x="379253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51" name="Rectangle 191"/>
          <p:cNvSpPr>
            <a:spLocks noChangeArrowheads="1"/>
          </p:cNvSpPr>
          <p:nvPr/>
        </p:nvSpPr>
        <p:spPr bwMode="auto">
          <a:xfrm>
            <a:off x="3875088"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52" name="Rectangle 192"/>
          <p:cNvSpPr>
            <a:spLocks noChangeArrowheads="1"/>
          </p:cNvSpPr>
          <p:nvPr/>
        </p:nvSpPr>
        <p:spPr bwMode="auto">
          <a:xfrm>
            <a:off x="390048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53" name="Rectangle 193"/>
          <p:cNvSpPr>
            <a:spLocks noChangeArrowheads="1"/>
          </p:cNvSpPr>
          <p:nvPr/>
        </p:nvSpPr>
        <p:spPr bwMode="auto">
          <a:xfrm>
            <a:off x="3984625" y="3937000"/>
            <a:ext cx="114300"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54" name="Rectangle 194"/>
          <p:cNvSpPr>
            <a:spLocks noChangeArrowheads="1"/>
          </p:cNvSpPr>
          <p:nvPr/>
        </p:nvSpPr>
        <p:spPr bwMode="auto">
          <a:xfrm>
            <a:off x="4008438" y="3949700"/>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55" name="Rectangle 195"/>
          <p:cNvSpPr>
            <a:spLocks noChangeArrowheads="1"/>
          </p:cNvSpPr>
          <p:nvPr/>
        </p:nvSpPr>
        <p:spPr bwMode="auto">
          <a:xfrm>
            <a:off x="4097338" y="3937000"/>
            <a:ext cx="109537"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56" name="Rectangle 196"/>
          <p:cNvSpPr>
            <a:spLocks noChangeArrowheads="1"/>
          </p:cNvSpPr>
          <p:nvPr/>
        </p:nvSpPr>
        <p:spPr bwMode="auto">
          <a:xfrm>
            <a:off x="411797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57" name="Rectangle 197"/>
          <p:cNvSpPr>
            <a:spLocks noChangeArrowheads="1"/>
          </p:cNvSpPr>
          <p:nvPr/>
        </p:nvSpPr>
        <p:spPr bwMode="auto">
          <a:xfrm>
            <a:off x="4205288" y="3805238"/>
            <a:ext cx="112712"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58" name="Rectangle 198"/>
          <p:cNvSpPr>
            <a:spLocks noChangeArrowheads="1"/>
          </p:cNvSpPr>
          <p:nvPr/>
        </p:nvSpPr>
        <p:spPr bwMode="auto">
          <a:xfrm>
            <a:off x="422592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37</a:t>
            </a:r>
            <a:endParaRPr lang="en-US" altLang="ja-JP" sz="1700">
              <a:solidFill>
                <a:schemeClr val="bg2"/>
              </a:solidFill>
            </a:endParaRPr>
          </a:p>
        </p:txBody>
      </p:sp>
      <p:sp>
        <p:nvSpPr>
          <p:cNvPr id="399559" name="Rectangle 199"/>
          <p:cNvSpPr>
            <a:spLocks noChangeArrowheads="1"/>
          </p:cNvSpPr>
          <p:nvPr/>
        </p:nvSpPr>
        <p:spPr bwMode="auto">
          <a:xfrm>
            <a:off x="4205288" y="3871913"/>
            <a:ext cx="112712"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60" name="Rectangle 200"/>
          <p:cNvSpPr>
            <a:spLocks noChangeArrowheads="1"/>
          </p:cNvSpPr>
          <p:nvPr/>
        </p:nvSpPr>
        <p:spPr bwMode="auto">
          <a:xfrm>
            <a:off x="422592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33</a:t>
            </a:r>
            <a:endParaRPr lang="en-US" altLang="ja-JP" sz="1700">
              <a:solidFill>
                <a:schemeClr val="bg2"/>
              </a:solidFill>
            </a:endParaRPr>
          </a:p>
        </p:txBody>
      </p:sp>
      <p:sp>
        <p:nvSpPr>
          <p:cNvPr id="399561" name="Rectangle 201"/>
          <p:cNvSpPr>
            <a:spLocks noChangeArrowheads="1"/>
          </p:cNvSpPr>
          <p:nvPr/>
        </p:nvSpPr>
        <p:spPr bwMode="auto">
          <a:xfrm>
            <a:off x="4205288" y="3937000"/>
            <a:ext cx="112712" cy="7302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62" name="Rectangle 202"/>
          <p:cNvSpPr>
            <a:spLocks noChangeArrowheads="1"/>
          </p:cNvSpPr>
          <p:nvPr/>
        </p:nvSpPr>
        <p:spPr bwMode="auto">
          <a:xfrm>
            <a:off x="422592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53</a:t>
            </a:r>
            <a:endParaRPr lang="en-US" altLang="ja-JP" sz="1700">
              <a:solidFill>
                <a:schemeClr val="bg2"/>
              </a:solidFill>
            </a:endParaRPr>
          </a:p>
        </p:txBody>
      </p:sp>
      <p:sp>
        <p:nvSpPr>
          <p:cNvPr id="399563" name="Rectangle 203"/>
          <p:cNvSpPr>
            <a:spLocks noChangeArrowheads="1"/>
          </p:cNvSpPr>
          <p:nvPr/>
        </p:nvSpPr>
        <p:spPr bwMode="auto">
          <a:xfrm>
            <a:off x="4205288" y="4006850"/>
            <a:ext cx="112712"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64" name="Rectangle 204"/>
          <p:cNvSpPr>
            <a:spLocks noChangeArrowheads="1"/>
          </p:cNvSpPr>
          <p:nvPr/>
        </p:nvSpPr>
        <p:spPr bwMode="auto">
          <a:xfrm>
            <a:off x="422592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23</a:t>
            </a:r>
            <a:endParaRPr lang="en-US" altLang="ja-JP" sz="1700">
              <a:solidFill>
                <a:schemeClr val="bg2"/>
              </a:solidFill>
            </a:endParaRPr>
          </a:p>
        </p:txBody>
      </p:sp>
      <p:sp>
        <p:nvSpPr>
          <p:cNvPr id="399565" name="Rectangle 205"/>
          <p:cNvSpPr>
            <a:spLocks noChangeArrowheads="1"/>
          </p:cNvSpPr>
          <p:nvPr/>
        </p:nvSpPr>
        <p:spPr bwMode="auto">
          <a:xfrm>
            <a:off x="4205288" y="4073525"/>
            <a:ext cx="112712"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66" name="Rectangle 206"/>
          <p:cNvSpPr>
            <a:spLocks noChangeArrowheads="1"/>
          </p:cNvSpPr>
          <p:nvPr/>
        </p:nvSpPr>
        <p:spPr bwMode="auto">
          <a:xfrm>
            <a:off x="422592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43</a:t>
            </a:r>
            <a:endParaRPr lang="en-US" altLang="ja-JP" sz="1700">
              <a:solidFill>
                <a:schemeClr val="bg2"/>
              </a:solidFill>
            </a:endParaRPr>
          </a:p>
        </p:txBody>
      </p:sp>
      <p:sp>
        <p:nvSpPr>
          <p:cNvPr id="399567" name="Rectangle 207"/>
          <p:cNvSpPr>
            <a:spLocks noChangeArrowheads="1"/>
          </p:cNvSpPr>
          <p:nvPr/>
        </p:nvSpPr>
        <p:spPr bwMode="auto">
          <a:xfrm>
            <a:off x="4097338" y="3805238"/>
            <a:ext cx="109537"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68" name="Rectangle 208"/>
          <p:cNvSpPr>
            <a:spLocks noChangeArrowheads="1"/>
          </p:cNvSpPr>
          <p:nvPr/>
        </p:nvSpPr>
        <p:spPr bwMode="auto">
          <a:xfrm>
            <a:off x="411797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69" name="Rectangle 209"/>
          <p:cNvSpPr>
            <a:spLocks noChangeArrowheads="1"/>
          </p:cNvSpPr>
          <p:nvPr/>
        </p:nvSpPr>
        <p:spPr bwMode="auto">
          <a:xfrm>
            <a:off x="4097338" y="4006850"/>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70" name="Rectangle 210"/>
          <p:cNvSpPr>
            <a:spLocks noChangeArrowheads="1"/>
          </p:cNvSpPr>
          <p:nvPr/>
        </p:nvSpPr>
        <p:spPr bwMode="auto">
          <a:xfrm>
            <a:off x="411797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71" name="Rectangle 211"/>
          <p:cNvSpPr>
            <a:spLocks noChangeArrowheads="1"/>
          </p:cNvSpPr>
          <p:nvPr/>
        </p:nvSpPr>
        <p:spPr bwMode="auto">
          <a:xfrm>
            <a:off x="4097338" y="4073525"/>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72" name="Rectangle 212"/>
          <p:cNvSpPr>
            <a:spLocks noChangeArrowheads="1"/>
          </p:cNvSpPr>
          <p:nvPr/>
        </p:nvSpPr>
        <p:spPr bwMode="auto">
          <a:xfrm>
            <a:off x="411797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73" name="Rectangle 213"/>
          <p:cNvSpPr>
            <a:spLocks noChangeArrowheads="1"/>
          </p:cNvSpPr>
          <p:nvPr/>
        </p:nvSpPr>
        <p:spPr bwMode="auto">
          <a:xfrm>
            <a:off x="4097338" y="3871913"/>
            <a:ext cx="109537"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74" name="Rectangle 214"/>
          <p:cNvSpPr>
            <a:spLocks noChangeArrowheads="1"/>
          </p:cNvSpPr>
          <p:nvPr/>
        </p:nvSpPr>
        <p:spPr bwMode="auto">
          <a:xfrm>
            <a:off x="411797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75" name="Rectangle 215"/>
          <p:cNvSpPr>
            <a:spLocks noChangeArrowheads="1"/>
          </p:cNvSpPr>
          <p:nvPr/>
        </p:nvSpPr>
        <p:spPr bwMode="auto">
          <a:xfrm>
            <a:off x="3659188"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76" name="Rectangle 216"/>
          <p:cNvSpPr>
            <a:spLocks noChangeArrowheads="1"/>
          </p:cNvSpPr>
          <p:nvPr/>
        </p:nvSpPr>
        <p:spPr bwMode="auto">
          <a:xfrm>
            <a:off x="368141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77" name="Rectangle 217"/>
          <p:cNvSpPr>
            <a:spLocks noChangeArrowheads="1"/>
          </p:cNvSpPr>
          <p:nvPr/>
        </p:nvSpPr>
        <p:spPr bwMode="auto">
          <a:xfrm>
            <a:off x="3551238" y="3871913"/>
            <a:ext cx="109537"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78" name="Rectangle 218"/>
          <p:cNvSpPr>
            <a:spLocks noChangeArrowheads="1"/>
          </p:cNvSpPr>
          <p:nvPr/>
        </p:nvSpPr>
        <p:spPr bwMode="auto">
          <a:xfrm>
            <a:off x="357346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79" name="Rectangle 219"/>
          <p:cNvSpPr>
            <a:spLocks noChangeArrowheads="1"/>
          </p:cNvSpPr>
          <p:nvPr/>
        </p:nvSpPr>
        <p:spPr bwMode="auto">
          <a:xfrm>
            <a:off x="3551238" y="4006850"/>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80" name="Rectangle 220"/>
          <p:cNvSpPr>
            <a:spLocks noChangeArrowheads="1"/>
          </p:cNvSpPr>
          <p:nvPr/>
        </p:nvSpPr>
        <p:spPr bwMode="auto">
          <a:xfrm>
            <a:off x="357346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81" name="Rectangle 221"/>
          <p:cNvSpPr>
            <a:spLocks noChangeArrowheads="1"/>
          </p:cNvSpPr>
          <p:nvPr/>
        </p:nvSpPr>
        <p:spPr bwMode="auto">
          <a:xfrm>
            <a:off x="3551238" y="4073525"/>
            <a:ext cx="109537"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82" name="Rectangle 222"/>
          <p:cNvSpPr>
            <a:spLocks noChangeArrowheads="1"/>
          </p:cNvSpPr>
          <p:nvPr/>
        </p:nvSpPr>
        <p:spPr bwMode="auto">
          <a:xfrm>
            <a:off x="357346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83" name="Rectangle 223"/>
          <p:cNvSpPr>
            <a:spLocks noChangeArrowheads="1"/>
          </p:cNvSpPr>
          <p:nvPr/>
        </p:nvSpPr>
        <p:spPr bwMode="auto">
          <a:xfrm>
            <a:off x="3659188"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84" name="Rectangle 224"/>
          <p:cNvSpPr>
            <a:spLocks noChangeArrowheads="1"/>
          </p:cNvSpPr>
          <p:nvPr/>
        </p:nvSpPr>
        <p:spPr bwMode="auto">
          <a:xfrm>
            <a:off x="368141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85" name="Rectangle 225"/>
          <p:cNvSpPr>
            <a:spLocks noChangeArrowheads="1"/>
          </p:cNvSpPr>
          <p:nvPr/>
        </p:nvSpPr>
        <p:spPr bwMode="auto">
          <a:xfrm>
            <a:off x="3659188"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86" name="Rectangle 226"/>
          <p:cNvSpPr>
            <a:spLocks noChangeArrowheads="1"/>
          </p:cNvSpPr>
          <p:nvPr/>
        </p:nvSpPr>
        <p:spPr bwMode="auto">
          <a:xfrm>
            <a:off x="368141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87" name="Rectangle 227"/>
          <p:cNvSpPr>
            <a:spLocks noChangeArrowheads="1"/>
          </p:cNvSpPr>
          <p:nvPr/>
        </p:nvSpPr>
        <p:spPr bwMode="auto">
          <a:xfrm>
            <a:off x="3768725" y="4006850"/>
            <a:ext cx="112713"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88" name="Rectangle 228"/>
          <p:cNvSpPr>
            <a:spLocks noChangeArrowheads="1"/>
          </p:cNvSpPr>
          <p:nvPr/>
        </p:nvSpPr>
        <p:spPr bwMode="auto">
          <a:xfrm>
            <a:off x="379253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89" name="Rectangle 229"/>
          <p:cNvSpPr>
            <a:spLocks noChangeArrowheads="1"/>
          </p:cNvSpPr>
          <p:nvPr/>
        </p:nvSpPr>
        <p:spPr bwMode="auto">
          <a:xfrm>
            <a:off x="3984625"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90" name="Rectangle 230"/>
          <p:cNvSpPr>
            <a:spLocks noChangeArrowheads="1"/>
          </p:cNvSpPr>
          <p:nvPr/>
        </p:nvSpPr>
        <p:spPr bwMode="auto">
          <a:xfrm>
            <a:off x="4008438" y="4016375"/>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91" name="Rectangle 231"/>
          <p:cNvSpPr>
            <a:spLocks noChangeArrowheads="1"/>
          </p:cNvSpPr>
          <p:nvPr/>
        </p:nvSpPr>
        <p:spPr bwMode="auto">
          <a:xfrm>
            <a:off x="3768725" y="4073525"/>
            <a:ext cx="112713"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92" name="Rectangle 232"/>
          <p:cNvSpPr>
            <a:spLocks noChangeArrowheads="1"/>
          </p:cNvSpPr>
          <p:nvPr/>
        </p:nvSpPr>
        <p:spPr bwMode="auto">
          <a:xfrm>
            <a:off x="379253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93" name="Rectangle 233"/>
          <p:cNvSpPr>
            <a:spLocks noChangeArrowheads="1"/>
          </p:cNvSpPr>
          <p:nvPr/>
        </p:nvSpPr>
        <p:spPr bwMode="auto">
          <a:xfrm>
            <a:off x="3875088"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94" name="Rectangle 234"/>
          <p:cNvSpPr>
            <a:spLocks noChangeArrowheads="1"/>
          </p:cNvSpPr>
          <p:nvPr/>
        </p:nvSpPr>
        <p:spPr bwMode="auto">
          <a:xfrm>
            <a:off x="390048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95" name="Rectangle 235"/>
          <p:cNvSpPr>
            <a:spLocks noChangeArrowheads="1"/>
          </p:cNvSpPr>
          <p:nvPr/>
        </p:nvSpPr>
        <p:spPr bwMode="auto">
          <a:xfrm>
            <a:off x="3875088" y="4006850"/>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96" name="Rectangle 236"/>
          <p:cNvSpPr>
            <a:spLocks noChangeArrowheads="1"/>
          </p:cNvSpPr>
          <p:nvPr/>
        </p:nvSpPr>
        <p:spPr bwMode="auto">
          <a:xfrm>
            <a:off x="390048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97" name="Rectangle 237"/>
          <p:cNvSpPr>
            <a:spLocks noChangeArrowheads="1"/>
          </p:cNvSpPr>
          <p:nvPr/>
        </p:nvSpPr>
        <p:spPr bwMode="auto">
          <a:xfrm>
            <a:off x="3875088"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598" name="Rectangle 238"/>
          <p:cNvSpPr>
            <a:spLocks noChangeArrowheads="1"/>
          </p:cNvSpPr>
          <p:nvPr/>
        </p:nvSpPr>
        <p:spPr bwMode="auto">
          <a:xfrm>
            <a:off x="390048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599" name="Rectangle 239"/>
          <p:cNvSpPr>
            <a:spLocks noChangeArrowheads="1"/>
          </p:cNvSpPr>
          <p:nvPr/>
        </p:nvSpPr>
        <p:spPr bwMode="auto">
          <a:xfrm>
            <a:off x="3984625" y="4073525"/>
            <a:ext cx="114300" cy="6826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00" name="Rectangle 240"/>
          <p:cNvSpPr>
            <a:spLocks noChangeArrowheads="1"/>
          </p:cNvSpPr>
          <p:nvPr/>
        </p:nvSpPr>
        <p:spPr bwMode="auto">
          <a:xfrm>
            <a:off x="4008438" y="40814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601" name="Rectangle 241"/>
          <p:cNvSpPr>
            <a:spLocks noChangeArrowheads="1"/>
          </p:cNvSpPr>
          <p:nvPr/>
        </p:nvSpPr>
        <p:spPr bwMode="auto">
          <a:xfrm>
            <a:off x="3984625" y="3805238"/>
            <a:ext cx="114300"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02" name="Rectangle 242"/>
          <p:cNvSpPr>
            <a:spLocks noChangeArrowheads="1"/>
          </p:cNvSpPr>
          <p:nvPr/>
        </p:nvSpPr>
        <p:spPr bwMode="auto">
          <a:xfrm>
            <a:off x="4008438" y="38147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603" name="Rectangle 243"/>
          <p:cNvSpPr>
            <a:spLocks noChangeArrowheads="1"/>
          </p:cNvSpPr>
          <p:nvPr/>
        </p:nvSpPr>
        <p:spPr bwMode="auto">
          <a:xfrm>
            <a:off x="3984625" y="3871913"/>
            <a:ext cx="114300" cy="7143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04" name="Rectangle 244"/>
          <p:cNvSpPr>
            <a:spLocks noChangeArrowheads="1"/>
          </p:cNvSpPr>
          <p:nvPr/>
        </p:nvSpPr>
        <p:spPr bwMode="auto">
          <a:xfrm>
            <a:off x="4008438" y="3881438"/>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399605" name="Rectangle 245"/>
          <p:cNvSpPr>
            <a:spLocks noChangeArrowheads="1"/>
          </p:cNvSpPr>
          <p:nvPr/>
        </p:nvSpPr>
        <p:spPr bwMode="auto">
          <a:xfrm>
            <a:off x="2679700" y="3811588"/>
            <a:ext cx="763588" cy="6985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06" name="Rectangle 246"/>
          <p:cNvSpPr>
            <a:spLocks noChangeArrowheads="1"/>
          </p:cNvSpPr>
          <p:nvPr/>
        </p:nvSpPr>
        <p:spPr bwMode="auto">
          <a:xfrm>
            <a:off x="2773363" y="3814763"/>
            <a:ext cx="42703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１．○○の△△が出来ない</a:t>
            </a:r>
            <a:endParaRPr lang="ja-JP" altLang="en-US" sz="1700">
              <a:solidFill>
                <a:schemeClr val="bg2"/>
              </a:solidFill>
            </a:endParaRPr>
          </a:p>
        </p:txBody>
      </p:sp>
      <p:sp>
        <p:nvSpPr>
          <p:cNvPr id="399607" name="Rectangle 247"/>
          <p:cNvSpPr>
            <a:spLocks noChangeArrowheads="1"/>
          </p:cNvSpPr>
          <p:nvPr/>
        </p:nvSpPr>
        <p:spPr bwMode="auto">
          <a:xfrm>
            <a:off x="2681288" y="3881438"/>
            <a:ext cx="760412" cy="65087"/>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08" name="Rectangle 248"/>
          <p:cNvSpPr>
            <a:spLocks noChangeArrowheads="1"/>
          </p:cNvSpPr>
          <p:nvPr/>
        </p:nvSpPr>
        <p:spPr bwMode="auto">
          <a:xfrm>
            <a:off x="2773363" y="3881438"/>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２．○○の不良が多い</a:t>
            </a:r>
            <a:endParaRPr lang="ja-JP" altLang="en-US" sz="1700">
              <a:solidFill>
                <a:schemeClr val="bg2"/>
              </a:solidFill>
            </a:endParaRPr>
          </a:p>
        </p:txBody>
      </p:sp>
      <p:sp>
        <p:nvSpPr>
          <p:cNvPr id="399609" name="Rectangle 249"/>
          <p:cNvSpPr>
            <a:spLocks noChangeArrowheads="1"/>
          </p:cNvSpPr>
          <p:nvPr/>
        </p:nvSpPr>
        <p:spPr bwMode="auto">
          <a:xfrm>
            <a:off x="2681288" y="3946525"/>
            <a:ext cx="760412" cy="66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10" name="Rectangle 250"/>
          <p:cNvSpPr>
            <a:spLocks noChangeArrowheads="1"/>
          </p:cNvSpPr>
          <p:nvPr/>
        </p:nvSpPr>
        <p:spPr bwMode="auto">
          <a:xfrm>
            <a:off x="2773363" y="3949700"/>
            <a:ext cx="4302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３．</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の処理時間が長い</a:t>
            </a:r>
            <a:endParaRPr lang="ja-JP" altLang="en-US" sz="1700">
              <a:solidFill>
                <a:schemeClr val="bg2"/>
              </a:solidFill>
            </a:endParaRPr>
          </a:p>
        </p:txBody>
      </p:sp>
      <p:sp>
        <p:nvSpPr>
          <p:cNvPr id="399611" name="Rectangle 251"/>
          <p:cNvSpPr>
            <a:spLocks noChangeArrowheads="1"/>
          </p:cNvSpPr>
          <p:nvPr/>
        </p:nvSpPr>
        <p:spPr bwMode="auto">
          <a:xfrm>
            <a:off x="2681288" y="4010025"/>
            <a:ext cx="760412" cy="6350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12" name="Rectangle 252"/>
          <p:cNvSpPr>
            <a:spLocks noChangeArrowheads="1"/>
          </p:cNvSpPr>
          <p:nvPr/>
        </p:nvSpPr>
        <p:spPr bwMode="auto">
          <a:xfrm>
            <a:off x="2773363" y="4016375"/>
            <a:ext cx="390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４．</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の生産が遅れる</a:t>
            </a:r>
            <a:endParaRPr lang="ja-JP" altLang="en-US" sz="1700">
              <a:solidFill>
                <a:schemeClr val="bg2"/>
              </a:solidFill>
            </a:endParaRPr>
          </a:p>
        </p:txBody>
      </p:sp>
      <p:sp>
        <p:nvSpPr>
          <p:cNvPr id="399613" name="Rectangle 253"/>
          <p:cNvSpPr>
            <a:spLocks noChangeArrowheads="1"/>
          </p:cNvSpPr>
          <p:nvPr/>
        </p:nvSpPr>
        <p:spPr bwMode="auto">
          <a:xfrm>
            <a:off x="2681288" y="4075113"/>
            <a:ext cx="760412" cy="6667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99614" name="Rectangle 254"/>
          <p:cNvSpPr>
            <a:spLocks noChangeArrowheads="1"/>
          </p:cNvSpPr>
          <p:nvPr/>
        </p:nvSpPr>
        <p:spPr bwMode="auto">
          <a:xfrm>
            <a:off x="2773363" y="4081463"/>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solidFill>
                  <a:schemeClr val="bg2"/>
                </a:solidFill>
                <a:latin typeface="ＭＳ Ｐゴシック" pitchFamily="50" charset="-128"/>
              </a:rPr>
              <a:t>５．△△の苦情が多い</a:t>
            </a:r>
            <a:endParaRPr lang="ja-JP" altLang="en-US" sz="1700">
              <a:solidFill>
                <a:schemeClr val="bg2"/>
              </a:solidFill>
            </a:endParaRPr>
          </a:p>
        </p:txBody>
      </p:sp>
      <p:sp>
        <p:nvSpPr>
          <p:cNvPr id="399615" name="Line 255"/>
          <p:cNvSpPr>
            <a:spLocks noChangeShapeType="1"/>
          </p:cNvSpPr>
          <p:nvPr/>
        </p:nvSpPr>
        <p:spPr bwMode="auto">
          <a:xfrm>
            <a:off x="4314825" y="3790950"/>
            <a:ext cx="3175" cy="142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16" name="Rectangle 256"/>
          <p:cNvSpPr>
            <a:spLocks noChangeArrowheads="1"/>
          </p:cNvSpPr>
          <p:nvPr/>
        </p:nvSpPr>
        <p:spPr bwMode="auto">
          <a:xfrm>
            <a:off x="4206875" y="3490913"/>
            <a:ext cx="107950" cy="6508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617" name="Rectangle 257"/>
          <p:cNvSpPr>
            <a:spLocks noChangeArrowheads="1"/>
          </p:cNvSpPr>
          <p:nvPr/>
        </p:nvSpPr>
        <p:spPr bwMode="auto">
          <a:xfrm>
            <a:off x="2681288" y="3808413"/>
            <a:ext cx="760412" cy="3333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618" name="Rectangle 258"/>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latin typeface="ＭＳ Ｐゴシック" pitchFamily="50" charset="-128"/>
              </a:rPr>
              <a:t>手法名</a:t>
            </a:r>
            <a:endParaRPr lang="ja-JP" altLang="en-US" sz="1100">
              <a:solidFill>
                <a:schemeClr val="bg2"/>
              </a:solidFill>
            </a:endParaRPr>
          </a:p>
        </p:txBody>
      </p:sp>
      <p:sp>
        <p:nvSpPr>
          <p:cNvPr id="399619" name="Rectangle 25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latin typeface="ＭＳ Ｐゴシック" pitchFamily="50" charset="-128"/>
              </a:rPr>
              <a:t>イメージ</a:t>
            </a:r>
            <a:endParaRPr lang="ja-JP" altLang="en-US" sz="1100" b="1">
              <a:solidFill>
                <a:schemeClr val="bg2"/>
              </a:solidFill>
            </a:endParaRPr>
          </a:p>
        </p:txBody>
      </p:sp>
      <p:sp>
        <p:nvSpPr>
          <p:cNvPr id="399620" name="Rectangle 260"/>
          <p:cNvSpPr>
            <a:spLocks noChangeArrowheads="1"/>
          </p:cNvSpPr>
          <p:nvPr/>
        </p:nvSpPr>
        <p:spPr bwMode="auto">
          <a:xfrm>
            <a:off x="546100" y="5911850"/>
            <a:ext cx="2039938" cy="820738"/>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621" name="Rectangle 261"/>
          <p:cNvSpPr>
            <a:spLocks noChangeArrowheads="1"/>
          </p:cNvSpPr>
          <p:nvPr/>
        </p:nvSpPr>
        <p:spPr bwMode="auto">
          <a:xfrm>
            <a:off x="755650" y="6335713"/>
            <a:ext cx="338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chemeClr val="bg2"/>
                </a:solidFill>
                <a:latin typeface="Arial" charset="0"/>
              </a:rPr>
              <a:t>PERT</a:t>
            </a:r>
            <a:endParaRPr lang="en-US" altLang="ja-JP" sz="1000">
              <a:solidFill>
                <a:schemeClr val="bg2"/>
              </a:solidFill>
            </a:endParaRPr>
          </a:p>
        </p:txBody>
      </p:sp>
      <p:sp>
        <p:nvSpPr>
          <p:cNvPr id="399622" name="Rectangle 262"/>
          <p:cNvSpPr>
            <a:spLocks noChangeArrowheads="1"/>
          </p:cNvSpPr>
          <p:nvPr/>
        </p:nvSpPr>
        <p:spPr bwMode="auto">
          <a:xfrm>
            <a:off x="2566988" y="5910263"/>
            <a:ext cx="1849437" cy="823912"/>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399623" name="Group 263"/>
          <p:cNvGrpSpPr>
            <a:grpSpLocks/>
          </p:cNvGrpSpPr>
          <p:nvPr/>
        </p:nvGrpSpPr>
        <p:grpSpPr bwMode="auto">
          <a:xfrm>
            <a:off x="2652713" y="5897563"/>
            <a:ext cx="2082800" cy="960437"/>
            <a:chOff x="1523" y="2567"/>
            <a:chExt cx="897" cy="324"/>
          </a:xfrm>
        </p:grpSpPr>
        <p:sp>
          <p:nvSpPr>
            <p:cNvPr id="399624" name="Rectangle 264"/>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625" name="Rectangle 265"/>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①→②→⑤→⑧→⑪→⑭→</a:t>
              </a:r>
              <a:endParaRPr lang="en-US" altLang="ja-JP" sz="1100">
                <a:solidFill>
                  <a:schemeClr val="bg2"/>
                </a:solidFill>
              </a:endParaRPr>
            </a:p>
          </p:txBody>
        </p:sp>
        <p:sp>
          <p:nvSpPr>
            <p:cNvPr id="399626" name="Rectangle 266"/>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⑮</a:t>
              </a:r>
              <a:endParaRPr lang="en-US" altLang="ja-JP" sz="1100">
                <a:solidFill>
                  <a:schemeClr val="bg2"/>
                </a:solidFill>
              </a:endParaRPr>
            </a:p>
          </p:txBody>
        </p:sp>
        <p:sp>
          <p:nvSpPr>
            <p:cNvPr id="399627" name="Rectangle 267"/>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628" name="Rectangle 268"/>
            <p:cNvSpPr>
              <a:spLocks noChangeArrowheads="1"/>
            </p:cNvSpPr>
            <p:nvPr/>
          </p:nvSpPr>
          <p:spPr bwMode="auto">
            <a:xfrm rot="5400000">
              <a:off x="1867" y="2745"/>
              <a:ext cx="6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⑦←⑥</a:t>
              </a:r>
              <a:endParaRPr lang="en-US" altLang="ja-JP" sz="1100">
                <a:solidFill>
                  <a:schemeClr val="bg2"/>
                </a:solidFill>
              </a:endParaRPr>
            </a:p>
          </p:txBody>
        </p:sp>
        <p:sp>
          <p:nvSpPr>
            <p:cNvPr id="399629" name="Rectangle 269"/>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630" name="Rectangle 270"/>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⑩←⑨</a:t>
              </a:r>
              <a:endParaRPr lang="en-US" altLang="ja-JP" sz="1100">
                <a:solidFill>
                  <a:schemeClr val="bg2"/>
                </a:solidFill>
              </a:endParaRPr>
            </a:p>
          </p:txBody>
        </p:sp>
        <p:sp>
          <p:nvSpPr>
            <p:cNvPr id="399631" name="Rectangle 271"/>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632" name="Rectangle 272"/>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⑫→⑬</a:t>
              </a:r>
              <a:endParaRPr lang="en-US" altLang="ja-JP" sz="1100">
                <a:solidFill>
                  <a:schemeClr val="bg2"/>
                </a:solidFill>
              </a:endParaRPr>
            </a:p>
          </p:txBody>
        </p:sp>
        <p:sp>
          <p:nvSpPr>
            <p:cNvPr id="399633" name="Rectangle 273"/>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634" name="Rectangle 274"/>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③→④</a:t>
              </a:r>
              <a:endParaRPr lang="en-US" altLang="ja-JP" sz="1100">
                <a:solidFill>
                  <a:schemeClr val="bg2"/>
                </a:solidFill>
              </a:endParaRPr>
            </a:p>
          </p:txBody>
        </p:sp>
        <p:grpSp>
          <p:nvGrpSpPr>
            <p:cNvPr id="399635" name="Group 275"/>
            <p:cNvGrpSpPr>
              <a:grpSpLocks/>
            </p:cNvGrpSpPr>
            <p:nvPr/>
          </p:nvGrpSpPr>
          <p:grpSpPr bwMode="auto">
            <a:xfrm>
              <a:off x="2103" y="2639"/>
              <a:ext cx="39" cy="35"/>
              <a:chOff x="2103" y="2639"/>
              <a:chExt cx="39" cy="35"/>
            </a:xfrm>
          </p:grpSpPr>
          <p:sp>
            <p:nvSpPr>
              <p:cNvPr id="399636" name="Line 276"/>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37" name="Freeform 277"/>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38" name="Group 278"/>
            <p:cNvGrpSpPr>
              <a:grpSpLocks/>
            </p:cNvGrpSpPr>
            <p:nvPr/>
          </p:nvGrpSpPr>
          <p:grpSpPr bwMode="auto">
            <a:xfrm>
              <a:off x="1657" y="2645"/>
              <a:ext cx="39" cy="32"/>
              <a:chOff x="1657" y="2645"/>
              <a:chExt cx="39" cy="32"/>
            </a:xfrm>
          </p:grpSpPr>
          <p:sp>
            <p:nvSpPr>
              <p:cNvPr id="399639" name="Line 279"/>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40" name="Freeform 280"/>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Lst>
                <a:ahLst/>
                <a:cxnLst>
                  <a:cxn ang="0">
                    <a:pos x="T0" y="T1"/>
                  </a:cxn>
                  <a:cxn ang="0">
                    <a:pos x="T2" y="T3"/>
                  </a:cxn>
                  <a:cxn ang="0">
                    <a:pos x="T4" y="T5"/>
                  </a:cxn>
                  <a:cxn ang="0">
                    <a:pos x="T6" y="T7"/>
                  </a:cxn>
                  <a:cxn ang="0">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41" name="Group 281"/>
            <p:cNvGrpSpPr>
              <a:grpSpLocks/>
            </p:cNvGrpSpPr>
            <p:nvPr/>
          </p:nvGrpSpPr>
          <p:grpSpPr bwMode="auto">
            <a:xfrm>
              <a:off x="1988" y="2638"/>
              <a:ext cx="38" cy="34"/>
              <a:chOff x="1988" y="2638"/>
              <a:chExt cx="38" cy="34"/>
            </a:xfrm>
          </p:grpSpPr>
          <p:sp>
            <p:nvSpPr>
              <p:cNvPr id="399642" name="Line 282"/>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43" name="Freeform 283"/>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44" name="Group 284"/>
            <p:cNvGrpSpPr>
              <a:grpSpLocks/>
            </p:cNvGrpSpPr>
            <p:nvPr/>
          </p:nvGrpSpPr>
          <p:grpSpPr bwMode="auto">
            <a:xfrm>
              <a:off x="1877" y="2720"/>
              <a:ext cx="38" cy="33"/>
              <a:chOff x="1877" y="2720"/>
              <a:chExt cx="38" cy="33"/>
            </a:xfrm>
          </p:grpSpPr>
          <p:sp>
            <p:nvSpPr>
              <p:cNvPr id="399645" name="Line 285"/>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46" name="Freeform 286"/>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Lst>
                <a:ahLst/>
                <a:cxnLst>
                  <a:cxn ang="0">
                    <a:pos x="T0" y="T1"/>
                  </a:cxn>
                  <a:cxn ang="0">
                    <a:pos x="T2" y="T3"/>
                  </a:cxn>
                  <a:cxn ang="0">
                    <a:pos x="T4" y="T5"/>
                  </a:cxn>
                  <a:cxn ang="0">
                    <a:pos x="T6" y="T7"/>
                  </a:cxn>
                  <a:cxn ang="0">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47" name="Group 287"/>
            <p:cNvGrpSpPr>
              <a:grpSpLocks/>
            </p:cNvGrpSpPr>
            <p:nvPr/>
          </p:nvGrpSpPr>
          <p:grpSpPr bwMode="auto">
            <a:xfrm>
              <a:off x="1988" y="2720"/>
              <a:ext cx="38" cy="34"/>
              <a:chOff x="1988" y="2720"/>
              <a:chExt cx="38" cy="34"/>
            </a:xfrm>
          </p:grpSpPr>
          <p:sp>
            <p:nvSpPr>
              <p:cNvPr id="399648" name="Line 288"/>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49" name="Freeform 289"/>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50" name="Group 290"/>
            <p:cNvGrpSpPr>
              <a:grpSpLocks/>
            </p:cNvGrpSpPr>
            <p:nvPr/>
          </p:nvGrpSpPr>
          <p:grpSpPr bwMode="auto">
            <a:xfrm>
              <a:off x="1768" y="2645"/>
              <a:ext cx="39" cy="33"/>
              <a:chOff x="1768" y="2645"/>
              <a:chExt cx="39" cy="33"/>
            </a:xfrm>
          </p:grpSpPr>
          <p:sp>
            <p:nvSpPr>
              <p:cNvPr id="399651" name="Line 291"/>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52" name="Freeform 292"/>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Lst>
                <a:ahLst/>
                <a:cxnLst>
                  <a:cxn ang="0">
                    <a:pos x="T0" y="T1"/>
                  </a:cxn>
                  <a:cxn ang="0">
                    <a:pos x="T2" y="T3"/>
                  </a:cxn>
                  <a:cxn ang="0">
                    <a:pos x="T4" y="T5"/>
                  </a:cxn>
                  <a:cxn ang="0">
                    <a:pos x="T6" y="T7"/>
                  </a:cxn>
                  <a:cxn ang="0">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53" name="Group 293"/>
            <p:cNvGrpSpPr>
              <a:grpSpLocks/>
            </p:cNvGrpSpPr>
            <p:nvPr/>
          </p:nvGrpSpPr>
          <p:grpSpPr bwMode="auto">
            <a:xfrm>
              <a:off x="1799" y="2721"/>
              <a:ext cx="63" cy="107"/>
              <a:chOff x="1799" y="2721"/>
              <a:chExt cx="63" cy="107"/>
            </a:xfrm>
          </p:grpSpPr>
          <p:sp>
            <p:nvSpPr>
              <p:cNvPr id="399654" name="Freeform 294"/>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Lst>
                <a:ahLst/>
                <a:cxnLst>
                  <a:cxn ang="0">
                    <a:pos x="T0" y="T1"/>
                  </a:cxn>
                  <a:cxn ang="0">
                    <a:pos x="T2" y="T3"/>
                  </a:cxn>
                  <a:cxn ang="0">
                    <a:pos x="T4" y="T5"/>
                  </a:cxn>
                  <a:cxn ang="0">
                    <a:pos x="T6" y="T7"/>
                  </a:cxn>
                </a:cxnLst>
                <a:rect l="0" t="0" r="r" b="b"/>
                <a:pathLst>
                  <a:path w="43" h="95">
                    <a:moveTo>
                      <a:pt x="0" y="0"/>
                    </a:moveTo>
                    <a:lnTo>
                      <a:pt x="43" y="95"/>
                    </a:lnTo>
                    <a:lnTo>
                      <a:pt x="43" y="95"/>
                    </a:ln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655" name="Freeform 295"/>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Lst>
                <a:ahLst/>
                <a:cxnLst>
                  <a:cxn ang="0">
                    <a:pos x="T0" y="T1"/>
                  </a:cxn>
                  <a:cxn ang="0">
                    <a:pos x="T2" y="T3"/>
                  </a:cxn>
                  <a:cxn ang="0">
                    <a:pos x="T4" y="T5"/>
                  </a:cxn>
                  <a:cxn ang="0">
                    <a:pos x="T6" y="T7"/>
                  </a:cxn>
                  <a:cxn ang="0">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99656" name="Group 296"/>
            <p:cNvGrpSpPr>
              <a:grpSpLocks/>
            </p:cNvGrpSpPr>
            <p:nvPr/>
          </p:nvGrpSpPr>
          <p:grpSpPr bwMode="auto">
            <a:xfrm>
              <a:off x="1920" y="2720"/>
              <a:ext cx="58" cy="108"/>
              <a:chOff x="1920" y="2720"/>
              <a:chExt cx="58" cy="108"/>
            </a:xfrm>
          </p:grpSpPr>
          <p:sp>
            <p:nvSpPr>
              <p:cNvPr id="399657" name="Freeform 297"/>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Lst>
                <a:ahLst/>
                <a:cxnLst>
                  <a:cxn ang="0">
                    <a:pos x="T0" y="T1"/>
                  </a:cxn>
                  <a:cxn ang="0">
                    <a:pos x="T2" y="T3"/>
                  </a:cxn>
                  <a:cxn ang="0">
                    <a:pos x="T4" y="T5"/>
                  </a:cxn>
                  <a:cxn ang="0">
                    <a:pos x="T6" y="T7"/>
                  </a:cxn>
                </a:cxnLst>
                <a:rect l="0" t="0" r="r" b="b"/>
                <a:pathLst>
                  <a:path w="40" h="95">
                    <a:moveTo>
                      <a:pt x="0" y="0"/>
                    </a:moveTo>
                    <a:lnTo>
                      <a:pt x="40" y="95"/>
                    </a:lnTo>
                    <a:lnTo>
                      <a:pt x="40" y="95"/>
                    </a:ln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99658" name="Freeform 298"/>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Lst>
                <a:ahLst/>
                <a:cxnLst>
                  <a:cxn ang="0">
                    <a:pos x="T0" y="T1"/>
                  </a:cxn>
                  <a:cxn ang="0">
                    <a:pos x="T2" y="T3"/>
                  </a:cxn>
                  <a:cxn ang="0">
                    <a:pos x="T4" y="T5"/>
                  </a:cxn>
                  <a:cxn ang="0">
                    <a:pos x="T6" y="T7"/>
                  </a:cxn>
                  <a:cxn ang="0">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399659" name="Rectangle 299"/>
          <p:cNvSpPr>
            <a:spLocks noChangeArrowheads="1"/>
          </p:cNvSpPr>
          <p:nvPr/>
        </p:nvSpPr>
        <p:spPr bwMode="auto">
          <a:xfrm>
            <a:off x="531813" y="4178300"/>
            <a:ext cx="2039937" cy="842963"/>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660" name="Rectangle 300"/>
          <p:cNvSpPr>
            <a:spLocks noChangeArrowheads="1"/>
          </p:cNvSpPr>
          <p:nvPr/>
        </p:nvSpPr>
        <p:spPr bwMode="auto">
          <a:xfrm>
            <a:off x="1308100" y="4519613"/>
            <a:ext cx="5619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600" b="1">
                <a:solidFill>
                  <a:schemeClr val="bg2"/>
                </a:solidFill>
                <a:latin typeface="Arial" charset="0"/>
              </a:rPr>
              <a:t>PDPC</a:t>
            </a:r>
            <a:endParaRPr lang="en-US" altLang="ja-JP" sz="1600" b="1">
              <a:solidFill>
                <a:schemeClr val="bg2"/>
              </a:solidFill>
            </a:endParaRPr>
          </a:p>
        </p:txBody>
      </p:sp>
      <p:sp>
        <p:nvSpPr>
          <p:cNvPr id="399661" name="Rectangle 30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662" name="Rectangle 30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63" name="Rectangle 30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chemeClr val="bg2"/>
                </a:solidFill>
                <a:latin typeface="ＭＳ Ｐゴシック" pitchFamily="50" charset="-128"/>
              </a:rPr>
              <a:t>１</a:t>
            </a:r>
            <a:endParaRPr lang="ja-JP" altLang="en-US" sz="1200">
              <a:solidFill>
                <a:schemeClr val="bg2"/>
              </a:solidFill>
            </a:endParaRPr>
          </a:p>
        </p:txBody>
      </p:sp>
      <p:sp>
        <p:nvSpPr>
          <p:cNvPr id="399664" name="Rectangle 30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65" name="Rectangle 30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2</a:t>
            </a:r>
          </a:p>
        </p:txBody>
      </p:sp>
      <p:sp>
        <p:nvSpPr>
          <p:cNvPr id="399666" name="Rectangle 30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3</a:t>
            </a:r>
            <a:endParaRPr lang="en-US" altLang="ja-JP" sz="1200">
              <a:solidFill>
                <a:schemeClr val="bg2"/>
              </a:solidFill>
            </a:endParaRPr>
          </a:p>
        </p:txBody>
      </p:sp>
      <p:sp>
        <p:nvSpPr>
          <p:cNvPr id="399667" name="Rectangle 30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68" name="Rectangle 30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4</a:t>
            </a:r>
            <a:endParaRPr lang="en-US" altLang="ja-JP" sz="1200">
              <a:solidFill>
                <a:schemeClr val="bg2"/>
              </a:solidFill>
            </a:endParaRPr>
          </a:p>
        </p:txBody>
      </p:sp>
      <p:sp>
        <p:nvSpPr>
          <p:cNvPr id="399669" name="Rectangle 309"/>
          <p:cNvSpPr>
            <a:spLocks noChangeArrowheads="1"/>
          </p:cNvSpPr>
          <p:nvPr/>
        </p:nvSpPr>
        <p:spPr bwMode="auto">
          <a:xfrm>
            <a:off x="249238" y="4178300"/>
            <a:ext cx="317500" cy="8096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70" name="Rectangle 31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5</a:t>
            </a:r>
            <a:endParaRPr lang="en-US" altLang="ja-JP" sz="1200">
              <a:solidFill>
                <a:schemeClr val="bg2"/>
              </a:solidFill>
            </a:endParaRPr>
          </a:p>
        </p:txBody>
      </p:sp>
      <p:sp>
        <p:nvSpPr>
          <p:cNvPr id="399671" name="Rectangle 311"/>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p>
            <a:r>
              <a:rPr lang="en-US" altLang="ja-JP" sz="1100">
                <a:solidFill>
                  <a:schemeClr val="bg2"/>
                </a:solidFill>
              </a:rPr>
              <a:t>No</a:t>
            </a:r>
          </a:p>
        </p:txBody>
      </p:sp>
      <p:sp>
        <p:nvSpPr>
          <p:cNvPr id="399672" name="Rectangle 312"/>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73" name="Rectangle 313"/>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7</a:t>
            </a:r>
            <a:endParaRPr lang="en-US" altLang="ja-JP" sz="1200">
              <a:solidFill>
                <a:schemeClr val="bg2"/>
              </a:solidFill>
            </a:endParaRPr>
          </a:p>
        </p:txBody>
      </p:sp>
      <p:sp>
        <p:nvSpPr>
          <p:cNvPr id="399674" name="Rectangle 314"/>
          <p:cNvSpPr>
            <a:spLocks noChangeArrowheads="1"/>
          </p:cNvSpPr>
          <p:nvPr/>
        </p:nvSpPr>
        <p:spPr bwMode="auto">
          <a:xfrm>
            <a:off x="249238" y="4991100"/>
            <a:ext cx="317500" cy="923925"/>
          </a:xfrm>
          <a:prstGeom prst="rect">
            <a:avLst/>
          </a:prstGeom>
          <a:solidFill>
            <a:srgbClr val="FFFFCC"/>
          </a:solidFill>
          <a:ln w="6350">
            <a:solidFill>
              <a:srgbClr val="000000"/>
            </a:solidFill>
            <a:miter lim="800000"/>
            <a:headEnd/>
            <a:tailEnd/>
          </a:ln>
        </p:spPr>
        <p:txBody>
          <a:bodyPr anchor="ctr" anchorCtr="1"/>
          <a:lstStyle/>
          <a:p>
            <a:endParaRPr lang="ja-JP" altLang="en-US"/>
          </a:p>
        </p:txBody>
      </p:sp>
      <p:sp>
        <p:nvSpPr>
          <p:cNvPr id="399675" name="Rectangle 315"/>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200" b="1">
                <a:solidFill>
                  <a:schemeClr val="bg2"/>
                </a:solidFill>
                <a:latin typeface="ＭＳ Ｐゴシック" pitchFamily="50" charset="-128"/>
              </a:rPr>
              <a:t>6</a:t>
            </a:r>
            <a:endParaRPr lang="en-US" altLang="ja-JP" sz="1200">
              <a:solidFill>
                <a:schemeClr val="bg2"/>
              </a:solidFill>
            </a:endParaRPr>
          </a:p>
        </p:txBody>
      </p:sp>
      <p:grpSp>
        <p:nvGrpSpPr>
          <p:cNvPr id="399676" name="Group 316"/>
          <p:cNvGrpSpPr>
            <a:grpSpLocks/>
          </p:cNvGrpSpPr>
          <p:nvPr/>
        </p:nvGrpSpPr>
        <p:grpSpPr bwMode="auto">
          <a:xfrm>
            <a:off x="2767013" y="4240213"/>
            <a:ext cx="1457325" cy="646112"/>
            <a:chOff x="1622" y="2003"/>
            <a:chExt cx="627" cy="267"/>
          </a:xfrm>
        </p:grpSpPr>
        <p:sp>
          <p:nvSpPr>
            <p:cNvPr id="399677" name="Rectangle 317"/>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678" name="Rectangle 318"/>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家へ連絡</a:t>
              </a:r>
              <a:endParaRPr lang="ja-JP" altLang="en-US" sz="1100">
                <a:solidFill>
                  <a:schemeClr val="bg2"/>
                </a:solidFill>
              </a:endParaRPr>
            </a:p>
          </p:txBody>
        </p:sp>
        <p:sp>
          <p:nvSpPr>
            <p:cNvPr id="399679" name="Rectangle 319"/>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680" name="Rectangle 320"/>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家人が定期券持参</a:t>
              </a:r>
              <a:endParaRPr lang="ja-JP" altLang="en-US" sz="1100">
                <a:solidFill>
                  <a:schemeClr val="bg2"/>
                </a:solidFill>
              </a:endParaRPr>
            </a:p>
          </p:txBody>
        </p:sp>
        <p:grpSp>
          <p:nvGrpSpPr>
            <p:cNvPr id="399681" name="Group 321"/>
            <p:cNvGrpSpPr>
              <a:grpSpLocks/>
            </p:cNvGrpSpPr>
            <p:nvPr/>
          </p:nvGrpSpPr>
          <p:grpSpPr bwMode="auto">
            <a:xfrm>
              <a:off x="1892" y="2126"/>
              <a:ext cx="26" cy="22"/>
              <a:chOff x="1892" y="2126"/>
              <a:chExt cx="26" cy="22"/>
            </a:xfrm>
          </p:grpSpPr>
          <p:sp>
            <p:nvSpPr>
              <p:cNvPr id="399682" name="Line 322"/>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83" name="Freeform 323"/>
              <p:cNvSpPr>
                <a:spLocks/>
              </p:cNvSpPr>
              <p:nvPr/>
            </p:nvSpPr>
            <p:spPr bwMode="auto">
              <a:xfrm>
                <a:off x="1892" y="2126"/>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684" name="Group 324"/>
            <p:cNvGrpSpPr>
              <a:grpSpLocks/>
            </p:cNvGrpSpPr>
            <p:nvPr/>
          </p:nvGrpSpPr>
          <p:grpSpPr bwMode="auto">
            <a:xfrm>
              <a:off x="1910" y="2148"/>
              <a:ext cx="26" cy="22"/>
              <a:chOff x="1910" y="2148"/>
              <a:chExt cx="26" cy="22"/>
            </a:xfrm>
          </p:grpSpPr>
          <p:sp>
            <p:nvSpPr>
              <p:cNvPr id="399685" name="Line 325"/>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86" name="Freeform 326"/>
              <p:cNvSpPr>
                <a:spLocks/>
              </p:cNvSpPr>
              <p:nvPr/>
            </p:nvSpPr>
            <p:spPr bwMode="auto">
              <a:xfrm>
                <a:off x="1910" y="214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687" name="Group 327"/>
            <p:cNvGrpSpPr>
              <a:grpSpLocks/>
            </p:cNvGrpSpPr>
            <p:nvPr/>
          </p:nvGrpSpPr>
          <p:grpSpPr bwMode="auto">
            <a:xfrm>
              <a:off x="1910" y="2200"/>
              <a:ext cx="26" cy="22"/>
              <a:chOff x="1910" y="2200"/>
              <a:chExt cx="26" cy="22"/>
            </a:xfrm>
          </p:grpSpPr>
          <p:sp>
            <p:nvSpPr>
              <p:cNvPr id="399688" name="Line 328"/>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89" name="Freeform 329"/>
              <p:cNvSpPr>
                <a:spLocks/>
              </p:cNvSpPr>
              <p:nvPr/>
            </p:nvSpPr>
            <p:spPr bwMode="auto">
              <a:xfrm>
                <a:off x="1910" y="2200"/>
                <a:ext cx="26" cy="22"/>
              </a:xfrm>
              <a:custGeom>
                <a:avLst/>
                <a:gdLst>
                  <a:gd name="T0" fmla="*/ 0 w 26"/>
                  <a:gd name="T1" fmla="*/ 0 h 22"/>
                  <a:gd name="T2" fmla="*/ 14 w 26"/>
                  <a:gd name="T3" fmla="*/ 22 h 22"/>
                  <a:gd name="T4" fmla="*/ 26 w 26"/>
                  <a:gd name="T5" fmla="*/ 0 h 22"/>
                </a:gdLst>
                <a:ahLst/>
                <a:cxnLst>
                  <a:cxn ang="0">
                    <a:pos x="T0" y="T1"/>
                  </a:cxn>
                  <a:cxn ang="0">
                    <a:pos x="T2" y="T3"/>
                  </a:cxn>
                  <a:cxn ang="0">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690" name="Line 330"/>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91" name="Line 331"/>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99692" name="Group 332"/>
            <p:cNvGrpSpPr>
              <a:grpSpLocks/>
            </p:cNvGrpSpPr>
            <p:nvPr/>
          </p:nvGrpSpPr>
          <p:grpSpPr bwMode="auto">
            <a:xfrm>
              <a:off x="1734" y="2227"/>
              <a:ext cx="26" cy="22"/>
              <a:chOff x="1734" y="2227"/>
              <a:chExt cx="26" cy="22"/>
            </a:xfrm>
          </p:grpSpPr>
          <p:sp>
            <p:nvSpPr>
              <p:cNvPr id="399693" name="Line 333"/>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694" name="Freeform 334"/>
              <p:cNvSpPr>
                <a:spLocks/>
              </p:cNvSpPr>
              <p:nvPr/>
            </p:nvSpPr>
            <p:spPr bwMode="auto">
              <a:xfrm>
                <a:off x="1734"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695" name="Rectangle 335"/>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696" name="Rectangle 336"/>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会社へ電話し</a:t>
              </a:r>
              <a:endParaRPr lang="ja-JP" altLang="en-US" sz="1100">
                <a:solidFill>
                  <a:schemeClr val="bg2"/>
                </a:solidFill>
              </a:endParaRPr>
            </a:p>
          </p:txBody>
        </p:sp>
        <p:sp>
          <p:nvSpPr>
            <p:cNvPr id="399697" name="Rectangle 337"/>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遅刻を連絡する</a:t>
              </a:r>
              <a:endParaRPr lang="ja-JP" altLang="en-US" sz="1100">
                <a:solidFill>
                  <a:schemeClr val="bg2"/>
                </a:solidFill>
              </a:endParaRPr>
            </a:p>
          </p:txBody>
        </p:sp>
        <p:sp>
          <p:nvSpPr>
            <p:cNvPr id="399698" name="Rectangle 338"/>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699" name="Rectangle 339"/>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取りに帰る</a:t>
              </a:r>
              <a:endParaRPr lang="ja-JP" altLang="en-US" sz="1100">
                <a:solidFill>
                  <a:schemeClr val="bg2"/>
                </a:solidFill>
              </a:endParaRPr>
            </a:p>
          </p:txBody>
        </p:sp>
        <p:sp>
          <p:nvSpPr>
            <p:cNvPr id="399700" name="Line 340"/>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99701" name="Group 341"/>
            <p:cNvGrpSpPr>
              <a:grpSpLocks/>
            </p:cNvGrpSpPr>
            <p:nvPr/>
          </p:nvGrpSpPr>
          <p:grpSpPr bwMode="auto">
            <a:xfrm>
              <a:off x="2116" y="2108"/>
              <a:ext cx="26" cy="22"/>
              <a:chOff x="2116" y="2108"/>
              <a:chExt cx="26" cy="22"/>
            </a:xfrm>
          </p:grpSpPr>
          <p:sp>
            <p:nvSpPr>
              <p:cNvPr id="399702" name="Line 342"/>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03" name="Freeform 343"/>
              <p:cNvSpPr>
                <a:spLocks/>
              </p:cNvSpPr>
              <p:nvPr/>
            </p:nvSpPr>
            <p:spPr bwMode="auto">
              <a:xfrm>
                <a:off x="2116" y="210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704" name="Group 344"/>
            <p:cNvGrpSpPr>
              <a:grpSpLocks/>
            </p:cNvGrpSpPr>
            <p:nvPr/>
          </p:nvGrpSpPr>
          <p:grpSpPr bwMode="auto">
            <a:xfrm>
              <a:off x="2153" y="2148"/>
              <a:ext cx="26" cy="22"/>
              <a:chOff x="2153" y="2148"/>
              <a:chExt cx="26" cy="22"/>
            </a:xfrm>
          </p:grpSpPr>
          <p:sp>
            <p:nvSpPr>
              <p:cNvPr id="399705" name="Line 345"/>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06" name="Freeform 346"/>
              <p:cNvSpPr>
                <a:spLocks/>
              </p:cNvSpPr>
              <p:nvPr/>
            </p:nvSpPr>
            <p:spPr bwMode="auto">
              <a:xfrm>
                <a:off x="2153" y="214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707" name="Group 347"/>
            <p:cNvGrpSpPr>
              <a:grpSpLocks/>
            </p:cNvGrpSpPr>
            <p:nvPr/>
          </p:nvGrpSpPr>
          <p:grpSpPr bwMode="auto">
            <a:xfrm>
              <a:off x="2153" y="2185"/>
              <a:ext cx="26" cy="64"/>
              <a:chOff x="2153" y="2185"/>
              <a:chExt cx="26" cy="64"/>
            </a:xfrm>
          </p:grpSpPr>
          <p:sp>
            <p:nvSpPr>
              <p:cNvPr id="399708" name="Line 348"/>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09" name="Freeform 349"/>
              <p:cNvSpPr>
                <a:spLocks/>
              </p:cNvSpPr>
              <p:nvPr/>
            </p:nvSpPr>
            <p:spPr bwMode="auto">
              <a:xfrm>
                <a:off x="2153"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710" name="Line 350"/>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11" name="Line 351"/>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99712" name="Group 352"/>
            <p:cNvGrpSpPr>
              <a:grpSpLocks/>
            </p:cNvGrpSpPr>
            <p:nvPr/>
          </p:nvGrpSpPr>
          <p:grpSpPr bwMode="auto">
            <a:xfrm>
              <a:off x="2022" y="2127"/>
              <a:ext cx="60" cy="22"/>
              <a:chOff x="2022" y="2127"/>
              <a:chExt cx="60" cy="22"/>
            </a:xfrm>
          </p:grpSpPr>
          <p:sp>
            <p:nvSpPr>
              <p:cNvPr id="399713" name="Line 353"/>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14" name="Freeform 354"/>
              <p:cNvSpPr>
                <a:spLocks/>
              </p:cNvSpPr>
              <p:nvPr/>
            </p:nvSpPr>
            <p:spPr bwMode="auto">
              <a:xfrm>
                <a:off x="2056" y="2127"/>
                <a:ext cx="26" cy="22"/>
              </a:xfrm>
              <a:custGeom>
                <a:avLst/>
                <a:gdLst>
                  <a:gd name="T0" fmla="*/ 0 w 26"/>
                  <a:gd name="T1" fmla="*/ 22 h 22"/>
                  <a:gd name="T2" fmla="*/ 26 w 26"/>
                  <a:gd name="T3" fmla="*/ 10 h 22"/>
                  <a:gd name="T4" fmla="*/ 0 w 26"/>
                  <a:gd name="T5" fmla="*/ 0 h 22"/>
                </a:gdLst>
                <a:ahLst/>
                <a:cxnLst>
                  <a:cxn ang="0">
                    <a:pos x="T0" y="T1"/>
                  </a:cxn>
                  <a:cxn ang="0">
                    <a:pos x="T2" y="T3"/>
                  </a:cxn>
                  <a:cxn ang="0">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99715" name="Group 355"/>
            <p:cNvGrpSpPr>
              <a:grpSpLocks/>
            </p:cNvGrpSpPr>
            <p:nvPr/>
          </p:nvGrpSpPr>
          <p:grpSpPr bwMode="auto">
            <a:xfrm>
              <a:off x="1895" y="2068"/>
              <a:ext cx="26" cy="22"/>
              <a:chOff x="1895" y="2068"/>
              <a:chExt cx="26" cy="22"/>
            </a:xfrm>
          </p:grpSpPr>
          <p:sp>
            <p:nvSpPr>
              <p:cNvPr id="399716" name="Line 356"/>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17" name="Freeform 357"/>
              <p:cNvSpPr>
                <a:spLocks/>
              </p:cNvSpPr>
              <p:nvPr/>
            </p:nvSpPr>
            <p:spPr bwMode="auto">
              <a:xfrm>
                <a:off x="1895" y="206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718" name="Line 358"/>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99719" name="Group 359"/>
            <p:cNvGrpSpPr>
              <a:grpSpLocks/>
            </p:cNvGrpSpPr>
            <p:nvPr/>
          </p:nvGrpSpPr>
          <p:grpSpPr bwMode="auto">
            <a:xfrm>
              <a:off x="1692" y="2133"/>
              <a:ext cx="26" cy="116"/>
              <a:chOff x="1692" y="2133"/>
              <a:chExt cx="26" cy="116"/>
            </a:xfrm>
          </p:grpSpPr>
          <p:sp>
            <p:nvSpPr>
              <p:cNvPr id="399720" name="Line 360"/>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21" name="Freeform 361"/>
              <p:cNvSpPr>
                <a:spLocks/>
              </p:cNvSpPr>
              <p:nvPr/>
            </p:nvSpPr>
            <p:spPr bwMode="auto">
              <a:xfrm>
                <a:off x="1692"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722" name="Rectangle 362"/>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23" name="Rectangle 363"/>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取りに帰る</a:t>
              </a:r>
              <a:endParaRPr lang="ja-JP" altLang="en-US" sz="1100">
                <a:solidFill>
                  <a:schemeClr val="bg2"/>
                </a:solidFill>
              </a:endParaRPr>
            </a:p>
          </p:txBody>
        </p:sp>
        <p:grpSp>
          <p:nvGrpSpPr>
            <p:cNvPr id="399724" name="Group 364"/>
            <p:cNvGrpSpPr>
              <a:grpSpLocks/>
            </p:cNvGrpSpPr>
            <p:nvPr/>
          </p:nvGrpSpPr>
          <p:grpSpPr bwMode="auto">
            <a:xfrm>
              <a:off x="1692" y="2095"/>
              <a:ext cx="26" cy="22"/>
              <a:chOff x="1692" y="2095"/>
              <a:chExt cx="26" cy="22"/>
            </a:xfrm>
          </p:grpSpPr>
          <p:sp>
            <p:nvSpPr>
              <p:cNvPr id="399725" name="Line 365"/>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26" name="Freeform 366"/>
              <p:cNvSpPr>
                <a:spLocks/>
              </p:cNvSpPr>
              <p:nvPr/>
            </p:nvSpPr>
            <p:spPr bwMode="auto">
              <a:xfrm>
                <a:off x="1692" y="2095"/>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727" name="Freeform 367"/>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399728" name="Rectangle 368"/>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遅刻して出社</a:t>
              </a:r>
              <a:endParaRPr lang="ja-JP" altLang="en-US" sz="1100">
                <a:solidFill>
                  <a:schemeClr val="bg2"/>
                </a:solidFill>
              </a:endParaRPr>
            </a:p>
          </p:txBody>
        </p:sp>
        <p:sp>
          <p:nvSpPr>
            <p:cNvPr id="399729" name="Freeform 369"/>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399730" name="Rectangle 370"/>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遅刻して出社</a:t>
              </a:r>
              <a:endParaRPr lang="ja-JP" altLang="en-US" sz="1100">
                <a:solidFill>
                  <a:schemeClr val="bg2"/>
                </a:solidFill>
              </a:endParaRPr>
            </a:p>
          </p:txBody>
        </p:sp>
        <p:sp>
          <p:nvSpPr>
            <p:cNvPr id="399731" name="Freeform 371"/>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Lst>
              <a:ahLst/>
              <a:cxnLst>
                <a:cxn ang="0">
                  <a:pos x="T0" y="T1"/>
                </a:cxn>
                <a:cxn ang="0">
                  <a:pos x="T2" y="T3"/>
                </a:cxn>
                <a:cxn ang="0">
                  <a:pos x="T4" y="T5"/>
                </a:cxn>
                <a:cxn ang="0">
                  <a:pos x="T6" y="T7"/>
                </a:cxn>
                <a:cxn ang="0">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399732" name="Group 372"/>
            <p:cNvGrpSpPr>
              <a:grpSpLocks/>
            </p:cNvGrpSpPr>
            <p:nvPr/>
          </p:nvGrpSpPr>
          <p:grpSpPr bwMode="auto">
            <a:xfrm>
              <a:off x="1694" y="2031"/>
              <a:ext cx="26" cy="22"/>
              <a:chOff x="1694" y="2031"/>
              <a:chExt cx="26" cy="22"/>
            </a:xfrm>
          </p:grpSpPr>
          <p:sp>
            <p:nvSpPr>
              <p:cNvPr id="399733" name="Line 373"/>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34" name="Freeform 374"/>
              <p:cNvSpPr>
                <a:spLocks/>
              </p:cNvSpPr>
              <p:nvPr/>
            </p:nvSpPr>
            <p:spPr bwMode="auto">
              <a:xfrm>
                <a:off x="1694" y="2031"/>
                <a:ext cx="26" cy="22"/>
              </a:xfrm>
              <a:custGeom>
                <a:avLst/>
                <a:gdLst>
                  <a:gd name="T0" fmla="*/ 0 w 26"/>
                  <a:gd name="T1" fmla="*/ 0 h 22"/>
                  <a:gd name="T2" fmla="*/ 13 w 26"/>
                  <a:gd name="T3" fmla="*/ 22 h 22"/>
                  <a:gd name="T4" fmla="*/ 26 w 26"/>
                  <a:gd name="T5" fmla="*/ 0 h 22"/>
                </a:gdLst>
                <a:ahLst/>
                <a:cxnLst>
                  <a:cxn ang="0">
                    <a:pos x="T0" y="T1"/>
                  </a:cxn>
                  <a:cxn ang="0">
                    <a:pos x="T2" y="T3"/>
                  </a:cxn>
                  <a:cxn ang="0">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99735" name="Freeform 375"/>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Lst>
              <a:ahLst/>
              <a:cxnLst>
                <a:cxn ang="0">
                  <a:pos x="T0" y="T1"/>
                </a:cxn>
                <a:cxn ang="0">
                  <a:pos x="T2" y="T3"/>
                </a:cxn>
                <a:cxn ang="0">
                  <a:pos x="T4" y="T5"/>
                </a:cxn>
                <a:cxn ang="0">
                  <a:pos x="T6" y="T7"/>
                </a:cxn>
                <a:cxn ang="0">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399736" name="Rectangle 376"/>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37" name="Rectangle 377"/>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会社へ電話し</a:t>
              </a:r>
              <a:endParaRPr lang="ja-JP" altLang="en-US" sz="1100">
                <a:solidFill>
                  <a:schemeClr val="bg2"/>
                </a:solidFill>
              </a:endParaRPr>
            </a:p>
          </p:txBody>
        </p:sp>
        <p:sp>
          <p:nvSpPr>
            <p:cNvPr id="399738" name="Rectangle 378"/>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solidFill>
                    <a:schemeClr val="bg2"/>
                  </a:solidFill>
                  <a:latin typeface="ＭＳ Ｐゴシック" pitchFamily="50" charset="-128"/>
                </a:rPr>
                <a:t>遅刻を連絡する</a:t>
              </a:r>
              <a:endParaRPr lang="ja-JP" altLang="en-US" sz="1100">
                <a:solidFill>
                  <a:schemeClr val="bg2"/>
                </a:solidFill>
              </a:endParaRPr>
            </a:p>
          </p:txBody>
        </p:sp>
        <p:sp>
          <p:nvSpPr>
            <p:cNvPr id="399739" name="Freeform 379"/>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Lst>
              <a:ahLst/>
              <a:cxnLst>
                <a:cxn ang="0">
                  <a:pos x="T0" y="T1"/>
                </a:cxn>
                <a:cxn ang="0">
                  <a:pos x="T2" y="T3"/>
                </a:cxn>
                <a:cxn ang="0">
                  <a:pos x="T4" y="T5"/>
                </a:cxn>
                <a:cxn ang="0">
                  <a:pos x="T6" y="T7"/>
                </a:cxn>
                <a:cxn ang="0">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sp>
        <p:nvSpPr>
          <p:cNvPr id="399740" name="Line 380"/>
          <p:cNvSpPr>
            <a:spLocks noChangeShapeType="1"/>
          </p:cNvSpPr>
          <p:nvPr/>
        </p:nvSpPr>
        <p:spPr bwMode="auto">
          <a:xfrm flipH="1" flipV="1">
            <a:off x="3411538" y="1527175"/>
            <a:ext cx="36512" cy="2460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99741" name="Rectangle 381"/>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solidFill>
                  <a:schemeClr val="bg2"/>
                </a:solidFill>
              </a:rPr>
              <a:t>用途・目的</a:t>
            </a:r>
          </a:p>
        </p:txBody>
      </p:sp>
      <p:sp>
        <p:nvSpPr>
          <p:cNvPr id="399742" name="Rectangle 382"/>
          <p:cNvSpPr>
            <a:spLocks noChangeArrowheads="1"/>
          </p:cNvSpPr>
          <p:nvPr/>
        </p:nvSpPr>
        <p:spPr bwMode="auto">
          <a:xfrm>
            <a:off x="4402138" y="1243013"/>
            <a:ext cx="4483100" cy="719137"/>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rPr>
              <a:t>問題となっている</a:t>
            </a:r>
            <a:r>
              <a:rPr lang="ja-JP" altLang="en-US" sz="1200" b="1">
                <a:solidFill>
                  <a:srgbClr val="FF3300"/>
                </a:solidFill>
              </a:rPr>
              <a:t>事象の相互の因果関係（原因と結果、手段と方法）を整理</a:t>
            </a:r>
            <a:r>
              <a:rPr lang="ja-JP" altLang="en-US" sz="1200" b="1">
                <a:solidFill>
                  <a:schemeClr val="bg2"/>
                </a:solidFill>
              </a:rPr>
              <a:t>し、問題解決の糸口を見つけ出すための手法。</a:t>
            </a:r>
          </a:p>
        </p:txBody>
      </p:sp>
      <p:sp>
        <p:nvSpPr>
          <p:cNvPr id="399743" name="Rectangle 383"/>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rPr>
              <a:t>目的を達成するための</a:t>
            </a:r>
            <a:r>
              <a:rPr lang="ja-JP" altLang="en-US" sz="1200" b="1">
                <a:solidFill>
                  <a:srgbClr val="FF3300"/>
                </a:solidFill>
              </a:rPr>
              <a:t>手段を次々とツリー状に展開</a:t>
            </a:r>
            <a:r>
              <a:rPr lang="ja-JP" altLang="en-US" sz="1200" b="1">
                <a:solidFill>
                  <a:schemeClr val="bg2"/>
                </a:solidFill>
              </a:rPr>
              <a:t>し、</a:t>
            </a:r>
            <a:br>
              <a:rPr lang="ja-JP" altLang="en-US" sz="1200" b="1">
                <a:solidFill>
                  <a:schemeClr val="bg2"/>
                </a:solidFill>
              </a:rPr>
            </a:br>
            <a:r>
              <a:rPr lang="ja-JP" altLang="en-US" sz="1200" b="1">
                <a:solidFill>
                  <a:schemeClr val="bg2"/>
                </a:solidFill>
              </a:rPr>
              <a:t>最適な施策を追求するための手法。</a:t>
            </a:r>
          </a:p>
        </p:txBody>
      </p:sp>
      <p:sp>
        <p:nvSpPr>
          <p:cNvPr id="399744" name="Rectangle 384"/>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rPr>
              <a:t>対になる問題の要素を行と列に配置し、その交点に</a:t>
            </a:r>
            <a:r>
              <a:rPr lang="ja-JP" altLang="en-US" sz="1200" b="1">
                <a:solidFill>
                  <a:srgbClr val="FF3300"/>
                </a:solidFill>
              </a:rPr>
              <a:t>各要素の</a:t>
            </a:r>
            <a:r>
              <a:rPr lang="ja-JP" altLang="en-US" sz="1200" b="1">
                <a:solidFill>
                  <a:schemeClr val="bg2"/>
                </a:solidFill>
              </a:rPr>
              <a:t/>
            </a:r>
            <a:br>
              <a:rPr lang="ja-JP" altLang="en-US" sz="1200" b="1">
                <a:solidFill>
                  <a:schemeClr val="bg2"/>
                </a:solidFill>
              </a:rPr>
            </a:br>
            <a:r>
              <a:rPr lang="ja-JP" altLang="en-US" sz="1200" b="1">
                <a:solidFill>
                  <a:srgbClr val="FF3300"/>
                </a:solidFill>
              </a:rPr>
              <a:t>関連の有無や度合いを表示</a:t>
            </a:r>
            <a:r>
              <a:rPr lang="ja-JP" altLang="en-US" sz="1200" b="1">
                <a:solidFill>
                  <a:schemeClr val="bg2"/>
                </a:solidFill>
              </a:rPr>
              <a:t>することで問題解決へのヒントを</a:t>
            </a:r>
            <a:br>
              <a:rPr lang="ja-JP" altLang="en-US" sz="1200" b="1">
                <a:solidFill>
                  <a:schemeClr val="bg2"/>
                </a:solidFill>
              </a:rPr>
            </a:br>
            <a:r>
              <a:rPr lang="ja-JP" altLang="en-US" sz="1200" b="1">
                <a:solidFill>
                  <a:schemeClr val="bg2"/>
                </a:solidFill>
              </a:rPr>
              <a:t>得るための手法。</a:t>
            </a:r>
          </a:p>
        </p:txBody>
      </p:sp>
      <p:sp>
        <p:nvSpPr>
          <p:cNvPr id="399745" name="Rectangle 385"/>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p>
            <a:endParaRPr lang="ja-JP" altLang="ja-JP">
              <a:solidFill>
                <a:schemeClr val="bg2"/>
              </a:solidFill>
              <a:ea typeface="HG正楷書体-PRO" pitchFamily="66" charset="-128"/>
            </a:endParaRPr>
          </a:p>
        </p:txBody>
      </p:sp>
      <p:sp>
        <p:nvSpPr>
          <p:cNvPr id="399746" name="Rectangle 386"/>
          <p:cNvSpPr>
            <a:spLocks noChangeArrowheads="1"/>
          </p:cNvSpPr>
          <p:nvPr/>
        </p:nvSpPr>
        <p:spPr bwMode="auto">
          <a:xfrm>
            <a:off x="571500" y="4991100"/>
            <a:ext cx="2014538" cy="923925"/>
          </a:xfrm>
          <a:prstGeom prst="rect">
            <a:avLst/>
          </a:prstGeom>
          <a:solidFill>
            <a:srgbClr val="FFFFCC"/>
          </a:solidFill>
          <a:ln w="6350">
            <a:solidFill>
              <a:srgbClr val="000000"/>
            </a:solidFill>
            <a:miter lim="800000"/>
            <a:headEnd/>
            <a:tailEnd/>
          </a:ln>
        </p:spPr>
        <p:txBody>
          <a:bodyPr/>
          <a:lstStyle/>
          <a:p>
            <a:endParaRPr lang="ja-JP" altLang="en-US"/>
          </a:p>
        </p:txBody>
      </p:sp>
      <p:sp>
        <p:nvSpPr>
          <p:cNvPr id="399747" name="Rectangle 387"/>
          <p:cNvSpPr>
            <a:spLocks noChangeArrowheads="1"/>
          </p:cNvSpPr>
          <p:nvPr/>
        </p:nvSpPr>
        <p:spPr bwMode="auto">
          <a:xfrm>
            <a:off x="957263" y="5270500"/>
            <a:ext cx="10318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ゴシック" pitchFamily="49" charset="-128"/>
                <a:ea typeface="ＭＳ ゴシック" pitchFamily="49" charset="-128"/>
              </a:rPr>
              <a:t>ﾏﾄﾘｯｸｽﾃﾞｰﾀ</a:t>
            </a:r>
            <a:endParaRPr lang="ja-JP" altLang="en-US" sz="1600">
              <a:solidFill>
                <a:schemeClr val="bg2"/>
              </a:solidFill>
            </a:endParaRPr>
          </a:p>
        </p:txBody>
      </p:sp>
      <p:sp>
        <p:nvSpPr>
          <p:cNvPr id="399748" name="Rectangle 388"/>
          <p:cNvSpPr>
            <a:spLocks noChangeArrowheads="1"/>
          </p:cNvSpPr>
          <p:nvPr/>
        </p:nvSpPr>
        <p:spPr bwMode="auto">
          <a:xfrm>
            <a:off x="1655763" y="5527675"/>
            <a:ext cx="6143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ゴシック" pitchFamily="49" charset="-128"/>
                <a:ea typeface="ＭＳ ゴシック" pitchFamily="49" charset="-128"/>
              </a:rPr>
              <a:t>解析法</a:t>
            </a:r>
            <a:endParaRPr lang="ja-JP" altLang="en-US" sz="1600">
              <a:solidFill>
                <a:schemeClr val="bg2"/>
              </a:solidFill>
            </a:endParaRPr>
          </a:p>
        </p:txBody>
      </p:sp>
      <p:sp>
        <p:nvSpPr>
          <p:cNvPr id="399749" name="Rectangle 389"/>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p>
            <a:endParaRPr lang="ja-JP" altLang="en-US"/>
          </a:p>
        </p:txBody>
      </p:sp>
      <p:grpSp>
        <p:nvGrpSpPr>
          <p:cNvPr id="399750" name="Group 390"/>
          <p:cNvGrpSpPr>
            <a:grpSpLocks/>
          </p:cNvGrpSpPr>
          <p:nvPr/>
        </p:nvGrpSpPr>
        <p:grpSpPr bwMode="auto">
          <a:xfrm>
            <a:off x="2800350" y="5111750"/>
            <a:ext cx="1390650" cy="647700"/>
            <a:chOff x="1601" y="2307"/>
            <a:chExt cx="599" cy="267"/>
          </a:xfrm>
        </p:grpSpPr>
        <p:sp>
          <p:nvSpPr>
            <p:cNvPr id="399751" name="Rectangle 391"/>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52" name="Rectangle 392"/>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99753" name="Rectangle 393"/>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p>
              <a:endParaRPr lang="ja-JP" altLang="en-US"/>
            </a:p>
          </p:txBody>
        </p:sp>
        <p:sp>
          <p:nvSpPr>
            <p:cNvPr id="399754" name="Rectangle 394"/>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p>
              <a:endParaRPr lang="ja-JP" altLang="en-US"/>
            </a:p>
          </p:txBody>
        </p:sp>
        <p:sp>
          <p:nvSpPr>
            <p:cNvPr id="399755" name="Rectangle 395"/>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99756" name="Rectangle 396"/>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99757" name="Rectangle 397"/>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99758" name="Rectangle 398"/>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59" name="Rectangle 399"/>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0" name="Rectangle 400"/>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1" name="Rectangle 401"/>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2" name="Rectangle 402"/>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3" name="Rectangle 403"/>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99764" name="Rectangle 404"/>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5" name="Rectangle 405"/>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6" name="Rectangle 406"/>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7" name="Rectangle 407"/>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8" name="Rectangle 408"/>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69" name="Rectangle 409"/>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99770" name="Rectangle 410"/>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71" name="Rectangle 411"/>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72" name="Rectangle 412"/>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73" name="Rectangle 413"/>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99774" name="Rectangle 414"/>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p>
              <a:endParaRPr lang="ja-JP" altLang="en-US"/>
            </a:p>
          </p:txBody>
        </p:sp>
      </p:grpSp>
      <p:sp>
        <p:nvSpPr>
          <p:cNvPr id="399775" name="Rectangle 415"/>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rPr>
              <a:t>マトリックスの各交点に数値データが配列されている場合に、</a:t>
            </a:r>
            <a:br>
              <a:rPr lang="ja-JP" altLang="en-US" sz="1200" b="1">
                <a:solidFill>
                  <a:schemeClr val="bg2"/>
                </a:solidFill>
              </a:rPr>
            </a:br>
            <a:r>
              <a:rPr lang="ja-JP" altLang="en-US" sz="1200" b="1">
                <a:solidFill>
                  <a:schemeClr val="bg2"/>
                </a:solidFill>
              </a:rPr>
              <a:t>データのもつ情報を一度になるべく多く表現できるような合成得点（主成分）を求める事で、</a:t>
            </a:r>
            <a:r>
              <a:rPr lang="ja-JP" altLang="en-US" sz="1200" b="1">
                <a:solidFill>
                  <a:srgbClr val="FF3300"/>
                </a:solidFill>
              </a:rPr>
              <a:t>総合力や特性</a:t>
            </a:r>
            <a:r>
              <a:rPr lang="ja-JP" altLang="en-US" sz="1200" b="1">
                <a:solidFill>
                  <a:schemeClr val="bg2"/>
                </a:solidFill>
              </a:rPr>
              <a:t>を調べるための手法。</a:t>
            </a:r>
          </a:p>
        </p:txBody>
      </p:sp>
      <p:sp>
        <p:nvSpPr>
          <p:cNvPr id="399776" name="Rectangle 416"/>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p>
            <a:endParaRPr lang="ja-JP" altLang="en-US"/>
          </a:p>
        </p:txBody>
      </p:sp>
      <p:sp>
        <p:nvSpPr>
          <p:cNvPr id="399777" name="Rectangle 417"/>
          <p:cNvSpPr>
            <a:spLocks noChangeArrowheads="1"/>
          </p:cNvSpPr>
          <p:nvPr/>
        </p:nvSpPr>
        <p:spPr bwMode="auto">
          <a:xfrm>
            <a:off x="4502150" y="5957888"/>
            <a:ext cx="44831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ja-JP" altLang="en-US" sz="1200" b="1">
                <a:solidFill>
                  <a:schemeClr val="bg2"/>
                </a:solidFill>
                <a:latin typeface="ＭＳ ゴシック" pitchFamily="49" charset="-128"/>
                <a:ea typeface="ＭＳ ゴシック" pitchFamily="49" charset="-128"/>
              </a:rPr>
              <a:t>プロジェクトの作業日程や時間の管理のための</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ネットワーク図法。</a:t>
            </a:r>
            <a:r>
              <a:rPr lang="ja-JP" altLang="en-US" sz="1200" b="1">
                <a:solidFill>
                  <a:srgbClr val="FF3300"/>
                </a:solidFill>
                <a:latin typeface="ＭＳ ゴシック" pitchFamily="49" charset="-128"/>
                <a:ea typeface="ＭＳ ゴシック" pitchFamily="49" charset="-128"/>
              </a:rPr>
              <a:t>決められた日程で終了させる</a:t>
            </a:r>
            <a:r>
              <a:rPr lang="ja-JP" altLang="en-US" sz="1200" b="1">
                <a:solidFill>
                  <a:schemeClr val="bg2"/>
                </a:solidFill>
                <a:latin typeface="ＭＳ ゴシック" pitchFamily="49" charset="-128"/>
                <a:ea typeface="ＭＳ ゴシック" pitchFamily="49" charset="-128"/>
              </a:rPr>
              <a:t>には</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どの作業を遅らせてはならないかを明確にする手法でもある</a:t>
            </a:r>
          </a:p>
        </p:txBody>
      </p:sp>
      <p:sp>
        <p:nvSpPr>
          <p:cNvPr id="399778" name="Rectangle 418"/>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p>
            <a:r>
              <a:rPr lang="ja-JP" altLang="en-US" sz="1200" b="1">
                <a:solidFill>
                  <a:schemeClr val="bg2"/>
                </a:solidFill>
              </a:rPr>
              <a:t>アイデアや意見などの言語データを、カードに書き出し、</a:t>
            </a:r>
            <a:r>
              <a:rPr lang="ja-JP" altLang="en-US" sz="1200" b="1">
                <a:solidFill>
                  <a:srgbClr val="FF3300"/>
                </a:solidFill>
              </a:rPr>
              <a:t>類似する</a:t>
            </a:r>
            <a:r>
              <a:rPr lang="ja-JP" altLang="en-US" sz="1200" b="1">
                <a:solidFill>
                  <a:schemeClr val="bg2"/>
                </a:solidFill>
              </a:rPr>
              <a:t/>
            </a:r>
            <a:br>
              <a:rPr lang="ja-JP" altLang="en-US" sz="1200" b="1">
                <a:solidFill>
                  <a:schemeClr val="bg2"/>
                </a:solidFill>
              </a:rPr>
            </a:br>
            <a:r>
              <a:rPr lang="ja-JP" altLang="en-US" sz="1200" b="1">
                <a:solidFill>
                  <a:srgbClr val="FF3300"/>
                </a:solidFill>
              </a:rPr>
              <a:t>グループにまとめていく</a:t>
            </a:r>
            <a:r>
              <a:rPr lang="ja-JP" altLang="en-US" sz="1200" b="1">
                <a:solidFill>
                  <a:schemeClr val="bg2"/>
                </a:solidFill>
              </a:rPr>
              <a:t>ことにより、問題の本質をとらえ、問題解決に導くための手法。</a:t>
            </a:r>
          </a:p>
        </p:txBody>
      </p:sp>
      <p:sp>
        <p:nvSpPr>
          <p:cNvPr id="399779" name="Rectangle 419"/>
          <p:cNvSpPr>
            <a:spLocks noChangeArrowheads="1"/>
          </p:cNvSpPr>
          <p:nvPr/>
        </p:nvSpPr>
        <p:spPr bwMode="auto">
          <a:xfrm>
            <a:off x="534988" y="4481513"/>
            <a:ext cx="1682750"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99780" name="Rectangle 420"/>
          <p:cNvSpPr>
            <a:spLocks noChangeArrowheads="1"/>
          </p:cNvSpPr>
          <p:nvPr/>
        </p:nvSpPr>
        <p:spPr bwMode="auto">
          <a:xfrm>
            <a:off x="668338" y="5065713"/>
            <a:ext cx="1020762"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600">
                <a:solidFill>
                  <a:schemeClr val="bg2"/>
                </a:solidFill>
                <a:latin typeface="Arial" charset="0"/>
              </a:rPr>
              <a:t>Principal Component Analysis</a:t>
            </a:r>
            <a:endParaRPr lang="en-US" altLang="ja-JP" sz="600">
              <a:solidFill>
                <a:schemeClr val="bg2"/>
              </a:solidFill>
            </a:endParaRPr>
          </a:p>
        </p:txBody>
      </p:sp>
      <p:sp>
        <p:nvSpPr>
          <p:cNvPr id="399781" name="Rectangle 421"/>
          <p:cNvSpPr>
            <a:spLocks noChangeArrowheads="1"/>
          </p:cNvSpPr>
          <p:nvPr/>
        </p:nvSpPr>
        <p:spPr bwMode="auto">
          <a:xfrm>
            <a:off x="1333500" y="6296025"/>
            <a:ext cx="844550"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600">
                <a:solidFill>
                  <a:schemeClr val="bg2"/>
                </a:solidFill>
                <a:latin typeface="Arial" charset="0"/>
              </a:rPr>
              <a:t>Program Evaluation and </a:t>
            </a:r>
            <a:endParaRPr lang="en-US" altLang="ja-JP" sz="600">
              <a:solidFill>
                <a:schemeClr val="bg2"/>
              </a:solidFill>
            </a:endParaRPr>
          </a:p>
        </p:txBody>
      </p:sp>
      <p:sp>
        <p:nvSpPr>
          <p:cNvPr id="399782" name="Rectangle 422"/>
          <p:cNvSpPr>
            <a:spLocks noChangeArrowheads="1"/>
          </p:cNvSpPr>
          <p:nvPr/>
        </p:nvSpPr>
        <p:spPr bwMode="auto">
          <a:xfrm>
            <a:off x="1387475" y="6488113"/>
            <a:ext cx="633413"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600">
                <a:solidFill>
                  <a:schemeClr val="bg2"/>
                </a:solidFill>
                <a:latin typeface="Arial" charset="0"/>
              </a:rPr>
              <a:t>Review Technique</a:t>
            </a:r>
            <a:endParaRPr lang="en-US" altLang="ja-JP" sz="600">
              <a:solidFill>
                <a:schemeClr val="bg2"/>
              </a:solidFill>
            </a:endParaRPr>
          </a:p>
        </p:txBody>
      </p:sp>
      <p:sp>
        <p:nvSpPr>
          <p:cNvPr id="399783" name="Rectangle 423"/>
          <p:cNvSpPr>
            <a:spLocks noChangeArrowheads="1"/>
          </p:cNvSpPr>
          <p:nvPr/>
        </p:nvSpPr>
        <p:spPr bwMode="auto">
          <a:xfrm>
            <a:off x="792163" y="4319588"/>
            <a:ext cx="111601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600">
                <a:solidFill>
                  <a:schemeClr val="bg2"/>
                </a:solidFill>
                <a:latin typeface="Arial" charset="0"/>
              </a:rPr>
              <a:t>Process Decision Program Chart</a:t>
            </a:r>
            <a:endParaRPr lang="en-US" altLang="ja-JP" sz="600">
              <a:solidFill>
                <a:schemeClr val="bg2"/>
              </a:solidFill>
            </a:endParaRPr>
          </a:p>
        </p:txBody>
      </p:sp>
      <p:sp>
        <p:nvSpPr>
          <p:cNvPr id="399784" name="Rectangle 424"/>
          <p:cNvSpPr>
            <a:spLocks noChangeArrowheads="1"/>
          </p:cNvSpPr>
          <p:nvPr/>
        </p:nvSpPr>
        <p:spPr bwMode="auto">
          <a:xfrm>
            <a:off x="820738" y="6048375"/>
            <a:ext cx="14033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2"/>
                </a:solidFill>
                <a:latin typeface="ＭＳ Ｐゴシック" pitchFamily="50" charset="-128"/>
              </a:rPr>
              <a:t>ｱﾛｰﾀﾞｲﾔｸﾞﾗﾑ法</a:t>
            </a:r>
            <a:endParaRPr lang="ja-JP" altLang="en-US" sz="1600">
              <a:solidFill>
                <a:schemeClr val="bg2"/>
              </a:solidFill>
            </a:endParaRPr>
          </a:p>
        </p:txBody>
      </p:sp>
      <p:sp>
        <p:nvSpPr>
          <p:cNvPr id="399785" name="Rectangle 425"/>
          <p:cNvSpPr>
            <a:spLocks noChangeArrowheads="1"/>
          </p:cNvSpPr>
          <p:nvPr/>
        </p:nvSpPr>
        <p:spPr bwMode="auto">
          <a:xfrm>
            <a:off x="4457700" y="4195763"/>
            <a:ext cx="4216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solidFill>
                  <a:srgbClr val="000000"/>
                </a:solidFill>
                <a:latin typeface="ＭＳ ゴシック" pitchFamily="49" charset="-128"/>
                <a:ea typeface="ＭＳ ゴシック" pitchFamily="49" charset="-128"/>
              </a:rPr>
              <a:t>計画を実施するうえで、</a:t>
            </a:r>
            <a:r>
              <a:rPr lang="ja-JP" altLang="en-US" sz="1200" b="1">
                <a:solidFill>
                  <a:srgbClr val="FF3300"/>
                </a:solidFill>
                <a:latin typeface="ＭＳ ゴシック" pitchFamily="49" charset="-128"/>
                <a:ea typeface="ＭＳ ゴシック" pitchFamily="49" charset="-128"/>
              </a:rPr>
              <a:t>事前にさまざまな状況を予測</a:t>
            </a:r>
            <a:r>
              <a:rPr lang="ja-JP" altLang="en-US" sz="1200" b="1">
                <a:solidFill>
                  <a:srgbClr val="000000"/>
                </a:solidFill>
                <a:latin typeface="ＭＳ ゴシック" pitchFamily="49" charset="-128"/>
                <a:ea typeface="ＭＳ ゴシック" pitchFamily="49" charset="-128"/>
              </a:rPr>
              <a:t>し、できるだけ望ましい方向に導いたり、</a:t>
            </a:r>
            <a:r>
              <a:rPr lang="ja-JP" altLang="en-US" sz="1200" b="1">
                <a:solidFill>
                  <a:srgbClr val="FF3300"/>
                </a:solidFill>
                <a:latin typeface="ＭＳ ゴシック" pitchFamily="49" charset="-128"/>
                <a:ea typeface="ＭＳ ゴシック" pitchFamily="49" charset="-128"/>
              </a:rPr>
              <a:t>重大事態に至ることを回避</a:t>
            </a:r>
            <a:r>
              <a:rPr lang="ja-JP" altLang="en-US" sz="1200" b="1">
                <a:solidFill>
                  <a:srgbClr val="000000"/>
                </a:solidFill>
                <a:latin typeface="ＭＳ ゴシック" pitchFamily="49" charset="-128"/>
                <a:ea typeface="ＭＳ ゴシック" pitchFamily="49" charset="-128"/>
              </a:rPr>
              <a:t>する方案を得るための手法。</a:t>
            </a:r>
          </a:p>
        </p:txBody>
      </p:sp>
      <p:sp>
        <p:nvSpPr>
          <p:cNvPr id="399786" name="Text Box 426"/>
          <p:cNvSpPr txBox="1">
            <a:spLocks noChangeArrowheads="1"/>
          </p:cNvSpPr>
          <p:nvPr/>
        </p:nvSpPr>
        <p:spPr bwMode="auto">
          <a:xfrm>
            <a:off x="257175" y="188913"/>
            <a:ext cx="738505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ja-JP" altLang="en-US">
                <a:latin typeface="ＭＳ Ｐゴシック" pitchFamily="50" charset="-128"/>
              </a:rPr>
              <a:t>　　　　</a:t>
            </a:r>
            <a:r>
              <a:rPr lang="ja-JP" altLang="en-US" sz="3200">
                <a:latin typeface="HGS創英角ﾎﾟｯﾌﾟ体" pitchFamily="50" charset="-128"/>
                <a:ea typeface="HGS創英角ﾎﾟｯﾌﾟ体" pitchFamily="50" charset="-128"/>
              </a:rPr>
              <a:t>新ＱＣ７つ道具の用途・目的</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Text Box 2"/>
          <p:cNvSpPr txBox="1">
            <a:spLocks noChangeArrowheads="1"/>
          </p:cNvSpPr>
          <p:nvPr/>
        </p:nvSpPr>
        <p:spPr bwMode="auto">
          <a:xfrm>
            <a:off x="200025" y="76200"/>
            <a:ext cx="80549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ja-JP" sz="2800" b="1">
                <a:latin typeface="HGS創英角ﾎﾟｯﾌﾟ体" pitchFamily="50" charset="-128"/>
                <a:ea typeface="HGS創英角ﾎﾟｯﾌﾟ体" pitchFamily="50" charset="-128"/>
              </a:rPr>
              <a:t>QC</a:t>
            </a:r>
            <a:r>
              <a:rPr lang="ja-JP" altLang="en-US" sz="2800" b="1">
                <a:latin typeface="HGS創英角ﾎﾟｯﾌﾟ体" pitchFamily="50" charset="-128"/>
                <a:ea typeface="HGS創英角ﾎﾟｯﾌﾟ体" pitchFamily="50" charset="-128"/>
              </a:rPr>
              <a:t>ステップと</a:t>
            </a:r>
            <a:r>
              <a:rPr lang="en-US" altLang="ja-JP" sz="2800" b="1">
                <a:latin typeface="HGS創英角ﾎﾟｯﾌﾟ体" pitchFamily="50" charset="-128"/>
                <a:ea typeface="HGS創英角ﾎﾟｯﾌﾟ体" pitchFamily="50" charset="-128"/>
              </a:rPr>
              <a:t>QC</a:t>
            </a:r>
            <a:r>
              <a:rPr lang="ja-JP" altLang="en-US" sz="2800" b="1">
                <a:latin typeface="HGS創英角ﾎﾟｯﾌﾟ体" pitchFamily="50" charset="-128"/>
                <a:ea typeface="HGS創英角ﾎﾟｯﾌﾟ体" pitchFamily="50" charset="-128"/>
              </a:rPr>
              <a:t>手法の一般的な活用例</a:t>
            </a:r>
          </a:p>
        </p:txBody>
      </p:sp>
      <p:sp>
        <p:nvSpPr>
          <p:cNvPr id="274435" name="Rectangle 3"/>
          <p:cNvSpPr>
            <a:spLocks noChangeArrowheads="1"/>
          </p:cNvSpPr>
          <p:nvPr/>
        </p:nvSpPr>
        <p:spPr bwMode="auto">
          <a:xfrm>
            <a:off x="250825" y="5864225"/>
            <a:ext cx="192088" cy="7747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latin typeface="HG丸ｺﾞｼｯｸM-PRO" pitchFamily="50" charset="-128"/>
                <a:ea typeface="HG丸ｺﾞｼｯｸM-PRO" pitchFamily="50" charset="-128"/>
              </a:rPr>
              <a:t>その他</a:t>
            </a:r>
          </a:p>
        </p:txBody>
      </p:sp>
      <p:sp>
        <p:nvSpPr>
          <p:cNvPr id="274436" name="Rectangle 4"/>
          <p:cNvSpPr>
            <a:spLocks noChangeArrowheads="1"/>
          </p:cNvSpPr>
          <p:nvPr/>
        </p:nvSpPr>
        <p:spPr bwMode="auto">
          <a:xfrm>
            <a:off x="250825" y="4508500"/>
            <a:ext cx="192088" cy="13557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latin typeface="HG丸ｺﾞｼｯｸM-PRO" pitchFamily="50" charset="-128"/>
                <a:ea typeface="HG丸ｺﾞｼｯｸM-PRO" pitchFamily="50" charset="-128"/>
              </a:rPr>
              <a:t>Ｎ７</a:t>
            </a:r>
          </a:p>
        </p:txBody>
      </p:sp>
      <p:sp>
        <p:nvSpPr>
          <p:cNvPr id="274437" name="Rectangle 5"/>
          <p:cNvSpPr>
            <a:spLocks noChangeArrowheads="1"/>
          </p:cNvSpPr>
          <p:nvPr/>
        </p:nvSpPr>
        <p:spPr bwMode="auto">
          <a:xfrm>
            <a:off x="250825" y="2571750"/>
            <a:ext cx="192088" cy="19367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000" b="1">
                <a:latin typeface="HG丸ｺﾞｼｯｸM-PRO" pitchFamily="50" charset="-128"/>
                <a:ea typeface="HG丸ｺﾞｼｯｸM-PRO" pitchFamily="50" charset="-128"/>
              </a:rPr>
              <a:t>Ｑ７</a:t>
            </a:r>
          </a:p>
        </p:txBody>
      </p:sp>
      <p:sp>
        <p:nvSpPr>
          <p:cNvPr id="274438" name="Rectangle 6"/>
          <p:cNvSpPr>
            <a:spLocks noChangeArrowheads="1"/>
          </p:cNvSpPr>
          <p:nvPr/>
        </p:nvSpPr>
        <p:spPr bwMode="auto">
          <a:xfrm>
            <a:off x="250825" y="839788"/>
            <a:ext cx="192088" cy="173196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39" name="Rectangle 7"/>
          <p:cNvSpPr>
            <a:spLocks noChangeArrowheads="1"/>
          </p:cNvSpPr>
          <p:nvPr/>
        </p:nvSpPr>
        <p:spPr bwMode="auto">
          <a:xfrm>
            <a:off x="250825" y="646113"/>
            <a:ext cx="19208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0" name="Rectangle 8"/>
          <p:cNvSpPr>
            <a:spLocks noChangeArrowheads="1"/>
          </p:cNvSpPr>
          <p:nvPr/>
        </p:nvSpPr>
        <p:spPr bwMode="auto">
          <a:xfrm>
            <a:off x="8424863"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41" name="Rectangle 9"/>
          <p:cNvSpPr>
            <a:spLocks noChangeArrowheads="1"/>
          </p:cNvSpPr>
          <p:nvPr/>
        </p:nvSpPr>
        <p:spPr bwMode="auto">
          <a:xfrm>
            <a:off x="8008938"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2" name="Rectangle 10"/>
          <p:cNvSpPr>
            <a:spLocks noChangeArrowheads="1"/>
          </p:cNvSpPr>
          <p:nvPr/>
        </p:nvSpPr>
        <p:spPr bwMode="auto">
          <a:xfrm>
            <a:off x="7593013"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43" name="Rectangle 11"/>
          <p:cNvSpPr>
            <a:spLocks noChangeArrowheads="1"/>
          </p:cNvSpPr>
          <p:nvPr/>
        </p:nvSpPr>
        <p:spPr bwMode="auto">
          <a:xfrm>
            <a:off x="717867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4" name="Rectangle 12"/>
          <p:cNvSpPr>
            <a:spLocks noChangeArrowheads="1"/>
          </p:cNvSpPr>
          <p:nvPr/>
        </p:nvSpPr>
        <p:spPr bwMode="auto">
          <a:xfrm>
            <a:off x="6762750"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5" name="Rectangle 13"/>
          <p:cNvSpPr>
            <a:spLocks noChangeArrowheads="1"/>
          </p:cNvSpPr>
          <p:nvPr/>
        </p:nvSpPr>
        <p:spPr bwMode="auto">
          <a:xfrm>
            <a:off x="6348413"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6" name="Rectangle 14"/>
          <p:cNvSpPr>
            <a:spLocks noChangeArrowheads="1"/>
          </p:cNvSpPr>
          <p:nvPr/>
        </p:nvSpPr>
        <p:spPr bwMode="auto">
          <a:xfrm>
            <a:off x="593407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7" name="Rectangle 15"/>
          <p:cNvSpPr>
            <a:spLocks noChangeArrowheads="1"/>
          </p:cNvSpPr>
          <p:nvPr/>
        </p:nvSpPr>
        <p:spPr bwMode="auto">
          <a:xfrm>
            <a:off x="5516563" y="60579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8" name="Rectangle 16"/>
          <p:cNvSpPr>
            <a:spLocks noChangeArrowheads="1"/>
          </p:cNvSpPr>
          <p:nvPr/>
        </p:nvSpPr>
        <p:spPr bwMode="auto">
          <a:xfrm>
            <a:off x="510222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49" name="Rectangle 17"/>
          <p:cNvSpPr>
            <a:spLocks noChangeArrowheads="1"/>
          </p:cNvSpPr>
          <p:nvPr/>
        </p:nvSpPr>
        <p:spPr bwMode="auto">
          <a:xfrm>
            <a:off x="468788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0" name="Rectangle 18"/>
          <p:cNvSpPr>
            <a:spLocks noChangeArrowheads="1"/>
          </p:cNvSpPr>
          <p:nvPr/>
        </p:nvSpPr>
        <p:spPr bwMode="auto">
          <a:xfrm>
            <a:off x="4271963" y="60579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1" name="Rectangle 19"/>
          <p:cNvSpPr>
            <a:spLocks noChangeArrowheads="1"/>
          </p:cNvSpPr>
          <p:nvPr/>
        </p:nvSpPr>
        <p:spPr bwMode="auto">
          <a:xfrm>
            <a:off x="3857625"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52" name="Rectangle 20"/>
          <p:cNvSpPr>
            <a:spLocks noChangeArrowheads="1"/>
          </p:cNvSpPr>
          <p:nvPr/>
        </p:nvSpPr>
        <p:spPr bwMode="auto">
          <a:xfrm>
            <a:off x="344328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3" name="Rectangle 21"/>
          <p:cNvSpPr>
            <a:spLocks noChangeArrowheads="1"/>
          </p:cNvSpPr>
          <p:nvPr/>
        </p:nvSpPr>
        <p:spPr bwMode="auto">
          <a:xfrm>
            <a:off x="3025775" y="60579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4" name="Rectangle 22"/>
          <p:cNvSpPr>
            <a:spLocks noChangeArrowheads="1"/>
          </p:cNvSpPr>
          <p:nvPr/>
        </p:nvSpPr>
        <p:spPr bwMode="auto">
          <a:xfrm>
            <a:off x="2611438" y="60579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5" name="Rectangle 23"/>
          <p:cNvSpPr>
            <a:spLocks noChangeArrowheads="1"/>
          </p:cNvSpPr>
          <p:nvPr/>
        </p:nvSpPr>
        <p:spPr bwMode="auto">
          <a:xfrm>
            <a:off x="2197100" y="60579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6" name="Rectangle 24"/>
          <p:cNvSpPr>
            <a:spLocks noChangeArrowheads="1"/>
          </p:cNvSpPr>
          <p:nvPr/>
        </p:nvSpPr>
        <p:spPr bwMode="auto">
          <a:xfrm>
            <a:off x="1801813" y="60579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7" name="Rectangle 25"/>
          <p:cNvSpPr>
            <a:spLocks noChangeArrowheads="1"/>
          </p:cNvSpPr>
          <p:nvPr/>
        </p:nvSpPr>
        <p:spPr bwMode="auto">
          <a:xfrm>
            <a:off x="442913" y="60579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(2)</a:t>
            </a:r>
            <a:r>
              <a:rPr lang="ja-JP" altLang="en-US" sz="900" b="1">
                <a:latin typeface="HG丸ｺﾞｼｯｸM-PRO" pitchFamily="50" charset="-128"/>
                <a:ea typeface="HG丸ｺﾞｼｯｸM-PRO" pitchFamily="50" charset="-128"/>
              </a:rPr>
              <a:t>５Ｗ１Ｈ</a:t>
            </a:r>
          </a:p>
        </p:txBody>
      </p:sp>
      <p:sp>
        <p:nvSpPr>
          <p:cNvPr id="274458" name="Rectangle 26"/>
          <p:cNvSpPr>
            <a:spLocks noChangeArrowheads="1"/>
          </p:cNvSpPr>
          <p:nvPr/>
        </p:nvSpPr>
        <p:spPr bwMode="auto">
          <a:xfrm>
            <a:off x="8424863"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59" name="Rectangle 27"/>
          <p:cNvSpPr>
            <a:spLocks noChangeArrowheads="1"/>
          </p:cNvSpPr>
          <p:nvPr/>
        </p:nvSpPr>
        <p:spPr bwMode="auto">
          <a:xfrm>
            <a:off x="8008938"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60" name="Rectangle 28"/>
          <p:cNvSpPr>
            <a:spLocks noChangeArrowheads="1"/>
          </p:cNvSpPr>
          <p:nvPr/>
        </p:nvSpPr>
        <p:spPr bwMode="auto">
          <a:xfrm>
            <a:off x="7593013"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1" name="Rectangle 29"/>
          <p:cNvSpPr>
            <a:spLocks noChangeArrowheads="1"/>
          </p:cNvSpPr>
          <p:nvPr/>
        </p:nvSpPr>
        <p:spPr bwMode="auto">
          <a:xfrm>
            <a:off x="717867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2" name="Rectangle 30"/>
          <p:cNvSpPr>
            <a:spLocks noChangeArrowheads="1"/>
          </p:cNvSpPr>
          <p:nvPr/>
        </p:nvSpPr>
        <p:spPr bwMode="auto">
          <a:xfrm>
            <a:off x="6762750"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3" name="Rectangle 31"/>
          <p:cNvSpPr>
            <a:spLocks noChangeArrowheads="1"/>
          </p:cNvSpPr>
          <p:nvPr/>
        </p:nvSpPr>
        <p:spPr bwMode="auto">
          <a:xfrm>
            <a:off x="6348413"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4" name="Rectangle 32"/>
          <p:cNvSpPr>
            <a:spLocks noChangeArrowheads="1"/>
          </p:cNvSpPr>
          <p:nvPr/>
        </p:nvSpPr>
        <p:spPr bwMode="auto">
          <a:xfrm>
            <a:off x="593407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5" name="Rectangle 33"/>
          <p:cNvSpPr>
            <a:spLocks noChangeArrowheads="1"/>
          </p:cNvSpPr>
          <p:nvPr/>
        </p:nvSpPr>
        <p:spPr bwMode="auto">
          <a:xfrm>
            <a:off x="5516563" y="58642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6" name="Rectangle 34"/>
          <p:cNvSpPr>
            <a:spLocks noChangeArrowheads="1"/>
          </p:cNvSpPr>
          <p:nvPr/>
        </p:nvSpPr>
        <p:spPr bwMode="auto">
          <a:xfrm>
            <a:off x="510222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67" name="Rectangle 35"/>
          <p:cNvSpPr>
            <a:spLocks noChangeArrowheads="1"/>
          </p:cNvSpPr>
          <p:nvPr/>
        </p:nvSpPr>
        <p:spPr bwMode="auto">
          <a:xfrm>
            <a:off x="468788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8" name="Rectangle 36"/>
          <p:cNvSpPr>
            <a:spLocks noChangeArrowheads="1"/>
          </p:cNvSpPr>
          <p:nvPr/>
        </p:nvSpPr>
        <p:spPr bwMode="auto">
          <a:xfrm>
            <a:off x="4271963" y="58642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69" name="Rectangle 37"/>
          <p:cNvSpPr>
            <a:spLocks noChangeArrowheads="1"/>
          </p:cNvSpPr>
          <p:nvPr/>
        </p:nvSpPr>
        <p:spPr bwMode="auto">
          <a:xfrm>
            <a:off x="3857625"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70" name="Rectangle 38"/>
          <p:cNvSpPr>
            <a:spLocks noChangeArrowheads="1"/>
          </p:cNvSpPr>
          <p:nvPr/>
        </p:nvSpPr>
        <p:spPr bwMode="auto">
          <a:xfrm>
            <a:off x="344328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71" name="Rectangle 39"/>
          <p:cNvSpPr>
            <a:spLocks noChangeArrowheads="1"/>
          </p:cNvSpPr>
          <p:nvPr/>
        </p:nvSpPr>
        <p:spPr bwMode="auto">
          <a:xfrm>
            <a:off x="3025775" y="58642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72" name="Rectangle 40"/>
          <p:cNvSpPr>
            <a:spLocks noChangeArrowheads="1"/>
          </p:cNvSpPr>
          <p:nvPr/>
        </p:nvSpPr>
        <p:spPr bwMode="auto">
          <a:xfrm>
            <a:off x="2611438" y="58642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73" name="Rectangle 41"/>
          <p:cNvSpPr>
            <a:spLocks noChangeArrowheads="1"/>
          </p:cNvSpPr>
          <p:nvPr/>
        </p:nvSpPr>
        <p:spPr bwMode="auto">
          <a:xfrm>
            <a:off x="2197100" y="58642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74" name="Rectangle 42"/>
          <p:cNvSpPr>
            <a:spLocks noChangeArrowheads="1"/>
          </p:cNvSpPr>
          <p:nvPr/>
        </p:nvSpPr>
        <p:spPr bwMode="auto">
          <a:xfrm>
            <a:off x="1801813" y="58642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75" name="Rectangle 43"/>
          <p:cNvSpPr>
            <a:spLocks noChangeArrowheads="1"/>
          </p:cNvSpPr>
          <p:nvPr/>
        </p:nvSpPr>
        <p:spPr bwMode="auto">
          <a:xfrm>
            <a:off x="442913" y="586422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(1)</a:t>
            </a:r>
            <a:r>
              <a:rPr lang="ja-JP" altLang="en-US" sz="900" b="1">
                <a:latin typeface="HG丸ｺﾞｼｯｸM-PRO" pitchFamily="50" charset="-128"/>
                <a:ea typeface="HG丸ｺﾞｼｯｸM-PRO" pitchFamily="50" charset="-128"/>
              </a:rPr>
              <a:t>ブレーンストーミング</a:t>
            </a:r>
          </a:p>
        </p:txBody>
      </p:sp>
      <p:sp>
        <p:nvSpPr>
          <p:cNvPr id="274476" name="Rectangle 44"/>
          <p:cNvSpPr>
            <a:spLocks noChangeArrowheads="1"/>
          </p:cNvSpPr>
          <p:nvPr/>
        </p:nvSpPr>
        <p:spPr bwMode="auto">
          <a:xfrm>
            <a:off x="8424863"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77" name="Rectangle 45"/>
          <p:cNvSpPr>
            <a:spLocks noChangeArrowheads="1"/>
          </p:cNvSpPr>
          <p:nvPr/>
        </p:nvSpPr>
        <p:spPr bwMode="auto">
          <a:xfrm>
            <a:off x="8008938"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78" name="Rectangle 46"/>
          <p:cNvSpPr>
            <a:spLocks noChangeArrowheads="1"/>
          </p:cNvSpPr>
          <p:nvPr/>
        </p:nvSpPr>
        <p:spPr bwMode="auto">
          <a:xfrm>
            <a:off x="7593013"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79" name="Rectangle 47"/>
          <p:cNvSpPr>
            <a:spLocks noChangeArrowheads="1"/>
          </p:cNvSpPr>
          <p:nvPr/>
        </p:nvSpPr>
        <p:spPr bwMode="auto">
          <a:xfrm>
            <a:off x="717867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0" name="Rectangle 48"/>
          <p:cNvSpPr>
            <a:spLocks noChangeArrowheads="1"/>
          </p:cNvSpPr>
          <p:nvPr/>
        </p:nvSpPr>
        <p:spPr bwMode="auto">
          <a:xfrm>
            <a:off x="6762750"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1" name="Rectangle 49"/>
          <p:cNvSpPr>
            <a:spLocks noChangeArrowheads="1"/>
          </p:cNvSpPr>
          <p:nvPr/>
        </p:nvSpPr>
        <p:spPr bwMode="auto">
          <a:xfrm>
            <a:off x="6348413"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2" name="Rectangle 50"/>
          <p:cNvSpPr>
            <a:spLocks noChangeArrowheads="1"/>
          </p:cNvSpPr>
          <p:nvPr/>
        </p:nvSpPr>
        <p:spPr bwMode="auto">
          <a:xfrm>
            <a:off x="593407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3" name="Rectangle 51"/>
          <p:cNvSpPr>
            <a:spLocks noChangeArrowheads="1"/>
          </p:cNvSpPr>
          <p:nvPr/>
        </p:nvSpPr>
        <p:spPr bwMode="auto">
          <a:xfrm>
            <a:off x="5516563" y="35401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4" name="Rectangle 52"/>
          <p:cNvSpPr>
            <a:spLocks noChangeArrowheads="1"/>
          </p:cNvSpPr>
          <p:nvPr/>
        </p:nvSpPr>
        <p:spPr bwMode="auto">
          <a:xfrm>
            <a:off x="510222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5" name="Rectangle 53"/>
          <p:cNvSpPr>
            <a:spLocks noChangeArrowheads="1"/>
          </p:cNvSpPr>
          <p:nvPr/>
        </p:nvSpPr>
        <p:spPr bwMode="auto">
          <a:xfrm>
            <a:off x="468788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6" name="Rectangle 54"/>
          <p:cNvSpPr>
            <a:spLocks noChangeArrowheads="1"/>
          </p:cNvSpPr>
          <p:nvPr/>
        </p:nvSpPr>
        <p:spPr bwMode="auto">
          <a:xfrm>
            <a:off x="4271963" y="35401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7" name="Rectangle 55"/>
          <p:cNvSpPr>
            <a:spLocks noChangeArrowheads="1"/>
          </p:cNvSpPr>
          <p:nvPr/>
        </p:nvSpPr>
        <p:spPr bwMode="auto">
          <a:xfrm>
            <a:off x="3857625"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8" name="Rectangle 56"/>
          <p:cNvSpPr>
            <a:spLocks noChangeArrowheads="1"/>
          </p:cNvSpPr>
          <p:nvPr/>
        </p:nvSpPr>
        <p:spPr bwMode="auto">
          <a:xfrm>
            <a:off x="344328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89" name="Rectangle 57"/>
          <p:cNvSpPr>
            <a:spLocks noChangeArrowheads="1"/>
          </p:cNvSpPr>
          <p:nvPr/>
        </p:nvSpPr>
        <p:spPr bwMode="auto">
          <a:xfrm>
            <a:off x="3025775" y="35401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0" name="Rectangle 58"/>
          <p:cNvSpPr>
            <a:spLocks noChangeArrowheads="1"/>
          </p:cNvSpPr>
          <p:nvPr/>
        </p:nvSpPr>
        <p:spPr bwMode="auto">
          <a:xfrm>
            <a:off x="2611438" y="35401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1" name="Rectangle 59"/>
          <p:cNvSpPr>
            <a:spLocks noChangeArrowheads="1"/>
          </p:cNvSpPr>
          <p:nvPr/>
        </p:nvSpPr>
        <p:spPr bwMode="auto">
          <a:xfrm>
            <a:off x="2197100" y="35401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2" name="Rectangle 60"/>
          <p:cNvSpPr>
            <a:spLocks noChangeArrowheads="1"/>
          </p:cNvSpPr>
          <p:nvPr/>
        </p:nvSpPr>
        <p:spPr bwMode="auto">
          <a:xfrm>
            <a:off x="1801813" y="35401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3" name="Rectangle 61"/>
          <p:cNvSpPr>
            <a:spLocks noChangeArrowheads="1"/>
          </p:cNvSpPr>
          <p:nvPr/>
        </p:nvSpPr>
        <p:spPr bwMode="auto">
          <a:xfrm>
            <a:off x="442913" y="3540125"/>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管理図</a:t>
            </a:r>
          </a:p>
        </p:txBody>
      </p:sp>
      <p:sp>
        <p:nvSpPr>
          <p:cNvPr id="274494" name="Rectangle 62"/>
          <p:cNvSpPr>
            <a:spLocks noChangeArrowheads="1"/>
          </p:cNvSpPr>
          <p:nvPr/>
        </p:nvSpPr>
        <p:spPr bwMode="auto">
          <a:xfrm>
            <a:off x="8424863"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5" name="Rectangle 63"/>
          <p:cNvSpPr>
            <a:spLocks noChangeArrowheads="1"/>
          </p:cNvSpPr>
          <p:nvPr/>
        </p:nvSpPr>
        <p:spPr bwMode="auto">
          <a:xfrm>
            <a:off x="8008938"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6" name="Rectangle 64"/>
          <p:cNvSpPr>
            <a:spLocks noChangeArrowheads="1"/>
          </p:cNvSpPr>
          <p:nvPr/>
        </p:nvSpPr>
        <p:spPr bwMode="auto">
          <a:xfrm>
            <a:off x="7593013"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7" name="Rectangle 65"/>
          <p:cNvSpPr>
            <a:spLocks noChangeArrowheads="1"/>
          </p:cNvSpPr>
          <p:nvPr/>
        </p:nvSpPr>
        <p:spPr bwMode="auto">
          <a:xfrm>
            <a:off x="717867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498" name="Rectangle 66"/>
          <p:cNvSpPr>
            <a:spLocks noChangeArrowheads="1"/>
          </p:cNvSpPr>
          <p:nvPr/>
        </p:nvSpPr>
        <p:spPr bwMode="auto">
          <a:xfrm>
            <a:off x="6762750"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499" name="Rectangle 67"/>
          <p:cNvSpPr>
            <a:spLocks noChangeArrowheads="1"/>
          </p:cNvSpPr>
          <p:nvPr/>
        </p:nvSpPr>
        <p:spPr bwMode="auto">
          <a:xfrm>
            <a:off x="6348413"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0" name="Rectangle 68"/>
          <p:cNvSpPr>
            <a:spLocks noChangeArrowheads="1"/>
          </p:cNvSpPr>
          <p:nvPr/>
        </p:nvSpPr>
        <p:spPr bwMode="auto">
          <a:xfrm>
            <a:off x="593407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1" name="Rectangle 69"/>
          <p:cNvSpPr>
            <a:spLocks noChangeArrowheads="1"/>
          </p:cNvSpPr>
          <p:nvPr/>
        </p:nvSpPr>
        <p:spPr bwMode="auto">
          <a:xfrm>
            <a:off x="5516563" y="33464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2" name="Rectangle 70"/>
          <p:cNvSpPr>
            <a:spLocks noChangeArrowheads="1"/>
          </p:cNvSpPr>
          <p:nvPr/>
        </p:nvSpPr>
        <p:spPr bwMode="auto">
          <a:xfrm>
            <a:off x="510222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3" name="Rectangle 71"/>
          <p:cNvSpPr>
            <a:spLocks noChangeArrowheads="1"/>
          </p:cNvSpPr>
          <p:nvPr/>
        </p:nvSpPr>
        <p:spPr bwMode="auto">
          <a:xfrm>
            <a:off x="468788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4" name="Rectangle 72"/>
          <p:cNvSpPr>
            <a:spLocks noChangeArrowheads="1"/>
          </p:cNvSpPr>
          <p:nvPr/>
        </p:nvSpPr>
        <p:spPr bwMode="auto">
          <a:xfrm>
            <a:off x="4271963" y="33464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05" name="Rectangle 73"/>
          <p:cNvSpPr>
            <a:spLocks noChangeArrowheads="1"/>
          </p:cNvSpPr>
          <p:nvPr/>
        </p:nvSpPr>
        <p:spPr bwMode="auto">
          <a:xfrm>
            <a:off x="3857625"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6" name="Rectangle 74"/>
          <p:cNvSpPr>
            <a:spLocks noChangeArrowheads="1"/>
          </p:cNvSpPr>
          <p:nvPr/>
        </p:nvSpPr>
        <p:spPr bwMode="auto">
          <a:xfrm>
            <a:off x="344328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7" name="Rectangle 75"/>
          <p:cNvSpPr>
            <a:spLocks noChangeArrowheads="1"/>
          </p:cNvSpPr>
          <p:nvPr/>
        </p:nvSpPr>
        <p:spPr bwMode="auto">
          <a:xfrm>
            <a:off x="3025775" y="33464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08" name="Rectangle 76"/>
          <p:cNvSpPr>
            <a:spLocks noChangeArrowheads="1"/>
          </p:cNvSpPr>
          <p:nvPr/>
        </p:nvSpPr>
        <p:spPr bwMode="auto">
          <a:xfrm>
            <a:off x="2611438" y="33464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09" name="Rectangle 77"/>
          <p:cNvSpPr>
            <a:spLocks noChangeArrowheads="1"/>
          </p:cNvSpPr>
          <p:nvPr/>
        </p:nvSpPr>
        <p:spPr bwMode="auto">
          <a:xfrm>
            <a:off x="2197100" y="33464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10" name="Rectangle 78"/>
          <p:cNvSpPr>
            <a:spLocks noChangeArrowheads="1"/>
          </p:cNvSpPr>
          <p:nvPr/>
        </p:nvSpPr>
        <p:spPr bwMode="auto">
          <a:xfrm>
            <a:off x="1801813" y="33464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11" name="Rectangle 79"/>
          <p:cNvSpPr>
            <a:spLocks noChangeArrowheads="1"/>
          </p:cNvSpPr>
          <p:nvPr/>
        </p:nvSpPr>
        <p:spPr bwMode="auto">
          <a:xfrm>
            <a:off x="442913" y="3346450"/>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円グラフその他</a:t>
            </a:r>
          </a:p>
        </p:txBody>
      </p:sp>
      <p:sp>
        <p:nvSpPr>
          <p:cNvPr id="274512" name="Rectangle 80"/>
          <p:cNvSpPr>
            <a:spLocks noChangeArrowheads="1"/>
          </p:cNvSpPr>
          <p:nvPr/>
        </p:nvSpPr>
        <p:spPr bwMode="auto">
          <a:xfrm>
            <a:off x="8424863"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13" name="Rectangle 81"/>
          <p:cNvSpPr>
            <a:spLocks noChangeArrowheads="1"/>
          </p:cNvSpPr>
          <p:nvPr/>
        </p:nvSpPr>
        <p:spPr bwMode="auto">
          <a:xfrm>
            <a:off x="8008938"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14" name="Rectangle 82"/>
          <p:cNvSpPr>
            <a:spLocks noChangeArrowheads="1"/>
          </p:cNvSpPr>
          <p:nvPr/>
        </p:nvSpPr>
        <p:spPr bwMode="auto">
          <a:xfrm>
            <a:off x="7593013"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15" name="Rectangle 83"/>
          <p:cNvSpPr>
            <a:spLocks noChangeArrowheads="1"/>
          </p:cNvSpPr>
          <p:nvPr/>
        </p:nvSpPr>
        <p:spPr bwMode="auto">
          <a:xfrm>
            <a:off x="717867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16" name="Rectangle 84"/>
          <p:cNvSpPr>
            <a:spLocks noChangeArrowheads="1"/>
          </p:cNvSpPr>
          <p:nvPr/>
        </p:nvSpPr>
        <p:spPr bwMode="auto">
          <a:xfrm>
            <a:off x="6762750"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17" name="Rectangle 85"/>
          <p:cNvSpPr>
            <a:spLocks noChangeArrowheads="1"/>
          </p:cNvSpPr>
          <p:nvPr/>
        </p:nvSpPr>
        <p:spPr bwMode="auto">
          <a:xfrm>
            <a:off x="6348413"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18" name="Rectangle 86"/>
          <p:cNvSpPr>
            <a:spLocks noChangeArrowheads="1"/>
          </p:cNvSpPr>
          <p:nvPr/>
        </p:nvSpPr>
        <p:spPr bwMode="auto">
          <a:xfrm>
            <a:off x="593407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19" name="Rectangle 87"/>
          <p:cNvSpPr>
            <a:spLocks noChangeArrowheads="1"/>
          </p:cNvSpPr>
          <p:nvPr/>
        </p:nvSpPr>
        <p:spPr bwMode="auto">
          <a:xfrm>
            <a:off x="5516563" y="31527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20" name="Rectangle 88"/>
          <p:cNvSpPr>
            <a:spLocks noChangeArrowheads="1"/>
          </p:cNvSpPr>
          <p:nvPr/>
        </p:nvSpPr>
        <p:spPr bwMode="auto">
          <a:xfrm>
            <a:off x="510222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21" name="Rectangle 89"/>
          <p:cNvSpPr>
            <a:spLocks noChangeArrowheads="1"/>
          </p:cNvSpPr>
          <p:nvPr/>
        </p:nvSpPr>
        <p:spPr bwMode="auto">
          <a:xfrm>
            <a:off x="468788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22" name="Rectangle 90"/>
          <p:cNvSpPr>
            <a:spLocks noChangeArrowheads="1"/>
          </p:cNvSpPr>
          <p:nvPr/>
        </p:nvSpPr>
        <p:spPr bwMode="auto">
          <a:xfrm>
            <a:off x="4271963" y="31527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23" name="Rectangle 91"/>
          <p:cNvSpPr>
            <a:spLocks noChangeArrowheads="1"/>
          </p:cNvSpPr>
          <p:nvPr/>
        </p:nvSpPr>
        <p:spPr bwMode="auto">
          <a:xfrm>
            <a:off x="3857625"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24" name="Rectangle 92"/>
          <p:cNvSpPr>
            <a:spLocks noChangeArrowheads="1"/>
          </p:cNvSpPr>
          <p:nvPr/>
        </p:nvSpPr>
        <p:spPr bwMode="auto">
          <a:xfrm>
            <a:off x="344328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25" name="Rectangle 93"/>
          <p:cNvSpPr>
            <a:spLocks noChangeArrowheads="1"/>
          </p:cNvSpPr>
          <p:nvPr/>
        </p:nvSpPr>
        <p:spPr bwMode="auto">
          <a:xfrm>
            <a:off x="3025775" y="31527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26" name="Rectangle 94"/>
          <p:cNvSpPr>
            <a:spLocks noChangeArrowheads="1"/>
          </p:cNvSpPr>
          <p:nvPr/>
        </p:nvSpPr>
        <p:spPr bwMode="auto">
          <a:xfrm>
            <a:off x="2611438" y="31527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27" name="Rectangle 95"/>
          <p:cNvSpPr>
            <a:spLocks noChangeArrowheads="1"/>
          </p:cNvSpPr>
          <p:nvPr/>
        </p:nvSpPr>
        <p:spPr bwMode="auto">
          <a:xfrm>
            <a:off x="2197100" y="31527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28" name="Rectangle 96"/>
          <p:cNvSpPr>
            <a:spLocks noChangeArrowheads="1"/>
          </p:cNvSpPr>
          <p:nvPr/>
        </p:nvSpPr>
        <p:spPr bwMode="auto">
          <a:xfrm>
            <a:off x="1801813" y="31527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29" name="Rectangle 97"/>
          <p:cNvSpPr>
            <a:spLocks noChangeArrowheads="1"/>
          </p:cNvSpPr>
          <p:nvPr/>
        </p:nvSpPr>
        <p:spPr bwMode="auto">
          <a:xfrm>
            <a:off x="442913" y="3152775"/>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折れ線グラフ</a:t>
            </a:r>
          </a:p>
        </p:txBody>
      </p:sp>
      <p:sp>
        <p:nvSpPr>
          <p:cNvPr id="274530" name="Rectangle 98"/>
          <p:cNvSpPr>
            <a:spLocks noChangeArrowheads="1"/>
          </p:cNvSpPr>
          <p:nvPr/>
        </p:nvSpPr>
        <p:spPr bwMode="auto">
          <a:xfrm>
            <a:off x="8008938" y="839788"/>
            <a:ext cx="830262"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今後の進め方</a:t>
            </a:r>
          </a:p>
        </p:txBody>
      </p:sp>
      <p:sp>
        <p:nvSpPr>
          <p:cNvPr id="274531" name="Rectangle 99"/>
          <p:cNvSpPr>
            <a:spLocks noChangeArrowheads="1"/>
          </p:cNvSpPr>
          <p:nvPr/>
        </p:nvSpPr>
        <p:spPr bwMode="auto">
          <a:xfrm>
            <a:off x="7178675" y="839788"/>
            <a:ext cx="830263"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標準化と　　管理の定着</a:t>
            </a:r>
          </a:p>
        </p:txBody>
      </p:sp>
      <p:sp>
        <p:nvSpPr>
          <p:cNvPr id="274532" name="Rectangle 100"/>
          <p:cNvSpPr>
            <a:spLocks noChangeArrowheads="1"/>
          </p:cNvSpPr>
          <p:nvPr/>
        </p:nvSpPr>
        <p:spPr bwMode="auto">
          <a:xfrm>
            <a:off x="6348413" y="839788"/>
            <a:ext cx="830262"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効果の確認</a:t>
            </a:r>
          </a:p>
        </p:txBody>
      </p:sp>
      <p:sp>
        <p:nvSpPr>
          <p:cNvPr id="274533" name="Rectangle 101"/>
          <p:cNvSpPr>
            <a:spLocks noChangeArrowheads="1"/>
          </p:cNvSpPr>
          <p:nvPr/>
        </p:nvSpPr>
        <p:spPr bwMode="auto">
          <a:xfrm>
            <a:off x="5102225" y="839788"/>
            <a:ext cx="1246188"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対策の検討と実施</a:t>
            </a:r>
          </a:p>
        </p:txBody>
      </p:sp>
      <p:sp>
        <p:nvSpPr>
          <p:cNvPr id="274534" name="Rectangle 102"/>
          <p:cNvSpPr>
            <a:spLocks noChangeArrowheads="1"/>
          </p:cNvSpPr>
          <p:nvPr/>
        </p:nvSpPr>
        <p:spPr bwMode="auto">
          <a:xfrm>
            <a:off x="4271963" y="839788"/>
            <a:ext cx="830262"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要因の解析</a:t>
            </a:r>
          </a:p>
        </p:txBody>
      </p:sp>
      <p:sp>
        <p:nvSpPr>
          <p:cNvPr id="274535" name="Rectangle 103"/>
          <p:cNvSpPr>
            <a:spLocks noChangeArrowheads="1"/>
          </p:cNvSpPr>
          <p:nvPr/>
        </p:nvSpPr>
        <p:spPr bwMode="auto">
          <a:xfrm>
            <a:off x="3443288" y="839788"/>
            <a:ext cx="828675"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目標の設定</a:t>
            </a:r>
          </a:p>
        </p:txBody>
      </p:sp>
      <p:sp>
        <p:nvSpPr>
          <p:cNvPr id="274536" name="Rectangle 104"/>
          <p:cNvSpPr>
            <a:spLocks noChangeArrowheads="1"/>
          </p:cNvSpPr>
          <p:nvPr/>
        </p:nvSpPr>
        <p:spPr bwMode="auto">
          <a:xfrm>
            <a:off x="2611438" y="839788"/>
            <a:ext cx="831850"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現状の把握</a:t>
            </a:r>
          </a:p>
        </p:txBody>
      </p:sp>
      <p:sp>
        <p:nvSpPr>
          <p:cNvPr id="274537" name="Rectangle 105"/>
          <p:cNvSpPr>
            <a:spLocks noChangeArrowheads="1"/>
          </p:cNvSpPr>
          <p:nvPr/>
        </p:nvSpPr>
        <p:spPr bwMode="auto">
          <a:xfrm>
            <a:off x="1801813" y="839788"/>
            <a:ext cx="809625" cy="752475"/>
          </a:xfrm>
          <a:prstGeom prst="rect">
            <a:avLst/>
          </a:prstGeom>
          <a:solidFill>
            <a:srgbClr val="FFC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テーマの選定</a:t>
            </a:r>
          </a:p>
        </p:txBody>
      </p:sp>
      <p:sp>
        <p:nvSpPr>
          <p:cNvPr id="274538" name="Rectangle 106"/>
          <p:cNvSpPr>
            <a:spLocks noChangeArrowheads="1"/>
          </p:cNvSpPr>
          <p:nvPr/>
        </p:nvSpPr>
        <p:spPr bwMode="auto">
          <a:xfrm>
            <a:off x="442913" y="839788"/>
            <a:ext cx="1358900" cy="173196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39" name="Rectangle 107"/>
          <p:cNvSpPr>
            <a:spLocks noChangeArrowheads="1"/>
          </p:cNvSpPr>
          <p:nvPr/>
        </p:nvSpPr>
        <p:spPr bwMode="auto">
          <a:xfrm>
            <a:off x="7178675" y="646113"/>
            <a:ext cx="16605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Ａ</a:t>
            </a:r>
          </a:p>
        </p:txBody>
      </p:sp>
      <p:sp>
        <p:nvSpPr>
          <p:cNvPr id="274540" name="Rectangle 108"/>
          <p:cNvSpPr>
            <a:spLocks noChangeArrowheads="1"/>
          </p:cNvSpPr>
          <p:nvPr/>
        </p:nvSpPr>
        <p:spPr bwMode="auto">
          <a:xfrm>
            <a:off x="6348413" y="646113"/>
            <a:ext cx="83026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Ｃ</a:t>
            </a:r>
          </a:p>
        </p:txBody>
      </p:sp>
      <p:sp>
        <p:nvSpPr>
          <p:cNvPr id="274541" name="Rectangle 109"/>
          <p:cNvSpPr>
            <a:spLocks noChangeArrowheads="1"/>
          </p:cNvSpPr>
          <p:nvPr/>
        </p:nvSpPr>
        <p:spPr bwMode="auto">
          <a:xfrm>
            <a:off x="4271963" y="646113"/>
            <a:ext cx="207645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Ｄ</a:t>
            </a:r>
          </a:p>
        </p:txBody>
      </p:sp>
      <p:sp>
        <p:nvSpPr>
          <p:cNvPr id="274542" name="Rectangle 110"/>
          <p:cNvSpPr>
            <a:spLocks noChangeArrowheads="1"/>
          </p:cNvSpPr>
          <p:nvPr/>
        </p:nvSpPr>
        <p:spPr bwMode="auto">
          <a:xfrm>
            <a:off x="1801813" y="646113"/>
            <a:ext cx="247015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Ｐ</a:t>
            </a:r>
          </a:p>
        </p:txBody>
      </p:sp>
      <p:sp>
        <p:nvSpPr>
          <p:cNvPr id="274543" name="Rectangle 111"/>
          <p:cNvSpPr>
            <a:spLocks noChangeArrowheads="1"/>
          </p:cNvSpPr>
          <p:nvPr/>
        </p:nvSpPr>
        <p:spPr bwMode="auto">
          <a:xfrm>
            <a:off x="442913" y="646113"/>
            <a:ext cx="1358900" cy="1936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900" b="1">
                <a:latin typeface="HG丸ｺﾞｼｯｸM-PRO" pitchFamily="50" charset="-128"/>
                <a:ea typeface="HG丸ｺﾞｼｯｸM-PRO" pitchFamily="50" charset="-128"/>
              </a:rPr>
              <a:t>サイクル</a:t>
            </a:r>
          </a:p>
        </p:txBody>
      </p:sp>
      <p:sp>
        <p:nvSpPr>
          <p:cNvPr id="274544" name="Rectangle 112"/>
          <p:cNvSpPr>
            <a:spLocks noChangeArrowheads="1"/>
          </p:cNvSpPr>
          <p:nvPr/>
        </p:nvSpPr>
        <p:spPr bwMode="auto">
          <a:xfrm>
            <a:off x="8424863"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45" name="Rectangle 113"/>
          <p:cNvSpPr>
            <a:spLocks noChangeArrowheads="1"/>
          </p:cNvSpPr>
          <p:nvPr/>
        </p:nvSpPr>
        <p:spPr bwMode="auto">
          <a:xfrm>
            <a:off x="8008938"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46" name="Rectangle 114"/>
          <p:cNvSpPr>
            <a:spLocks noChangeArrowheads="1"/>
          </p:cNvSpPr>
          <p:nvPr/>
        </p:nvSpPr>
        <p:spPr bwMode="auto">
          <a:xfrm>
            <a:off x="7593013"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47" name="Rectangle 115"/>
          <p:cNvSpPr>
            <a:spLocks noChangeArrowheads="1"/>
          </p:cNvSpPr>
          <p:nvPr/>
        </p:nvSpPr>
        <p:spPr bwMode="auto">
          <a:xfrm>
            <a:off x="717867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48" name="Rectangle 116"/>
          <p:cNvSpPr>
            <a:spLocks noChangeArrowheads="1"/>
          </p:cNvSpPr>
          <p:nvPr/>
        </p:nvSpPr>
        <p:spPr bwMode="auto">
          <a:xfrm>
            <a:off x="6762750"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49" name="Rectangle 117"/>
          <p:cNvSpPr>
            <a:spLocks noChangeArrowheads="1"/>
          </p:cNvSpPr>
          <p:nvPr/>
        </p:nvSpPr>
        <p:spPr bwMode="auto">
          <a:xfrm>
            <a:off x="6348413"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0" name="Rectangle 118"/>
          <p:cNvSpPr>
            <a:spLocks noChangeArrowheads="1"/>
          </p:cNvSpPr>
          <p:nvPr/>
        </p:nvSpPr>
        <p:spPr bwMode="auto">
          <a:xfrm>
            <a:off x="593407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1" name="Rectangle 119"/>
          <p:cNvSpPr>
            <a:spLocks noChangeArrowheads="1"/>
          </p:cNvSpPr>
          <p:nvPr/>
        </p:nvSpPr>
        <p:spPr bwMode="auto">
          <a:xfrm>
            <a:off x="5516563" y="64452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2" name="Rectangle 120"/>
          <p:cNvSpPr>
            <a:spLocks noChangeArrowheads="1"/>
          </p:cNvSpPr>
          <p:nvPr/>
        </p:nvSpPr>
        <p:spPr bwMode="auto">
          <a:xfrm>
            <a:off x="510222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3" name="Rectangle 121"/>
          <p:cNvSpPr>
            <a:spLocks noChangeArrowheads="1"/>
          </p:cNvSpPr>
          <p:nvPr/>
        </p:nvSpPr>
        <p:spPr bwMode="auto">
          <a:xfrm>
            <a:off x="468788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4" name="Rectangle 122"/>
          <p:cNvSpPr>
            <a:spLocks noChangeArrowheads="1"/>
          </p:cNvSpPr>
          <p:nvPr/>
        </p:nvSpPr>
        <p:spPr bwMode="auto">
          <a:xfrm>
            <a:off x="4271963" y="64452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5" name="Rectangle 123"/>
          <p:cNvSpPr>
            <a:spLocks noChangeArrowheads="1"/>
          </p:cNvSpPr>
          <p:nvPr/>
        </p:nvSpPr>
        <p:spPr bwMode="auto">
          <a:xfrm>
            <a:off x="3857625"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56" name="Rectangle 124"/>
          <p:cNvSpPr>
            <a:spLocks noChangeArrowheads="1"/>
          </p:cNvSpPr>
          <p:nvPr/>
        </p:nvSpPr>
        <p:spPr bwMode="auto">
          <a:xfrm>
            <a:off x="344328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7" name="Rectangle 125"/>
          <p:cNvSpPr>
            <a:spLocks noChangeArrowheads="1"/>
          </p:cNvSpPr>
          <p:nvPr/>
        </p:nvSpPr>
        <p:spPr bwMode="auto">
          <a:xfrm>
            <a:off x="3025775" y="64452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8" name="Rectangle 126"/>
          <p:cNvSpPr>
            <a:spLocks noChangeArrowheads="1"/>
          </p:cNvSpPr>
          <p:nvPr/>
        </p:nvSpPr>
        <p:spPr bwMode="auto">
          <a:xfrm>
            <a:off x="2611438" y="64452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59" name="Rectangle 127"/>
          <p:cNvSpPr>
            <a:spLocks noChangeArrowheads="1"/>
          </p:cNvSpPr>
          <p:nvPr/>
        </p:nvSpPr>
        <p:spPr bwMode="auto">
          <a:xfrm>
            <a:off x="2197100" y="64452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0" name="Rectangle 128"/>
          <p:cNvSpPr>
            <a:spLocks noChangeArrowheads="1"/>
          </p:cNvSpPr>
          <p:nvPr/>
        </p:nvSpPr>
        <p:spPr bwMode="auto">
          <a:xfrm>
            <a:off x="1801813" y="64452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1" name="Rectangle 129"/>
          <p:cNvSpPr>
            <a:spLocks noChangeArrowheads="1"/>
          </p:cNvSpPr>
          <p:nvPr/>
        </p:nvSpPr>
        <p:spPr bwMode="auto">
          <a:xfrm>
            <a:off x="442913" y="64452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(4)</a:t>
            </a:r>
            <a:r>
              <a:rPr lang="ja-JP" altLang="en-US" sz="900" b="1">
                <a:latin typeface="HG丸ｺﾞｼｯｸM-PRO" pitchFamily="50" charset="-128"/>
                <a:ea typeface="HG丸ｺﾞｼｯｸM-PRO" pitchFamily="50" charset="-128"/>
              </a:rPr>
              <a:t>ガントチャート</a:t>
            </a:r>
          </a:p>
        </p:txBody>
      </p:sp>
      <p:sp>
        <p:nvSpPr>
          <p:cNvPr id="274562" name="Rectangle 130"/>
          <p:cNvSpPr>
            <a:spLocks noChangeArrowheads="1"/>
          </p:cNvSpPr>
          <p:nvPr/>
        </p:nvSpPr>
        <p:spPr bwMode="auto">
          <a:xfrm>
            <a:off x="8424863"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3" name="Rectangle 131"/>
          <p:cNvSpPr>
            <a:spLocks noChangeArrowheads="1"/>
          </p:cNvSpPr>
          <p:nvPr/>
        </p:nvSpPr>
        <p:spPr bwMode="auto">
          <a:xfrm>
            <a:off x="8008938"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4" name="Rectangle 132"/>
          <p:cNvSpPr>
            <a:spLocks noChangeArrowheads="1"/>
          </p:cNvSpPr>
          <p:nvPr/>
        </p:nvSpPr>
        <p:spPr bwMode="auto">
          <a:xfrm>
            <a:off x="7593013"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5" name="Rectangle 133"/>
          <p:cNvSpPr>
            <a:spLocks noChangeArrowheads="1"/>
          </p:cNvSpPr>
          <p:nvPr/>
        </p:nvSpPr>
        <p:spPr bwMode="auto">
          <a:xfrm>
            <a:off x="717867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6" name="Rectangle 134"/>
          <p:cNvSpPr>
            <a:spLocks noChangeArrowheads="1"/>
          </p:cNvSpPr>
          <p:nvPr/>
        </p:nvSpPr>
        <p:spPr bwMode="auto">
          <a:xfrm>
            <a:off x="6762750"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567" name="Rectangle 135"/>
          <p:cNvSpPr>
            <a:spLocks noChangeArrowheads="1"/>
          </p:cNvSpPr>
          <p:nvPr/>
        </p:nvSpPr>
        <p:spPr bwMode="auto">
          <a:xfrm>
            <a:off x="6348413"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8" name="Rectangle 136"/>
          <p:cNvSpPr>
            <a:spLocks noChangeArrowheads="1"/>
          </p:cNvSpPr>
          <p:nvPr/>
        </p:nvSpPr>
        <p:spPr bwMode="auto">
          <a:xfrm>
            <a:off x="593407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69" name="Rectangle 137"/>
          <p:cNvSpPr>
            <a:spLocks noChangeArrowheads="1"/>
          </p:cNvSpPr>
          <p:nvPr/>
        </p:nvSpPr>
        <p:spPr bwMode="auto">
          <a:xfrm>
            <a:off x="5516563" y="62515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0" name="Rectangle 138"/>
          <p:cNvSpPr>
            <a:spLocks noChangeArrowheads="1"/>
          </p:cNvSpPr>
          <p:nvPr/>
        </p:nvSpPr>
        <p:spPr bwMode="auto">
          <a:xfrm>
            <a:off x="510222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1" name="Rectangle 139"/>
          <p:cNvSpPr>
            <a:spLocks noChangeArrowheads="1"/>
          </p:cNvSpPr>
          <p:nvPr/>
        </p:nvSpPr>
        <p:spPr bwMode="auto">
          <a:xfrm>
            <a:off x="468788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2" name="Rectangle 140"/>
          <p:cNvSpPr>
            <a:spLocks noChangeArrowheads="1"/>
          </p:cNvSpPr>
          <p:nvPr/>
        </p:nvSpPr>
        <p:spPr bwMode="auto">
          <a:xfrm>
            <a:off x="4271963" y="62515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3" name="Rectangle 141"/>
          <p:cNvSpPr>
            <a:spLocks noChangeArrowheads="1"/>
          </p:cNvSpPr>
          <p:nvPr/>
        </p:nvSpPr>
        <p:spPr bwMode="auto">
          <a:xfrm>
            <a:off x="3857625"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4" name="Rectangle 142"/>
          <p:cNvSpPr>
            <a:spLocks noChangeArrowheads="1"/>
          </p:cNvSpPr>
          <p:nvPr/>
        </p:nvSpPr>
        <p:spPr bwMode="auto">
          <a:xfrm>
            <a:off x="344328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5" name="Rectangle 143"/>
          <p:cNvSpPr>
            <a:spLocks noChangeArrowheads="1"/>
          </p:cNvSpPr>
          <p:nvPr/>
        </p:nvSpPr>
        <p:spPr bwMode="auto">
          <a:xfrm>
            <a:off x="3025775" y="62515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6" name="Rectangle 144"/>
          <p:cNvSpPr>
            <a:spLocks noChangeArrowheads="1"/>
          </p:cNvSpPr>
          <p:nvPr/>
        </p:nvSpPr>
        <p:spPr bwMode="auto">
          <a:xfrm>
            <a:off x="2611438" y="62515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7" name="Rectangle 145"/>
          <p:cNvSpPr>
            <a:spLocks noChangeArrowheads="1"/>
          </p:cNvSpPr>
          <p:nvPr/>
        </p:nvSpPr>
        <p:spPr bwMode="auto">
          <a:xfrm>
            <a:off x="2197100" y="62515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8" name="Rectangle 146"/>
          <p:cNvSpPr>
            <a:spLocks noChangeArrowheads="1"/>
          </p:cNvSpPr>
          <p:nvPr/>
        </p:nvSpPr>
        <p:spPr bwMode="auto">
          <a:xfrm>
            <a:off x="1801813" y="62515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79" name="Rectangle 147"/>
          <p:cNvSpPr>
            <a:spLocks noChangeArrowheads="1"/>
          </p:cNvSpPr>
          <p:nvPr/>
        </p:nvSpPr>
        <p:spPr bwMode="auto">
          <a:xfrm>
            <a:off x="442913" y="62515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レーダーチャート</a:t>
            </a:r>
          </a:p>
        </p:txBody>
      </p:sp>
      <p:sp>
        <p:nvSpPr>
          <p:cNvPr id="274580" name="Rectangle 148"/>
          <p:cNvSpPr>
            <a:spLocks noChangeArrowheads="1"/>
          </p:cNvSpPr>
          <p:nvPr/>
        </p:nvSpPr>
        <p:spPr bwMode="auto">
          <a:xfrm>
            <a:off x="8424863"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1" name="Rectangle 149"/>
          <p:cNvSpPr>
            <a:spLocks noChangeArrowheads="1"/>
          </p:cNvSpPr>
          <p:nvPr/>
        </p:nvSpPr>
        <p:spPr bwMode="auto">
          <a:xfrm>
            <a:off x="8008938"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2" name="Rectangle 150"/>
          <p:cNvSpPr>
            <a:spLocks noChangeArrowheads="1"/>
          </p:cNvSpPr>
          <p:nvPr/>
        </p:nvSpPr>
        <p:spPr bwMode="auto">
          <a:xfrm>
            <a:off x="7593013"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3" name="Rectangle 151"/>
          <p:cNvSpPr>
            <a:spLocks noChangeArrowheads="1"/>
          </p:cNvSpPr>
          <p:nvPr/>
        </p:nvSpPr>
        <p:spPr bwMode="auto">
          <a:xfrm>
            <a:off x="717867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4" name="Rectangle 152"/>
          <p:cNvSpPr>
            <a:spLocks noChangeArrowheads="1"/>
          </p:cNvSpPr>
          <p:nvPr/>
        </p:nvSpPr>
        <p:spPr bwMode="auto">
          <a:xfrm>
            <a:off x="6762750"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5" name="Rectangle 153"/>
          <p:cNvSpPr>
            <a:spLocks noChangeArrowheads="1"/>
          </p:cNvSpPr>
          <p:nvPr/>
        </p:nvSpPr>
        <p:spPr bwMode="auto">
          <a:xfrm>
            <a:off x="6348413"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6" name="Rectangle 154"/>
          <p:cNvSpPr>
            <a:spLocks noChangeArrowheads="1"/>
          </p:cNvSpPr>
          <p:nvPr/>
        </p:nvSpPr>
        <p:spPr bwMode="auto">
          <a:xfrm>
            <a:off x="593407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7" name="Rectangle 155"/>
          <p:cNvSpPr>
            <a:spLocks noChangeArrowheads="1"/>
          </p:cNvSpPr>
          <p:nvPr/>
        </p:nvSpPr>
        <p:spPr bwMode="auto">
          <a:xfrm>
            <a:off x="5516563" y="56705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8" name="Rectangle 156"/>
          <p:cNvSpPr>
            <a:spLocks noChangeArrowheads="1"/>
          </p:cNvSpPr>
          <p:nvPr/>
        </p:nvSpPr>
        <p:spPr bwMode="auto">
          <a:xfrm>
            <a:off x="510222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89" name="Rectangle 157"/>
          <p:cNvSpPr>
            <a:spLocks noChangeArrowheads="1"/>
          </p:cNvSpPr>
          <p:nvPr/>
        </p:nvSpPr>
        <p:spPr bwMode="auto">
          <a:xfrm>
            <a:off x="468788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0" name="Rectangle 158"/>
          <p:cNvSpPr>
            <a:spLocks noChangeArrowheads="1"/>
          </p:cNvSpPr>
          <p:nvPr/>
        </p:nvSpPr>
        <p:spPr bwMode="auto">
          <a:xfrm>
            <a:off x="4271963" y="56705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1" name="Rectangle 159"/>
          <p:cNvSpPr>
            <a:spLocks noChangeArrowheads="1"/>
          </p:cNvSpPr>
          <p:nvPr/>
        </p:nvSpPr>
        <p:spPr bwMode="auto">
          <a:xfrm>
            <a:off x="3857625"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2" name="Rectangle 160"/>
          <p:cNvSpPr>
            <a:spLocks noChangeArrowheads="1"/>
          </p:cNvSpPr>
          <p:nvPr/>
        </p:nvSpPr>
        <p:spPr bwMode="auto">
          <a:xfrm>
            <a:off x="344328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3" name="Rectangle 161"/>
          <p:cNvSpPr>
            <a:spLocks noChangeArrowheads="1"/>
          </p:cNvSpPr>
          <p:nvPr/>
        </p:nvSpPr>
        <p:spPr bwMode="auto">
          <a:xfrm>
            <a:off x="3025775" y="56705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4" name="Rectangle 162"/>
          <p:cNvSpPr>
            <a:spLocks noChangeArrowheads="1"/>
          </p:cNvSpPr>
          <p:nvPr/>
        </p:nvSpPr>
        <p:spPr bwMode="auto">
          <a:xfrm>
            <a:off x="2611438" y="56705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5" name="Rectangle 163"/>
          <p:cNvSpPr>
            <a:spLocks noChangeArrowheads="1"/>
          </p:cNvSpPr>
          <p:nvPr/>
        </p:nvSpPr>
        <p:spPr bwMode="auto">
          <a:xfrm>
            <a:off x="2197100" y="56705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6" name="Rectangle 164"/>
          <p:cNvSpPr>
            <a:spLocks noChangeArrowheads="1"/>
          </p:cNvSpPr>
          <p:nvPr/>
        </p:nvSpPr>
        <p:spPr bwMode="auto">
          <a:xfrm>
            <a:off x="1801813" y="56705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7" name="Rectangle 165"/>
          <p:cNvSpPr>
            <a:spLocks noChangeArrowheads="1"/>
          </p:cNvSpPr>
          <p:nvPr/>
        </p:nvSpPr>
        <p:spPr bwMode="auto">
          <a:xfrm>
            <a:off x="442913" y="56705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(7)</a:t>
            </a:r>
            <a:r>
              <a:rPr lang="ja-JP" altLang="en-US" sz="900" b="1">
                <a:latin typeface="HG丸ｺﾞｼｯｸM-PRO" pitchFamily="50" charset="-128"/>
                <a:ea typeface="HG丸ｺﾞｼｯｸM-PRO" pitchFamily="50" charset="-128"/>
              </a:rPr>
              <a:t>ﾏﾄﾘｯｸｽﾃﾞｰﾀ解析</a:t>
            </a:r>
          </a:p>
        </p:txBody>
      </p:sp>
      <p:sp>
        <p:nvSpPr>
          <p:cNvPr id="274598" name="Rectangle 166"/>
          <p:cNvSpPr>
            <a:spLocks noChangeArrowheads="1"/>
          </p:cNvSpPr>
          <p:nvPr/>
        </p:nvSpPr>
        <p:spPr bwMode="auto">
          <a:xfrm>
            <a:off x="8424863"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599" name="Rectangle 167"/>
          <p:cNvSpPr>
            <a:spLocks noChangeArrowheads="1"/>
          </p:cNvSpPr>
          <p:nvPr/>
        </p:nvSpPr>
        <p:spPr bwMode="auto">
          <a:xfrm>
            <a:off x="8008938"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0" name="Rectangle 168"/>
          <p:cNvSpPr>
            <a:spLocks noChangeArrowheads="1"/>
          </p:cNvSpPr>
          <p:nvPr/>
        </p:nvSpPr>
        <p:spPr bwMode="auto">
          <a:xfrm>
            <a:off x="7593013"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1" name="Rectangle 169"/>
          <p:cNvSpPr>
            <a:spLocks noChangeArrowheads="1"/>
          </p:cNvSpPr>
          <p:nvPr/>
        </p:nvSpPr>
        <p:spPr bwMode="auto">
          <a:xfrm>
            <a:off x="717867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2" name="Rectangle 170"/>
          <p:cNvSpPr>
            <a:spLocks noChangeArrowheads="1"/>
          </p:cNvSpPr>
          <p:nvPr/>
        </p:nvSpPr>
        <p:spPr bwMode="auto">
          <a:xfrm>
            <a:off x="6762750"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3" name="Rectangle 171"/>
          <p:cNvSpPr>
            <a:spLocks noChangeArrowheads="1"/>
          </p:cNvSpPr>
          <p:nvPr/>
        </p:nvSpPr>
        <p:spPr bwMode="auto">
          <a:xfrm>
            <a:off x="6348413"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4" name="Rectangle 172"/>
          <p:cNvSpPr>
            <a:spLocks noChangeArrowheads="1"/>
          </p:cNvSpPr>
          <p:nvPr/>
        </p:nvSpPr>
        <p:spPr bwMode="auto">
          <a:xfrm>
            <a:off x="593407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5" name="Rectangle 173"/>
          <p:cNvSpPr>
            <a:spLocks noChangeArrowheads="1"/>
          </p:cNvSpPr>
          <p:nvPr/>
        </p:nvSpPr>
        <p:spPr bwMode="auto">
          <a:xfrm>
            <a:off x="5516563" y="54768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06" name="Rectangle 174"/>
          <p:cNvSpPr>
            <a:spLocks noChangeArrowheads="1"/>
          </p:cNvSpPr>
          <p:nvPr/>
        </p:nvSpPr>
        <p:spPr bwMode="auto">
          <a:xfrm>
            <a:off x="510222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7" name="Rectangle 175"/>
          <p:cNvSpPr>
            <a:spLocks noChangeArrowheads="1"/>
          </p:cNvSpPr>
          <p:nvPr/>
        </p:nvSpPr>
        <p:spPr bwMode="auto">
          <a:xfrm>
            <a:off x="468788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8" name="Rectangle 176"/>
          <p:cNvSpPr>
            <a:spLocks noChangeArrowheads="1"/>
          </p:cNvSpPr>
          <p:nvPr/>
        </p:nvSpPr>
        <p:spPr bwMode="auto">
          <a:xfrm>
            <a:off x="4271963" y="54768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09" name="Rectangle 177"/>
          <p:cNvSpPr>
            <a:spLocks noChangeArrowheads="1"/>
          </p:cNvSpPr>
          <p:nvPr/>
        </p:nvSpPr>
        <p:spPr bwMode="auto">
          <a:xfrm>
            <a:off x="3857625"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0" name="Rectangle 178"/>
          <p:cNvSpPr>
            <a:spLocks noChangeArrowheads="1"/>
          </p:cNvSpPr>
          <p:nvPr/>
        </p:nvSpPr>
        <p:spPr bwMode="auto">
          <a:xfrm>
            <a:off x="344328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1" name="Rectangle 179"/>
          <p:cNvSpPr>
            <a:spLocks noChangeArrowheads="1"/>
          </p:cNvSpPr>
          <p:nvPr/>
        </p:nvSpPr>
        <p:spPr bwMode="auto">
          <a:xfrm>
            <a:off x="3025775" y="54768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2" name="Rectangle 180"/>
          <p:cNvSpPr>
            <a:spLocks noChangeArrowheads="1"/>
          </p:cNvSpPr>
          <p:nvPr/>
        </p:nvSpPr>
        <p:spPr bwMode="auto">
          <a:xfrm>
            <a:off x="2611438" y="54768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3" name="Rectangle 181"/>
          <p:cNvSpPr>
            <a:spLocks noChangeArrowheads="1"/>
          </p:cNvSpPr>
          <p:nvPr/>
        </p:nvSpPr>
        <p:spPr bwMode="auto">
          <a:xfrm>
            <a:off x="2197100" y="54768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4" name="Rectangle 182"/>
          <p:cNvSpPr>
            <a:spLocks noChangeArrowheads="1"/>
          </p:cNvSpPr>
          <p:nvPr/>
        </p:nvSpPr>
        <p:spPr bwMode="auto">
          <a:xfrm>
            <a:off x="1801813" y="54768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5" name="Rectangle 183"/>
          <p:cNvSpPr>
            <a:spLocks noChangeArrowheads="1"/>
          </p:cNvSpPr>
          <p:nvPr/>
        </p:nvSpPr>
        <p:spPr bwMode="auto">
          <a:xfrm>
            <a:off x="442913" y="54768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(6)</a:t>
            </a:r>
            <a:r>
              <a:rPr lang="ja-JP" altLang="en-US" sz="900" b="1">
                <a:latin typeface="HG丸ｺﾞｼｯｸM-PRO" pitchFamily="50" charset="-128"/>
                <a:ea typeface="HG丸ｺﾞｼｯｸM-PRO" pitchFamily="50" charset="-128"/>
              </a:rPr>
              <a:t>ＰＤＰＣ</a:t>
            </a:r>
          </a:p>
        </p:txBody>
      </p:sp>
      <p:sp>
        <p:nvSpPr>
          <p:cNvPr id="274616" name="Rectangle 184"/>
          <p:cNvSpPr>
            <a:spLocks noChangeArrowheads="1"/>
          </p:cNvSpPr>
          <p:nvPr/>
        </p:nvSpPr>
        <p:spPr bwMode="auto">
          <a:xfrm>
            <a:off x="8424863"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17" name="Rectangle 185"/>
          <p:cNvSpPr>
            <a:spLocks noChangeArrowheads="1"/>
          </p:cNvSpPr>
          <p:nvPr/>
        </p:nvSpPr>
        <p:spPr bwMode="auto">
          <a:xfrm>
            <a:off x="8008938"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8" name="Rectangle 186"/>
          <p:cNvSpPr>
            <a:spLocks noChangeArrowheads="1"/>
          </p:cNvSpPr>
          <p:nvPr/>
        </p:nvSpPr>
        <p:spPr bwMode="auto">
          <a:xfrm>
            <a:off x="7593013"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19" name="Rectangle 187"/>
          <p:cNvSpPr>
            <a:spLocks noChangeArrowheads="1"/>
          </p:cNvSpPr>
          <p:nvPr/>
        </p:nvSpPr>
        <p:spPr bwMode="auto">
          <a:xfrm>
            <a:off x="717867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0" name="Rectangle 188"/>
          <p:cNvSpPr>
            <a:spLocks noChangeArrowheads="1"/>
          </p:cNvSpPr>
          <p:nvPr/>
        </p:nvSpPr>
        <p:spPr bwMode="auto">
          <a:xfrm>
            <a:off x="6762750"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1" name="Rectangle 189"/>
          <p:cNvSpPr>
            <a:spLocks noChangeArrowheads="1"/>
          </p:cNvSpPr>
          <p:nvPr/>
        </p:nvSpPr>
        <p:spPr bwMode="auto">
          <a:xfrm>
            <a:off x="6348413"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2" name="Rectangle 190"/>
          <p:cNvSpPr>
            <a:spLocks noChangeArrowheads="1"/>
          </p:cNvSpPr>
          <p:nvPr/>
        </p:nvSpPr>
        <p:spPr bwMode="auto">
          <a:xfrm>
            <a:off x="593407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3" name="Rectangle 191"/>
          <p:cNvSpPr>
            <a:spLocks noChangeArrowheads="1"/>
          </p:cNvSpPr>
          <p:nvPr/>
        </p:nvSpPr>
        <p:spPr bwMode="auto">
          <a:xfrm>
            <a:off x="5516563" y="52832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4" name="Rectangle 192"/>
          <p:cNvSpPr>
            <a:spLocks noChangeArrowheads="1"/>
          </p:cNvSpPr>
          <p:nvPr/>
        </p:nvSpPr>
        <p:spPr bwMode="auto">
          <a:xfrm>
            <a:off x="510222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5" name="Rectangle 193"/>
          <p:cNvSpPr>
            <a:spLocks noChangeArrowheads="1"/>
          </p:cNvSpPr>
          <p:nvPr/>
        </p:nvSpPr>
        <p:spPr bwMode="auto">
          <a:xfrm>
            <a:off x="468788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6" name="Rectangle 194"/>
          <p:cNvSpPr>
            <a:spLocks noChangeArrowheads="1"/>
          </p:cNvSpPr>
          <p:nvPr/>
        </p:nvSpPr>
        <p:spPr bwMode="auto">
          <a:xfrm>
            <a:off x="4271963" y="52832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7" name="Rectangle 195"/>
          <p:cNvSpPr>
            <a:spLocks noChangeArrowheads="1"/>
          </p:cNvSpPr>
          <p:nvPr/>
        </p:nvSpPr>
        <p:spPr bwMode="auto">
          <a:xfrm>
            <a:off x="3857625"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28" name="Rectangle 196"/>
          <p:cNvSpPr>
            <a:spLocks noChangeArrowheads="1"/>
          </p:cNvSpPr>
          <p:nvPr/>
        </p:nvSpPr>
        <p:spPr bwMode="auto">
          <a:xfrm>
            <a:off x="344328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29" name="Rectangle 197"/>
          <p:cNvSpPr>
            <a:spLocks noChangeArrowheads="1"/>
          </p:cNvSpPr>
          <p:nvPr/>
        </p:nvSpPr>
        <p:spPr bwMode="auto">
          <a:xfrm>
            <a:off x="3025775" y="52832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0" name="Rectangle 198"/>
          <p:cNvSpPr>
            <a:spLocks noChangeArrowheads="1"/>
          </p:cNvSpPr>
          <p:nvPr/>
        </p:nvSpPr>
        <p:spPr bwMode="auto">
          <a:xfrm>
            <a:off x="2611438" y="52832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1" name="Rectangle 199"/>
          <p:cNvSpPr>
            <a:spLocks noChangeArrowheads="1"/>
          </p:cNvSpPr>
          <p:nvPr/>
        </p:nvSpPr>
        <p:spPr bwMode="auto">
          <a:xfrm>
            <a:off x="2197100" y="52832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2" name="Rectangle 200"/>
          <p:cNvSpPr>
            <a:spLocks noChangeArrowheads="1"/>
          </p:cNvSpPr>
          <p:nvPr/>
        </p:nvSpPr>
        <p:spPr bwMode="auto">
          <a:xfrm>
            <a:off x="1801813" y="52832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3" name="Rectangle 201"/>
          <p:cNvSpPr>
            <a:spLocks noChangeArrowheads="1"/>
          </p:cNvSpPr>
          <p:nvPr/>
        </p:nvSpPr>
        <p:spPr bwMode="auto">
          <a:xfrm>
            <a:off x="442913" y="52832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(5)</a:t>
            </a:r>
            <a:r>
              <a:rPr lang="ja-JP" altLang="en-US" sz="900" b="1">
                <a:latin typeface="HG丸ｺﾞｼｯｸM-PRO" pitchFamily="50" charset="-128"/>
                <a:ea typeface="HG丸ｺﾞｼｯｸM-PRO" pitchFamily="50" charset="-128"/>
              </a:rPr>
              <a:t>アローダイヤグラム</a:t>
            </a:r>
          </a:p>
        </p:txBody>
      </p:sp>
      <p:sp>
        <p:nvSpPr>
          <p:cNvPr id="274634" name="Rectangle 202"/>
          <p:cNvSpPr>
            <a:spLocks noChangeArrowheads="1"/>
          </p:cNvSpPr>
          <p:nvPr/>
        </p:nvSpPr>
        <p:spPr bwMode="auto">
          <a:xfrm>
            <a:off x="8424863"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5" name="Rectangle 203"/>
          <p:cNvSpPr>
            <a:spLocks noChangeArrowheads="1"/>
          </p:cNvSpPr>
          <p:nvPr/>
        </p:nvSpPr>
        <p:spPr bwMode="auto">
          <a:xfrm>
            <a:off x="8008938"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6" name="Rectangle 204"/>
          <p:cNvSpPr>
            <a:spLocks noChangeArrowheads="1"/>
          </p:cNvSpPr>
          <p:nvPr/>
        </p:nvSpPr>
        <p:spPr bwMode="auto">
          <a:xfrm>
            <a:off x="7593013"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7" name="Rectangle 205"/>
          <p:cNvSpPr>
            <a:spLocks noChangeArrowheads="1"/>
          </p:cNvSpPr>
          <p:nvPr/>
        </p:nvSpPr>
        <p:spPr bwMode="auto">
          <a:xfrm>
            <a:off x="717867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8" name="Rectangle 206"/>
          <p:cNvSpPr>
            <a:spLocks noChangeArrowheads="1"/>
          </p:cNvSpPr>
          <p:nvPr/>
        </p:nvSpPr>
        <p:spPr bwMode="auto">
          <a:xfrm>
            <a:off x="6762750"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39" name="Rectangle 207"/>
          <p:cNvSpPr>
            <a:spLocks noChangeArrowheads="1"/>
          </p:cNvSpPr>
          <p:nvPr/>
        </p:nvSpPr>
        <p:spPr bwMode="auto">
          <a:xfrm>
            <a:off x="6348413"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0" name="Rectangle 208"/>
          <p:cNvSpPr>
            <a:spLocks noChangeArrowheads="1"/>
          </p:cNvSpPr>
          <p:nvPr/>
        </p:nvSpPr>
        <p:spPr bwMode="auto">
          <a:xfrm>
            <a:off x="593407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1" name="Rectangle 209"/>
          <p:cNvSpPr>
            <a:spLocks noChangeArrowheads="1"/>
          </p:cNvSpPr>
          <p:nvPr/>
        </p:nvSpPr>
        <p:spPr bwMode="auto">
          <a:xfrm>
            <a:off x="5516563" y="50895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42" name="Rectangle 210"/>
          <p:cNvSpPr>
            <a:spLocks noChangeArrowheads="1"/>
          </p:cNvSpPr>
          <p:nvPr/>
        </p:nvSpPr>
        <p:spPr bwMode="auto">
          <a:xfrm>
            <a:off x="510222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3" name="Rectangle 211"/>
          <p:cNvSpPr>
            <a:spLocks noChangeArrowheads="1"/>
          </p:cNvSpPr>
          <p:nvPr/>
        </p:nvSpPr>
        <p:spPr bwMode="auto">
          <a:xfrm>
            <a:off x="468788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4" name="Rectangle 212"/>
          <p:cNvSpPr>
            <a:spLocks noChangeArrowheads="1"/>
          </p:cNvSpPr>
          <p:nvPr/>
        </p:nvSpPr>
        <p:spPr bwMode="auto">
          <a:xfrm>
            <a:off x="4271963" y="50895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5" name="Rectangle 213"/>
          <p:cNvSpPr>
            <a:spLocks noChangeArrowheads="1"/>
          </p:cNvSpPr>
          <p:nvPr/>
        </p:nvSpPr>
        <p:spPr bwMode="auto">
          <a:xfrm>
            <a:off x="3857625"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46" name="Rectangle 214"/>
          <p:cNvSpPr>
            <a:spLocks noChangeArrowheads="1"/>
          </p:cNvSpPr>
          <p:nvPr/>
        </p:nvSpPr>
        <p:spPr bwMode="auto">
          <a:xfrm>
            <a:off x="344328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7" name="Rectangle 215"/>
          <p:cNvSpPr>
            <a:spLocks noChangeArrowheads="1"/>
          </p:cNvSpPr>
          <p:nvPr/>
        </p:nvSpPr>
        <p:spPr bwMode="auto">
          <a:xfrm>
            <a:off x="3025775" y="50895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8" name="Rectangle 216"/>
          <p:cNvSpPr>
            <a:spLocks noChangeArrowheads="1"/>
          </p:cNvSpPr>
          <p:nvPr/>
        </p:nvSpPr>
        <p:spPr bwMode="auto">
          <a:xfrm>
            <a:off x="2611438" y="50895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49" name="Rectangle 217"/>
          <p:cNvSpPr>
            <a:spLocks noChangeArrowheads="1"/>
          </p:cNvSpPr>
          <p:nvPr/>
        </p:nvSpPr>
        <p:spPr bwMode="auto">
          <a:xfrm>
            <a:off x="2197100" y="50895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0" name="Rectangle 218"/>
          <p:cNvSpPr>
            <a:spLocks noChangeArrowheads="1"/>
          </p:cNvSpPr>
          <p:nvPr/>
        </p:nvSpPr>
        <p:spPr bwMode="auto">
          <a:xfrm>
            <a:off x="1801813" y="50895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1" name="Rectangle 219"/>
          <p:cNvSpPr>
            <a:spLocks noChangeArrowheads="1"/>
          </p:cNvSpPr>
          <p:nvPr/>
        </p:nvSpPr>
        <p:spPr bwMode="auto">
          <a:xfrm>
            <a:off x="442913" y="508952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(4)</a:t>
            </a:r>
            <a:r>
              <a:rPr lang="ja-JP" altLang="en-US" sz="900" b="1">
                <a:latin typeface="HG丸ｺﾞｼｯｸM-PRO" pitchFamily="50" charset="-128"/>
                <a:ea typeface="HG丸ｺﾞｼｯｸM-PRO" pitchFamily="50" charset="-128"/>
              </a:rPr>
              <a:t>マトリックス図</a:t>
            </a:r>
          </a:p>
        </p:txBody>
      </p:sp>
      <p:sp>
        <p:nvSpPr>
          <p:cNvPr id="274652" name="Rectangle 220"/>
          <p:cNvSpPr>
            <a:spLocks noChangeArrowheads="1"/>
          </p:cNvSpPr>
          <p:nvPr/>
        </p:nvSpPr>
        <p:spPr bwMode="auto">
          <a:xfrm>
            <a:off x="8424863"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3" name="Rectangle 221"/>
          <p:cNvSpPr>
            <a:spLocks noChangeArrowheads="1"/>
          </p:cNvSpPr>
          <p:nvPr/>
        </p:nvSpPr>
        <p:spPr bwMode="auto">
          <a:xfrm>
            <a:off x="8008938"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4" name="Rectangle 222"/>
          <p:cNvSpPr>
            <a:spLocks noChangeArrowheads="1"/>
          </p:cNvSpPr>
          <p:nvPr/>
        </p:nvSpPr>
        <p:spPr bwMode="auto">
          <a:xfrm>
            <a:off x="7593013"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5" name="Rectangle 223"/>
          <p:cNvSpPr>
            <a:spLocks noChangeArrowheads="1"/>
          </p:cNvSpPr>
          <p:nvPr/>
        </p:nvSpPr>
        <p:spPr bwMode="auto">
          <a:xfrm>
            <a:off x="717867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6" name="Rectangle 224"/>
          <p:cNvSpPr>
            <a:spLocks noChangeArrowheads="1"/>
          </p:cNvSpPr>
          <p:nvPr/>
        </p:nvSpPr>
        <p:spPr bwMode="auto">
          <a:xfrm>
            <a:off x="6762750"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7" name="Rectangle 225"/>
          <p:cNvSpPr>
            <a:spLocks noChangeArrowheads="1"/>
          </p:cNvSpPr>
          <p:nvPr/>
        </p:nvSpPr>
        <p:spPr bwMode="auto">
          <a:xfrm>
            <a:off x="6348413"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8" name="Rectangle 226"/>
          <p:cNvSpPr>
            <a:spLocks noChangeArrowheads="1"/>
          </p:cNvSpPr>
          <p:nvPr/>
        </p:nvSpPr>
        <p:spPr bwMode="auto">
          <a:xfrm>
            <a:off x="593407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59" name="Rectangle 227"/>
          <p:cNvSpPr>
            <a:spLocks noChangeArrowheads="1"/>
          </p:cNvSpPr>
          <p:nvPr/>
        </p:nvSpPr>
        <p:spPr bwMode="auto">
          <a:xfrm>
            <a:off x="5516563" y="48958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0" name="Rectangle 228"/>
          <p:cNvSpPr>
            <a:spLocks noChangeArrowheads="1"/>
          </p:cNvSpPr>
          <p:nvPr/>
        </p:nvSpPr>
        <p:spPr bwMode="auto">
          <a:xfrm>
            <a:off x="510222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1" name="Rectangle 229"/>
          <p:cNvSpPr>
            <a:spLocks noChangeArrowheads="1"/>
          </p:cNvSpPr>
          <p:nvPr/>
        </p:nvSpPr>
        <p:spPr bwMode="auto">
          <a:xfrm>
            <a:off x="468788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2" name="Rectangle 230"/>
          <p:cNvSpPr>
            <a:spLocks noChangeArrowheads="1"/>
          </p:cNvSpPr>
          <p:nvPr/>
        </p:nvSpPr>
        <p:spPr bwMode="auto">
          <a:xfrm>
            <a:off x="4271963" y="48958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3" name="Rectangle 231"/>
          <p:cNvSpPr>
            <a:spLocks noChangeArrowheads="1"/>
          </p:cNvSpPr>
          <p:nvPr/>
        </p:nvSpPr>
        <p:spPr bwMode="auto">
          <a:xfrm>
            <a:off x="3857625"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4" name="Rectangle 232"/>
          <p:cNvSpPr>
            <a:spLocks noChangeArrowheads="1"/>
          </p:cNvSpPr>
          <p:nvPr/>
        </p:nvSpPr>
        <p:spPr bwMode="auto">
          <a:xfrm>
            <a:off x="344328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5" name="Rectangle 233"/>
          <p:cNvSpPr>
            <a:spLocks noChangeArrowheads="1"/>
          </p:cNvSpPr>
          <p:nvPr/>
        </p:nvSpPr>
        <p:spPr bwMode="auto">
          <a:xfrm>
            <a:off x="3025775" y="48958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6" name="Rectangle 234"/>
          <p:cNvSpPr>
            <a:spLocks noChangeArrowheads="1"/>
          </p:cNvSpPr>
          <p:nvPr/>
        </p:nvSpPr>
        <p:spPr bwMode="auto">
          <a:xfrm>
            <a:off x="2611438" y="48958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67" name="Rectangle 235"/>
          <p:cNvSpPr>
            <a:spLocks noChangeArrowheads="1"/>
          </p:cNvSpPr>
          <p:nvPr/>
        </p:nvSpPr>
        <p:spPr bwMode="auto">
          <a:xfrm>
            <a:off x="2197100" y="48958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68" name="Rectangle 236"/>
          <p:cNvSpPr>
            <a:spLocks noChangeArrowheads="1"/>
          </p:cNvSpPr>
          <p:nvPr/>
        </p:nvSpPr>
        <p:spPr bwMode="auto">
          <a:xfrm>
            <a:off x="1801813" y="48958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69" name="Rectangle 237"/>
          <p:cNvSpPr>
            <a:spLocks noChangeArrowheads="1"/>
          </p:cNvSpPr>
          <p:nvPr/>
        </p:nvSpPr>
        <p:spPr bwMode="auto">
          <a:xfrm>
            <a:off x="442913" y="489585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親和図</a:t>
            </a:r>
          </a:p>
        </p:txBody>
      </p:sp>
      <p:sp>
        <p:nvSpPr>
          <p:cNvPr id="274670" name="Rectangle 238"/>
          <p:cNvSpPr>
            <a:spLocks noChangeArrowheads="1"/>
          </p:cNvSpPr>
          <p:nvPr/>
        </p:nvSpPr>
        <p:spPr bwMode="auto">
          <a:xfrm>
            <a:off x="8424863"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1" name="Rectangle 239"/>
          <p:cNvSpPr>
            <a:spLocks noChangeArrowheads="1"/>
          </p:cNvSpPr>
          <p:nvPr/>
        </p:nvSpPr>
        <p:spPr bwMode="auto">
          <a:xfrm>
            <a:off x="8008938"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2" name="Rectangle 240"/>
          <p:cNvSpPr>
            <a:spLocks noChangeArrowheads="1"/>
          </p:cNvSpPr>
          <p:nvPr/>
        </p:nvSpPr>
        <p:spPr bwMode="auto">
          <a:xfrm>
            <a:off x="7593013"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3" name="Rectangle 241"/>
          <p:cNvSpPr>
            <a:spLocks noChangeArrowheads="1"/>
          </p:cNvSpPr>
          <p:nvPr/>
        </p:nvSpPr>
        <p:spPr bwMode="auto">
          <a:xfrm>
            <a:off x="717867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4" name="Rectangle 242"/>
          <p:cNvSpPr>
            <a:spLocks noChangeArrowheads="1"/>
          </p:cNvSpPr>
          <p:nvPr/>
        </p:nvSpPr>
        <p:spPr bwMode="auto">
          <a:xfrm>
            <a:off x="6762750"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5" name="Rectangle 243"/>
          <p:cNvSpPr>
            <a:spLocks noChangeArrowheads="1"/>
          </p:cNvSpPr>
          <p:nvPr/>
        </p:nvSpPr>
        <p:spPr bwMode="auto">
          <a:xfrm>
            <a:off x="6348413"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6" name="Rectangle 244"/>
          <p:cNvSpPr>
            <a:spLocks noChangeArrowheads="1"/>
          </p:cNvSpPr>
          <p:nvPr/>
        </p:nvSpPr>
        <p:spPr bwMode="auto">
          <a:xfrm>
            <a:off x="593407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7" name="Rectangle 245"/>
          <p:cNvSpPr>
            <a:spLocks noChangeArrowheads="1"/>
          </p:cNvSpPr>
          <p:nvPr/>
        </p:nvSpPr>
        <p:spPr bwMode="auto">
          <a:xfrm>
            <a:off x="5516563" y="47021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8" name="Rectangle 246"/>
          <p:cNvSpPr>
            <a:spLocks noChangeArrowheads="1"/>
          </p:cNvSpPr>
          <p:nvPr/>
        </p:nvSpPr>
        <p:spPr bwMode="auto">
          <a:xfrm>
            <a:off x="510222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79" name="Rectangle 247"/>
          <p:cNvSpPr>
            <a:spLocks noChangeArrowheads="1"/>
          </p:cNvSpPr>
          <p:nvPr/>
        </p:nvSpPr>
        <p:spPr bwMode="auto">
          <a:xfrm>
            <a:off x="468788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0" name="Rectangle 248"/>
          <p:cNvSpPr>
            <a:spLocks noChangeArrowheads="1"/>
          </p:cNvSpPr>
          <p:nvPr/>
        </p:nvSpPr>
        <p:spPr bwMode="auto">
          <a:xfrm>
            <a:off x="4271963" y="47021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1" name="Rectangle 249"/>
          <p:cNvSpPr>
            <a:spLocks noChangeArrowheads="1"/>
          </p:cNvSpPr>
          <p:nvPr/>
        </p:nvSpPr>
        <p:spPr bwMode="auto">
          <a:xfrm>
            <a:off x="3857625"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2" name="Rectangle 250"/>
          <p:cNvSpPr>
            <a:spLocks noChangeArrowheads="1"/>
          </p:cNvSpPr>
          <p:nvPr/>
        </p:nvSpPr>
        <p:spPr bwMode="auto">
          <a:xfrm>
            <a:off x="344328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3" name="Rectangle 251"/>
          <p:cNvSpPr>
            <a:spLocks noChangeArrowheads="1"/>
          </p:cNvSpPr>
          <p:nvPr/>
        </p:nvSpPr>
        <p:spPr bwMode="auto">
          <a:xfrm>
            <a:off x="3025775" y="47021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4" name="Rectangle 252"/>
          <p:cNvSpPr>
            <a:spLocks noChangeArrowheads="1"/>
          </p:cNvSpPr>
          <p:nvPr/>
        </p:nvSpPr>
        <p:spPr bwMode="auto">
          <a:xfrm>
            <a:off x="2611438" y="47021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85" name="Rectangle 253"/>
          <p:cNvSpPr>
            <a:spLocks noChangeArrowheads="1"/>
          </p:cNvSpPr>
          <p:nvPr/>
        </p:nvSpPr>
        <p:spPr bwMode="auto">
          <a:xfrm>
            <a:off x="2197100" y="47021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86" name="Rectangle 254"/>
          <p:cNvSpPr>
            <a:spLocks noChangeArrowheads="1"/>
          </p:cNvSpPr>
          <p:nvPr/>
        </p:nvSpPr>
        <p:spPr bwMode="auto">
          <a:xfrm>
            <a:off x="1801813" y="47021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687" name="Rectangle 255"/>
          <p:cNvSpPr>
            <a:spLocks noChangeArrowheads="1"/>
          </p:cNvSpPr>
          <p:nvPr/>
        </p:nvSpPr>
        <p:spPr bwMode="auto">
          <a:xfrm>
            <a:off x="442913" y="4702175"/>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(2)</a:t>
            </a:r>
            <a:r>
              <a:rPr lang="ja-JP" altLang="en-US" sz="900" b="1">
                <a:latin typeface="HG丸ｺﾞｼｯｸM-PRO" pitchFamily="50" charset="-128"/>
                <a:ea typeface="HG丸ｺﾞｼｯｸM-PRO" pitchFamily="50" charset="-128"/>
              </a:rPr>
              <a:t>連関図</a:t>
            </a:r>
          </a:p>
        </p:txBody>
      </p:sp>
      <p:sp>
        <p:nvSpPr>
          <p:cNvPr id="274688" name="Rectangle 256"/>
          <p:cNvSpPr>
            <a:spLocks noChangeArrowheads="1"/>
          </p:cNvSpPr>
          <p:nvPr/>
        </p:nvSpPr>
        <p:spPr bwMode="auto">
          <a:xfrm>
            <a:off x="8424863"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89" name="Rectangle 257"/>
          <p:cNvSpPr>
            <a:spLocks noChangeArrowheads="1"/>
          </p:cNvSpPr>
          <p:nvPr/>
        </p:nvSpPr>
        <p:spPr bwMode="auto">
          <a:xfrm>
            <a:off x="8008938"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0" name="Rectangle 258"/>
          <p:cNvSpPr>
            <a:spLocks noChangeArrowheads="1"/>
          </p:cNvSpPr>
          <p:nvPr/>
        </p:nvSpPr>
        <p:spPr bwMode="auto">
          <a:xfrm>
            <a:off x="7593013"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1" name="Rectangle 259"/>
          <p:cNvSpPr>
            <a:spLocks noChangeArrowheads="1"/>
          </p:cNvSpPr>
          <p:nvPr/>
        </p:nvSpPr>
        <p:spPr bwMode="auto">
          <a:xfrm>
            <a:off x="717867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2" name="Rectangle 260"/>
          <p:cNvSpPr>
            <a:spLocks noChangeArrowheads="1"/>
          </p:cNvSpPr>
          <p:nvPr/>
        </p:nvSpPr>
        <p:spPr bwMode="auto">
          <a:xfrm>
            <a:off x="6762750"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3" name="Rectangle 261"/>
          <p:cNvSpPr>
            <a:spLocks noChangeArrowheads="1"/>
          </p:cNvSpPr>
          <p:nvPr/>
        </p:nvSpPr>
        <p:spPr bwMode="auto">
          <a:xfrm>
            <a:off x="6348413"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4" name="Rectangle 262"/>
          <p:cNvSpPr>
            <a:spLocks noChangeArrowheads="1"/>
          </p:cNvSpPr>
          <p:nvPr/>
        </p:nvSpPr>
        <p:spPr bwMode="auto">
          <a:xfrm>
            <a:off x="593407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5" name="Rectangle 263"/>
          <p:cNvSpPr>
            <a:spLocks noChangeArrowheads="1"/>
          </p:cNvSpPr>
          <p:nvPr/>
        </p:nvSpPr>
        <p:spPr bwMode="auto">
          <a:xfrm>
            <a:off x="5516563" y="45085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0000FF"/>
                </a:solidFill>
                <a:latin typeface="HG丸ｺﾞｼｯｸM-PRO" pitchFamily="50" charset="-128"/>
                <a:ea typeface="HG丸ｺﾞｼｯｸM-PRO" pitchFamily="50" charset="-128"/>
              </a:rPr>
              <a:t>◎</a:t>
            </a:r>
          </a:p>
        </p:txBody>
      </p:sp>
      <p:sp>
        <p:nvSpPr>
          <p:cNvPr id="274696" name="Rectangle 264"/>
          <p:cNvSpPr>
            <a:spLocks noChangeArrowheads="1"/>
          </p:cNvSpPr>
          <p:nvPr/>
        </p:nvSpPr>
        <p:spPr bwMode="auto">
          <a:xfrm>
            <a:off x="510222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7" name="Rectangle 265"/>
          <p:cNvSpPr>
            <a:spLocks noChangeArrowheads="1"/>
          </p:cNvSpPr>
          <p:nvPr/>
        </p:nvSpPr>
        <p:spPr bwMode="auto">
          <a:xfrm>
            <a:off x="468788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8" name="Rectangle 266"/>
          <p:cNvSpPr>
            <a:spLocks noChangeArrowheads="1"/>
          </p:cNvSpPr>
          <p:nvPr/>
        </p:nvSpPr>
        <p:spPr bwMode="auto">
          <a:xfrm>
            <a:off x="4271963" y="45085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699" name="Rectangle 267"/>
          <p:cNvSpPr>
            <a:spLocks noChangeArrowheads="1"/>
          </p:cNvSpPr>
          <p:nvPr/>
        </p:nvSpPr>
        <p:spPr bwMode="auto">
          <a:xfrm>
            <a:off x="3857625"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0" name="Rectangle 268"/>
          <p:cNvSpPr>
            <a:spLocks noChangeArrowheads="1"/>
          </p:cNvSpPr>
          <p:nvPr/>
        </p:nvSpPr>
        <p:spPr bwMode="auto">
          <a:xfrm>
            <a:off x="344328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1" name="Rectangle 269"/>
          <p:cNvSpPr>
            <a:spLocks noChangeArrowheads="1"/>
          </p:cNvSpPr>
          <p:nvPr/>
        </p:nvSpPr>
        <p:spPr bwMode="auto">
          <a:xfrm>
            <a:off x="3025775" y="45085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2" name="Rectangle 270"/>
          <p:cNvSpPr>
            <a:spLocks noChangeArrowheads="1"/>
          </p:cNvSpPr>
          <p:nvPr/>
        </p:nvSpPr>
        <p:spPr bwMode="auto">
          <a:xfrm>
            <a:off x="2611438" y="45085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3" name="Rectangle 271"/>
          <p:cNvSpPr>
            <a:spLocks noChangeArrowheads="1"/>
          </p:cNvSpPr>
          <p:nvPr/>
        </p:nvSpPr>
        <p:spPr bwMode="auto">
          <a:xfrm>
            <a:off x="2197100" y="45085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4" name="Rectangle 272"/>
          <p:cNvSpPr>
            <a:spLocks noChangeArrowheads="1"/>
          </p:cNvSpPr>
          <p:nvPr/>
        </p:nvSpPr>
        <p:spPr bwMode="auto">
          <a:xfrm>
            <a:off x="1801813" y="45085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5" name="Rectangle 273"/>
          <p:cNvSpPr>
            <a:spLocks noChangeArrowheads="1"/>
          </p:cNvSpPr>
          <p:nvPr/>
        </p:nvSpPr>
        <p:spPr bwMode="auto">
          <a:xfrm>
            <a:off x="442913" y="4508500"/>
            <a:ext cx="1358900"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(1)</a:t>
            </a:r>
            <a:r>
              <a:rPr lang="ja-JP" altLang="en-US" sz="900" b="1">
                <a:latin typeface="HG丸ｺﾞｼｯｸM-PRO" pitchFamily="50" charset="-128"/>
                <a:ea typeface="HG丸ｺﾞｼｯｸM-PRO" pitchFamily="50" charset="-128"/>
              </a:rPr>
              <a:t>系統図</a:t>
            </a:r>
          </a:p>
        </p:txBody>
      </p:sp>
      <p:sp>
        <p:nvSpPr>
          <p:cNvPr id="274706" name="Rectangle 274"/>
          <p:cNvSpPr>
            <a:spLocks noChangeArrowheads="1"/>
          </p:cNvSpPr>
          <p:nvPr/>
        </p:nvSpPr>
        <p:spPr bwMode="auto">
          <a:xfrm>
            <a:off x="8424863"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7" name="Rectangle 275"/>
          <p:cNvSpPr>
            <a:spLocks noChangeArrowheads="1"/>
          </p:cNvSpPr>
          <p:nvPr/>
        </p:nvSpPr>
        <p:spPr bwMode="auto">
          <a:xfrm>
            <a:off x="8008938"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8" name="Rectangle 276"/>
          <p:cNvSpPr>
            <a:spLocks noChangeArrowheads="1"/>
          </p:cNvSpPr>
          <p:nvPr/>
        </p:nvSpPr>
        <p:spPr bwMode="auto">
          <a:xfrm>
            <a:off x="7593013"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09" name="Rectangle 277"/>
          <p:cNvSpPr>
            <a:spLocks noChangeArrowheads="1"/>
          </p:cNvSpPr>
          <p:nvPr/>
        </p:nvSpPr>
        <p:spPr bwMode="auto">
          <a:xfrm>
            <a:off x="717867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0" name="Rectangle 278"/>
          <p:cNvSpPr>
            <a:spLocks noChangeArrowheads="1"/>
          </p:cNvSpPr>
          <p:nvPr/>
        </p:nvSpPr>
        <p:spPr bwMode="auto">
          <a:xfrm>
            <a:off x="6762750"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1" name="Rectangle 279"/>
          <p:cNvSpPr>
            <a:spLocks noChangeArrowheads="1"/>
          </p:cNvSpPr>
          <p:nvPr/>
        </p:nvSpPr>
        <p:spPr bwMode="auto">
          <a:xfrm>
            <a:off x="6348413"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2" name="Rectangle 280"/>
          <p:cNvSpPr>
            <a:spLocks noChangeArrowheads="1"/>
          </p:cNvSpPr>
          <p:nvPr/>
        </p:nvSpPr>
        <p:spPr bwMode="auto">
          <a:xfrm>
            <a:off x="593407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3" name="Rectangle 281"/>
          <p:cNvSpPr>
            <a:spLocks noChangeArrowheads="1"/>
          </p:cNvSpPr>
          <p:nvPr/>
        </p:nvSpPr>
        <p:spPr bwMode="auto">
          <a:xfrm>
            <a:off x="5516563" y="43148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4" name="Rectangle 282"/>
          <p:cNvSpPr>
            <a:spLocks noChangeArrowheads="1"/>
          </p:cNvSpPr>
          <p:nvPr/>
        </p:nvSpPr>
        <p:spPr bwMode="auto">
          <a:xfrm>
            <a:off x="510222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5" name="Rectangle 283"/>
          <p:cNvSpPr>
            <a:spLocks noChangeArrowheads="1"/>
          </p:cNvSpPr>
          <p:nvPr/>
        </p:nvSpPr>
        <p:spPr bwMode="auto">
          <a:xfrm>
            <a:off x="468788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16" name="Rectangle 284"/>
          <p:cNvSpPr>
            <a:spLocks noChangeArrowheads="1"/>
          </p:cNvSpPr>
          <p:nvPr/>
        </p:nvSpPr>
        <p:spPr bwMode="auto">
          <a:xfrm>
            <a:off x="4271963" y="43148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7" name="Rectangle 285"/>
          <p:cNvSpPr>
            <a:spLocks noChangeArrowheads="1"/>
          </p:cNvSpPr>
          <p:nvPr/>
        </p:nvSpPr>
        <p:spPr bwMode="auto">
          <a:xfrm>
            <a:off x="3857625"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18" name="Rectangle 286"/>
          <p:cNvSpPr>
            <a:spLocks noChangeArrowheads="1"/>
          </p:cNvSpPr>
          <p:nvPr/>
        </p:nvSpPr>
        <p:spPr bwMode="auto">
          <a:xfrm>
            <a:off x="344328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19" name="Rectangle 287"/>
          <p:cNvSpPr>
            <a:spLocks noChangeArrowheads="1"/>
          </p:cNvSpPr>
          <p:nvPr/>
        </p:nvSpPr>
        <p:spPr bwMode="auto">
          <a:xfrm>
            <a:off x="3025775" y="43148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0" name="Rectangle 288"/>
          <p:cNvSpPr>
            <a:spLocks noChangeArrowheads="1"/>
          </p:cNvSpPr>
          <p:nvPr/>
        </p:nvSpPr>
        <p:spPr bwMode="auto">
          <a:xfrm>
            <a:off x="2611438" y="43148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1" name="Rectangle 289"/>
          <p:cNvSpPr>
            <a:spLocks noChangeArrowheads="1"/>
          </p:cNvSpPr>
          <p:nvPr/>
        </p:nvSpPr>
        <p:spPr bwMode="auto">
          <a:xfrm>
            <a:off x="2197100" y="43148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2" name="Rectangle 290"/>
          <p:cNvSpPr>
            <a:spLocks noChangeArrowheads="1"/>
          </p:cNvSpPr>
          <p:nvPr/>
        </p:nvSpPr>
        <p:spPr bwMode="auto">
          <a:xfrm>
            <a:off x="1801813" y="43148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3" name="Rectangle 291"/>
          <p:cNvSpPr>
            <a:spLocks noChangeArrowheads="1"/>
          </p:cNvSpPr>
          <p:nvPr/>
        </p:nvSpPr>
        <p:spPr bwMode="auto">
          <a:xfrm>
            <a:off x="442913" y="4314825"/>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(7)</a:t>
            </a:r>
            <a:r>
              <a:rPr lang="ja-JP" altLang="en-US" sz="900" b="1">
                <a:latin typeface="HG丸ｺﾞｼｯｸM-PRO" pitchFamily="50" charset="-128"/>
                <a:ea typeface="HG丸ｺﾞｼｯｸM-PRO" pitchFamily="50" charset="-128"/>
              </a:rPr>
              <a:t>層別</a:t>
            </a:r>
          </a:p>
        </p:txBody>
      </p:sp>
      <p:sp>
        <p:nvSpPr>
          <p:cNvPr id="274724" name="Rectangle 292"/>
          <p:cNvSpPr>
            <a:spLocks noChangeArrowheads="1"/>
          </p:cNvSpPr>
          <p:nvPr/>
        </p:nvSpPr>
        <p:spPr bwMode="auto">
          <a:xfrm>
            <a:off x="8424863"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5" name="Rectangle 293"/>
          <p:cNvSpPr>
            <a:spLocks noChangeArrowheads="1"/>
          </p:cNvSpPr>
          <p:nvPr/>
        </p:nvSpPr>
        <p:spPr bwMode="auto">
          <a:xfrm>
            <a:off x="8008938"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6" name="Rectangle 294"/>
          <p:cNvSpPr>
            <a:spLocks noChangeArrowheads="1"/>
          </p:cNvSpPr>
          <p:nvPr/>
        </p:nvSpPr>
        <p:spPr bwMode="auto">
          <a:xfrm>
            <a:off x="7593013"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7" name="Rectangle 295"/>
          <p:cNvSpPr>
            <a:spLocks noChangeArrowheads="1"/>
          </p:cNvSpPr>
          <p:nvPr/>
        </p:nvSpPr>
        <p:spPr bwMode="auto">
          <a:xfrm>
            <a:off x="717867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8" name="Rectangle 296"/>
          <p:cNvSpPr>
            <a:spLocks noChangeArrowheads="1"/>
          </p:cNvSpPr>
          <p:nvPr/>
        </p:nvSpPr>
        <p:spPr bwMode="auto">
          <a:xfrm>
            <a:off x="6762750"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29" name="Rectangle 297"/>
          <p:cNvSpPr>
            <a:spLocks noChangeArrowheads="1"/>
          </p:cNvSpPr>
          <p:nvPr/>
        </p:nvSpPr>
        <p:spPr bwMode="auto">
          <a:xfrm>
            <a:off x="6348413"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0" name="Rectangle 298"/>
          <p:cNvSpPr>
            <a:spLocks noChangeArrowheads="1"/>
          </p:cNvSpPr>
          <p:nvPr/>
        </p:nvSpPr>
        <p:spPr bwMode="auto">
          <a:xfrm>
            <a:off x="593407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1" name="Rectangle 299"/>
          <p:cNvSpPr>
            <a:spLocks noChangeArrowheads="1"/>
          </p:cNvSpPr>
          <p:nvPr/>
        </p:nvSpPr>
        <p:spPr bwMode="auto">
          <a:xfrm>
            <a:off x="5516563" y="41211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2" name="Rectangle 300"/>
          <p:cNvSpPr>
            <a:spLocks noChangeArrowheads="1"/>
          </p:cNvSpPr>
          <p:nvPr/>
        </p:nvSpPr>
        <p:spPr bwMode="auto">
          <a:xfrm>
            <a:off x="510222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3" name="Rectangle 301"/>
          <p:cNvSpPr>
            <a:spLocks noChangeArrowheads="1"/>
          </p:cNvSpPr>
          <p:nvPr/>
        </p:nvSpPr>
        <p:spPr bwMode="auto">
          <a:xfrm>
            <a:off x="468788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4" name="Rectangle 302"/>
          <p:cNvSpPr>
            <a:spLocks noChangeArrowheads="1"/>
          </p:cNvSpPr>
          <p:nvPr/>
        </p:nvSpPr>
        <p:spPr bwMode="auto">
          <a:xfrm>
            <a:off x="4271963" y="41211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35" name="Rectangle 303"/>
          <p:cNvSpPr>
            <a:spLocks noChangeArrowheads="1"/>
          </p:cNvSpPr>
          <p:nvPr/>
        </p:nvSpPr>
        <p:spPr bwMode="auto">
          <a:xfrm>
            <a:off x="3857625"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6" name="Rectangle 304"/>
          <p:cNvSpPr>
            <a:spLocks noChangeArrowheads="1"/>
          </p:cNvSpPr>
          <p:nvPr/>
        </p:nvSpPr>
        <p:spPr bwMode="auto">
          <a:xfrm>
            <a:off x="344328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7" name="Rectangle 305"/>
          <p:cNvSpPr>
            <a:spLocks noChangeArrowheads="1"/>
          </p:cNvSpPr>
          <p:nvPr/>
        </p:nvSpPr>
        <p:spPr bwMode="auto">
          <a:xfrm>
            <a:off x="3025775" y="41211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8" name="Rectangle 306"/>
          <p:cNvSpPr>
            <a:spLocks noChangeArrowheads="1"/>
          </p:cNvSpPr>
          <p:nvPr/>
        </p:nvSpPr>
        <p:spPr bwMode="auto">
          <a:xfrm>
            <a:off x="2611438" y="41211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39" name="Rectangle 307"/>
          <p:cNvSpPr>
            <a:spLocks noChangeArrowheads="1"/>
          </p:cNvSpPr>
          <p:nvPr/>
        </p:nvSpPr>
        <p:spPr bwMode="auto">
          <a:xfrm>
            <a:off x="2197100" y="41211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0" name="Rectangle 308"/>
          <p:cNvSpPr>
            <a:spLocks noChangeArrowheads="1"/>
          </p:cNvSpPr>
          <p:nvPr/>
        </p:nvSpPr>
        <p:spPr bwMode="auto">
          <a:xfrm>
            <a:off x="1801813" y="412115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1" name="Rectangle 309"/>
          <p:cNvSpPr>
            <a:spLocks noChangeArrowheads="1"/>
          </p:cNvSpPr>
          <p:nvPr/>
        </p:nvSpPr>
        <p:spPr bwMode="auto">
          <a:xfrm>
            <a:off x="442913" y="4121150"/>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(6)</a:t>
            </a:r>
            <a:r>
              <a:rPr lang="ja-JP" altLang="en-US" sz="900" b="1">
                <a:latin typeface="HG丸ｺﾞｼｯｸM-PRO" pitchFamily="50" charset="-128"/>
                <a:ea typeface="HG丸ｺﾞｼｯｸM-PRO" pitchFamily="50" charset="-128"/>
              </a:rPr>
              <a:t>散布図</a:t>
            </a:r>
          </a:p>
        </p:txBody>
      </p:sp>
      <p:sp>
        <p:nvSpPr>
          <p:cNvPr id="274742" name="Rectangle 310"/>
          <p:cNvSpPr>
            <a:spLocks noChangeArrowheads="1"/>
          </p:cNvSpPr>
          <p:nvPr/>
        </p:nvSpPr>
        <p:spPr bwMode="auto">
          <a:xfrm>
            <a:off x="8424863"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3" name="Rectangle 311"/>
          <p:cNvSpPr>
            <a:spLocks noChangeArrowheads="1"/>
          </p:cNvSpPr>
          <p:nvPr/>
        </p:nvSpPr>
        <p:spPr bwMode="auto">
          <a:xfrm>
            <a:off x="8008938"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4" name="Rectangle 312"/>
          <p:cNvSpPr>
            <a:spLocks noChangeArrowheads="1"/>
          </p:cNvSpPr>
          <p:nvPr/>
        </p:nvSpPr>
        <p:spPr bwMode="auto">
          <a:xfrm>
            <a:off x="7593013"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5" name="Rectangle 313"/>
          <p:cNvSpPr>
            <a:spLocks noChangeArrowheads="1"/>
          </p:cNvSpPr>
          <p:nvPr/>
        </p:nvSpPr>
        <p:spPr bwMode="auto">
          <a:xfrm>
            <a:off x="717867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6" name="Rectangle 314"/>
          <p:cNvSpPr>
            <a:spLocks noChangeArrowheads="1"/>
          </p:cNvSpPr>
          <p:nvPr/>
        </p:nvSpPr>
        <p:spPr bwMode="auto">
          <a:xfrm>
            <a:off x="6762750"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47" name="Rectangle 315"/>
          <p:cNvSpPr>
            <a:spLocks noChangeArrowheads="1"/>
          </p:cNvSpPr>
          <p:nvPr/>
        </p:nvSpPr>
        <p:spPr bwMode="auto">
          <a:xfrm>
            <a:off x="6348413"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8" name="Rectangle 316"/>
          <p:cNvSpPr>
            <a:spLocks noChangeArrowheads="1"/>
          </p:cNvSpPr>
          <p:nvPr/>
        </p:nvSpPr>
        <p:spPr bwMode="auto">
          <a:xfrm>
            <a:off x="593407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49" name="Rectangle 317"/>
          <p:cNvSpPr>
            <a:spLocks noChangeArrowheads="1"/>
          </p:cNvSpPr>
          <p:nvPr/>
        </p:nvSpPr>
        <p:spPr bwMode="auto">
          <a:xfrm>
            <a:off x="5516563" y="392747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0" name="Rectangle 318"/>
          <p:cNvSpPr>
            <a:spLocks noChangeArrowheads="1"/>
          </p:cNvSpPr>
          <p:nvPr/>
        </p:nvSpPr>
        <p:spPr bwMode="auto">
          <a:xfrm>
            <a:off x="510222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1" name="Rectangle 319"/>
          <p:cNvSpPr>
            <a:spLocks noChangeArrowheads="1"/>
          </p:cNvSpPr>
          <p:nvPr/>
        </p:nvSpPr>
        <p:spPr bwMode="auto">
          <a:xfrm>
            <a:off x="468788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2" name="Rectangle 320"/>
          <p:cNvSpPr>
            <a:spLocks noChangeArrowheads="1"/>
          </p:cNvSpPr>
          <p:nvPr/>
        </p:nvSpPr>
        <p:spPr bwMode="auto">
          <a:xfrm>
            <a:off x="4271963" y="392747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3" name="Rectangle 321"/>
          <p:cNvSpPr>
            <a:spLocks noChangeArrowheads="1"/>
          </p:cNvSpPr>
          <p:nvPr/>
        </p:nvSpPr>
        <p:spPr bwMode="auto">
          <a:xfrm>
            <a:off x="3857625"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4" name="Rectangle 322"/>
          <p:cNvSpPr>
            <a:spLocks noChangeArrowheads="1"/>
          </p:cNvSpPr>
          <p:nvPr/>
        </p:nvSpPr>
        <p:spPr bwMode="auto">
          <a:xfrm>
            <a:off x="344328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55" name="Rectangle 323"/>
          <p:cNvSpPr>
            <a:spLocks noChangeArrowheads="1"/>
          </p:cNvSpPr>
          <p:nvPr/>
        </p:nvSpPr>
        <p:spPr bwMode="auto">
          <a:xfrm>
            <a:off x="3025775" y="392747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6" name="Rectangle 324"/>
          <p:cNvSpPr>
            <a:spLocks noChangeArrowheads="1"/>
          </p:cNvSpPr>
          <p:nvPr/>
        </p:nvSpPr>
        <p:spPr bwMode="auto">
          <a:xfrm>
            <a:off x="2611438" y="392747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57" name="Rectangle 325"/>
          <p:cNvSpPr>
            <a:spLocks noChangeArrowheads="1"/>
          </p:cNvSpPr>
          <p:nvPr/>
        </p:nvSpPr>
        <p:spPr bwMode="auto">
          <a:xfrm>
            <a:off x="2197100" y="392747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8" name="Rectangle 326"/>
          <p:cNvSpPr>
            <a:spLocks noChangeArrowheads="1"/>
          </p:cNvSpPr>
          <p:nvPr/>
        </p:nvSpPr>
        <p:spPr bwMode="auto">
          <a:xfrm>
            <a:off x="1801813" y="392747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59" name="Rectangle 327"/>
          <p:cNvSpPr>
            <a:spLocks noChangeArrowheads="1"/>
          </p:cNvSpPr>
          <p:nvPr/>
        </p:nvSpPr>
        <p:spPr bwMode="auto">
          <a:xfrm>
            <a:off x="442913" y="3927475"/>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(5)</a:t>
            </a:r>
            <a:r>
              <a:rPr lang="ja-JP" altLang="en-US" sz="900" b="1">
                <a:latin typeface="HG丸ｺﾞｼｯｸM-PRO" pitchFamily="50" charset="-128"/>
                <a:ea typeface="HG丸ｺﾞｼｯｸM-PRO" pitchFamily="50" charset="-128"/>
              </a:rPr>
              <a:t>ヒストグラム</a:t>
            </a:r>
          </a:p>
        </p:txBody>
      </p:sp>
      <p:sp>
        <p:nvSpPr>
          <p:cNvPr id="274760" name="Rectangle 328"/>
          <p:cNvSpPr>
            <a:spLocks noChangeArrowheads="1"/>
          </p:cNvSpPr>
          <p:nvPr/>
        </p:nvSpPr>
        <p:spPr bwMode="auto">
          <a:xfrm>
            <a:off x="8424863"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1" name="Rectangle 329"/>
          <p:cNvSpPr>
            <a:spLocks noChangeArrowheads="1"/>
          </p:cNvSpPr>
          <p:nvPr/>
        </p:nvSpPr>
        <p:spPr bwMode="auto">
          <a:xfrm>
            <a:off x="8008938"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2" name="Rectangle 330"/>
          <p:cNvSpPr>
            <a:spLocks noChangeArrowheads="1"/>
          </p:cNvSpPr>
          <p:nvPr/>
        </p:nvSpPr>
        <p:spPr bwMode="auto">
          <a:xfrm>
            <a:off x="7593013"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63" name="Rectangle 331"/>
          <p:cNvSpPr>
            <a:spLocks noChangeArrowheads="1"/>
          </p:cNvSpPr>
          <p:nvPr/>
        </p:nvSpPr>
        <p:spPr bwMode="auto">
          <a:xfrm>
            <a:off x="717867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4" name="Rectangle 332"/>
          <p:cNvSpPr>
            <a:spLocks noChangeArrowheads="1"/>
          </p:cNvSpPr>
          <p:nvPr/>
        </p:nvSpPr>
        <p:spPr bwMode="auto">
          <a:xfrm>
            <a:off x="6762750"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5" name="Rectangle 333"/>
          <p:cNvSpPr>
            <a:spLocks noChangeArrowheads="1"/>
          </p:cNvSpPr>
          <p:nvPr/>
        </p:nvSpPr>
        <p:spPr bwMode="auto">
          <a:xfrm>
            <a:off x="6348413"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66" name="Rectangle 334"/>
          <p:cNvSpPr>
            <a:spLocks noChangeArrowheads="1"/>
          </p:cNvSpPr>
          <p:nvPr/>
        </p:nvSpPr>
        <p:spPr bwMode="auto">
          <a:xfrm>
            <a:off x="593407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7" name="Rectangle 335"/>
          <p:cNvSpPr>
            <a:spLocks noChangeArrowheads="1"/>
          </p:cNvSpPr>
          <p:nvPr/>
        </p:nvSpPr>
        <p:spPr bwMode="auto">
          <a:xfrm>
            <a:off x="5516563" y="37338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8" name="Rectangle 336"/>
          <p:cNvSpPr>
            <a:spLocks noChangeArrowheads="1"/>
          </p:cNvSpPr>
          <p:nvPr/>
        </p:nvSpPr>
        <p:spPr bwMode="auto">
          <a:xfrm>
            <a:off x="510222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69" name="Rectangle 337"/>
          <p:cNvSpPr>
            <a:spLocks noChangeArrowheads="1"/>
          </p:cNvSpPr>
          <p:nvPr/>
        </p:nvSpPr>
        <p:spPr bwMode="auto">
          <a:xfrm>
            <a:off x="468788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70" name="Rectangle 338"/>
          <p:cNvSpPr>
            <a:spLocks noChangeArrowheads="1"/>
          </p:cNvSpPr>
          <p:nvPr/>
        </p:nvSpPr>
        <p:spPr bwMode="auto">
          <a:xfrm>
            <a:off x="4271963" y="37338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1" name="Rectangle 339"/>
          <p:cNvSpPr>
            <a:spLocks noChangeArrowheads="1"/>
          </p:cNvSpPr>
          <p:nvPr/>
        </p:nvSpPr>
        <p:spPr bwMode="auto">
          <a:xfrm>
            <a:off x="3857625"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2" name="Rectangle 340"/>
          <p:cNvSpPr>
            <a:spLocks noChangeArrowheads="1"/>
          </p:cNvSpPr>
          <p:nvPr/>
        </p:nvSpPr>
        <p:spPr bwMode="auto">
          <a:xfrm>
            <a:off x="344328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3" name="Rectangle 341"/>
          <p:cNvSpPr>
            <a:spLocks noChangeArrowheads="1"/>
          </p:cNvSpPr>
          <p:nvPr/>
        </p:nvSpPr>
        <p:spPr bwMode="auto">
          <a:xfrm>
            <a:off x="3025775" y="37338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r>
              <a:rPr lang="en-US" altLang="ja-JP" sz="900" b="1">
                <a:solidFill>
                  <a:schemeClr val="bg2"/>
                </a:solidFill>
                <a:latin typeface="HG丸ｺﾞｼｯｸM-PRO" pitchFamily="50" charset="-128"/>
                <a:ea typeface="HG丸ｺﾞｼｯｸM-PRO" pitchFamily="50" charset="-128"/>
              </a:rPr>
              <a:t> </a:t>
            </a:r>
          </a:p>
        </p:txBody>
      </p:sp>
      <p:sp>
        <p:nvSpPr>
          <p:cNvPr id="274774" name="Rectangle 342"/>
          <p:cNvSpPr>
            <a:spLocks noChangeArrowheads="1"/>
          </p:cNvSpPr>
          <p:nvPr/>
        </p:nvSpPr>
        <p:spPr bwMode="auto">
          <a:xfrm>
            <a:off x="2611438" y="37338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5" name="Rectangle 343"/>
          <p:cNvSpPr>
            <a:spLocks noChangeArrowheads="1"/>
          </p:cNvSpPr>
          <p:nvPr/>
        </p:nvSpPr>
        <p:spPr bwMode="auto">
          <a:xfrm>
            <a:off x="2197100" y="37338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6" name="Rectangle 344"/>
          <p:cNvSpPr>
            <a:spLocks noChangeArrowheads="1"/>
          </p:cNvSpPr>
          <p:nvPr/>
        </p:nvSpPr>
        <p:spPr bwMode="auto">
          <a:xfrm>
            <a:off x="1801813" y="37338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7" name="Rectangle 345"/>
          <p:cNvSpPr>
            <a:spLocks noChangeArrowheads="1"/>
          </p:cNvSpPr>
          <p:nvPr/>
        </p:nvSpPr>
        <p:spPr bwMode="auto">
          <a:xfrm>
            <a:off x="442913" y="3733800"/>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(4)</a:t>
            </a:r>
            <a:r>
              <a:rPr lang="ja-JP" altLang="en-US" sz="900" b="1">
                <a:latin typeface="HG丸ｺﾞｼｯｸM-PRO" pitchFamily="50" charset="-128"/>
                <a:ea typeface="HG丸ｺﾞｼｯｸM-PRO" pitchFamily="50" charset="-128"/>
              </a:rPr>
              <a:t>チェックシート</a:t>
            </a:r>
          </a:p>
        </p:txBody>
      </p:sp>
      <p:sp>
        <p:nvSpPr>
          <p:cNvPr id="274778" name="Rectangle 346"/>
          <p:cNvSpPr>
            <a:spLocks noChangeArrowheads="1"/>
          </p:cNvSpPr>
          <p:nvPr/>
        </p:nvSpPr>
        <p:spPr bwMode="auto">
          <a:xfrm>
            <a:off x="8424863"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79" name="Rectangle 347"/>
          <p:cNvSpPr>
            <a:spLocks noChangeArrowheads="1"/>
          </p:cNvSpPr>
          <p:nvPr/>
        </p:nvSpPr>
        <p:spPr bwMode="auto">
          <a:xfrm>
            <a:off x="8008938"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0" name="Rectangle 348"/>
          <p:cNvSpPr>
            <a:spLocks noChangeArrowheads="1"/>
          </p:cNvSpPr>
          <p:nvPr/>
        </p:nvSpPr>
        <p:spPr bwMode="auto">
          <a:xfrm>
            <a:off x="7593013"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1" name="Rectangle 349"/>
          <p:cNvSpPr>
            <a:spLocks noChangeArrowheads="1"/>
          </p:cNvSpPr>
          <p:nvPr/>
        </p:nvSpPr>
        <p:spPr bwMode="auto">
          <a:xfrm>
            <a:off x="717867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2" name="Rectangle 350"/>
          <p:cNvSpPr>
            <a:spLocks noChangeArrowheads="1"/>
          </p:cNvSpPr>
          <p:nvPr/>
        </p:nvSpPr>
        <p:spPr bwMode="auto">
          <a:xfrm>
            <a:off x="6762750" y="295910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83" name="Rectangle 351"/>
          <p:cNvSpPr>
            <a:spLocks noChangeArrowheads="1"/>
          </p:cNvSpPr>
          <p:nvPr/>
        </p:nvSpPr>
        <p:spPr bwMode="auto">
          <a:xfrm>
            <a:off x="6348413"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4" name="Rectangle 352"/>
          <p:cNvSpPr>
            <a:spLocks noChangeArrowheads="1"/>
          </p:cNvSpPr>
          <p:nvPr/>
        </p:nvSpPr>
        <p:spPr bwMode="auto">
          <a:xfrm>
            <a:off x="593407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5" name="Rectangle 353"/>
          <p:cNvSpPr>
            <a:spLocks noChangeArrowheads="1"/>
          </p:cNvSpPr>
          <p:nvPr/>
        </p:nvSpPr>
        <p:spPr bwMode="auto">
          <a:xfrm>
            <a:off x="5516563" y="295910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6" name="Rectangle 354"/>
          <p:cNvSpPr>
            <a:spLocks noChangeArrowheads="1"/>
          </p:cNvSpPr>
          <p:nvPr/>
        </p:nvSpPr>
        <p:spPr bwMode="auto">
          <a:xfrm>
            <a:off x="510222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7" name="Rectangle 355"/>
          <p:cNvSpPr>
            <a:spLocks noChangeArrowheads="1"/>
          </p:cNvSpPr>
          <p:nvPr/>
        </p:nvSpPr>
        <p:spPr bwMode="auto">
          <a:xfrm>
            <a:off x="468788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88" name="Rectangle 356"/>
          <p:cNvSpPr>
            <a:spLocks noChangeArrowheads="1"/>
          </p:cNvSpPr>
          <p:nvPr/>
        </p:nvSpPr>
        <p:spPr bwMode="auto">
          <a:xfrm>
            <a:off x="4275138" y="2959100"/>
            <a:ext cx="415925" cy="19367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89" name="Rectangle 357"/>
          <p:cNvSpPr>
            <a:spLocks noChangeArrowheads="1"/>
          </p:cNvSpPr>
          <p:nvPr/>
        </p:nvSpPr>
        <p:spPr bwMode="auto">
          <a:xfrm>
            <a:off x="3857625"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0" name="Rectangle 358"/>
          <p:cNvSpPr>
            <a:spLocks noChangeArrowheads="1"/>
          </p:cNvSpPr>
          <p:nvPr/>
        </p:nvSpPr>
        <p:spPr bwMode="auto">
          <a:xfrm>
            <a:off x="344328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1" name="Rectangle 359"/>
          <p:cNvSpPr>
            <a:spLocks noChangeArrowheads="1"/>
          </p:cNvSpPr>
          <p:nvPr/>
        </p:nvSpPr>
        <p:spPr bwMode="auto">
          <a:xfrm>
            <a:off x="3025775" y="295910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92" name="Rectangle 360"/>
          <p:cNvSpPr>
            <a:spLocks noChangeArrowheads="1"/>
          </p:cNvSpPr>
          <p:nvPr/>
        </p:nvSpPr>
        <p:spPr bwMode="auto">
          <a:xfrm>
            <a:off x="2611438" y="295910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3" name="Rectangle 361"/>
          <p:cNvSpPr>
            <a:spLocks noChangeArrowheads="1"/>
          </p:cNvSpPr>
          <p:nvPr/>
        </p:nvSpPr>
        <p:spPr bwMode="auto">
          <a:xfrm>
            <a:off x="2197100" y="295910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94" name="Rectangle 362"/>
          <p:cNvSpPr>
            <a:spLocks noChangeArrowheads="1"/>
          </p:cNvSpPr>
          <p:nvPr/>
        </p:nvSpPr>
        <p:spPr bwMode="auto">
          <a:xfrm>
            <a:off x="1801813" y="2959100"/>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latin typeface="HG丸ｺﾞｼｯｸM-PRO" pitchFamily="50" charset="-128"/>
                <a:ea typeface="HG丸ｺﾞｼｯｸM-PRO" pitchFamily="50" charset="-128"/>
              </a:rPr>
              <a:t>◎</a:t>
            </a:r>
          </a:p>
        </p:txBody>
      </p:sp>
      <p:sp>
        <p:nvSpPr>
          <p:cNvPr id="274795" name="Rectangle 363"/>
          <p:cNvSpPr>
            <a:spLocks noChangeArrowheads="1"/>
          </p:cNvSpPr>
          <p:nvPr/>
        </p:nvSpPr>
        <p:spPr bwMode="auto">
          <a:xfrm>
            <a:off x="442913" y="2959100"/>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(3)</a:t>
            </a:r>
            <a:r>
              <a:rPr lang="ja-JP" altLang="en-US" sz="900" b="1">
                <a:latin typeface="HG丸ｺﾞｼｯｸM-PRO" pitchFamily="50" charset="-128"/>
                <a:ea typeface="HG丸ｺﾞｼｯｸM-PRO" pitchFamily="50" charset="-128"/>
              </a:rPr>
              <a:t>棒グラフ</a:t>
            </a:r>
          </a:p>
        </p:txBody>
      </p:sp>
      <p:sp>
        <p:nvSpPr>
          <p:cNvPr id="274796" name="Rectangle 364"/>
          <p:cNvSpPr>
            <a:spLocks noChangeArrowheads="1"/>
          </p:cNvSpPr>
          <p:nvPr/>
        </p:nvSpPr>
        <p:spPr bwMode="auto">
          <a:xfrm>
            <a:off x="8424863"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7" name="Rectangle 365"/>
          <p:cNvSpPr>
            <a:spLocks noChangeArrowheads="1"/>
          </p:cNvSpPr>
          <p:nvPr/>
        </p:nvSpPr>
        <p:spPr bwMode="auto">
          <a:xfrm>
            <a:off x="8008938"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8" name="Rectangle 366"/>
          <p:cNvSpPr>
            <a:spLocks noChangeArrowheads="1"/>
          </p:cNvSpPr>
          <p:nvPr/>
        </p:nvSpPr>
        <p:spPr bwMode="auto">
          <a:xfrm>
            <a:off x="7593013"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799" name="Rectangle 367"/>
          <p:cNvSpPr>
            <a:spLocks noChangeArrowheads="1"/>
          </p:cNvSpPr>
          <p:nvPr/>
        </p:nvSpPr>
        <p:spPr bwMode="auto">
          <a:xfrm>
            <a:off x="717867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0" name="Rectangle 368"/>
          <p:cNvSpPr>
            <a:spLocks noChangeArrowheads="1"/>
          </p:cNvSpPr>
          <p:nvPr/>
        </p:nvSpPr>
        <p:spPr bwMode="auto">
          <a:xfrm>
            <a:off x="6762750"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1" name="Rectangle 369"/>
          <p:cNvSpPr>
            <a:spLocks noChangeArrowheads="1"/>
          </p:cNvSpPr>
          <p:nvPr/>
        </p:nvSpPr>
        <p:spPr bwMode="auto">
          <a:xfrm>
            <a:off x="6348413"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2" name="Rectangle 370"/>
          <p:cNvSpPr>
            <a:spLocks noChangeArrowheads="1"/>
          </p:cNvSpPr>
          <p:nvPr/>
        </p:nvSpPr>
        <p:spPr bwMode="auto">
          <a:xfrm>
            <a:off x="593407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3" name="Rectangle 371"/>
          <p:cNvSpPr>
            <a:spLocks noChangeArrowheads="1"/>
          </p:cNvSpPr>
          <p:nvPr/>
        </p:nvSpPr>
        <p:spPr bwMode="auto">
          <a:xfrm>
            <a:off x="5516563" y="2765425"/>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4" name="Rectangle 372"/>
          <p:cNvSpPr>
            <a:spLocks noChangeArrowheads="1"/>
          </p:cNvSpPr>
          <p:nvPr/>
        </p:nvSpPr>
        <p:spPr bwMode="auto">
          <a:xfrm>
            <a:off x="510222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009900"/>
                </a:solidFill>
                <a:latin typeface="HG丸ｺﾞｼｯｸM-PRO" pitchFamily="50" charset="-128"/>
                <a:ea typeface="HG丸ｺﾞｼｯｸM-PRO" pitchFamily="50" charset="-128"/>
              </a:rPr>
              <a:t>◎</a:t>
            </a:r>
          </a:p>
        </p:txBody>
      </p:sp>
      <p:sp>
        <p:nvSpPr>
          <p:cNvPr id="274805" name="Rectangle 373"/>
          <p:cNvSpPr>
            <a:spLocks noChangeArrowheads="1"/>
          </p:cNvSpPr>
          <p:nvPr/>
        </p:nvSpPr>
        <p:spPr bwMode="auto">
          <a:xfrm>
            <a:off x="468788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6" name="Rectangle 374"/>
          <p:cNvSpPr>
            <a:spLocks noChangeArrowheads="1"/>
          </p:cNvSpPr>
          <p:nvPr/>
        </p:nvSpPr>
        <p:spPr bwMode="auto">
          <a:xfrm>
            <a:off x="4271963" y="2765425"/>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009900"/>
                </a:solidFill>
                <a:latin typeface="HG丸ｺﾞｼｯｸM-PRO" pitchFamily="50" charset="-128"/>
                <a:ea typeface="HG丸ｺﾞｼｯｸM-PRO" pitchFamily="50" charset="-128"/>
              </a:rPr>
              <a:t>◎</a:t>
            </a:r>
          </a:p>
        </p:txBody>
      </p:sp>
      <p:sp>
        <p:nvSpPr>
          <p:cNvPr id="274807" name="Rectangle 375"/>
          <p:cNvSpPr>
            <a:spLocks noChangeArrowheads="1"/>
          </p:cNvSpPr>
          <p:nvPr/>
        </p:nvSpPr>
        <p:spPr bwMode="auto">
          <a:xfrm>
            <a:off x="3857625"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8" name="Rectangle 376"/>
          <p:cNvSpPr>
            <a:spLocks noChangeArrowheads="1"/>
          </p:cNvSpPr>
          <p:nvPr/>
        </p:nvSpPr>
        <p:spPr bwMode="auto">
          <a:xfrm>
            <a:off x="344328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09" name="Rectangle 377"/>
          <p:cNvSpPr>
            <a:spLocks noChangeArrowheads="1"/>
          </p:cNvSpPr>
          <p:nvPr/>
        </p:nvSpPr>
        <p:spPr bwMode="auto">
          <a:xfrm>
            <a:off x="3025775" y="2765425"/>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0" name="Rectangle 378"/>
          <p:cNvSpPr>
            <a:spLocks noChangeArrowheads="1"/>
          </p:cNvSpPr>
          <p:nvPr/>
        </p:nvSpPr>
        <p:spPr bwMode="auto">
          <a:xfrm>
            <a:off x="2611438" y="2765425"/>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1" name="Rectangle 379"/>
          <p:cNvSpPr>
            <a:spLocks noChangeArrowheads="1"/>
          </p:cNvSpPr>
          <p:nvPr/>
        </p:nvSpPr>
        <p:spPr bwMode="auto">
          <a:xfrm>
            <a:off x="2197100" y="2765425"/>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2" name="Rectangle 380"/>
          <p:cNvSpPr>
            <a:spLocks noChangeArrowheads="1"/>
          </p:cNvSpPr>
          <p:nvPr/>
        </p:nvSpPr>
        <p:spPr bwMode="auto">
          <a:xfrm>
            <a:off x="1801813" y="2765425"/>
            <a:ext cx="39528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3" name="Rectangle 381"/>
          <p:cNvSpPr>
            <a:spLocks noChangeArrowheads="1"/>
          </p:cNvSpPr>
          <p:nvPr/>
        </p:nvSpPr>
        <p:spPr bwMode="auto">
          <a:xfrm>
            <a:off x="442913" y="2765425"/>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(2)</a:t>
            </a:r>
            <a:r>
              <a:rPr lang="ja-JP" altLang="en-US" sz="900" b="1">
                <a:latin typeface="HG丸ｺﾞｼｯｸM-PRO" pitchFamily="50" charset="-128"/>
                <a:ea typeface="HG丸ｺﾞｼｯｸM-PRO" pitchFamily="50" charset="-128"/>
              </a:rPr>
              <a:t>特性要因図</a:t>
            </a:r>
          </a:p>
        </p:txBody>
      </p:sp>
      <p:sp>
        <p:nvSpPr>
          <p:cNvPr id="274814" name="Rectangle 382"/>
          <p:cNvSpPr>
            <a:spLocks noChangeArrowheads="1"/>
          </p:cNvSpPr>
          <p:nvPr/>
        </p:nvSpPr>
        <p:spPr bwMode="auto">
          <a:xfrm>
            <a:off x="8424863"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5" name="Rectangle 383"/>
          <p:cNvSpPr>
            <a:spLocks noChangeArrowheads="1"/>
          </p:cNvSpPr>
          <p:nvPr/>
        </p:nvSpPr>
        <p:spPr bwMode="auto">
          <a:xfrm>
            <a:off x="8008938"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6" name="Rectangle 384"/>
          <p:cNvSpPr>
            <a:spLocks noChangeArrowheads="1"/>
          </p:cNvSpPr>
          <p:nvPr/>
        </p:nvSpPr>
        <p:spPr bwMode="auto">
          <a:xfrm>
            <a:off x="7593013"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7" name="Rectangle 385"/>
          <p:cNvSpPr>
            <a:spLocks noChangeArrowheads="1"/>
          </p:cNvSpPr>
          <p:nvPr/>
        </p:nvSpPr>
        <p:spPr bwMode="auto">
          <a:xfrm>
            <a:off x="717867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18" name="Rectangle 386"/>
          <p:cNvSpPr>
            <a:spLocks noChangeArrowheads="1"/>
          </p:cNvSpPr>
          <p:nvPr/>
        </p:nvSpPr>
        <p:spPr bwMode="auto">
          <a:xfrm>
            <a:off x="6762750"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19" name="Rectangle 387"/>
          <p:cNvSpPr>
            <a:spLocks noChangeArrowheads="1"/>
          </p:cNvSpPr>
          <p:nvPr/>
        </p:nvSpPr>
        <p:spPr bwMode="auto">
          <a:xfrm>
            <a:off x="6348413"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20" name="Rectangle 388"/>
          <p:cNvSpPr>
            <a:spLocks noChangeArrowheads="1"/>
          </p:cNvSpPr>
          <p:nvPr/>
        </p:nvSpPr>
        <p:spPr bwMode="auto">
          <a:xfrm>
            <a:off x="593407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1" name="Rectangle 389"/>
          <p:cNvSpPr>
            <a:spLocks noChangeArrowheads="1"/>
          </p:cNvSpPr>
          <p:nvPr/>
        </p:nvSpPr>
        <p:spPr bwMode="auto">
          <a:xfrm>
            <a:off x="5516563" y="2571750"/>
            <a:ext cx="417512"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2" name="Rectangle 390"/>
          <p:cNvSpPr>
            <a:spLocks noChangeArrowheads="1"/>
          </p:cNvSpPr>
          <p:nvPr/>
        </p:nvSpPr>
        <p:spPr bwMode="auto">
          <a:xfrm>
            <a:off x="510222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3" name="Rectangle 391"/>
          <p:cNvSpPr>
            <a:spLocks noChangeArrowheads="1"/>
          </p:cNvSpPr>
          <p:nvPr/>
        </p:nvSpPr>
        <p:spPr bwMode="auto">
          <a:xfrm>
            <a:off x="468788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4" name="Rectangle 392"/>
          <p:cNvSpPr>
            <a:spLocks noChangeArrowheads="1"/>
          </p:cNvSpPr>
          <p:nvPr/>
        </p:nvSpPr>
        <p:spPr bwMode="auto">
          <a:xfrm>
            <a:off x="4271963" y="2571750"/>
            <a:ext cx="415925"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5" name="Rectangle 393"/>
          <p:cNvSpPr>
            <a:spLocks noChangeArrowheads="1"/>
          </p:cNvSpPr>
          <p:nvPr/>
        </p:nvSpPr>
        <p:spPr bwMode="auto">
          <a:xfrm>
            <a:off x="3857625"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6" name="Rectangle 394"/>
          <p:cNvSpPr>
            <a:spLocks noChangeArrowheads="1"/>
          </p:cNvSpPr>
          <p:nvPr/>
        </p:nvSpPr>
        <p:spPr bwMode="auto">
          <a:xfrm>
            <a:off x="344328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274827" name="Rectangle 395"/>
          <p:cNvSpPr>
            <a:spLocks noChangeArrowheads="1"/>
          </p:cNvSpPr>
          <p:nvPr/>
        </p:nvSpPr>
        <p:spPr bwMode="auto">
          <a:xfrm>
            <a:off x="3025775" y="2571750"/>
            <a:ext cx="417513"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28" name="Rectangle 396"/>
          <p:cNvSpPr>
            <a:spLocks noChangeArrowheads="1"/>
          </p:cNvSpPr>
          <p:nvPr/>
        </p:nvSpPr>
        <p:spPr bwMode="auto">
          <a:xfrm>
            <a:off x="2611438" y="2571750"/>
            <a:ext cx="414337"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29" name="Rectangle 397"/>
          <p:cNvSpPr>
            <a:spLocks noChangeArrowheads="1"/>
          </p:cNvSpPr>
          <p:nvPr/>
        </p:nvSpPr>
        <p:spPr bwMode="auto">
          <a:xfrm>
            <a:off x="2197100" y="2571750"/>
            <a:ext cx="414338" cy="1936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30" name="Rectangle 398"/>
          <p:cNvSpPr>
            <a:spLocks noChangeArrowheads="1"/>
          </p:cNvSpPr>
          <p:nvPr/>
        </p:nvSpPr>
        <p:spPr bwMode="auto">
          <a:xfrm>
            <a:off x="1801813" y="2571750"/>
            <a:ext cx="395287" cy="1936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en-US" altLang="ja-JP" sz="900" b="1">
                <a:solidFill>
                  <a:srgbClr val="FF0000"/>
                </a:solidFill>
                <a:latin typeface="HG丸ｺﾞｼｯｸM-PRO" pitchFamily="50" charset="-128"/>
                <a:ea typeface="HG丸ｺﾞｼｯｸM-PRO" pitchFamily="50" charset="-128"/>
              </a:rPr>
              <a:t>◎</a:t>
            </a:r>
          </a:p>
        </p:txBody>
      </p:sp>
      <p:sp>
        <p:nvSpPr>
          <p:cNvPr id="274831" name="Rectangle 399"/>
          <p:cNvSpPr>
            <a:spLocks noChangeArrowheads="1"/>
          </p:cNvSpPr>
          <p:nvPr/>
        </p:nvSpPr>
        <p:spPr bwMode="auto">
          <a:xfrm>
            <a:off x="442913" y="2571750"/>
            <a:ext cx="1358900" cy="193675"/>
          </a:xfrm>
          <a:prstGeom prst="rect">
            <a:avLst/>
          </a:prstGeom>
          <a:solidFill>
            <a:srgbClr val="FFCC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900" b="1">
                <a:latin typeface="HG丸ｺﾞｼｯｸM-PRO" pitchFamily="50" charset="-128"/>
                <a:ea typeface="HG丸ｺﾞｼｯｸM-PRO" pitchFamily="50" charset="-128"/>
              </a:rPr>
              <a:t>(1)</a:t>
            </a:r>
            <a:r>
              <a:rPr lang="ja-JP" altLang="en-US" sz="900" b="1">
                <a:latin typeface="HG丸ｺﾞｼｯｸM-PRO" pitchFamily="50" charset="-128"/>
                <a:ea typeface="HG丸ｺﾞｼｯｸM-PRO" pitchFamily="50" charset="-128"/>
              </a:rPr>
              <a:t>パレート図</a:t>
            </a:r>
          </a:p>
        </p:txBody>
      </p:sp>
      <p:sp>
        <p:nvSpPr>
          <p:cNvPr id="274832" name="Rectangle 400"/>
          <p:cNvSpPr>
            <a:spLocks noChangeArrowheads="1"/>
          </p:cNvSpPr>
          <p:nvPr/>
        </p:nvSpPr>
        <p:spPr bwMode="auto">
          <a:xfrm>
            <a:off x="8424863"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新しい活動計画</a:t>
            </a:r>
          </a:p>
        </p:txBody>
      </p:sp>
      <p:sp>
        <p:nvSpPr>
          <p:cNvPr id="274833" name="Rectangle 401"/>
          <p:cNvSpPr>
            <a:spLocks noChangeArrowheads="1"/>
          </p:cNvSpPr>
          <p:nvPr/>
        </p:nvSpPr>
        <p:spPr bwMode="auto">
          <a:xfrm>
            <a:off x="8008938"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活動の反省</a:t>
            </a:r>
          </a:p>
        </p:txBody>
      </p:sp>
      <p:sp>
        <p:nvSpPr>
          <p:cNvPr id="274834" name="Rectangle 402"/>
          <p:cNvSpPr>
            <a:spLocks noChangeArrowheads="1"/>
          </p:cNvSpPr>
          <p:nvPr/>
        </p:nvSpPr>
        <p:spPr bwMode="auto">
          <a:xfrm>
            <a:off x="7593013"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管理の定着</a:t>
            </a:r>
          </a:p>
        </p:txBody>
      </p:sp>
      <p:sp>
        <p:nvSpPr>
          <p:cNvPr id="274835" name="Rectangle 403"/>
          <p:cNvSpPr>
            <a:spLocks noChangeArrowheads="1"/>
          </p:cNvSpPr>
          <p:nvPr/>
        </p:nvSpPr>
        <p:spPr bwMode="auto">
          <a:xfrm>
            <a:off x="717867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標準化</a:t>
            </a:r>
          </a:p>
        </p:txBody>
      </p:sp>
      <p:sp>
        <p:nvSpPr>
          <p:cNvPr id="274836" name="Rectangle 404"/>
          <p:cNvSpPr>
            <a:spLocks noChangeArrowheads="1"/>
          </p:cNvSpPr>
          <p:nvPr/>
        </p:nvSpPr>
        <p:spPr bwMode="auto">
          <a:xfrm>
            <a:off x="6762750"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成果の把握</a:t>
            </a:r>
          </a:p>
        </p:txBody>
      </p:sp>
      <p:sp>
        <p:nvSpPr>
          <p:cNvPr id="274837" name="Rectangle 405"/>
          <p:cNvSpPr>
            <a:spLocks noChangeArrowheads="1"/>
          </p:cNvSpPr>
          <p:nvPr/>
        </p:nvSpPr>
        <p:spPr bwMode="auto">
          <a:xfrm>
            <a:off x="6348413"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効果の確認</a:t>
            </a:r>
          </a:p>
        </p:txBody>
      </p:sp>
      <p:sp>
        <p:nvSpPr>
          <p:cNvPr id="274838" name="Rectangle 406"/>
          <p:cNvSpPr>
            <a:spLocks noChangeArrowheads="1"/>
          </p:cNvSpPr>
          <p:nvPr/>
        </p:nvSpPr>
        <p:spPr bwMode="auto">
          <a:xfrm>
            <a:off x="593407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対策の実施</a:t>
            </a:r>
          </a:p>
        </p:txBody>
      </p:sp>
      <p:sp>
        <p:nvSpPr>
          <p:cNvPr id="274839" name="Rectangle 407"/>
          <p:cNvSpPr>
            <a:spLocks noChangeArrowheads="1"/>
          </p:cNvSpPr>
          <p:nvPr/>
        </p:nvSpPr>
        <p:spPr bwMode="auto">
          <a:xfrm>
            <a:off x="5516563" y="1592263"/>
            <a:ext cx="417512"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対策案の作成</a:t>
            </a:r>
          </a:p>
        </p:txBody>
      </p:sp>
      <p:sp>
        <p:nvSpPr>
          <p:cNvPr id="274840" name="Rectangle 408"/>
          <p:cNvSpPr>
            <a:spLocks noChangeArrowheads="1"/>
          </p:cNvSpPr>
          <p:nvPr/>
        </p:nvSpPr>
        <p:spPr bwMode="auto">
          <a:xfrm>
            <a:off x="510222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対策の検討</a:t>
            </a:r>
          </a:p>
        </p:txBody>
      </p:sp>
      <p:sp>
        <p:nvSpPr>
          <p:cNvPr id="274841" name="Rectangle 409"/>
          <p:cNvSpPr>
            <a:spLocks noChangeArrowheads="1"/>
          </p:cNvSpPr>
          <p:nvPr/>
        </p:nvSpPr>
        <p:spPr bwMode="auto">
          <a:xfrm>
            <a:off x="468788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要因の評価</a:t>
            </a:r>
          </a:p>
        </p:txBody>
      </p:sp>
      <p:sp>
        <p:nvSpPr>
          <p:cNvPr id="274842" name="Rectangle 410"/>
          <p:cNvSpPr>
            <a:spLocks noChangeArrowheads="1"/>
          </p:cNvSpPr>
          <p:nvPr/>
        </p:nvSpPr>
        <p:spPr bwMode="auto">
          <a:xfrm>
            <a:off x="4271963" y="1592263"/>
            <a:ext cx="415925"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要因の解析</a:t>
            </a:r>
          </a:p>
        </p:txBody>
      </p:sp>
      <p:sp>
        <p:nvSpPr>
          <p:cNvPr id="274843" name="Rectangle 411"/>
          <p:cNvSpPr>
            <a:spLocks noChangeArrowheads="1"/>
          </p:cNvSpPr>
          <p:nvPr/>
        </p:nvSpPr>
        <p:spPr bwMode="auto">
          <a:xfrm>
            <a:off x="3857625"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活動計画の立案</a:t>
            </a:r>
          </a:p>
        </p:txBody>
      </p:sp>
      <p:sp>
        <p:nvSpPr>
          <p:cNvPr id="274844" name="Rectangle 412"/>
          <p:cNvSpPr>
            <a:spLocks noChangeArrowheads="1"/>
          </p:cNvSpPr>
          <p:nvPr/>
        </p:nvSpPr>
        <p:spPr bwMode="auto">
          <a:xfrm>
            <a:off x="344328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目標の設定</a:t>
            </a:r>
          </a:p>
        </p:txBody>
      </p:sp>
      <p:sp>
        <p:nvSpPr>
          <p:cNvPr id="274845" name="Rectangle 413"/>
          <p:cNvSpPr>
            <a:spLocks noChangeArrowheads="1"/>
          </p:cNvSpPr>
          <p:nvPr/>
        </p:nvSpPr>
        <p:spPr bwMode="auto">
          <a:xfrm>
            <a:off x="3025775" y="1592263"/>
            <a:ext cx="417513"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事実を集める</a:t>
            </a:r>
          </a:p>
        </p:txBody>
      </p:sp>
      <p:sp>
        <p:nvSpPr>
          <p:cNvPr id="274846" name="Rectangle 414"/>
          <p:cNvSpPr>
            <a:spLocks noChangeArrowheads="1"/>
          </p:cNvSpPr>
          <p:nvPr/>
        </p:nvSpPr>
        <p:spPr bwMode="auto">
          <a:xfrm>
            <a:off x="2611438" y="1592263"/>
            <a:ext cx="41433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現状の把握</a:t>
            </a:r>
          </a:p>
        </p:txBody>
      </p:sp>
      <p:sp>
        <p:nvSpPr>
          <p:cNvPr id="274847" name="Rectangle 415"/>
          <p:cNvSpPr>
            <a:spLocks noChangeArrowheads="1"/>
          </p:cNvSpPr>
          <p:nvPr/>
        </p:nvSpPr>
        <p:spPr bwMode="auto">
          <a:xfrm>
            <a:off x="2197100" y="1592263"/>
            <a:ext cx="414338"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テーマの決定</a:t>
            </a:r>
          </a:p>
        </p:txBody>
      </p:sp>
      <p:sp>
        <p:nvSpPr>
          <p:cNvPr id="274848" name="Rectangle 416"/>
          <p:cNvSpPr>
            <a:spLocks noChangeArrowheads="1"/>
          </p:cNvSpPr>
          <p:nvPr/>
        </p:nvSpPr>
        <p:spPr bwMode="auto">
          <a:xfrm>
            <a:off x="1801813" y="1592263"/>
            <a:ext cx="395287" cy="9794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900" b="1">
                <a:latin typeface="HG丸ｺﾞｼｯｸM-PRO" pitchFamily="50" charset="-128"/>
                <a:ea typeface="HG丸ｺﾞｼｯｸM-PRO" pitchFamily="50" charset="-128"/>
              </a:rPr>
              <a:t>問題の発見</a:t>
            </a:r>
          </a:p>
        </p:txBody>
      </p:sp>
      <p:sp>
        <p:nvSpPr>
          <p:cNvPr id="274849" name="Line 417"/>
          <p:cNvSpPr>
            <a:spLocks noChangeShapeType="1"/>
          </p:cNvSpPr>
          <p:nvPr/>
        </p:nvSpPr>
        <p:spPr bwMode="auto">
          <a:xfrm>
            <a:off x="250825" y="646113"/>
            <a:ext cx="8588375"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0" name="Line 418"/>
          <p:cNvSpPr>
            <a:spLocks noChangeShapeType="1"/>
          </p:cNvSpPr>
          <p:nvPr/>
        </p:nvSpPr>
        <p:spPr bwMode="auto">
          <a:xfrm>
            <a:off x="250825" y="257175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1" name="Line 419"/>
          <p:cNvSpPr>
            <a:spLocks noChangeShapeType="1"/>
          </p:cNvSpPr>
          <p:nvPr/>
        </p:nvSpPr>
        <p:spPr bwMode="auto">
          <a:xfrm>
            <a:off x="250825" y="450850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2" name="Line 420"/>
          <p:cNvSpPr>
            <a:spLocks noChangeShapeType="1"/>
          </p:cNvSpPr>
          <p:nvPr/>
        </p:nvSpPr>
        <p:spPr bwMode="auto">
          <a:xfrm>
            <a:off x="250825" y="586422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3" name="Line 421"/>
          <p:cNvSpPr>
            <a:spLocks noChangeShapeType="1"/>
          </p:cNvSpPr>
          <p:nvPr/>
        </p:nvSpPr>
        <p:spPr bwMode="auto">
          <a:xfrm>
            <a:off x="250825" y="6638925"/>
            <a:ext cx="85883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4" name="Line 422"/>
          <p:cNvSpPr>
            <a:spLocks noChangeShapeType="1"/>
          </p:cNvSpPr>
          <p:nvPr/>
        </p:nvSpPr>
        <p:spPr bwMode="auto">
          <a:xfrm>
            <a:off x="250825" y="646113"/>
            <a:ext cx="0" cy="5992812"/>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5" name="Line 423"/>
          <p:cNvSpPr>
            <a:spLocks noChangeShapeType="1"/>
          </p:cNvSpPr>
          <p:nvPr/>
        </p:nvSpPr>
        <p:spPr bwMode="auto">
          <a:xfrm>
            <a:off x="1801813" y="646113"/>
            <a:ext cx="0" cy="5992812"/>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6" name="Line 424"/>
          <p:cNvSpPr>
            <a:spLocks noChangeShapeType="1"/>
          </p:cNvSpPr>
          <p:nvPr/>
        </p:nvSpPr>
        <p:spPr bwMode="auto">
          <a:xfrm>
            <a:off x="427196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7" name="Line 425"/>
          <p:cNvSpPr>
            <a:spLocks noChangeShapeType="1"/>
          </p:cNvSpPr>
          <p:nvPr/>
        </p:nvSpPr>
        <p:spPr bwMode="auto">
          <a:xfrm>
            <a:off x="634841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8" name="Line 426"/>
          <p:cNvSpPr>
            <a:spLocks noChangeShapeType="1"/>
          </p:cNvSpPr>
          <p:nvPr/>
        </p:nvSpPr>
        <p:spPr bwMode="auto">
          <a:xfrm>
            <a:off x="7178675"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59" name="Line 427"/>
          <p:cNvSpPr>
            <a:spLocks noChangeShapeType="1"/>
          </p:cNvSpPr>
          <p:nvPr/>
        </p:nvSpPr>
        <p:spPr bwMode="auto">
          <a:xfrm>
            <a:off x="8839200" y="646113"/>
            <a:ext cx="0" cy="5992812"/>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0" name="Line 428"/>
          <p:cNvSpPr>
            <a:spLocks noChangeShapeType="1"/>
          </p:cNvSpPr>
          <p:nvPr/>
        </p:nvSpPr>
        <p:spPr bwMode="auto">
          <a:xfrm>
            <a:off x="250825" y="839788"/>
            <a:ext cx="8588375"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1" name="Line 429"/>
          <p:cNvSpPr>
            <a:spLocks noChangeShapeType="1"/>
          </p:cNvSpPr>
          <p:nvPr/>
        </p:nvSpPr>
        <p:spPr bwMode="auto">
          <a:xfrm>
            <a:off x="2197100"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2" name="Line 430"/>
          <p:cNvSpPr>
            <a:spLocks noChangeShapeType="1"/>
          </p:cNvSpPr>
          <p:nvPr/>
        </p:nvSpPr>
        <p:spPr bwMode="auto">
          <a:xfrm>
            <a:off x="302577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3" name="Line 431"/>
          <p:cNvSpPr>
            <a:spLocks noChangeShapeType="1"/>
          </p:cNvSpPr>
          <p:nvPr/>
        </p:nvSpPr>
        <p:spPr bwMode="auto">
          <a:xfrm>
            <a:off x="385762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4" name="Line 432"/>
          <p:cNvSpPr>
            <a:spLocks noChangeShapeType="1"/>
          </p:cNvSpPr>
          <p:nvPr/>
        </p:nvSpPr>
        <p:spPr bwMode="auto">
          <a:xfrm>
            <a:off x="4687888"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5" name="Line 433"/>
          <p:cNvSpPr>
            <a:spLocks noChangeShapeType="1"/>
          </p:cNvSpPr>
          <p:nvPr/>
        </p:nvSpPr>
        <p:spPr bwMode="auto">
          <a:xfrm>
            <a:off x="551656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6" name="Line 434"/>
          <p:cNvSpPr>
            <a:spLocks noChangeShapeType="1"/>
          </p:cNvSpPr>
          <p:nvPr/>
        </p:nvSpPr>
        <p:spPr bwMode="auto">
          <a:xfrm>
            <a:off x="5934075"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7" name="Line 435"/>
          <p:cNvSpPr>
            <a:spLocks noChangeShapeType="1"/>
          </p:cNvSpPr>
          <p:nvPr/>
        </p:nvSpPr>
        <p:spPr bwMode="auto">
          <a:xfrm>
            <a:off x="6762750"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8" name="Line 436"/>
          <p:cNvSpPr>
            <a:spLocks noChangeShapeType="1"/>
          </p:cNvSpPr>
          <p:nvPr/>
        </p:nvSpPr>
        <p:spPr bwMode="auto">
          <a:xfrm>
            <a:off x="759301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69" name="Line 437"/>
          <p:cNvSpPr>
            <a:spLocks noChangeShapeType="1"/>
          </p:cNvSpPr>
          <p:nvPr/>
        </p:nvSpPr>
        <p:spPr bwMode="auto">
          <a:xfrm>
            <a:off x="8424863" y="1592263"/>
            <a:ext cx="0" cy="504666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0" name="Line 438"/>
          <p:cNvSpPr>
            <a:spLocks noChangeShapeType="1"/>
          </p:cNvSpPr>
          <p:nvPr/>
        </p:nvSpPr>
        <p:spPr bwMode="auto">
          <a:xfrm>
            <a:off x="261143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1" name="Line 439"/>
          <p:cNvSpPr>
            <a:spLocks noChangeShapeType="1"/>
          </p:cNvSpPr>
          <p:nvPr/>
        </p:nvSpPr>
        <p:spPr bwMode="auto">
          <a:xfrm>
            <a:off x="344328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2" name="Line 440"/>
          <p:cNvSpPr>
            <a:spLocks noChangeShapeType="1"/>
          </p:cNvSpPr>
          <p:nvPr/>
        </p:nvSpPr>
        <p:spPr bwMode="auto">
          <a:xfrm>
            <a:off x="5102225"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3" name="Line 441"/>
          <p:cNvSpPr>
            <a:spLocks noChangeShapeType="1"/>
          </p:cNvSpPr>
          <p:nvPr/>
        </p:nvSpPr>
        <p:spPr bwMode="auto">
          <a:xfrm>
            <a:off x="8008938" y="839788"/>
            <a:ext cx="0" cy="5799137"/>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4" name="Line 442"/>
          <p:cNvSpPr>
            <a:spLocks noChangeShapeType="1"/>
          </p:cNvSpPr>
          <p:nvPr/>
        </p:nvSpPr>
        <p:spPr bwMode="auto">
          <a:xfrm>
            <a:off x="1801813" y="1592263"/>
            <a:ext cx="70373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5" name="Line 443"/>
          <p:cNvSpPr>
            <a:spLocks noChangeShapeType="1"/>
          </p:cNvSpPr>
          <p:nvPr/>
        </p:nvSpPr>
        <p:spPr bwMode="auto">
          <a:xfrm>
            <a:off x="442913" y="839788"/>
            <a:ext cx="1358900" cy="1731962"/>
          </a:xfrm>
          <a:prstGeom prst="line">
            <a:avLst/>
          </a:prstGeom>
          <a:noFill/>
          <a:ln w="12700" cap="rnd">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76" name="Line 444"/>
          <p:cNvSpPr>
            <a:spLocks noChangeShapeType="1"/>
          </p:cNvSpPr>
          <p:nvPr/>
        </p:nvSpPr>
        <p:spPr bwMode="auto">
          <a:xfrm>
            <a:off x="442913" y="646113"/>
            <a:ext cx="0" cy="599281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77" name="Line 445"/>
          <p:cNvSpPr>
            <a:spLocks noChangeShapeType="1"/>
          </p:cNvSpPr>
          <p:nvPr/>
        </p:nvSpPr>
        <p:spPr bwMode="auto">
          <a:xfrm>
            <a:off x="442913" y="27654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8" name="Line 446"/>
          <p:cNvSpPr>
            <a:spLocks noChangeShapeType="1"/>
          </p:cNvSpPr>
          <p:nvPr/>
        </p:nvSpPr>
        <p:spPr bwMode="auto">
          <a:xfrm>
            <a:off x="442913" y="29591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79" name="Line 447"/>
          <p:cNvSpPr>
            <a:spLocks noChangeShapeType="1"/>
          </p:cNvSpPr>
          <p:nvPr/>
        </p:nvSpPr>
        <p:spPr bwMode="auto">
          <a:xfrm>
            <a:off x="442913" y="31527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0" name="Line 448"/>
          <p:cNvSpPr>
            <a:spLocks noChangeShapeType="1"/>
          </p:cNvSpPr>
          <p:nvPr/>
        </p:nvSpPr>
        <p:spPr bwMode="auto">
          <a:xfrm>
            <a:off x="442913" y="33464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81" name="Line 449"/>
          <p:cNvSpPr>
            <a:spLocks noChangeShapeType="1"/>
          </p:cNvSpPr>
          <p:nvPr/>
        </p:nvSpPr>
        <p:spPr bwMode="auto">
          <a:xfrm>
            <a:off x="442913" y="35401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82" name="Line 450"/>
          <p:cNvSpPr>
            <a:spLocks noChangeShapeType="1"/>
          </p:cNvSpPr>
          <p:nvPr/>
        </p:nvSpPr>
        <p:spPr bwMode="auto">
          <a:xfrm>
            <a:off x="442913" y="37338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83" name="Line 451"/>
          <p:cNvSpPr>
            <a:spLocks noChangeShapeType="1"/>
          </p:cNvSpPr>
          <p:nvPr/>
        </p:nvSpPr>
        <p:spPr bwMode="auto">
          <a:xfrm>
            <a:off x="442913" y="39274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4" name="Line 452"/>
          <p:cNvSpPr>
            <a:spLocks noChangeShapeType="1"/>
          </p:cNvSpPr>
          <p:nvPr/>
        </p:nvSpPr>
        <p:spPr bwMode="auto">
          <a:xfrm>
            <a:off x="442913" y="41211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5" name="Line 453"/>
          <p:cNvSpPr>
            <a:spLocks noChangeShapeType="1"/>
          </p:cNvSpPr>
          <p:nvPr/>
        </p:nvSpPr>
        <p:spPr bwMode="auto">
          <a:xfrm>
            <a:off x="442913" y="43148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6" name="Line 454"/>
          <p:cNvSpPr>
            <a:spLocks noChangeShapeType="1"/>
          </p:cNvSpPr>
          <p:nvPr/>
        </p:nvSpPr>
        <p:spPr bwMode="auto">
          <a:xfrm>
            <a:off x="442913" y="47021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7" name="Line 455"/>
          <p:cNvSpPr>
            <a:spLocks noChangeShapeType="1"/>
          </p:cNvSpPr>
          <p:nvPr/>
        </p:nvSpPr>
        <p:spPr bwMode="auto">
          <a:xfrm>
            <a:off x="442913" y="48958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8" name="Line 456"/>
          <p:cNvSpPr>
            <a:spLocks noChangeShapeType="1"/>
          </p:cNvSpPr>
          <p:nvPr/>
        </p:nvSpPr>
        <p:spPr bwMode="auto">
          <a:xfrm>
            <a:off x="442913" y="50895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89" name="Line 457"/>
          <p:cNvSpPr>
            <a:spLocks noChangeShapeType="1"/>
          </p:cNvSpPr>
          <p:nvPr/>
        </p:nvSpPr>
        <p:spPr bwMode="auto">
          <a:xfrm>
            <a:off x="442913" y="52832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90" name="Line 458"/>
          <p:cNvSpPr>
            <a:spLocks noChangeShapeType="1"/>
          </p:cNvSpPr>
          <p:nvPr/>
        </p:nvSpPr>
        <p:spPr bwMode="auto">
          <a:xfrm>
            <a:off x="442913" y="54768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91" name="Line 459"/>
          <p:cNvSpPr>
            <a:spLocks noChangeShapeType="1"/>
          </p:cNvSpPr>
          <p:nvPr/>
        </p:nvSpPr>
        <p:spPr bwMode="auto">
          <a:xfrm>
            <a:off x="442913" y="56705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92" name="Line 460"/>
          <p:cNvSpPr>
            <a:spLocks noChangeShapeType="1"/>
          </p:cNvSpPr>
          <p:nvPr/>
        </p:nvSpPr>
        <p:spPr bwMode="auto">
          <a:xfrm>
            <a:off x="442913" y="60579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93" name="Line 461"/>
          <p:cNvSpPr>
            <a:spLocks noChangeShapeType="1"/>
          </p:cNvSpPr>
          <p:nvPr/>
        </p:nvSpPr>
        <p:spPr bwMode="auto">
          <a:xfrm>
            <a:off x="442913" y="62515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894" name="Line 462"/>
          <p:cNvSpPr>
            <a:spLocks noChangeShapeType="1"/>
          </p:cNvSpPr>
          <p:nvPr/>
        </p:nvSpPr>
        <p:spPr bwMode="auto">
          <a:xfrm>
            <a:off x="442913" y="64452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274895" name="Text Box 463"/>
          <p:cNvSpPr txBox="1">
            <a:spLocks noChangeArrowheads="1"/>
          </p:cNvSpPr>
          <p:nvPr/>
        </p:nvSpPr>
        <p:spPr bwMode="auto">
          <a:xfrm>
            <a:off x="1246188" y="939800"/>
            <a:ext cx="366712"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200" b="1">
                <a:ea typeface="HG丸ｺﾞｼｯｸM-PRO" pitchFamily="50" charset="-128"/>
              </a:rPr>
              <a:t>基本ステップ</a:t>
            </a:r>
          </a:p>
        </p:txBody>
      </p:sp>
      <p:sp>
        <p:nvSpPr>
          <p:cNvPr id="274896" name="Text Box 464"/>
          <p:cNvSpPr txBox="1">
            <a:spLocks noChangeArrowheads="1"/>
          </p:cNvSpPr>
          <p:nvPr/>
        </p:nvSpPr>
        <p:spPr bwMode="auto">
          <a:xfrm>
            <a:off x="533400" y="1790700"/>
            <a:ext cx="8001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ea typeface="HG丸ｺﾞｼｯｸM-PRO" pitchFamily="50" charset="-128"/>
              </a:rPr>
              <a:t>Ｑ７</a:t>
            </a:r>
          </a:p>
          <a:p>
            <a:pPr>
              <a:lnSpc>
                <a:spcPct val="70000"/>
              </a:lnSpc>
              <a:spcBef>
                <a:spcPct val="50000"/>
              </a:spcBef>
            </a:pPr>
            <a:r>
              <a:rPr lang="ja-JP" altLang="en-US" sz="1200" b="1">
                <a:ea typeface="HG丸ｺﾞｼｯｸM-PRO" pitchFamily="50" charset="-128"/>
              </a:rPr>
              <a:t>Ｎ７</a:t>
            </a:r>
          </a:p>
          <a:p>
            <a:pPr>
              <a:lnSpc>
                <a:spcPct val="70000"/>
              </a:lnSpc>
              <a:spcBef>
                <a:spcPct val="50000"/>
              </a:spcBef>
            </a:pPr>
            <a:r>
              <a:rPr lang="ja-JP" altLang="en-US" sz="1200" b="1">
                <a:ea typeface="HG丸ｺﾞｼｯｸM-PRO" pitchFamily="50" charset="-128"/>
              </a:rPr>
              <a:t>その他</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6" name="Picture 2" descr="BGP_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0188575" cy="6859588"/>
          </a:xfrm>
          <a:prstGeom prst="rect">
            <a:avLst/>
          </a:prstGeom>
          <a:noFill/>
          <a:extLst>
            <a:ext uri="{909E8E84-426E-40DD-AFC4-6F175D3DCCD1}">
              <a14:hiddenFill xmlns:a14="http://schemas.microsoft.com/office/drawing/2010/main">
                <a:solidFill>
                  <a:srgbClr val="FFFFFF"/>
                </a:solidFill>
              </a14:hiddenFill>
            </a:ext>
          </a:extLst>
        </p:spPr>
      </p:pic>
      <p:sp>
        <p:nvSpPr>
          <p:cNvPr id="395267" name="Text Box 3"/>
          <p:cNvSpPr txBox="1">
            <a:spLocks noChangeArrowheads="1"/>
          </p:cNvSpPr>
          <p:nvPr/>
        </p:nvSpPr>
        <p:spPr bwMode="auto">
          <a:xfrm>
            <a:off x="539750" y="5775325"/>
            <a:ext cx="8029575"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ja-JP" altLang="en-US" sz="4400" b="1">
                <a:solidFill>
                  <a:srgbClr val="008000"/>
                </a:solidFill>
                <a:ea typeface="HG丸ｺﾞｼｯｸM-PRO" pitchFamily="50" charset="-128"/>
              </a:rPr>
              <a:t>ご静聴ありがとうございました</a:t>
            </a:r>
          </a:p>
        </p:txBody>
      </p:sp>
      <p:sp>
        <p:nvSpPr>
          <p:cNvPr id="395268" name="WordArt 4"/>
          <p:cNvSpPr>
            <a:spLocks noChangeArrowheads="1" noChangeShapeType="1" noTextEdit="1"/>
          </p:cNvSpPr>
          <p:nvPr/>
        </p:nvSpPr>
        <p:spPr bwMode="auto">
          <a:xfrm>
            <a:off x="3054350" y="1865313"/>
            <a:ext cx="3038475" cy="10556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3600" b="1" kern="10">
                <a:ln w="9525">
                  <a:solidFill>
                    <a:srgbClr val="000000"/>
                  </a:solidFill>
                  <a:round/>
                  <a:headEnd/>
                  <a:tailEnd/>
                </a:ln>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1"/>
                </a:gradFill>
                <a:latin typeface="MS UI Gothic"/>
                <a:ea typeface="MS UI Gothic"/>
              </a:rPr>
              <a:t>ＥＮＤ</a:t>
            </a:r>
          </a:p>
        </p:txBody>
      </p:sp>
      <p:sp>
        <p:nvSpPr>
          <p:cNvPr id="395269" name="Text Box 5"/>
          <p:cNvSpPr txBox="1">
            <a:spLocks noChangeArrowheads="1"/>
          </p:cNvSpPr>
          <p:nvPr/>
        </p:nvSpPr>
        <p:spPr bwMode="auto">
          <a:xfrm>
            <a:off x="5038725" y="4229100"/>
            <a:ext cx="1971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ja-JP" altLang="en-US" sz="1400" b="1">
                <a:latin typeface="HG丸ｺﾞｼｯｸM-PRO" pitchFamily="50" charset="-128"/>
                <a:ea typeface="HG丸ｺﾞｼｯｸM-PRO" pitchFamily="50" charset="-128"/>
              </a:rPr>
              <a:t>参 考 文 献</a:t>
            </a:r>
          </a:p>
        </p:txBody>
      </p:sp>
      <p:sp>
        <p:nvSpPr>
          <p:cNvPr id="395270" name="Text Box 6"/>
          <p:cNvSpPr txBox="1">
            <a:spLocks noChangeArrowheads="1"/>
          </p:cNvSpPr>
          <p:nvPr/>
        </p:nvSpPr>
        <p:spPr bwMode="auto">
          <a:xfrm>
            <a:off x="3935413" y="4371975"/>
            <a:ext cx="47783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ja-JP" sz="1400" b="1">
                <a:latin typeface="HG丸ｺﾞｼｯｸM-PRO" pitchFamily="50" charset="-128"/>
                <a:ea typeface="HG丸ｺﾞｼｯｸM-PRO" pitchFamily="50" charset="-128"/>
              </a:rPr>
              <a:t> </a:t>
            </a:r>
          </a:p>
        </p:txBody>
      </p:sp>
      <p:sp>
        <p:nvSpPr>
          <p:cNvPr id="395271" name="Text Box 7"/>
          <p:cNvSpPr txBox="1">
            <a:spLocks noChangeArrowheads="1"/>
          </p:cNvSpPr>
          <p:nvPr/>
        </p:nvSpPr>
        <p:spPr bwMode="auto">
          <a:xfrm>
            <a:off x="3649663" y="4659313"/>
            <a:ext cx="4991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en-US" altLang="ja-JP" sz="1400" b="1">
                <a:latin typeface="HG丸ｺﾞｼｯｸM-PRO" pitchFamily="50" charset="-128"/>
                <a:ea typeface="HG丸ｺﾞｼｯｸM-PRO" pitchFamily="50" charset="-128"/>
              </a:rPr>
              <a:t>  </a:t>
            </a:r>
            <a:r>
              <a:rPr lang="ja-JP" altLang="en-US" sz="1400" b="1">
                <a:latin typeface="HG丸ｺﾞｼｯｸM-PRO" pitchFamily="50" charset="-128"/>
                <a:ea typeface="HG丸ｺﾞｼｯｸM-PRO" pitchFamily="50" charset="-128"/>
              </a:rPr>
              <a:t>１．問題解決型</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ストーリー　 </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財</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日科技連出版社</a:t>
            </a:r>
          </a:p>
        </p:txBody>
      </p:sp>
      <p:sp>
        <p:nvSpPr>
          <p:cNvPr id="395272" name="Text Box 8"/>
          <p:cNvSpPr txBox="1">
            <a:spLocks noChangeArrowheads="1"/>
          </p:cNvSpPr>
          <p:nvPr/>
        </p:nvSpPr>
        <p:spPr bwMode="auto">
          <a:xfrm>
            <a:off x="3941763" y="4940300"/>
            <a:ext cx="495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ja-JP" sz="1400" b="1">
                <a:latin typeface="HG丸ｺﾞｼｯｸM-PRO" pitchFamily="50" charset="-128"/>
                <a:ea typeface="HG丸ｺﾞｼｯｸM-PRO" pitchFamily="50" charset="-128"/>
              </a:rPr>
              <a:t> </a:t>
            </a:r>
            <a:r>
              <a:rPr lang="ja-JP" altLang="en-US" sz="1400" b="1">
                <a:latin typeface="HG丸ｺﾞｼｯｸM-PRO" pitchFamily="50" charset="-128"/>
                <a:ea typeface="HG丸ｺﾞｼｯｸM-PRO" pitchFamily="50" charset="-128"/>
              </a:rPr>
              <a:t>２．課題達成型</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ストーリー　 </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財</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日科技連出版社</a:t>
            </a:r>
          </a:p>
        </p:txBody>
      </p:sp>
      <p:sp>
        <p:nvSpPr>
          <p:cNvPr id="395276" name="Text Box 12"/>
          <p:cNvSpPr txBox="1">
            <a:spLocks noChangeArrowheads="1"/>
          </p:cNvSpPr>
          <p:nvPr/>
        </p:nvSpPr>
        <p:spPr bwMode="auto">
          <a:xfrm>
            <a:off x="3932238" y="5254625"/>
            <a:ext cx="4716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latin typeface="HG丸ｺﾞｼｯｸM-PRO" pitchFamily="50" charset="-128"/>
                <a:ea typeface="HG丸ｺﾞｼｯｸM-PRO" pitchFamily="50" charset="-128"/>
              </a:rPr>
              <a:t> </a:t>
            </a:r>
            <a:r>
              <a:rPr lang="ja-JP" altLang="en-US" sz="1400" b="1">
                <a:latin typeface="HG丸ｺﾞｼｯｸM-PRO" pitchFamily="50" charset="-128"/>
                <a:ea typeface="HG丸ｺﾞｼｯｸM-PRO" pitchFamily="50" charset="-128"/>
              </a:rPr>
              <a:t>３．すぐ使える</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手法　　 　　</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財</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日科技連出版社</a:t>
            </a:r>
            <a:endParaRPr lang="ja-JP" altLang="en-US" sz="1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95267"/>
                                        </p:tgtEl>
                                        <p:attrNameLst>
                                          <p:attrName>style.visibility</p:attrName>
                                        </p:attrNameLst>
                                      </p:cBhvr>
                                      <p:to>
                                        <p:strVal val="visible"/>
                                      </p:to>
                                    </p:set>
                                    <p:anim calcmode="lin" valueType="num">
                                      <p:cBhvr additive="base">
                                        <p:cTn id="7" dur="500" fill="hold"/>
                                        <p:tgtEl>
                                          <p:spTgt spid="395267"/>
                                        </p:tgtEl>
                                        <p:attrNameLst>
                                          <p:attrName>ppt_x</p:attrName>
                                        </p:attrNameLst>
                                      </p:cBhvr>
                                      <p:tavLst>
                                        <p:tav tm="0">
                                          <p:val>
                                            <p:strVal val="#ppt_x"/>
                                          </p:val>
                                        </p:tav>
                                        <p:tav tm="100000">
                                          <p:val>
                                            <p:strVal val="#ppt_x"/>
                                          </p:val>
                                        </p:tav>
                                      </p:tavLst>
                                    </p:anim>
                                    <p:anim calcmode="lin" valueType="num">
                                      <p:cBhvr additive="base">
                                        <p:cTn id="8" dur="500" fill="hold"/>
                                        <p:tgtEl>
                                          <p:spTgt spid="3952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Text Box 2"/>
          <p:cNvSpPr txBox="1">
            <a:spLocks noChangeArrowheads="1"/>
          </p:cNvSpPr>
          <p:nvPr/>
        </p:nvSpPr>
        <p:spPr bwMode="auto">
          <a:xfrm>
            <a:off x="457200" y="3714750"/>
            <a:ext cx="41910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a:solidFill>
                  <a:schemeClr val="accent2"/>
                </a:solidFill>
                <a:latin typeface="HG丸ｺﾞｼｯｸM-PRO" pitchFamily="50" charset="-128"/>
                <a:ea typeface="HG丸ｺﾞｼｯｸM-PRO" pitchFamily="50" charset="-128"/>
              </a:rPr>
              <a:t>■ </a:t>
            </a:r>
            <a:r>
              <a:rPr lang="ja-JP" altLang="en-US" b="1">
                <a:solidFill>
                  <a:schemeClr val="accent2"/>
                </a:solidFill>
                <a:latin typeface="HG丸ｺﾞｼｯｸM-PRO" pitchFamily="50" charset="-128"/>
                <a:ea typeface="HG丸ｺﾞｼｯｸM-PRO" pitchFamily="50" charset="-128"/>
              </a:rPr>
              <a:t>課題とは</a:t>
            </a:r>
          </a:p>
        </p:txBody>
      </p:sp>
      <p:sp>
        <p:nvSpPr>
          <p:cNvPr id="467971" name="Text Box 3"/>
          <p:cNvSpPr txBox="1">
            <a:spLocks noChangeArrowheads="1"/>
          </p:cNvSpPr>
          <p:nvPr/>
        </p:nvSpPr>
        <p:spPr bwMode="auto">
          <a:xfrm>
            <a:off x="533400" y="4324350"/>
            <a:ext cx="7924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pPr>
            <a:r>
              <a:rPr lang="ja-JP" altLang="en-US" sz="2000">
                <a:latin typeface="HG丸ｺﾞｼｯｸM-PRO" pitchFamily="50" charset="-128"/>
                <a:ea typeface="HG丸ｺﾞｼｯｸM-PRO" pitchFamily="50" charset="-128"/>
              </a:rPr>
              <a:t>仕事の結果の構造式の</a:t>
            </a:r>
            <a:r>
              <a:rPr lang="ja-JP" altLang="en-US" sz="2000">
                <a:solidFill>
                  <a:srgbClr val="33CC33"/>
                </a:solidFill>
                <a:latin typeface="HG丸ｺﾞｼｯｸM-PRO" pitchFamily="50" charset="-128"/>
                <a:ea typeface="HG丸ｺﾞｼｯｸM-PRO" pitchFamily="50" charset="-128"/>
              </a:rPr>
              <a:t>計画・狙い</a:t>
            </a:r>
            <a:r>
              <a:rPr lang="ja-JP" altLang="en-US" sz="2000">
                <a:latin typeface="HG丸ｺﾞｼｯｸM-PRO" pitchFamily="50" charset="-128"/>
                <a:ea typeface="HG丸ｺﾞｼｯｸM-PRO" pitchFamily="50" charset="-128"/>
              </a:rPr>
              <a:t>の部分、計画値／目標値を現状からより</a:t>
            </a:r>
            <a:r>
              <a:rPr lang="ja-JP" altLang="en-US" sz="2000" b="1">
                <a:solidFill>
                  <a:schemeClr val="accent2"/>
                </a:solidFill>
                <a:latin typeface="HG丸ｺﾞｼｯｸM-PRO" pitchFamily="50" charset="-128"/>
                <a:ea typeface="HG丸ｺﾞｼｯｸM-PRO" pitchFamily="50" charset="-128"/>
              </a:rPr>
              <a:t>高いレベルへ引き上げ</a:t>
            </a:r>
            <a:r>
              <a:rPr lang="ja-JP" altLang="en-US" sz="2000">
                <a:latin typeface="HG丸ｺﾞｼｯｸM-PRO" pitchFamily="50" charset="-128"/>
                <a:ea typeface="HG丸ｺﾞｼｯｸM-PRO" pitchFamily="50" charset="-128"/>
              </a:rPr>
              <a:t>ようという現状打破のテーマが</a:t>
            </a:r>
            <a:r>
              <a:rPr lang="ja-JP" altLang="en-US" sz="2000" b="1">
                <a:solidFill>
                  <a:schemeClr val="accent2"/>
                </a:solidFill>
                <a:latin typeface="HG丸ｺﾞｼｯｸM-PRO" pitchFamily="50" charset="-128"/>
                <a:ea typeface="HG丸ｺﾞｼｯｸM-PRO" pitchFamily="50" charset="-128"/>
              </a:rPr>
              <a:t>課題</a:t>
            </a:r>
            <a:r>
              <a:rPr lang="ja-JP" altLang="en-US" sz="2000">
                <a:latin typeface="HG丸ｺﾞｼｯｸM-PRO" pitchFamily="50" charset="-128"/>
                <a:ea typeface="HG丸ｺﾞｼｯｸM-PRO" pitchFamily="50" charset="-128"/>
              </a:rPr>
              <a:t>である。納期やコストなどの現状を打破し達成したい目標値／計画値を設定し、</a:t>
            </a:r>
            <a:r>
              <a:rPr lang="ja-JP" altLang="en-US" sz="2000" b="1">
                <a:solidFill>
                  <a:schemeClr val="accent2"/>
                </a:solidFill>
                <a:latin typeface="HG丸ｺﾞｼｯｸM-PRO" pitchFamily="50" charset="-128"/>
                <a:ea typeface="HG丸ｺﾞｼｯｸM-PRO" pitchFamily="50" charset="-128"/>
              </a:rPr>
              <a:t>新たな発想やアイデアを駆使して</a:t>
            </a:r>
            <a:r>
              <a:rPr lang="ja-JP" altLang="en-US" sz="2000">
                <a:latin typeface="HG丸ｺﾞｼｯｸM-PRO" pitchFamily="50" charset="-128"/>
                <a:ea typeface="HG丸ｺﾞｼｯｸM-PRO" pitchFamily="50" charset="-128"/>
              </a:rPr>
              <a:t>、計画や目標を達成していく</a:t>
            </a:r>
            <a:r>
              <a:rPr lang="ja-JP" altLang="en-US" sz="2000" b="1">
                <a:latin typeface="HG丸ｺﾞｼｯｸM-PRO" pitchFamily="50" charset="-128"/>
                <a:ea typeface="HG丸ｺﾞｼｯｸM-PRO" pitchFamily="50" charset="-128"/>
              </a:rPr>
              <a:t>課題達成型の</a:t>
            </a:r>
            <a:r>
              <a:rPr lang="ja-JP" altLang="en-US" sz="2000" b="1">
                <a:solidFill>
                  <a:schemeClr val="accent2"/>
                </a:solidFill>
                <a:latin typeface="HG丸ｺﾞｼｯｸM-PRO" pitchFamily="50" charset="-128"/>
                <a:ea typeface="HG丸ｺﾞｼｯｸM-PRO" pitchFamily="50" charset="-128"/>
              </a:rPr>
              <a:t>ターゲットになる領域を言います。</a:t>
            </a:r>
            <a:endParaRPr lang="ja-JP" altLang="en-US" sz="2000">
              <a:latin typeface="HG丸ｺﾞｼｯｸM-PRO" pitchFamily="50" charset="-128"/>
              <a:ea typeface="HG丸ｺﾞｼｯｸM-PRO" pitchFamily="50" charset="-128"/>
            </a:endParaRPr>
          </a:p>
        </p:txBody>
      </p:sp>
      <p:sp>
        <p:nvSpPr>
          <p:cNvPr id="467972" name="Text Box 4"/>
          <p:cNvSpPr txBox="1">
            <a:spLocks noChangeArrowheads="1"/>
          </p:cNvSpPr>
          <p:nvPr/>
        </p:nvSpPr>
        <p:spPr bwMode="auto">
          <a:xfrm>
            <a:off x="533400" y="1657350"/>
            <a:ext cx="80010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pPr>
            <a:r>
              <a:rPr lang="ja-JP" altLang="en-US" sz="2000">
                <a:latin typeface="HG丸ｺﾞｼｯｸM-PRO" pitchFamily="50" charset="-128"/>
                <a:ea typeface="HG丸ｺﾞｼｯｸM-PRO" pitchFamily="50" charset="-128"/>
              </a:rPr>
              <a:t>仕事の結果の構造式の</a:t>
            </a:r>
            <a:r>
              <a:rPr lang="ja-JP" altLang="en-US" sz="2000">
                <a:solidFill>
                  <a:srgbClr val="FF0066"/>
                </a:solidFill>
                <a:latin typeface="HG丸ｺﾞｼｯｸM-PRO" pitchFamily="50" charset="-128"/>
                <a:ea typeface="HG丸ｺﾞｼｯｸM-PRO" pitchFamily="50" charset="-128"/>
              </a:rPr>
              <a:t>ムダ・差異</a:t>
            </a:r>
            <a:r>
              <a:rPr lang="ja-JP" altLang="en-US" sz="2000">
                <a:latin typeface="HG丸ｺﾞｼｯｸM-PRO" pitchFamily="50" charset="-128"/>
                <a:ea typeface="HG丸ｺﾞｼｯｸM-PRO" pitchFamily="50" charset="-128"/>
              </a:rPr>
              <a:t>の部分、クレーム／ロス／ムダや差異を</a:t>
            </a:r>
            <a:r>
              <a:rPr lang="ja-JP" altLang="en-US" sz="2000" b="1">
                <a:solidFill>
                  <a:srgbClr val="FF0066"/>
                </a:solidFill>
                <a:latin typeface="HG丸ｺﾞｼｯｸM-PRO" pitchFamily="50" charset="-128"/>
                <a:ea typeface="HG丸ｺﾞｼｯｸM-PRO" pitchFamily="50" charset="-128"/>
              </a:rPr>
              <a:t>問題</a:t>
            </a:r>
            <a:r>
              <a:rPr lang="ja-JP" altLang="en-US" sz="2000">
                <a:latin typeface="HG丸ｺﾞｼｯｸM-PRO" pitchFamily="50" charset="-128"/>
                <a:ea typeface="HG丸ｺﾞｼｯｸM-PRO" pitchFamily="50" charset="-128"/>
              </a:rPr>
              <a:t>としてとらえる。クレーム／ロス／ムダを取り除き差異を縮めるために、その</a:t>
            </a:r>
            <a:r>
              <a:rPr lang="ja-JP" altLang="en-US" sz="2000" b="1">
                <a:solidFill>
                  <a:srgbClr val="FF0066"/>
                </a:solidFill>
                <a:latin typeface="HG丸ｺﾞｼｯｸM-PRO" pitchFamily="50" charset="-128"/>
                <a:ea typeface="HG丸ｺﾞｼｯｸM-PRO" pitchFamily="50" charset="-128"/>
              </a:rPr>
              <a:t>問題</a:t>
            </a:r>
            <a:r>
              <a:rPr lang="ja-JP" altLang="en-US" sz="2000">
                <a:latin typeface="HG丸ｺﾞｼｯｸM-PRO" pitchFamily="50" charset="-128"/>
                <a:ea typeface="HG丸ｺﾞｼｯｸM-PRO" pitchFamily="50" charset="-128"/>
              </a:rPr>
              <a:t>の発生状況などについて、バラツキ具合を調べ、特徴などを見つけ、なぜなぜで原因を見つけ出し、解決策を実施する</a:t>
            </a:r>
            <a:r>
              <a:rPr lang="ja-JP" altLang="en-US" sz="2000" b="1">
                <a:latin typeface="HG丸ｺﾞｼｯｸM-PRO" pitchFamily="50" charset="-128"/>
                <a:ea typeface="HG丸ｺﾞｼｯｸM-PRO" pitchFamily="50" charset="-128"/>
              </a:rPr>
              <a:t>問題解決型の</a:t>
            </a:r>
            <a:r>
              <a:rPr lang="ja-JP" altLang="en-US" sz="2000" b="1">
                <a:solidFill>
                  <a:srgbClr val="FF0066"/>
                </a:solidFill>
                <a:latin typeface="HG丸ｺﾞｼｯｸM-PRO" pitchFamily="50" charset="-128"/>
                <a:ea typeface="HG丸ｺﾞｼｯｸM-PRO" pitchFamily="50" charset="-128"/>
              </a:rPr>
              <a:t>ターゲットになる領域を言います。</a:t>
            </a:r>
            <a:endParaRPr lang="ja-JP" altLang="en-US" sz="2000">
              <a:latin typeface="HG丸ｺﾞｼｯｸM-PRO" pitchFamily="50" charset="-128"/>
              <a:ea typeface="HG丸ｺﾞｼｯｸM-PRO" pitchFamily="50" charset="-128"/>
            </a:endParaRPr>
          </a:p>
        </p:txBody>
      </p:sp>
      <p:sp>
        <p:nvSpPr>
          <p:cNvPr id="467973" name="Text Box 5"/>
          <p:cNvSpPr txBox="1">
            <a:spLocks noChangeArrowheads="1"/>
          </p:cNvSpPr>
          <p:nvPr/>
        </p:nvSpPr>
        <p:spPr bwMode="auto">
          <a:xfrm>
            <a:off x="381000" y="1123950"/>
            <a:ext cx="4038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Aft>
                <a:spcPct val="15000"/>
              </a:spcAft>
            </a:pPr>
            <a:r>
              <a:rPr lang="en-US" altLang="ja-JP">
                <a:solidFill>
                  <a:srgbClr val="FF0066"/>
                </a:solidFill>
                <a:latin typeface="HG丸ｺﾞｼｯｸM-PRO" pitchFamily="50" charset="-128"/>
                <a:ea typeface="HG丸ｺﾞｼｯｸM-PRO" pitchFamily="50" charset="-128"/>
              </a:rPr>
              <a:t>■ </a:t>
            </a:r>
            <a:r>
              <a:rPr lang="ja-JP" altLang="en-US" b="1">
                <a:solidFill>
                  <a:srgbClr val="FF0066"/>
                </a:solidFill>
                <a:latin typeface="HG丸ｺﾞｼｯｸM-PRO" pitchFamily="50" charset="-128"/>
                <a:ea typeface="HG丸ｺﾞｼｯｸM-PRO" pitchFamily="50" charset="-128"/>
              </a:rPr>
              <a:t>問題とは</a:t>
            </a:r>
          </a:p>
        </p:txBody>
      </p:sp>
      <p:sp>
        <p:nvSpPr>
          <p:cNvPr id="467974" name="Line 6"/>
          <p:cNvSpPr>
            <a:spLocks noChangeShapeType="1"/>
          </p:cNvSpPr>
          <p:nvPr/>
        </p:nvSpPr>
        <p:spPr bwMode="auto">
          <a:xfrm>
            <a:off x="533400" y="762000"/>
            <a:ext cx="81534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7975" name="Text Box 7"/>
          <p:cNvSpPr txBox="1">
            <a:spLocks noChangeArrowheads="1"/>
          </p:cNvSpPr>
          <p:nvPr/>
        </p:nvSpPr>
        <p:spPr bwMode="auto">
          <a:xfrm>
            <a:off x="1524000" y="228600"/>
            <a:ext cx="6096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ea typeface="HG丸ｺﾞｼｯｸM-PRO" pitchFamily="50" charset="-128"/>
              </a:rPr>
              <a:t>問題、課題を、言葉で表現すると、、</a:t>
            </a:r>
          </a:p>
        </p:txBody>
      </p:sp>
      <p:sp>
        <p:nvSpPr>
          <p:cNvPr id="467976" name="AutoShape 8"/>
          <p:cNvSpPr>
            <a:spLocks noChangeArrowheads="1"/>
          </p:cNvSpPr>
          <p:nvPr/>
        </p:nvSpPr>
        <p:spPr bwMode="auto">
          <a:xfrm>
            <a:off x="4419600" y="3657600"/>
            <a:ext cx="1600200" cy="533400"/>
          </a:xfrm>
          <a:prstGeom prst="flowChartMagneticDisk">
            <a:avLst/>
          </a:prstGeom>
          <a:solidFill>
            <a:srgbClr val="99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計画・狙い</a:t>
            </a:r>
          </a:p>
        </p:txBody>
      </p:sp>
      <p:grpSp>
        <p:nvGrpSpPr>
          <p:cNvPr id="467977" name="Group 9"/>
          <p:cNvGrpSpPr>
            <a:grpSpLocks/>
          </p:cNvGrpSpPr>
          <p:nvPr/>
        </p:nvGrpSpPr>
        <p:grpSpPr bwMode="auto">
          <a:xfrm>
            <a:off x="2514600" y="3581400"/>
            <a:ext cx="5715000" cy="609600"/>
            <a:chOff x="1584" y="2256"/>
            <a:chExt cx="3600" cy="384"/>
          </a:xfrm>
        </p:grpSpPr>
        <p:sp>
          <p:nvSpPr>
            <p:cNvPr id="467978" name="AutoShape 10"/>
            <p:cNvSpPr>
              <a:spLocks noChangeArrowheads="1"/>
            </p:cNvSpPr>
            <p:nvPr/>
          </p:nvSpPr>
          <p:spPr bwMode="auto">
            <a:xfrm>
              <a:off x="1584" y="2304"/>
              <a:ext cx="816" cy="336"/>
            </a:xfrm>
            <a:prstGeom prst="flowChartMagneticDisk">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結果</a:t>
              </a:r>
            </a:p>
          </p:txBody>
        </p:sp>
        <p:sp>
          <p:nvSpPr>
            <p:cNvPr id="467979" name="Text Box 11"/>
            <p:cNvSpPr txBox="1">
              <a:spLocks noChangeArrowheads="1"/>
            </p:cNvSpPr>
            <p:nvPr/>
          </p:nvSpPr>
          <p:spPr bwMode="auto">
            <a:xfrm>
              <a:off x="2400" y="2265"/>
              <a:ext cx="43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t>＝</a:t>
              </a:r>
            </a:p>
          </p:txBody>
        </p:sp>
        <p:sp>
          <p:nvSpPr>
            <p:cNvPr id="467980" name="Text Box 12"/>
            <p:cNvSpPr txBox="1">
              <a:spLocks noChangeArrowheads="1"/>
            </p:cNvSpPr>
            <p:nvPr/>
          </p:nvSpPr>
          <p:spPr bwMode="auto">
            <a:xfrm>
              <a:off x="3792" y="2265"/>
              <a:ext cx="43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rgbClr val="FF0066"/>
                  </a:solidFill>
                </a:rPr>
                <a:t>＋</a:t>
              </a:r>
            </a:p>
          </p:txBody>
        </p:sp>
        <p:sp>
          <p:nvSpPr>
            <p:cNvPr id="467981" name="AutoShape 13"/>
            <p:cNvSpPr>
              <a:spLocks noChangeArrowheads="1"/>
            </p:cNvSpPr>
            <p:nvPr/>
          </p:nvSpPr>
          <p:spPr bwMode="auto">
            <a:xfrm>
              <a:off x="4176" y="2256"/>
              <a:ext cx="1008" cy="336"/>
            </a:xfrm>
            <a:prstGeom prst="flowChartMagneticDisk">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ムダ・差異</a:t>
              </a:r>
            </a:p>
          </p:txBody>
        </p:sp>
      </p:grpSp>
      <p:sp>
        <p:nvSpPr>
          <p:cNvPr id="467982" name="AutoShape 14"/>
          <p:cNvSpPr>
            <a:spLocks noChangeArrowheads="1"/>
          </p:cNvSpPr>
          <p:nvPr/>
        </p:nvSpPr>
        <p:spPr bwMode="auto">
          <a:xfrm>
            <a:off x="4343400" y="1066800"/>
            <a:ext cx="1600200" cy="533400"/>
          </a:xfrm>
          <a:prstGeom prst="flowChartMagneticDisk">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計画・狙い</a:t>
            </a:r>
          </a:p>
        </p:txBody>
      </p:sp>
      <p:sp>
        <p:nvSpPr>
          <p:cNvPr id="467983" name="AutoShape 15"/>
          <p:cNvSpPr>
            <a:spLocks noChangeArrowheads="1"/>
          </p:cNvSpPr>
          <p:nvPr/>
        </p:nvSpPr>
        <p:spPr bwMode="auto">
          <a:xfrm>
            <a:off x="2438400" y="1066800"/>
            <a:ext cx="1295400" cy="533400"/>
          </a:xfrm>
          <a:prstGeom prst="flowChartMagneticDisk">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結果</a:t>
            </a:r>
          </a:p>
        </p:txBody>
      </p:sp>
      <p:sp>
        <p:nvSpPr>
          <p:cNvPr id="467984" name="Text Box 16"/>
          <p:cNvSpPr txBox="1">
            <a:spLocks noChangeArrowheads="1"/>
          </p:cNvSpPr>
          <p:nvPr/>
        </p:nvSpPr>
        <p:spPr bwMode="auto">
          <a:xfrm>
            <a:off x="3733800" y="1004888"/>
            <a:ext cx="685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t>＝</a:t>
            </a:r>
          </a:p>
        </p:txBody>
      </p:sp>
      <p:grpSp>
        <p:nvGrpSpPr>
          <p:cNvPr id="467985" name="Group 17"/>
          <p:cNvGrpSpPr>
            <a:grpSpLocks/>
          </p:cNvGrpSpPr>
          <p:nvPr/>
        </p:nvGrpSpPr>
        <p:grpSpPr bwMode="auto">
          <a:xfrm>
            <a:off x="5943600" y="1004888"/>
            <a:ext cx="2209800" cy="595312"/>
            <a:chOff x="3744" y="633"/>
            <a:chExt cx="1392" cy="375"/>
          </a:xfrm>
        </p:grpSpPr>
        <p:sp>
          <p:nvSpPr>
            <p:cNvPr id="467986" name="AutoShape 18"/>
            <p:cNvSpPr>
              <a:spLocks noChangeArrowheads="1"/>
            </p:cNvSpPr>
            <p:nvPr/>
          </p:nvSpPr>
          <p:spPr bwMode="auto">
            <a:xfrm>
              <a:off x="4128" y="672"/>
              <a:ext cx="1008" cy="336"/>
            </a:xfrm>
            <a:prstGeom prst="flowChartMagneticDisk">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t>ムダ・差異</a:t>
              </a:r>
            </a:p>
          </p:txBody>
        </p:sp>
        <p:sp>
          <p:nvSpPr>
            <p:cNvPr id="467987" name="Text Box 19"/>
            <p:cNvSpPr txBox="1">
              <a:spLocks noChangeArrowheads="1"/>
            </p:cNvSpPr>
            <p:nvPr/>
          </p:nvSpPr>
          <p:spPr bwMode="auto">
            <a:xfrm>
              <a:off x="3744" y="633"/>
              <a:ext cx="43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rgbClr val="FF0066"/>
                  </a:solidFill>
                </a:rPr>
                <a:t>＋</a:t>
              </a:r>
            </a:p>
          </p:txBody>
        </p:sp>
      </p:grpSp>
      <p:sp>
        <p:nvSpPr>
          <p:cNvPr id="467988" name="Rectangle 20"/>
          <p:cNvSpPr>
            <a:spLocks noChangeArrowheads="1"/>
          </p:cNvSpPr>
          <p:nvPr/>
        </p:nvSpPr>
        <p:spPr bwMode="auto">
          <a:xfrm>
            <a:off x="6096000" y="3429000"/>
            <a:ext cx="25146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Line 2"/>
          <p:cNvSpPr>
            <a:spLocks noChangeShapeType="1"/>
          </p:cNvSpPr>
          <p:nvPr/>
        </p:nvSpPr>
        <p:spPr bwMode="auto">
          <a:xfrm flipV="1">
            <a:off x="1625600" y="766763"/>
            <a:ext cx="4090988" cy="11112"/>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75" name="Text Box 3"/>
          <p:cNvSpPr txBox="1">
            <a:spLocks noChangeArrowheads="1"/>
          </p:cNvSpPr>
          <p:nvPr/>
        </p:nvSpPr>
        <p:spPr bwMode="auto">
          <a:xfrm>
            <a:off x="1431925" y="0"/>
            <a:ext cx="43164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800" b="1"/>
              <a:t>　  </a:t>
            </a:r>
            <a:r>
              <a:rPr lang="ja-JP" altLang="en-US" sz="4400" b="1">
                <a:latin typeface="HGP創英角ﾎﾟｯﾌﾟ体" pitchFamily="50" charset="-128"/>
                <a:ea typeface="HGP創英角ﾎﾟｯﾌﾟ体" pitchFamily="50" charset="-128"/>
              </a:rPr>
              <a:t>問 題 と 課 題</a:t>
            </a:r>
          </a:p>
        </p:txBody>
      </p:sp>
      <p:sp>
        <p:nvSpPr>
          <p:cNvPr id="387076" name="Rectangle 4"/>
          <p:cNvSpPr>
            <a:spLocks noChangeArrowheads="1"/>
          </p:cNvSpPr>
          <p:nvPr/>
        </p:nvSpPr>
        <p:spPr bwMode="auto">
          <a:xfrm>
            <a:off x="4114800" y="2590800"/>
            <a:ext cx="457200" cy="990600"/>
          </a:xfrm>
          <a:prstGeom prst="rect">
            <a:avLst/>
          </a:prstGeom>
          <a:gradFill rotWithShape="0">
            <a:gsLst>
              <a:gs pos="0">
                <a:schemeClr val="bg1"/>
              </a:gs>
              <a:gs pos="50000">
                <a:srgbClr val="FFFFFF"/>
              </a:gs>
              <a:gs pos="100000">
                <a:schemeClr val="bg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b="1"/>
              <a:t>目</a:t>
            </a:r>
          </a:p>
          <a:p>
            <a:pPr algn="ctr"/>
            <a:r>
              <a:rPr lang="ja-JP" altLang="en-US" sz="2800" b="1"/>
              <a:t>標</a:t>
            </a:r>
          </a:p>
        </p:txBody>
      </p:sp>
      <p:sp>
        <p:nvSpPr>
          <p:cNvPr id="387079" name="Text Box 7"/>
          <p:cNvSpPr txBox="1">
            <a:spLocks noChangeArrowheads="1"/>
          </p:cNvSpPr>
          <p:nvPr/>
        </p:nvSpPr>
        <p:spPr bwMode="auto">
          <a:xfrm>
            <a:off x="4114800" y="3810000"/>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p>
        </p:txBody>
      </p:sp>
      <p:sp>
        <p:nvSpPr>
          <p:cNvPr id="387080" name="Line 8"/>
          <p:cNvSpPr>
            <a:spLocks noChangeShapeType="1"/>
          </p:cNvSpPr>
          <p:nvPr/>
        </p:nvSpPr>
        <p:spPr bwMode="auto">
          <a:xfrm flipV="1">
            <a:off x="685800" y="5014913"/>
            <a:ext cx="3352800" cy="0"/>
          </a:xfrm>
          <a:prstGeom prst="line">
            <a:avLst/>
          </a:prstGeom>
          <a:noFill/>
          <a:ln w="317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81" name="Line 9"/>
          <p:cNvSpPr>
            <a:spLocks noChangeShapeType="1"/>
          </p:cNvSpPr>
          <p:nvPr/>
        </p:nvSpPr>
        <p:spPr bwMode="auto">
          <a:xfrm>
            <a:off x="4800600" y="4114800"/>
            <a:ext cx="0" cy="90963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82" name="Rectangle 10"/>
          <p:cNvSpPr>
            <a:spLocks noChangeArrowheads="1"/>
          </p:cNvSpPr>
          <p:nvPr/>
        </p:nvSpPr>
        <p:spPr bwMode="auto">
          <a:xfrm>
            <a:off x="457200" y="3657600"/>
            <a:ext cx="457200" cy="990600"/>
          </a:xfrm>
          <a:prstGeom prst="rect">
            <a:avLst/>
          </a:prstGeom>
          <a:gradFill rotWithShape="0">
            <a:gsLst>
              <a:gs pos="0">
                <a:schemeClr val="hlink"/>
              </a:gs>
              <a:gs pos="50000">
                <a:srgbClr val="FFFFFF"/>
              </a:gs>
              <a:gs pos="100000">
                <a:schemeClr val="hlink"/>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b="1"/>
              <a:t>現</a:t>
            </a:r>
          </a:p>
          <a:p>
            <a:pPr algn="ctr"/>
            <a:r>
              <a:rPr lang="ja-JP" altLang="en-US" sz="2800" b="1"/>
              <a:t>在</a:t>
            </a:r>
          </a:p>
        </p:txBody>
      </p:sp>
      <p:sp>
        <p:nvSpPr>
          <p:cNvPr id="387083" name="Text Box 11"/>
          <p:cNvSpPr txBox="1">
            <a:spLocks noChangeArrowheads="1"/>
          </p:cNvSpPr>
          <p:nvPr/>
        </p:nvSpPr>
        <p:spPr bwMode="auto">
          <a:xfrm>
            <a:off x="4768850" y="4191000"/>
            <a:ext cx="14033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a:effectLst>
                  <a:outerShdw blurRad="38100" dist="38100" dir="2700000" algn="tl">
                    <a:srgbClr val="FFFFFF"/>
                  </a:outerShdw>
                </a:effectLst>
              </a:rPr>
              <a:t>差：問題</a:t>
            </a:r>
          </a:p>
          <a:p>
            <a:r>
              <a:rPr lang="ja-JP" altLang="en-US" sz="2000" b="1">
                <a:effectLst>
                  <a:outerShdw blurRad="38100" dist="38100" dir="2700000" algn="tl">
                    <a:srgbClr val="FFFFFF"/>
                  </a:outerShdw>
                </a:effectLst>
              </a:rPr>
              <a:t>（悪さ加減）</a:t>
            </a:r>
          </a:p>
        </p:txBody>
      </p:sp>
      <p:sp>
        <p:nvSpPr>
          <p:cNvPr id="387084" name="Text Box 12"/>
          <p:cNvSpPr txBox="1">
            <a:spLocks noChangeArrowheads="1"/>
          </p:cNvSpPr>
          <p:nvPr/>
        </p:nvSpPr>
        <p:spPr bwMode="auto">
          <a:xfrm rot="20820000">
            <a:off x="685800" y="3962400"/>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effectLst>
                  <a:outerShdw blurRad="38100" dist="38100" dir="2700000" algn="tl">
                    <a:srgbClr val="FFFFFF"/>
                  </a:outerShdw>
                </a:effectLst>
              </a:rPr>
              <a:t>あるべき姿</a:t>
            </a:r>
            <a:r>
              <a:rPr lang="ja-JP" altLang="en-US" sz="2000" b="1">
                <a:effectLst>
                  <a:outerShdw blurRad="38100" dist="38100" dir="2700000" algn="tl">
                    <a:srgbClr val="FFFFFF"/>
                  </a:outerShdw>
                </a:effectLst>
              </a:rPr>
              <a:t>（維持・改善）→</a:t>
            </a:r>
            <a:endParaRPr lang="ja-JP" altLang="en-US" b="1">
              <a:effectLst>
                <a:outerShdw blurRad="38100" dist="38100" dir="2700000" algn="tl">
                  <a:srgbClr val="FFFFFF"/>
                </a:outerShdw>
              </a:effectLst>
            </a:endParaRPr>
          </a:p>
        </p:txBody>
      </p:sp>
      <p:sp>
        <p:nvSpPr>
          <p:cNvPr id="387086" name="Rectangle 14"/>
          <p:cNvSpPr>
            <a:spLocks noChangeArrowheads="1"/>
          </p:cNvSpPr>
          <p:nvPr/>
        </p:nvSpPr>
        <p:spPr bwMode="auto">
          <a:xfrm>
            <a:off x="238125" y="1371600"/>
            <a:ext cx="3730625" cy="1524000"/>
          </a:xfrm>
          <a:prstGeom prst="rect">
            <a:avLst/>
          </a:prstGeom>
          <a:gradFill rotWithShape="1">
            <a:gsLst>
              <a:gs pos="0">
                <a:srgbClr val="FFFF00">
                  <a:gamma/>
                  <a:tint val="0"/>
                  <a:invGamma/>
                </a:srgbClr>
              </a:gs>
              <a:gs pos="100000">
                <a:srgbClr val="FFFF00"/>
              </a:gs>
            </a:gsLst>
            <a:path path="shape">
              <a:fillToRect l="50000" t="50000" r="50000" b="50000"/>
            </a:path>
          </a:gradFill>
          <a:ln w="9525">
            <a:solidFill>
              <a:schemeClr val="tx1"/>
            </a:solidFill>
            <a:miter lim="800000"/>
            <a:headEnd/>
            <a:tailEnd/>
          </a:ln>
          <a:effectLst>
            <a:outerShdw dist="107763" dir="2700000" algn="ctr" rotWithShape="0">
              <a:schemeClr val="bg2"/>
            </a:outerShdw>
          </a:effectLst>
        </p:spPr>
        <p:txBody>
          <a:bodyPr wrap="none" anchor="ctr"/>
          <a:lstStyle/>
          <a:p>
            <a:endParaRPr lang="en-US" altLang="ja-JP" sz="2000" b="1"/>
          </a:p>
          <a:p>
            <a:r>
              <a:rPr lang="ja-JP" altLang="en-US" sz="2000" b="1"/>
              <a:t>現状の水準とねらいとにギャップ</a:t>
            </a:r>
          </a:p>
          <a:p>
            <a:r>
              <a:rPr lang="ja-JP" altLang="en-US" sz="2000" b="1"/>
              <a:t>がある場合、そのギャップを既存</a:t>
            </a:r>
          </a:p>
          <a:p>
            <a:r>
              <a:rPr lang="ja-JP" altLang="en-US" sz="2000" b="1"/>
              <a:t>のやり方を前提として解決しよう</a:t>
            </a:r>
          </a:p>
          <a:p>
            <a:r>
              <a:rPr lang="ja-JP" altLang="en-US" sz="2000" b="1"/>
              <a:t>とする活動</a:t>
            </a:r>
          </a:p>
          <a:p>
            <a:endParaRPr lang="en-US" altLang="ja-JP" sz="2000" b="1"/>
          </a:p>
        </p:txBody>
      </p:sp>
      <p:sp>
        <p:nvSpPr>
          <p:cNvPr id="387087" name="Rectangle 15"/>
          <p:cNvSpPr>
            <a:spLocks noChangeArrowheads="1"/>
          </p:cNvSpPr>
          <p:nvPr/>
        </p:nvSpPr>
        <p:spPr bwMode="auto">
          <a:xfrm>
            <a:off x="1246188" y="985838"/>
            <a:ext cx="1412875" cy="466725"/>
          </a:xfrm>
          <a:prstGeom prst="rect">
            <a:avLst/>
          </a:prstGeom>
          <a:gradFill rotWithShape="1">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ja-JP" altLang="en-US" b="1">
                <a:effectLst>
                  <a:outerShdw blurRad="38100" dist="38100" dir="2700000" algn="tl">
                    <a:srgbClr val="FFFFFF"/>
                  </a:outerShdw>
                </a:effectLst>
              </a:rPr>
              <a:t>問題解決</a:t>
            </a:r>
          </a:p>
        </p:txBody>
      </p:sp>
      <p:sp>
        <p:nvSpPr>
          <p:cNvPr id="387088" name="Text Box 16"/>
          <p:cNvSpPr txBox="1">
            <a:spLocks noChangeArrowheads="1"/>
          </p:cNvSpPr>
          <p:nvPr/>
        </p:nvSpPr>
        <p:spPr bwMode="auto">
          <a:xfrm>
            <a:off x="457200" y="4724400"/>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p>
        </p:txBody>
      </p:sp>
      <p:sp>
        <p:nvSpPr>
          <p:cNvPr id="387089" name="Text Box 17"/>
          <p:cNvSpPr txBox="1">
            <a:spLocks noChangeArrowheads="1"/>
          </p:cNvSpPr>
          <p:nvPr/>
        </p:nvSpPr>
        <p:spPr bwMode="auto">
          <a:xfrm>
            <a:off x="2438400" y="4743450"/>
            <a:ext cx="9144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solidFill>
                  <a:srgbClr val="FF0000"/>
                </a:solidFill>
              </a:rPr>
              <a:t>成行</a:t>
            </a:r>
          </a:p>
        </p:txBody>
      </p:sp>
      <p:sp>
        <p:nvSpPr>
          <p:cNvPr id="387090" name="Rectangle 18"/>
          <p:cNvSpPr>
            <a:spLocks noChangeArrowheads="1"/>
          </p:cNvSpPr>
          <p:nvPr/>
        </p:nvSpPr>
        <p:spPr bwMode="auto">
          <a:xfrm>
            <a:off x="4157663" y="4114800"/>
            <a:ext cx="381000" cy="914400"/>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387091" name="Rectangle 19"/>
          <p:cNvSpPr>
            <a:spLocks noChangeArrowheads="1"/>
          </p:cNvSpPr>
          <p:nvPr/>
        </p:nvSpPr>
        <p:spPr bwMode="auto">
          <a:xfrm>
            <a:off x="7032625" y="762000"/>
            <a:ext cx="457200" cy="990600"/>
          </a:xfrm>
          <a:prstGeom prst="rect">
            <a:avLst/>
          </a:prstGeom>
          <a:gradFill rotWithShape="0">
            <a:gsLst>
              <a:gs pos="0">
                <a:srgbClr val="FFFF99"/>
              </a:gs>
              <a:gs pos="50000">
                <a:srgbClr val="FFFFFF"/>
              </a:gs>
              <a:gs pos="100000">
                <a:srgbClr val="FFFF99"/>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800" b="1"/>
              <a:t>未</a:t>
            </a:r>
          </a:p>
          <a:p>
            <a:pPr algn="ctr"/>
            <a:r>
              <a:rPr lang="ja-JP" altLang="en-US" sz="2800" b="1"/>
              <a:t>来</a:t>
            </a:r>
          </a:p>
        </p:txBody>
      </p:sp>
      <p:sp>
        <p:nvSpPr>
          <p:cNvPr id="387092" name="Line 20"/>
          <p:cNvSpPr>
            <a:spLocks noChangeShapeType="1"/>
          </p:cNvSpPr>
          <p:nvPr/>
        </p:nvSpPr>
        <p:spPr bwMode="auto">
          <a:xfrm flipV="1">
            <a:off x="152400" y="2971800"/>
            <a:ext cx="8618538" cy="213360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93" name="Line 21"/>
          <p:cNvSpPr>
            <a:spLocks noChangeShapeType="1"/>
          </p:cNvSpPr>
          <p:nvPr/>
        </p:nvSpPr>
        <p:spPr bwMode="auto">
          <a:xfrm>
            <a:off x="4152900" y="5024438"/>
            <a:ext cx="800100" cy="47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94" name="Line 22"/>
          <p:cNvSpPr>
            <a:spLocks noChangeShapeType="1"/>
          </p:cNvSpPr>
          <p:nvPr/>
        </p:nvSpPr>
        <p:spPr bwMode="auto">
          <a:xfrm>
            <a:off x="4171950" y="4124325"/>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95" name="Text Box 23"/>
          <p:cNvSpPr txBox="1">
            <a:spLocks noChangeArrowheads="1"/>
          </p:cNvSpPr>
          <p:nvPr/>
        </p:nvSpPr>
        <p:spPr bwMode="auto">
          <a:xfrm>
            <a:off x="7058025" y="3095625"/>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p>
        </p:txBody>
      </p:sp>
      <p:sp>
        <p:nvSpPr>
          <p:cNvPr id="387097" name="Rectangle 25"/>
          <p:cNvSpPr>
            <a:spLocks noChangeArrowheads="1"/>
          </p:cNvSpPr>
          <p:nvPr/>
        </p:nvSpPr>
        <p:spPr bwMode="auto">
          <a:xfrm>
            <a:off x="7108825" y="3429000"/>
            <a:ext cx="347663" cy="609600"/>
          </a:xfrm>
          <a:prstGeom prst="rect">
            <a:avLst/>
          </a:prstGeom>
          <a:solidFill>
            <a:srgbClr val="FF0000"/>
          </a:solidFill>
          <a:ln w="9525">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387098" name="Line 26"/>
          <p:cNvSpPr>
            <a:spLocks noChangeShapeType="1"/>
          </p:cNvSpPr>
          <p:nvPr/>
        </p:nvSpPr>
        <p:spPr bwMode="auto">
          <a:xfrm flipV="1">
            <a:off x="4330700" y="4038600"/>
            <a:ext cx="4356100" cy="1588"/>
          </a:xfrm>
          <a:prstGeom prst="line">
            <a:avLst/>
          </a:prstGeom>
          <a:noFill/>
          <a:ln w="317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099" name="Text Box 27"/>
          <p:cNvSpPr txBox="1">
            <a:spLocks noChangeArrowheads="1"/>
          </p:cNvSpPr>
          <p:nvPr/>
        </p:nvSpPr>
        <p:spPr bwMode="auto">
          <a:xfrm>
            <a:off x="7716838" y="3762375"/>
            <a:ext cx="93821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b="1">
                <a:solidFill>
                  <a:srgbClr val="FF0000"/>
                </a:solidFill>
              </a:rPr>
              <a:t>成行</a:t>
            </a:r>
          </a:p>
        </p:txBody>
      </p:sp>
      <p:sp>
        <p:nvSpPr>
          <p:cNvPr id="387100" name="Line 28"/>
          <p:cNvSpPr>
            <a:spLocks noChangeShapeType="1"/>
          </p:cNvSpPr>
          <p:nvPr/>
        </p:nvSpPr>
        <p:spPr bwMode="auto">
          <a:xfrm>
            <a:off x="7751763" y="1890713"/>
            <a:ext cx="1587" cy="1309687"/>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101" name="Line 29"/>
          <p:cNvSpPr>
            <a:spLocks noChangeShapeType="1"/>
          </p:cNvSpPr>
          <p:nvPr/>
        </p:nvSpPr>
        <p:spPr bwMode="auto">
          <a:xfrm flipV="1">
            <a:off x="4406900" y="1905000"/>
            <a:ext cx="2679700" cy="2133600"/>
          </a:xfrm>
          <a:prstGeom prst="line">
            <a:avLst/>
          </a:prstGeom>
          <a:noFill/>
          <a:ln w="317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102" name="Text Box 30"/>
          <p:cNvSpPr txBox="1">
            <a:spLocks noChangeArrowheads="1"/>
          </p:cNvSpPr>
          <p:nvPr/>
        </p:nvSpPr>
        <p:spPr bwMode="auto">
          <a:xfrm>
            <a:off x="7556500" y="914400"/>
            <a:ext cx="1581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ja-JP" altLang="en-US" b="1">
                <a:solidFill>
                  <a:schemeClr val="accent2"/>
                </a:solidFill>
                <a:effectLst>
                  <a:outerShdw blurRad="38100" dist="38100" dir="2700000" algn="tl">
                    <a:srgbClr val="000000"/>
                  </a:outerShdw>
                </a:effectLst>
              </a:rPr>
              <a:t>ありたい姿</a:t>
            </a:r>
          </a:p>
          <a:p>
            <a:pPr algn="ctr"/>
            <a:r>
              <a:rPr lang="ja-JP" altLang="en-US" sz="2000" b="1">
                <a:solidFill>
                  <a:schemeClr val="accent2"/>
                </a:solidFill>
                <a:effectLst>
                  <a:outerShdw blurRad="38100" dist="38100" dir="2700000" algn="tl">
                    <a:srgbClr val="000000"/>
                  </a:outerShdw>
                </a:effectLst>
              </a:rPr>
              <a:t>（変革・革新）</a:t>
            </a:r>
            <a:endParaRPr lang="ja-JP" altLang="en-US" b="1">
              <a:solidFill>
                <a:schemeClr val="accent2"/>
              </a:solidFill>
              <a:effectLst>
                <a:outerShdw blurRad="38100" dist="38100" dir="2700000" algn="tl">
                  <a:srgbClr val="000000"/>
                </a:outerShdw>
              </a:effectLst>
            </a:endParaRPr>
          </a:p>
        </p:txBody>
      </p:sp>
      <p:sp>
        <p:nvSpPr>
          <p:cNvPr id="387103" name="Text Box 31"/>
          <p:cNvSpPr txBox="1">
            <a:spLocks noChangeArrowheads="1"/>
          </p:cNvSpPr>
          <p:nvPr/>
        </p:nvSpPr>
        <p:spPr bwMode="auto">
          <a:xfrm>
            <a:off x="7683500" y="2124075"/>
            <a:ext cx="13954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a:effectLst>
                  <a:outerShdw blurRad="38100" dist="38100" dir="2700000" algn="tl">
                    <a:srgbClr val="FFFFFF"/>
                  </a:outerShdw>
                </a:effectLst>
              </a:rPr>
              <a:t>差：課題</a:t>
            </a:r>
          </a:p>
          <a:p>
            <a:r>
              <a:rPr lang="ja-JP" altLang="en-US" sz="2000" b="1">
                <a:effectLst>
                  <a:outerShdw blurRad="38100" dist="38100" dir="2700000" algn="tl">
                    <a:srgbClr val="FFFFFF"/>
                  </a:outerShdw>
                </a:effectLst>
              </a:rPr>
              <a:t>（良さ加減）</a:t>
            </a:r>
          </a:p>
        </p:txBody>
      </p:sp>
      <p:sp>
        <p:nvSpPr>
          <p:cNvPr id="387104" name="Rectangle 32"/>
          <p:cNvSpPr>
            <a:spLocks noChangeArrowheads="1"/>
          </p:cNvSpPr>
          <p:nvPr/>
        </p:nvSpPr>
        <p:spPr bwMode="auto">
          <a:xfrm>
            <a:off x="6064250" y="4991100"/>
            <a:ext cx="2986088" cy="1447800"/>
          </a:xfrm>
          <a:prstGeom prst="rect">
            <a:avLst/>
          </a:prstGeom>
          <a:gradFill rotWithShape="1">
            <a:gsLst>
              <a:gs pos="0">
                <a:srgbClr val="00FFFF">
                  <a:gamma/>
                  <a:tint val="6275"/>
                  <a:invGamma/>
                </a:srgbClr>
              </a:gs>
              <a:gs pos="100000">
                <a:srgbClr val="00FFFF"/>
              </a:gs>
            </a:gsLst>
            <a:path path="shape">
              <a:fillToRect l="50000" t="50000" r="50000" b="50000"/>
            </a:path>
          </a:gradFill>
          <a:ln w="9525">
            <a:solidFill>
              <a:schemeClr val="tx1"/>
            </a:solidFill>
            <a:miter lim="800000"/>
            <a:headEnd/>
            <a:tailEnd/>
          </a:ln>
          <a:effectLst>
            <a:outerShdw dist="107763" dir="2700000" algn="ctr" rotWithShape="0">
              <a:schemeClr val="bg2"/>
            </a:outerShdw>
          </a:effectLst>
        </p:spPr>
        <p:txBody>
          <a:bodyPr wrap="none" anchor="ctr"/>
          <a:lstStyle/>
          <a:p>
            <a:endParaRPr lang="en-US" altLang="ja-JP" sz="2000" b="1"/>
          </a:p>
          <a:p>
            <a:r>
              <a:rPr lang="ja-JP" altLang="en-US" sz="2000" b="1"/>
              <a:t>ねらいを達成するために、</a:t>
            </a:r>
          </a:p>
          <a:p>
            <a:r>
              <a:rPr lang="ja-JP" altLang="en-US" sz="2000" b="1"/>
              <a:t>新たにやり方を創り出して</a:t>
            </a:r>
          </a:p>
          <a:p>
            <a:r>
              <a:rPr lang="ja-JP" altLang="en-US" sz="2000" b="1"/>
              <a:t>達成しようとする活動</a:t>
            </a:r>
          </a:p>
          <a:p>
            <a:endParaRPr lang="en-US" altLang="ja-JP" sz="2000" b="1"/>
          </a:p>
        </p:txBody>
      </p:sp>
      <p:sp>
        <p:nvSpPr>
          <p:cNvPr id="387106" name="Line 34"/>
          <p:cNvSpPr>
            <a:spLocks noChangeShapeType="1"/>
          </p:cNvSpPr>
          <p:nvPr/>
        </p:nvSpPr>
        <p:spPr bwMode="auto">
          <a:xfrm flipV="1">
            <a:off x="7432675" y="3352800"/>
            <a:ext cx="1406525" cy="1588"/>
          </a:xfrm>
          <a:prstGeom prst="line">
            <a:avLst/>
          </a:prstGeom>
          <a:noFill/>
          <a:ln w="317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107" name="Rectangle 35"/>
          <p:cNvSpPr>
            <a:spLocks noChangeArrowheads="1"/>
          </p:cNvSpPr>
          <p:nvPr/>
        </p:nvSpPr>
        <p:spPr bwMode="auto">
          <a:xfrm>
            <a:off x="6777038" y="4662488"/>
            <a:ext cx="1412875" cy="466725"/>
          </a:xfrm>
          <a:prstGeom prst="rect">
            <a:avLst/>
          </a:prstGeom>
          <a:gradFill rotWithShape="1">
            <a:gsLst>
              <a:gs pos="0">
                <a:srgbClr val="00FFFF"/>
              </a:gs>
              <a:gs pos="50000">
                <a:srgbClr val="00FFFF">
                  <a:gamma/>
                  <a:tint val="0"/>
                  <a:invGamma/>
                </a:srgbClr>
              </a:gs>
              <a:gs pos="100000">
                <a:srgbClr val="00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ja-JP" altLang="en-US" b="1">
                <a:effectLst>
                  <a:outerShdw blurRad="38100" dist="38100" dir="2700000" algn="tl">
                    <a:srgbClr val="FFFFFF"/>
                  </a:outerShdw>
                </a:effectLst>
              </a:rPr>
              <a:t>課題達成</a:t>
            </a:r>
          </a:p>
        </p:txBody>
      </p:sp>
      <p:sp>
        <p:nvSpPr>
          <p:cNvPr id="387108" name="Rectangle 36"/>
          <p:cNvSpPr>
            <a:spLocks noChangeArrowheads="1"/>
          </p:cNvSpPr>
          <p:nvPr/>
        </p:nvSpPr>
        <p:spPr bwMode="auto">
          <a:xfrm>
            <a:off x="7073900" y="1905000"/>
            <a:ext cx="390525" cy="1295400"/>
          </a:xfrm>
          <a:prstGeom prst="rect">
            <a:avLst/>
          </a:prstGeom>
          <a:solidFill>
            <a:srgbClr val="FFFF99"/>
          </a:solidFill>
          <a:ln w="9525">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387110" name="Line 38"/>
          <p:cNvSpPr>
            <a:spLocks noChangeShapeType="1"/>
          </p:cNvSpPr>
          <p:nvPr/>
        </p:nvSpPr>
        <p:spPr bwMode="auto">
          <a:xfrm flipV="1">
            <a:off x="7080250" y="1919288"/>
            <a:ext cx="860425"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7111" name="Line 39"/>
          <p:cNvSpPr>
            <a:spLocks noChangeShapeType="1"/>
          </p:cNvSpPr>
          <p:nvPr/>
        </p:nvSpPr>
        <p:spPr bwMode="auto">
          <a:xfrm flipV="1">
            <a:off x="7053263" y="3214688"/>
            <a:ext cx="860425"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003" name="AutoShape 1051"/>
          <p:cNvSpPr>
            <a:spLocks noChangeArrowheads="1"/>
          </p:cNvSpPr>
          <p:nvPr/>
        </p:nvSpPr>
        <p:spPr bwMode="auto">
          <a:xfrm>
            <a:off x="4687888" y="1497013"/>
            <a:ext cx="4456112" cy="3802062"/>
          </a:xfrm>
          <a:prstGeom prst="roundRect">
            <a:avLst>
              <a:gd name="adj" fmla="val 7139"/>
            </a:avLst>
          </a:prstGeom>
          <a:solidFill>
            <a:srgbClr val="CC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3002" name="AutoShape 1050"/>
          <p:cNvSpPr>
            <a:spLocks noChangeArrowheads="1"/>
          </p:cNvSpPr>
          <p:nvPr/>
        </p:nvSpPr>
        <p:spPr bwMode="auto">
          <a:xfrm>
            <a:off x="0" y="1481138"/>
            <a:ext cx="4586288" cy="3802062"/>
          </a:xfrm>
          <a:prstGeom prst="roundRect">
            <a:avLst>
              <a:gd name="adj" fmla="val 7139"/>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78" name="Text Box 1026"/>
          <p:cNvSpPr txBox="1">
            <a:spLocks noChangeArrowheads="1"/>
          </p:cNvSpPr>
          <p:nvPr/>
        </p:nvSpPr>
        <p:spPr bwMode="auto">
          <a:xfrm>
            <a:off x="1333500" y="812800"/>
            <a:ext cx="6019800" cy="65087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3600">
                <a:ea typeface="HGS創英角ﾎﾟｯﾌﾟ体" pitchFamily="50" charset="-128"/>
              </a:rPr>
              <a:t>現在の「姿」をつかむ</a:t>
            </a:r>
          </a:p>
        </p:txBody>
      </p:sp>
      <p:sp>
        <p:nvSpPr>
          <p:cNvPr id="382979" name="Text Box 1027"/>
          <p:cNvSpPr txBox="1">
            <a:spLocks noChangeArrowheads="1"/>
          </p:cNvSpPr>
          <p:nvPr/>
        </p:nvSpPr>
        <p:spPr bwMode="auto">
          <a:xfrm>
            <a:off x="1333500" y="5422900"/>
            <a:ext cx="6019800" cy="65087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3600"/>
              <a:t>立てた対策を実施する</a:t>
            </a:r>
          </a:p>
        </p:txBody>
      </p:sp>
      <p:sp>
        <p:nvSpPr>
          <p:cNvPr id="382981" name="Text Box 1029"/>
          <p:cNvSpPr txBox="1">
            <a:spLocks noChangeArrowheads="1"/>
          </p:cNvSpPr>
          <p:nvPr/>
        </p:nvSpPr>
        <p:spPr bwMode="auto">
          <a:xfrm>
            <a:off x="5172075" y="2105025"/>
            <a:ext cx="3352800" cy="528638"/>
          </a:xfrm>
          <a:prstGeom prst="rect">
            <a:avLst/>
          </a:prstGeom>
          <a:solidFill>
            <a:srgbClr val="00FFFF">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b="1"/>
              <a:t>課題達成型活動</a:t>
            </a:r>
          </a:p>
        </p:txBody>
      </p:sp>
      <p:sp>
        <p:nvSpPr>
          <p:cNvPr id="382982" name="AutoShape 1030"/>
          <p:cNvSpPr>
            <a:spLocks noChangeArrowheads="1"/>
          </p:cNvSpPr>
          <p:nvPr/>
        </p:nvSpPr>
        <p:spPr bwMode="auto">
          <a:xfrm>
            <a:off x="6615113" y="17303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83" name="AutoShape 1031"/>
          <p:cNvSpPr>
            <a:spLocks noChangeArrowheads="1"/>
          </p:cNvSpPr>
          <p:nvPr/>
        </p:nvSpPr>
        <p:spPr bwMode="auto">
          <a:xfrm>
            <a:off x="6615113" y="26955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84" name="AutoShape 1032"/>
          <p:cNvSpPr>
            <a:spLocks noChangeArrowheads="1"/>
          </p:cNvSpPr>
          <p:nvPr/>
        </p:nvSpPr>
        <p:spPr bwMode="auto">
          <a:xfrm>
            <a:off x="6615113" y="33813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85" name="AutoShape 1033"/>
          <p:cNvSpPr>
            <a:spLocks noChangeArrowheads="1"/>
          </p:cNvSpPr>
          <p:nvPr/>
        </p:nvSpPr>
        <p:spPr bwMode="auto">
          <a:xfrm>
            <a:off x="6615113" y="40671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87" name="Text Box 1035"/>
          <p:cNvSpPr txBox="1">
            <a:spLocks noChangeArrowheads="1"/>
          </p:cNvSpPr>
          <p:nvPr/>
        </p:nvSpPr>
        <p:spPr bwMode="auto">
          <a:xfrm>
            <a:off x="4791075" y="3000375"/>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t>活動後の「ありたい」姿を想定する</a:t>
            </a:r>
          </a:p>
        </p:txBody>
      </p:sp>
      <p:sp>
        <p:nvSpPr>
          <p:cNvPr id="382988" name="Text Box 1036"/>
          <p:cNvSpPr txBox="1">
            <a:spLocks noChangeArrowheads="1"/>
          </p:cNvSpPr>
          <p:nvPr/>
        </p:nvSpPr>
        <p:spPr bwMode="auto">
          <a:xfrm>
            <a:off x="5019675" y="3686175"/>
            <a:ext cx="3962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rgbClr val="FF0000"/>
                </a:solidFill>
              </a:rPr>
              <a:t>「ありたい」姿の良さを追求</a:t>
            </a:r>
            <a:r>
              <a:rPr lang="ja-JP" altLang="en-US" sz="2000" b="1"/>
              <a:t>する</a:t>
            </a:r>
          </a:p>
        </p:txBody>
      </p:sp>
      <p:sp>
        <p:nvSpPr>
          <p:cNvPr id="382989" name="Text Box 1037"/>
          <p:cNvSpPr txBox="1">
            <a:spLocks noChangeArrowheads="1"/>
          </p:cNvSpPr>
          <p:nvPr/>
        </p:nvSpPr>
        <p:spPr bwMode="auto">
          <a:xfrm>
            <a:off x="4714875" y="4371975"/>
            <a:ext cx="434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t>良さの狙い所に着目して対策をたてる</a:t>
            </a:r>
          </a:p>
        </p:txBody>
      </p:sp>
      <p:sp>
        <p:nvSpPr>
          <p:cNvPr id="382990" name="AutoShape 1038"/>
          <p:cNvSpPr>
            <a:spLocks noChangeArrowheads="1"/>
          </p:cNvSpPr>
          <p:nvPr/>
        </p:nvSpPr>
        <p:spPr bwMode="auto">
          <a:xfrm>
            <a:off x="6615113" y="48291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92" name="Text Box 1040"/>
          <p:cNvSpPr txBox="1">
            <a:spLocks noChangeArrowheads="1"/>
          </p:cNvSpPr>
          <p:nvPr/>
        </p:nvSpPr>
        <p:spPr bwMode="auto">
          <a:xfrm>
            <a:off x="307975" y="2132013"/>
            <a:ext cx="3352800" cy="528637"/>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ja-JP" altLang="en-US" sz="2800" b="1"/>
              <a:t>問題解決型活動</a:t>
            </a:r>
          </a:p>
        </p:txBody>
      </p:sp>
      <p:sp>
        <p:nvSpPr>
          <p:cNvPr id="382993" name="AutoShape 1041"/>
          <p:cNvSpPr>
            <a:spLocks noChangeArrowheads="1"/>
          </p:cNvSpPr>
          <p:nvPr/>
        </p:nvSpPr>
        <p:spPr bwMode="auto">
          <a:xfrm>
            <a:off x="1679575" y="17430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94" name="AutoShape 1042"/>
          <p:cNvSpPr>
            <a:spLocks noChangeArrowheads="1"/>
          </p:cNvSpPr>
          <p:nvPr/>
        </p:nvSpPr>
        <p:spPr bwMode="auto">
          <a:xfrm>
            <a:off x="1679575" y="27082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95" name="AutoShape 1043"/>
          <p:cNvSpPr>
            <a:spLocks noChangeArrowheads="1"/>
          </p:cNvSpPr>
          <p:nvPr/>
        </p:nvSpPr>
        <p:spPr bwMode="auto">
          <a:xfrm>
            <a:off x="1679575" y="33940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82996" name="AutoShape 1044"/>
          <p:cNvSpPr>
            <a:spLocks noChangeArrowheads="1"/>
          </p:cNvSpPr>
          <p:nvPr/>
        </p:nvSpPr>
        <p:spPr bwMode="auto">
          <a:xfrm>
            <a:off x="1679575" y="40798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82997" name="Group 1045"/>
          <p:cNvGrpSpPr>
            <a:grpSpLocks/>
          </p:cNvGrpSpPr>
          <p:nvPr/>
        </p:nvGrpSpPr>
        <p:grpSpPr bwMode="auto">
          <a:xfrm>
            <a:off x="79375" y="3013075"/>
            <a:ext cx="4572000" cy="1768475"/>
            <a:chOff x="2784" y="2256"/>
            <a:chExt cx="2880" cy="1114"/>
          </a:xfrm>
        </p:grpSpPr>
        <p:sp>
          <p:nvSpPr>
            <p:cNvPr id="382998" name="Text Box 1046"/>
            <p:cNvSpPr txBox="1">
              <a:spLocks noChangeArrowheads="1"/>
            </p:cNvSpPr>
            <p:nvPr/>
          </p:nvSpPr>
          <p:spPr bwMode="auto">
            <a:xfrm>
              <a:off x="2880" y="2256"/>
              <a:ext cx="268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t>活動後の「あるべき姿」を確認する</a:t>
              </a:r>
            </a:p>
          </p:txBody>
        </p:sp>
        <p:sp>
          <p:nvSpPr>
            <p:cNvPr id="382999" name="Text Box 1047"/>
            <p:cNvSpPr txBox="1">
              <a:spLocks noChangeArrowheads="1"/>
            </p:cNvSpPr>
            <p:nvPr/>
          </p:nvSpPr>
          <p:spPr bwMode="auto">
            <a:xfrm>
              <a:off x="2832" y="2688"/>
              <a:ext cx="24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t>　　</a:t>
              </a:r>
              <a:r>
                <a:rPr lang="ja-JP" altLang="en-US" sz="2000" b="1">
                  <a:solidFill>
                    <a:srgbClr val="FF0000"/>
                  </a:solidFill>
                </a:rPr>
                <a:t>現在の「姿」の悪さを追求</a:t>
              </a:r>
              <a:r>
                <a:rPr lang="ja-JP" altLang="en-US" sz="2000" b="1"/>
                <a:t>する</a:t>
              </a:r>
            </a:p>
          </p:txBody>
        </p:sp>
        <p:sp>
          <p:nvSpPr>
            <p:cNvPr id="383000" name="Text Box 1048"/>
            <p:cNvSpPr txBox="1">
              <a:spLocks noChangeArrowheads="1"/>
            </p:cNvSpPr>
            <p:nvPr/>
          </p:nvSpPr>
          <p:spPr bwMode="auto">
            <a:xfrm>
              <a:off x="2784" y="3120"/>
              <a:ext cx="288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t>悪さの核心原因を除去する対策をたてる</a:t>
              </a:r>
            </a:p>
          </p:txBody>
        </p:sp>
      </p:grpSp>
      <p:sp>
        <p:nvSpPr>
          <p:cNvPr id="383001" name="AutoShape 1049"/>
          <p:cNvSpPr>
            <a:spLocks noChangeArrowheads="1"/>
          </p:cNvSpPr>
          <p:nvPr/>
        </p:nvSpPr>
        <p:spPr bwMode="auto">
          <a:xfrm>
            <a:off x="1679575" y="4841875"/>
            <a:ext cx="304800"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22" name="Rectangle 38"/>
          <p:cNvSpPr>
            <a:spLocks noChangeArrowheads="1"/>
          </p:cNvSpPr>
          <p:nvPr/>
        </p:nvSpPr>
        <p:spPr bwMode="auto">
          <a:xfrm>
            <a:off x="685800" y="6172200"/>
            <a:ext cx="14478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86" name="Rectangle 2"/>
          <p:cNvSpPr>
            <a:spLocks noChangeArrowheads="1"/>
          </p:cNvSpPr>
          <p:nvPr/>
        </p:nvSpPr>
        <p:spPr bwMode="auto">
          <a:xfrm>
            <a:off x="381000" y="247650"/>
            <a:ext cx="19050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800" b="1">
              <a:solidFill>
                <a:schemeClr val="tx2"/>
              </a:solidFill>
              <a:latin typeface="ＭＳ Ｐゴシック" pitchFamily="50" charset="-128"/>
            </a:endParaRPr>
          </a:p>
        </p:txBody>
      </p:sp>
      <p:sp>
        <p:nvSpPr>
          <p:cNvPr id="41987" name="Line 3"/>
          <p:cNvSpPr>
            <a:spLocks noChangeShapeType="1"/>
          </p:cNvSpPr>
          <p:nvPr/>
        </p:nvSpPr>
        <p:spPr bwMode="auto">
          <a:xfrm>
            <a:off x="936625" y="889000"/>
            <a:ext cx="6905625" cy="0"/>
          </a:xfrm>
          <a:prstGeom prst="line">
            <a:avLst/>
          </a:prstGeom>
          <a:noFill/>
          <a:ln w="57150">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89" name="Rectangle 5"/>
          <p:cNvSpPr>
            <a:spLocks noChangeArrowheads="1"/>
          </p:cNvSpPr>
          <p:nvPr/>
        </p:nvSpPr>
        <p:spPr bwMode="auto">
          <a:xfrm>
            <a:off x="1852613" y="1560513"/>
            <a:ext cx="2543175" cy="504825"/>
          </a:xfrm>
          <a:prstGeom prst="rect">
            <a:avLst/>
          </a:prstGeom>
          <a:solidFill>
            <a:srgbClr val="FF6600"/>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ja-JP" altLang="en-US" b="1">
                <a:solidFill>
                  <a:schemeClr val="bg1"/>
                </a:solidFill>
              </a:rPr>
              <a:t>従来からの仕事</a:t>
            </a:r>
          </a:p>
        </p:txBody>
      </p:sp>
      <p:grpSp>
        <p:nvGrpSpPr>
          <p:cNvPr id="41990" name="Group 6"/>
          <p:cNvGrpSpPr>
            <a:grpSpLocks/>
          </p:cNvGrpSpPr>
          <p:nvPr/>
        </p:nvGrpSpPr>
        <p:grpSpPr bwMode="auto">
          <a:xfrm>
            <a:off x="1828800" y="2603500"/>
            <a:ext cx="2501900" cy="701675"/>
            <a:chOff x="1152" y="1640"/>
            <a:chExt cx="1576" cy="442"/>
          </a:xfrm>
        </p:grpSpPr>
        <p:sp>
          <p:nvSpPr>
            <p:cNvPr id="41991" name="AutoShape 7"/>
            <p:cNvSpPr>
              <a:spLocks noChangeArrowheads="1"/>
            </p:cNvSpPr>
            <p:nvPr/>
          </p:nvSpPr>
          <p:spPr bwMode="auto">
            <a:xfrm>
              <a:off x="1160" y="1640"/>
              <a:ext cx="1520"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2" name="Rectangle 8"/>
            <p:cNvSpPr>
              <a:spLocks noChangeArrowheads="1"/>
            </p:cNvSpPr>
            <p:nvPr/>
          </p:nvSpPr>
          <p:spPr bwMode="auto">
            <a:xfrm>
              <a:off x="1152" y="1640"/>
              <a:ext cx="157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ja-JP" altLang="en-US" sz="2000" b="1"/>
                <a:t>現状の水準とねらいにギャップが発生</a:t>
              </a:r>
            </a:p>
          </p:txBody>
        </p:sp>
      </p:grpSp>
      <p:sp>
        <p:nvSpPr>
          <p:cNvPr id="41993" name="Line 9"/>
          <p:cNvSpPr>
            <a:spLocks noChangeShapeType="1"/>
          </p:cNvSpPr>
          <p:nvPr/>
        </p:nvSpPr>
        <p:spPr bwMode="auto">
          <a:xfrm>
            <a:off x="3048000" y="2133600"/>
            <a:ext cx="0" cy="4572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94" name="Rectangle 10"/>
          <p:cNvSpPr>
            <a:spLocks noChangeArrowheads="1"/>
          </p:cNvSpPr>
          <p:nvPr/>
        </p:nvSpPr>
        <p:spPr bwMode="auto">
          <a:xfrm>
            <a:off x="1003300" y="3517900"/>
            <a:ext cx="3403600" cy="2794000"/>
          </a:xfrm>
          <a:prstGeom prst="rect">
            <a:avLst/>
          </a:prstGeom>
          <a:solidFill>
            <a:srgbClr val="FFFF99"/>
          </a:solidFill>
          <a:ln w="25400">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5" name="Rectangle 11"/>
          <p:cNvSpPr>
            <a:spLocks noChangeArrowheads="1"/>
          </p:cNvSpPr>
          <p:nvPr/>
        </p:nvSpPr>
        <p:spPr bwMode="auto">
          <a:xfrm>
            <a:off x="1841500" y="3594100"/>
            <a:ext cx="2413000" cy="1574800"/>
          </a:xfrm>
          <a:prstGeom prst="rect">
            <a:avLst/>
          </a:prstGeom>
          <a:solidFill>
            <a:srgbClr val="CC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6" name="Rectangle 12"/>
          <p:cNvSpPr>
            <a:spLocks noChangeArrowheads="1"/>
          </p:cNvSpPr>
          <p:nvPr/>
        </p:nvSpPr>
        <p:spPr bwMode="auto">
          <a:xfrm>
            <a:off x="1917700" y="4432300"/>
            <a:ext cx="2260600" cy="66040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7" name="Rectangle 13"/>
          <p:cNvSpPr>
            <a:spLocks noChangeArrowheads="1"/>
          </p:cNvSpPr>
          <p:nvPr/>
        </p:nvSpPr>
        <p:spPr bwMode="auto">
          <a:xfrm>
            <a:off x="1905000" y="3670300"/>
            <a:ext cx="24384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ja-JP" altLang="en-US" sz="2000" b="1"/>
              <a:t>既存</a:t>
            </a:r>
            <a:r>
              <a:rPr lang="en-US" altLang="ja-JP" sz="2000" b="1"/>
              <a:t>(</a:t>
            </a:r>
            <a:r>
              <a:rPr lang="ja-JP" altLang="en-US" sz="2000" b="1"/>
              <a:t>現状</a:t>
            </a:r>
            <a:r>
              <a:rPr lang="en-US" altLang="ja-JP" sz="2000" b="1"/>
              <a:t>)</a:t>
            </a:r>
            <a:r>
              <a:rPr lang="ja-JP" altLang="en-US" sz="2000" b="1"/>
              <a:t>のやり方を前提として解決</a:t>
            </a:r>
          </a:p>
          <a:p>
            <a:pPr eaLnBrk="0" hangingPunct="0">
              <a:spcBef>
                <a:spcPct val="50000"/>
              </a:spcBef>
            </a:pPr>
            <a:r>
              <a:rPr lang="ja-JP" altLang="en-US" sz="2000" b="1"/>
              <a:t>  やり方の中で</a:t>
            </a:r>
          </a:p>
          <a:p>
            <a:pPr eaLnBrk="0" hangingPunct="0"/>
            <a:r>
              <a:rPr lang="ja-JP" altLang="en-US" sz="2000" b="1"/>
              <a:t>           原因を究明</a:t>
            </a:r>
          </a:p>
        </p:txBody>
      </p:sp>
      <p:sp>
        <p:nvSpPr>
          <p:cNvPr id="41998" name="Rectangle 14"/>
          <p:cNvSpPr>
            <a:spLocks noChangeArrowheads="1"/>
          </p:cNvSpPr>
          <p:nvPr/>
        </p:nvSpPr>
        <p:spPr bwMode="auto">
          <a:xfrm>
            <a:off x="1841500" y="5499100"/>
            <a:ext cx="2413000" cy="73660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999" name="Rectangle 15"/>
          <p:cNvSpPr>
            <a:spLocks noChangeArrowheads="1"/>
          </p:cNvSpPr>
          <p:nvPr/>
        </p:nvSpPr>
        <p:spPr bwMode="auto">
          <a:xfrm>
            <a:off x="1981200" y="5562600"/>
            <a:ext cx="2133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ja-JP" altLang="en-US" sz="2000" b="1"/>
              <a:t>現状のやり方の</a:t>
            </a:r>
          </a:p>
          <a:p>
            <a:pPr algn="r" eaLnBrk="0" hangingPunct="0"/>
            <a:r>
              <a:rPr lang="ja-JP" altLang="en-US" sz="2000" b="1"/>
              <a:t>一部を変更</a:t>
            </a:r>
          </a:p>
        </p:txBody>
      </p:sp>
      <p:sp>
        <p:nvSpPr>
          <p:cNvPr id="42000" name="Rectangle 16"/>
          <p:cNvSpPr>
            <a:spLocks noChangeArrowheads="1"/>
          </p:cNvSpPr>
          <p:nvPr/>
        </p:nvSpPr>
        <p:spPr bwMode="auto">
          <a:xfrm>
            <a:off x="1171575" y="3962400"/>
            <a:ext cx="504825" cy="182880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ctr" eaLnBrk="0" hangingPunct="0">
              <a:lnSpc>
                <a:spcPct val="75000"/>
              </a:lnSpc>
            </a:pPr>
            <a:r>
              <a:rPr lang="ja-JP" altLang="en-US" sz="2800"/>
              <a:t>問題解決</a:t>
            </a:r>
          </a:p>
        </p:txBody>
      </p:sp>
      <p:sp>
        <p:nvSpPr>
          <p:cNvPr id="42001" name="Line 17"/>
          <p:cNvSpPr>
            <a:spLocks noChangeShapeType="1"/>
          </p:cNvSpPr>
          <p:nvPr/>
        </p:nvSpPr>
        <p:spPr bwMode="auto">
          <a:xfrm>
            <a:off x="3048000" y="3276600"/>
            <a:ext cx="0" cy="3048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2" name="Line 18"/>
          <p:cNvSpPr>
            <a:spLocks noChangeShapeType="1"/>
          </p:cNvSpPr>
          <p:nvPr/>
        </p:nvSpPr>
        <p:spPr bwMode="auto">
          <a:xfrm>
            <a:off x="3048000" y="5181600"/>
            <a:ext cx="0" cy="3048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4" name="Rectangle 20"/>
          <p:cNvSpPr>
            <a:spLocks noChangeArrowheads="1"/>
          </p:cNvSpPr>
          <p:nvPr/>
        </p:nvSpPr>
        <p:spPr bwMode="auto">
          <a:xfrm>
            <a:off x="4824413" y="1560513"/>
            <a:ext cx="3228975" cy="504825"/>
          </a:xfrm>
          <a:prstGeom prst="rect">
            <a:avLst/>
          </a:prstGeom>
          <a:solidFill>
            <a:srgbClr val="0000FF"/>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ja-JP" altLang="en-US" b="1">
                <a:solidFill>
                  <a:schemeClr val="bg1"/>
                </a:solidFill>
              </a:rPr>
              <a:t>新たな</a:t>
            </a:r>
            <a:r>
              <a:rPr lang="en-US" altLang="ja-JP" b="1">
                <a:solidFill>
                  <a:schemeClr val="bg1"/>
                </a:solidFill>
                <a:latin typeface="ＭＳ Ｐゴシック" pitchFamily="50" charset="-128"/>
              </a:rPr>
              <a:t>(</a:t>
            </a:r>
            <a:r>
              <a:rPr lang="ja-JP" altLang="en-US" b="1">
                <a:solidFill>
                  <a:schemeClr val="bg1"/>
                </a:solidFill>
              </a:rPr>
              <a:t>初</a:t>
            </a:r>
            <a:r>
              <a:rPr lang="ja-JP" altLang="en-US" b="1">
                <a:solidFill>
                  <a:schemeClr val="bg1"/>
                </a:solidFill>
                <a:latin typeface="ＭＳ Ｐゴシック" pitchFamily="50" charset="-128"/>
              </a:rPr>
              <a:t>めての</a:t>
            </a:r>
            <a:r>
              <a:rPr lang="en-US" altLang="ja-JP" b="1">
                <a:solidFill>
                  <a:schemeClr val="bg1"/>
                </a:solidFill>
                <a:latin typeface="ＭＳ Ｐゴシック" pitchFamily="50" charset="-128"/>
              </a:rPr>
              <a:t>)</a:t>
            </a:r>
            <a:r>
              <a:rPr lang="ja-JP" altLang="en-US" b="1">
                <a:solidFill>
                  <a:schemeClr val="bg1"/>
                </a:solidFill>
              </a:rPr>
              <a:t>仕事</a:t>
            </a:r>
          </a:p>
        </p:txBody>
      </p:sp>
      <p:grpSp>
        <p:nvGrpSpPr>
          <p:cNvPr id="42005" name="Group 21"/>
          <p:cNvGrpSpPr>
            <a:grpSpLocks/>
          </p:cNvGrpSpPr>
          <p:nvPr/>
        </p:nvGrpSpPr>
        <p:grpSpPr bwMode="auto">
          <a:xfrm>
            <a:off x="4876800" y="2603500"/>
            <a:ext cx="2590800" cy="660400"/>
            <a:chOff x="3072" y="1640"/>
            <a:chExt cx="1632" cy="416"/>
          </a:xfrm>
        </p:grpSpPr>
        <p:sp>
          <p:nvSpPr>
            <p:cNvPr id="42006" name="AutoShape 22"/>
            <p:cNvSpPr>
              <a:spLocks noChangeArrowheads="1"/>
            </p:cNvSpPr>
            <p:nvPr/>
          </p:nvSpPr>
          <p:spPr bwMode="auto">
            <a:xfrm>
              <a:off x="3128" y="1640"/>
              <a:ext cx="1520"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007" name="Rectangle 23"/>
            <p:cNvSpPr>
              <a:spLocks noChangeArrowheads="1"/>
            </p:cNvSpPr>
            <p:nvPr/>
          </p:nvSpPr>
          <p:spPr bwMode="auto">
            <a:xfrm>
              <a:off x="3072" y="1736"/>
              <a:ext cx="163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ja-JP" altLang="en-US" sz="2000" b="1"/>
                <a:t>新たなねらいが発生</a:t>
              </a:r>
            </a:p>
          </p:txBody>
        </p:sp>
      </p:grpSp>
      <p:sp>
        <p:nvSpPr>
          <p:cNvPr id="42008" name="Line 24"/>
          <p:cNvSpPr>
            <a:spLocks noChangeShapeType="1"/>
          </p:cNvSpPr>
          <p:nvPr/>
        </p:nvSpPr>
        <p:spPr bwMode="auto">
          <a:xfrm>
            <a:off x="6324600" y="2133600"/>
            <a:ext cx="0" cy="4572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9" name="Freeform 25"/>
          <p:cNvSpPr>
            <a:spLocks/>
          </p:cNvSpPr>
          <p:nvPr/>
        </p:nvSpPr>
        <p:spPr bwMode="auto">
          <a:xfrm>
            <a:off x="3352800" y="2133600"/>
            <a:ext cx="2668588" cy="458788"/>
          </a:xfrm>
          <a:custGeom>
            <a:avLst/>
            <a:gdLst>
              <a:gd name="T0" fmla="*/ 0 w 1681"/>
              <a:gd name="T1" fmla="*/ 0 h 289"/>
              <a:gd name="T2" fmla="*/ 0 w 1681"/>
              <a:gd name="T3" fmla="*/ 96 h 289"/>
              <a:gd name="T4" fmla="*/ 1680 w 1681"/>
              <a:gd name="T5" fmla="*/ 96 h 289"/>
              <a:gd name="T6" fmla="*/ 1680 w 1681"/>
              <a:gd name="T7" fmla="*/ 288 h 289"/>
            </a:gdLst>
            <a:ahLst/>
            <a:cxnLst>
              <a:cxn ang="0">
                <a:pos x="T0" y="T1"/>
              </a:cxn>
              <a:cxn ang="0">
                <a:pos x="T2" y="T3"/>
              </a:cxn>
              <a:cxn ang="0">
                <a:pos x="T4" y="T5"/>
              </a:cxn>
              <a:cxn ang="0">
                <a:pos x="T6" y="T7"/>
              </a:cxn>
            </a:cxnLst>
            <a:rect l="0" t="0" r="r" b="b"/>
            <a:pathLst>
              <a:path w="1681" h="289">
                <a:moveTo>
                  <a:pt x="0" y="0"/>
                </a:moveTo>
                <a:lnTo>
                  <a:pt x="0" y="96"/>
                </a:lnTo>
                <a:lnTo>
                  <a:pt x="1680" y="96"/>
                </a:lnTo>
                <a:lnTo>
                  <a:pt x="1680" y="288"/>
                </a:lnTo>
              </a:path>
            </a:pathLst>
          </a:custGeom>
          <a:noFill/>
          <a:ln w="50800" cap="rnd" cmpd="sng">
            <a:solidFill>
              <a:schemeClr val="tx1"/>
            </a:solidFill>
            <a:prstDash val="solid"/>
            <a:round/>
            <a:headEnd type="none" w="sm" len="sm"/>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0" name="Rectangle 26"/>
          <p:cNvSpPr>
            <a:spLocks noChangeArrowheads="1"/>
          </p:cNvSpPr>
          <p:nvPr/>
        </p:nvSpPr>
        <p:spPr bwMode="auto">
          <a:xfrm>
            <a:off x="4813300" y="3517900"/>
            <a:ext cx="3403600" cy="2794000"/>
          </a:xfrm>
          <a:prstGeom prst="rect">
            <a:avLst/>
          </a:prstGeom>
          <a:solidFill>
            <a:srgbClr val="CCFFFF"/>
          </a:solidFill>
          <a:ln w="25400">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011" name="Rectangle 27"/>
          <p:cNvSpPr>
            <a:spLocks noChangeArrowheads="1"/>
          </p:cNvSpPr>
          <p:nvPr/>
        </p:nvSpPr>
        <p:spPr bwMode="auto">
          <a:xfrm>
            <a:off x="4965700" y="3594100"/>
            <a:ext cx="2413000" cy="1574800"/>
          </a:xfrm>
          <a:prstGeom prst="rect">
            <a:avLst/>
          </a:prstGeom>
          <a:solidFill>
            <a:srgbClr val="CC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012" name="Rectangle 28"/>
          <p:cNvSpPr>
            <a:spLocks noChangeArrowheads="1"/>
          </p:cNvSpPr>
          <p:nvPr/>
        </p:nvSpPr>
        <p:spPr bwMode="auto">
          <a:xfrm>
            <a:off x="5041900" y="4432300"/>
            <a:ext cx="2260600" cy="66040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013" name="Rectangle 29"/>
          <p:cNvSpPr>
            <a:spLocks noChangeArrowheads="1"/>
          </p:cNvSpPr>
          <p:nvPr/>
        </p:nvSpPr>
        <p:spPr bwMode="auto">
          <a:xfrm>
            <a:off x="4953000" y="3670300"/>
            <a:ext cx="25146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ja-JP" altLang="en-US" sz="2000" b="1"/>
              <a:t>既存</a:t>
            </a:r>
            <a:r>
              <a:rPr lang="en-US" altLang="ja-JP" sz="2000" b="1"/>
              <a:t>(</a:t>
            </a:r>
            <a:r>
              <a:rPr lang="ja-JP" altLang="en-US" sz="2000" b="1"/>
              <a:t>現状</a:t>
            </a:r>
            <a:r>
              <a:rPr lang="en-US" altLang="ja-JP" sz="2000" b="1"/>
              <a:t>)</a:t>
            </a:r>
            <a:r>
              <a:rPr lang="ja-JP" altLang="en-US" sz="2000" b="1"/>
              <a:t>のやり方を前提とせずに解決</a:t>
            </a:r>
          </a:p>
          <a:p>
            <a:pPr eaLnBrk="0" hangingPunct="0">
              <a:spcBef>
                <a:spcPct val="50000"/>
              </a:spcBef>
            </a:pPr>
            <a:r>
              <a:rPr lang="ja-JP" altLang="en-US" sz="2000" b="1"/>
              <a:t>  新規の</a:t>
            </a:r>
          </a:p>
          <a:p>
            <a:pPr eaLnBrk="0" hangingPunct="0"/>
            <a:r>
              <a:rPr lang="ja-JP" altLang="en-US" sz="2000" b="1"/>
              <a:t>    方策･手段を追求</a:t>
            </a:r>
          </a:p>
        </p:txBody>
      </p:sp>
      <p:sp>
        <p:nvSpPr>
          <p:cNvPr id="42014" name="Rectangle 30"/>
          <p:cNvSpPr>
            <a:spLocks noChangeArrowheads="1"/>
          </p:cNvSpPr>
          <p:nvPr/>
        </p:nvSpPr>
        <p:spPr bwMode="auto">
          <a:xfrm>
            <a:off x="4965700" y="5499100"/>
            <a:ext cx="2413000" cy="73660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2015" name="Rectangle 31"/>
          <p:cNvSpPr>
            <a:spLocks noChangeArrowheads="1"/>
          </p:cNvSpPr>
          <p:nvPr/>
        </p:nvSpPr>
        <p:spPr bwMode="auto">
          <a:xfrm>
            <a:off x="5181600" y="5562600"/>
            <a:ext cx="2133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50000"/>
              </a:spcBef>
            </a:pPr>
            <a:r>
              <a:rPr lang="ja-JP" altLang="en-US" sz="2000" b="1"/>
              <a:t>新たなやり方を</a:t>
            </a:r>
          </a:p>
          <a:p>
            <a:pPr algn="r" eaLnBrk="0" hangingPunct="0"/>
            <a:r>
              <a:rPr lang="ja-JP" altLang="en-US" sz="2000" b="1"/>
              <a:t>創り出す</a:t>
            </a:r>
          </a:p>
        </p:txBody>
      </p:sp>
      <p:sp>
        <p:nvSpPr>
          <p:cNvPr id="42016" name="Line 32"/>
          <p:cNvSpPr>
            <a:spLocks noChangeShapeType="1"/>
          </p:cNvSpPr>
          <p:nvPr/>
        </p:nvSpPr>
        <p:spPr bwMode="auto">
          <a:xfrm>
            <a:off x="6172200" y="3276600"/>
            <a:ext cx="0" cy="3048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7" name="Line 33"/>
          <p:cNvSpPr>
            <a:spLocks noChangeShapeType="1"/>
          </p:cNvSpPr>
          <p:nvPr/>
        </p:nvSpPr>
        <p:spPr bwMode="auto">
          <a:xfrm>
            <a:off x="6172200" y="5181600"/>
            <a:ext cx="0" cy="3048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8" name="Rectangle 34"/>
          <p:cNvSpPr>
            <a:spLocks noChangeArrowheads="1"/>
          </p:cNvSpPr>
          <p:nvPr/>
        </p:nvSpPr>
        <p:spPr bwMode="auto">
          <a:xfrm>
            <a:off x="7572375" y="3962400"/>
            <a:ext cx="504825" cy="1828800"/>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ctr" eaLnBrk="0" hangingPunct="0">
              <a:lnSpc>
                <a:spcPct val="75000"/>
              </a:lnSpc>
            </a:pPr>
            <a:r>
              <a:rPr lang="ja-JP" altLang="en-US" sz="2800"/>
              <a:t>課題達成</a:t>
            </a:r>
          </a:p>
        </p:txBody>
      </p:sp>
      <p:sp>
        <p:nvSpPr>
          <p:cNvPr id="42019" name="Rectangle 35"/>
          <p:cNvSpPr>
            <a:spLocks noChangeArrowheads="1"/>
          </p:cNvSpPr>
          <p:nvPr/>
        </p:nvSpPr>
        <p:spPr bwMode="auto">
          <a:xfrm>
            <a:off x="1376363" y="0"/>
            <a:ext cx="65357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4000">
                <a:solidFill>
                  <a:schemeClr val="tx2"/>
                </a:solidFill>
                <a:ea typeface="HGS創英角ﾎﾟｯﾌﾟ体" pitchFamily="50" charset="-128"/>
              </a:rPr>
              <a:t>問題解決と課題達成の違い</a:t>
            </a:r>
          </a:p>
        </p:txBody>
      </p:sp>
      <p:sp>
        <p:nvSpPr>
          <p:cNvPr id="42020" name="Rectangle 36"/>
          <p:cNvSpPr>
            <a:spLocks noChangeArrowheads="1"/>
          </p:cNvSpPr>
          <p:nvPr/>
        </p:nvSpPr>
        <p:spPr bwMode="auto">
          <a:xfrm>
            <a:off x="1695450" y="923925"/>
            <a:ext cx="624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b="1"/>
              <a:t>（仕事の状況とその解決・達成への考え方）</a:t>
            </a:r>
          </a:p>
        </p:txBody>
      </p:sp>
      <p:sp>
        <p:nvSpPr>
          <p:cNvPr id="42021" name="Text Box 37"/>
          <p:cNvSpPr txBox="1">
            <a:spLocks noChangeArrowheads="1"/>
          </p:cNvSpPr>
          <p:nvPr/>
        </p:nvSpPr>
        <p:spPr bwMode="auto">
          <a:xfrm>
            <a:off x="8382000" y="6411913"/>
            <a:ext cx="617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ja-JP" altLang="ja-JP" sz="14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81000" y="247650"/>
            <a:ext cx="12954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ja-JP" altLang="ja-JP" sz="1800" b="1">
              <a:solidFill>
                <a:schemeClr val="tx2"/>
              </a:solidFill>
              <a:latin typeface="ＭＳ Ｐゴシック" pitchFamily="50" charset="-128"/>
            </a:endParaRPr>
          </a:p>
        </p:txBody>
      </p:sp>
      <p:sp>
        <p:nvSpPr>
          <p:cNvPr id="45060" name="Rectangle 4"/>
          <p:cNvSpPr>
            <a:spLocks noChangeArrowheads="1"/>
          </p:cNvSpPr>
          <p:nvPr/>
        </p:nvSpPr>
        <p:spPr bwMode="auto">
          <a:xfrm>
            <a:off x="4191000" y="2133600"/>
            <a:ext cx="251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0066FF"/>
                </a:solidFill>
              </a:rPr>
              <a:t>今まで経験のない仕事</a:t>
            </a:r>
          </a:p>
        </p:txBody>
      </p:sp>
      <p:sp>
        <p:nvSpPr>
          <p:cNvPr id="45061" name="Line 5"/>
          <p:cNvSpPr>
            <a:spLocks noChangeShapeType="1"/>
          </p:cNvSpPr>
          <p:nvPr/>
        </p:nvSpPr>
        <p:spPr bwMode="auto">
          <a:xfrm>
            <a:off x="6858000" y="2057400"/>
            <a:ext cx="0" cy="35814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62" name="Line 6"/>
          <p:cNvSpPr>
            <a:spLocks noChangeShapeType="1"/>
          </p:cNvSpPr>
          <p:nvPr/>
        </p:nvSpPr>
        <p:spPr bwMode="auto">
          <a:xfrm>
            <a:off x="4191000" y="2057400"/>
            <a:ext cx="2667000" cy="0"/>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45063" name="Group 7"/>
          <p:cNvGrpSpPr>
            <a:grpSpLocks/>
          </p:cNvGrpSpPr>
          <p:nvPr/>
        </p:nvGrpSpPr>
        <p:grpSpPr bwMode="auto">
          <a:xfrm>
            <a:off x="2057400" y="1447800"/>
            <a:ext cx="2287588" cy="1752600"/>
            <a:chOff x="1296" y="912"/>
            <a:chExt cx="1441" cy="1104"/>
          </a:xfrm>
        </p:grpSpPr>
        <p:sp>
          <p:nvSpPr>
            <p:cNvPr id="45064" name="Line 8"/>
            <p:cNvSpPr>
              <a:spLocks noChangeShapeType="1"/>
            </p:cNvSpPr>
            <p:nvPr/>
          </p:nvSpPr>
          <p:spPr bwMode="auto">
            <a:xfrm>
              <a:off x="2016" y="1392"/>
              <a:ext cx="0" cy="624"/>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65" name="Freeform 9"/>
            <p:cNvSpPr>
              <a:spLocks/>
            </p:cNvSpPr>
            <p:nvPr/>
          </p:nvSpPr>
          <p:spPr bwMode="auto">
            <a:xfrm>
              <a:off x="1296" y="912"/>
              <a:ext cx="1441" cy="769"/>
            </a:xfrm>
            <a:custGeom>
              <a:avLst/>
              <a:gdLst>
                <a:gd name="T0" fmla="*/ 720 w 1441"/>
                <a:gd name="T1" fmla="*/ 0 h 769"/>
                <a:gd name="T2" fmla="*/ 0 w 1441"/>
                <a:gd name="T3" fmla="*/ 384 h 769"/>
                <a:gd name="T4" fmla="*/ 720 w 1441"/>
                <a:gd name="T5" fmla="*/ 768 h 769"/>
                <a:gd name="T6" fmla="*/ 1440 w 1441"/>
                <a:gd name="T7" fmla="*/ 384 h 769"/>
                <a:gd name="T8" fmla="*/ 720 w 1441"/>
                <a:gd name="T9" fmla="*/ 0 h 769"/>
              </a:gdLst>
              <a:ahLst/>
              <a:cxnLst>
                <a:cxn ang="0">
                  <a:pos x="T0" y="T1"/>
                </a:cxn>
                <a:cxn ang="0">
                  <a:pos x="T2" y="T3"/>
                </a:cxn>
                <a:cxn ang="0">
                  <a:pos x="T4" y="T5"/>
                </a:cxn>
                <a:cxn ang="0">
                  <a:pos x="T6" y="T7"/>
                </a:cxn>
                <a:cxn ang="0">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66" name="Rectangle 10"/>
            <p:cNvSpPr>
              <a:spLocks noChangeArrowheads="1"/>
            </p:cNvSpPr>
            <p:nvPr/>
          </p:nvSpPr>
          <p:spPr bwMode="auto">
            <a:xfrm>
              <a:off x="1488" y="1152"/>
              <a:ext cx="105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1800" b="1"/>
                <a:t>取り組むテーマ</a:t>
              </a:r>
            </a:p>
            <a:p>
              <a:r>
                <a:rPr lang="ja-JP" altLang="en-US" sz="1800" b="1"/>
                <a:t>   の対象は？</a:t>
              </a:r>
            </a:p>
          </p:txBody>
        </p:sp>
      </p:grpSp>
      <p:sp>
        <p:nvSpPr>
          <p:cNvPr id="45067" name="Rectangle 11"/>
          <p:cNvSpPr>
            <a:spLocks noChangeArrowheads="1"/>
          </p:cNvSpPr>
          <p:nvPr/>
        </p:nvSpPr>
        <p:spPr bwMode="auto">
          <a:xfrm>
            <a:off x="3200400" y="2590800"/>
            <a:ext cx="1905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D60093"/>
                </a:solidFill>
              </a:rPr>
              <a:t>従来から行ってきた仕事の中</a:t>
            </a:r>
          </a:p>
        </p:txBody>
      </p:sp>
      <p:grpSp>
        <p:nvGrpSpPr>
          <p:cNvPr id="45068" name="Group 12"/>
          <p:cNvGrpSpPr>
            <a:grpSpLocks/>
          </p:cNvGrpSpPr>
          <p:nvPr/>
        </p:nvGrpSpPr>
        <p:grpSpPr bwMode="auto">
          <a:xfrm>
            <a:off x="5514975" y="2390775"/>
            <a:ext cx="2867025" cy="885825"/>
            <a:chOff x="3474" y="1506"/>
            <a:chExt cx="1806" cy="558"/>
          </a:xfrm>
        </p:grpSpPr>
        <p:pic>
          <p:nvPicPr>
            <p:cNvPr id="45069"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4" y="1506"/>
              <a:ext cx="1758" cy="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70" name="Rectangle 14"/>
            <p:cNvSpPr>
              <a:spLocks noChangeArrowheads="1"/>
            </p:cNvSpPr>
            <p:nvPr/>
          </p:nvSpPr>
          <p:spPr bwMode="auto">
            <a:xfrm>
              <a:off x="3504" y="1680"/>
              <a:ext cx="177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en-US" altLang="ja-JP" sz="1600" b="1"/>
                <a:t>｢</a:t>
              </a:r>
              <a:r>
                <a:rPr lang="ja-JP" altLang="en-US" sz="1600" b="1"/>
                <a:t>新たなねらい」であり、新たなやり方を創り出すことが必要。</a:t>
              </a:r>
            </a:p>
          </p:txBody>
        </p:sp>
      </p:grpSp>
      <p:sp>
        <p:nvSpPr>
          <p:cNvPr id="45071" name="Freeform 15"/>
          <p:cNvSpPr>
            <a:spLocks/>
          </p:cNvSpPr>
          <p:nvPr/>
        </p:nvSpPr>
        <p:spPr bwMode="auto">
          <a:xfrm>
            <a:off x="1447800" y="2286000"/>
            <a:ext cx="1144588" cy="611188"/>
          </a:xfrm>
          <a:custGeom>
            <a:avLst/>
            <a:gdLst>
              <a:gd name="T0" fmla="*/ 0 w 721"/>
              <a:gd name="T1" fmla="*/ 384 h 385"/>
              <a:gd name="T2" fmla="*/ 288 w 721"/>
              <a:gd name="T3" fmla="*/ 192 h 385"/>
              <a:gd name="T4" fmla="*/ 336 w 721"/>
              <a:gd name="T5" fmla="*/ 288 h 385"/>
              <a:gd name="T6" fmla="*/ 720 w 721"/>
              <a:gd name="T7" fmla="*/ 0 h 385"/>
            </a:gdLst>
            <a:ahLst/>
            <a:cxnLst>
              <a:cxn ang="0">
                <a:pos x="T0" y="T1"/>
              </a:cxn>
              <a:cxn ang="0">
                <a:pos x="T2" y="T3"/>
              </a:cxn>
              <a:cxn ang="0">
                <a:pos x="T4" y="T5"/>
              </a:cxn>
              <a:cxn ang="0">
                <a:pos x="T6" y="T7"/>
              </a:cxn>
            </a:cxnLst>
            <a:rect l="0" t="0" r="r" b="b"/>
            <a:pathLst>
              <a:path w="721" h="385">
                <a:moveTo>
                  <a:pt x="0" y="384"/>
                </a:moveTo>
                <a:lnTo>
                  <a:pt x="288" y="192"/>
                </a:lnTo>
                <a:lnTo>
                  <a:pt x="336" y="288"/>
                </a:lnTo>
                <a:lnTo>
                  <a:pt x="720" y="0"/>
                </a:lnTo>
              </a:path>
            </a:pathLst>
          </a:custGeom>
          <a:noFill/>
          <a:ln w="25400" cap="rnd" cmpd="sng">
            <a:solidFill>
              <a:schemeClr val="accent2"/>
            </a:solidFill>
            <a:prstDash val="solid"/>
            <a:round/>
            <a:headEnd type="none" w="sm" len="sm"/>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45072" name="Group 16"/>
          <p:cNvGrpSpPr>
            <a:grpSpLocks/>
          </p:cNvGrpSpPr>
          <p:nvPr/>
        </p:nvGrpSpPr>
        <p:grpSpPr bwMode="auto">
          <a:xfrm>
            <a:off x="5586413" y="5662613"/>
            <a:ext cx="2543175" cy="754062"/>
            <a:chOff x="3519" y="3567"/>
            <a:chExt cx="1602" cy="475"/>
          </a:xfrm>
        </p:grpSpPr>
        <p:sp>
          <p:nvSpPr>
            <p:cNvPr id="45073" name="Rectangle 17"/>
            <p:cNvSpPr>
              <a:spLocks noChangeArrowheads="1"/>
            </p:cNvSpPr>
            <p:nvPr/>
          </p:nvSpPr>
          <p:spPr bwMode="auto">
            <a:xfrm>
              <a:off x="3519" y="3567"/>
              <a:ext cx="1602" cy="450"/>
            </a:xfrm>
            <a:prstGeom prst="rect">
              <a:avLst/>
            </a:prstGeom>
            <a:solidFill>
              <a:srgbClr val="00FFFF"/>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74" name="Rectangle 18"/>
            <p:cNvSpPr>
              <a:spLocks noChangeArrowheads="1"/>
            </p:cNvSpPr>
            <p:nvPr/>
          </p:nvSpPr>
          <p:spPr bwMode="auto">
            <a:xfrm>
              <a:off x="3696" y="3600"/>
              <a:ext cx="1296" cy="44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2000" b="1">
                  <a:solidFill>
                    <a:srgbClr val="0000FF"/>
                  </a:solidFill>
                </a:rPr>
                <a:t>課題達成型</a:t>
              </a:r>
            </a:p>
            <a:p>
              <a:r>
                <a:rPr lang="ja-JP" altLang="en-US" sz="2000" b="1"/>
                <a:t>      ＱＣストーリー</a:t>
              </a:r>
            </a:p>
          </p:txBody>
        </p:sp>
      </p:grpSp>
      <p:grpSp>
        <p:nvGrpSpPr>
          <p:cNvPr id="45075" name="Group 19"/>
          <p:cNvGrpSpPr>
            <a:grpSpLocks/>
          </p:cNvGrpSpPr>
          <p:nvPr/>
        </p:nvGrpSpPr>
        <p:grpSpPr bwMode="auto">
          <a:xfrm>
            <a:off x="844550" y="1682750"/>
            <a:ext cx="679450" cy="2508250"/>
            <a:chOff x="532" y="1060"/>
            <a:chExt cx="428" cy="1580"/>
          </a:xfrm>
        </p:grpSpPr>
        <p:sp>
          <p:nvSpPr>
            <p:cNvPr id="45076" name="AutoShape 20"/>
            <p:cNvSpPr>
              <a:spLocks noChangeArrowheads="1"/>
            </p:cNvSpPr>
            <p:nvPr/>
          </p:nvSpPr>
          <p:spPr bwMode="auto">
            <a:xfrm>
              <a:off x="532" y="1060"/>
              <a:ext cx="424" cy="1528"/>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77" name="Rectangle 21"/>
            <p:cNvSpPr>
              <a:spLocks noChangeArrowheads="1"/>
            </p:cNvSpPr>
            <p:nvPr/>
          </p:nvSpPr>
          <p:spPr bwMode="auto">
            <a:xfrm>
              <a:off x="536" y="1104"/>
              <a:ext cx="424" cy="1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r>
                <a:rPr lang="ja-JP" altLang="en-US" sz="1600" b="1"/>
                <a:t>これまでに調べた内容・</a:t>
              </a:r>
            </a:p>
            <a:p>
              <a:r>
                <a:rPr lang="ja-JP" altLang="en-US" sz="1600" b="1"/>
                <a:t>             状況から判断する</a:t>
              </a:r>
            </a:p>
          </p:txBody>
        </p:sp>
      </p:grpSp>
      <p:sp>
        <p:nvSpPr>
          <p:cNvPr id="45080" name="Freeform 24"/>
          <p:cNvSpPr>
            <a:spLocks/>
          </p:cNvSpPr>
          <p:nvPr/>
        </p:nvSpPr>
        <p:spPr bwMode="auto">
          <a:xfrm>
            <a:off x="1447800" y="2971800"/>
            <a:ext cx="1068388" cy="687388"/>
          </a:xfrm>
          <a:custGeom>
            <a:avLst/>
            <a:gdLst>
              <a:gd name="T0" fmla="*/ 0 w 673"/>
              <a:gd name="T1" fmla="*/ 0 h 433"/>
              <a:gd name="T2" fmla="*/ 336 w 673"/>
              <a:gd name="T3" fmla="*/ 144 h 433"/>
              <a:gd name="T4" fmla="*/ 240 w 673"/>
              <a:gd name="T5" fmla="*/ 192 h 433"/>
              <a:gd name="T6" fmla="*/ 672 w 673"/>
              <a:gd name="T7" fmla="*/ 432 h 433"/>
            </a:gdLst>
            <a:ahLst/>
            <a:cxnLst>
              <a:cxn ang="0">
                <a:pos x="T0" y="T1"/>
              </a:cxn>
              <a:cxn ang="0">
                <a:pos x="T2" y="T3"/>
              </a:cxn>
              <a:cxn ang="0">
                <a:pos x="T4" y="T5"/>
              </a:cxn>
              <a:cxn ang="0">
                <a:pos x="T6" y="T7"/>
              </a:cxn>
            </a:cxnLst>
            <a:rect l="0" t="0" r="r" b="b"/>
            <a:pathLst>
              <a:path w="673" h="433">
                <a:moveTo>
                  <a:pt x="0" y="0"/>
                </a:moveTo>
                <a:lnTo>
                  <a:pt x="336" y="144"/>
                </a:lnTo>
                <a:lnTo>
                  <a:pt x="240" y="192"/>
                </a:lnTo>
                <a:lnTo>
                  <a:pt x="672" y="432"/>
                </a:lnTo>
              </a:path>
            </a:pathLst>
          </a:custGeom>
          <a:noFill/>
          <a:ln w="25400" cap="rnd" cmpd="sng">
            <a:solidFill>
              <a:schemeClr val="accent2"/>
            </a:solidFill>
            <a:prstDash val="solid"/>
            <a:round/>
            <a:headEnd type="none" w="sm" len="sm"/>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1" name="Line 25"/>
          <p:cNvSpPr>
            <a:spLocks noChangeShapeType="1"/>
          </p:cNvSpPr>
          <p:nvPr/>
        </p:nvSpPr>
        <p:spPr bwMode="auto">
          <a:xfrm>
            <a:off x="4191000" y="3886200"/>
            <a:ext cx="2667000" cy="0"/>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3" name="Line 27"/>
          <p:cNvSpPr>
            <a:spLocks noChangeShapeType="1"/>
          </p:cNvSpPr>
          <p:nvPr/>
        </p:nvSpPr>
        <p:spPr bwMode="auto">
          <a:xfrm>
            <a:off x="3200400" y="4495800"/>
            <a:ext cx="0" cy="114300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5" name="Freeform 29"/>
          <p:cNvSpPr>
            <a:spLocks/>
          </p:cNvSpPr>
          <p:nvPr/>
        </p:nvSpPr>
        <p:spPr bwMode="auto">
          <a:xfrm>
            <a:off x="1905000" y="3200400"/>
            <a:ext cx="2592388" cy="1373188"/>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6" name="Rectangle 30"/>
          <p:cNvSpPr>
            <a:spLocks noChangeArrowheads="1"/>
          </p:cNvSpPr>
          <p:nvPr/>
        </p:nvSpPr>
        <p:spPr bwMode="auto">
          <a:xfrm>
            <a:off x="2362200" y="3429000"/>
            <a:ext cx="19081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altLang="ja-JP" sz="1800" b="1"/>
              <a:t>     </a:t>
            </a:r>
            <a:r>
              <a:rPr lang="ja-JP" altLang="en-US" sz="1800" b="1"/>
              <a:t>取り組む</a:t>
            </a:r>
          </a:p>
          <a:p>
            <a:r>
              <a:rPr lang="ja-JP" altLang="en-US" sz="1800" b="1"/>
              <a:t>テーマに関する</a:t>
            </a:r>
          </a:p>
          <a:p>
            <a:r>
              <a:rPr lang="ja-JP" altLang="en-US" sz="1800" b="1"/>
              <a:t>  改善活動は？</a:t>
            </a:r>
          </a:p>
        </p:txBody>
      </p:sp>
      <p:sp>
        <p:nvSpPr>
          <p:cNvPr id="45087" name="Rectangle 31"/>
          <p:cNvSpPr>
            <a:spLocks noChangeArrowheads="1"/>
          </p:cNvSpPr>
          <p:nvPr/>
        </p:nvSpPr>
        <p:spPr bwMode="auto">
          <a:xfrm>
            <a:off x="3276600" y="4572000"/>
            <a:ext cx="1905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D60093"/>
                </a:solidFill>
              </a:rPr>
              <a:t>今まであまり実施してきていない</a:t>
            </a:r>
          </a:p>
        </p:txBody>
      </p:sp>
      <p:sp>
        <p:nvSpPr>
          <p:cNvPr id="45088" name="Rectangle 32"/>
          <p:cNvSpPr>
            <a:spLocks noChangeArrowheads="1"/>
          </p:cNvSpPr>
          <p:nvPr/>
        </p:nvSpPr>
        <p:spPr bwMode="auto">
          <a:xfrm>
            <a:off x="4267200" y="3962400"/>
            <a:ext cx="2514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solidFill>
                  <a:srgbClr val="0066FF"/>
                </a:solidFill>
              </a:rPr>
              <a:t>今までにかなり改善活動を実施してきている</a:t>
            </a:r>
          </a:p>
        </p:txBody>
      </p:sp>
      <p:grpSp>
        <p:nvGrpSpPr>
          <p:cNvPr id="45089" name="Group 33"/>
          <p:cNvGrpSpPr>
            <a:grpSpLocks/>
          </p:cNvGrpSpPr>
          <p:nvPr/>
        </p:nvGrpSpPr>
        <p:grpSpPr bwMode="auto">
          <a:xfrm>
            <a:off x="468313" y="4533900"/>
            <a:ext cx="2884487" cy="981075"/>
            <a:chOff x="295" y="2856"/>
            <a:chExt cx="1817" cy="618"/>
          </a:xfrm>
        </p:grpSpPr>
        <p:pic>
          <p:nvPicPr>
            <p:cNvPr id="45090" name="Picture 3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 y="2856"/>
              <a:ext cx="1817" cy="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91" name="Rectangle 35"/>
            <p:cNvSpPr>
              <a:spLocks noChangeArrowheads="1"/>
            </p:cNvSpPr>
            <p:nvPr/>
          </p:nvSpPr>
          <p:spPr bwMode="auto">
            <a:xfrm>
              <a:off x="336" y="2928"/>
              <a:ext cx="139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t>現状の問題について、原因を追求して行くことが必要。</a:t>
              </a:r>
            </a:p>
          </p:txBody>
        </p:sp>
      </p:grpSp>
      <p:grpSp>
        <p:nvGrpSpPr>
          <p:cNvPr id="45092" name="Group 36"/>
          <p:cNvGrpSpPr>
            <a:grpSpLocks/>
          </p:cNvGrpSpPr>
          <p:nvPr/>
        </p:nvGrpSpPr>
        <p:grpSpPr bwMode="auto">
          <a:xfrm>
            <a:off x="1928813" y="5662613"/>
            <a:ext cx="2543175" cy="754062"/>
            <a:chOff x="1215" y="3567"/>
            <a:chExt cx="1602" cy="475"/>
          </a:xfrm>
        </p:grpSpPr>
        <p:sp>
          <p:nvSpPr>
            <p:cNvPr id="45093" name="Rectangle 37"/>
            <p:cNvSpPr>
              <a:spLocks noChangeArrowheads="1"/>
            </p:cNvSpPr>
            <p:nvPr/>
          </p:nvSpPr>
          <p:spPr bwMode="auto">
            <a:xfrm>
              <a:off x="1215" y="3567"/>
              <a:ext cx="1602" cy="450"/>
            </a:xfrm>
            <a:prstGeom prst="rect">
              <a:avLst/>
            </a:prstGeom>
            <a:solidFill>
              <a:srgbClr val="FFFF00"/>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5094" name="Rectangle 38"/>
            <p:cNvSpPr>
              <a:spLocks noChangeArrowheads="1"/>
            </p:cNvSpPr>
            <p:nvPr/>
          </p:nvSpPr>
          <p:spPr bwMode="auto">
            <a:xfrm>
              <a:off x="1392" y="3600"/>
              <a:ext cx="1296" cy="44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ja-JP" altLang="en-US" sz="2000" b="1">
                  <a:solidFill>
                    <a:srgbClr val="FF0066"/>
                  </a:solidFill>
                </a:rPr>
                <a:t>問題解決型</a:t>
              </a:r>
            </a:p>
            <a:p>
              <a:r>
                <a:rPr lang="ja-JP" altLang="en-US" sz="2000" b="1"/>
                <a:t>      ＱＣストーリー</a:t>
              </a:r>
            </a:p>
          </p:txBody>
        </p:sp>
      </p:grpSp>
      <p:grpSp>
        <p:nvGrpSpPr>
          <p:cNvPr id="45095" name="Group 39"/>
          <p:cNvGrpSpPr>
            <a:grpSpLocks/>
          </p:cNvGrpSpPr>
          <p:nvPr/>
        </p:nvGrpSpPr>
        <p:grpSpPr bwMode="auto">
          <a:xfrm>
            <a:off x="6096000" y="4219575"/>
            <a:ext cx="2743200" cy="1114425"/>
            <a:chOff x="3840" y="2658"/>
            <a:chExt cx="1728" cy="702"/>
          </a:xfrm>
        </p:grpSpPr>
        <p:pic>
          <p:nvPicPr>
            <p:cNvPr id="45096" name="Picture 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 y="2658"/>
              <a:ext cx="1680" cy="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97" name="Rectangle 41"/>
            <p:cNvSpPr>
              <a:spLocks noChangeArrowheads="1"/>
            </p:cNvSpPr>
            <p:nvPr/>
          </p:nvSpPr>
          <p:spPr bwMode="auto">
            <a:xfrm>
              <a:off x="3840" y="2832"/>
              <a:ext cx="172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t>既存</a:t>
              </a:r>
              <a:r>
                <a:rPr lang="en-US" altLang="ja-JP" sz="1600" b="1"/>
                <a:t>(</a:t>
              </a:r>
              <a:r>
                <a:rPr lang="ja-JP" altLang="en-US" sz="1600" b="1"/>
                <a:t>現状</a:t>
              </a:r>
              <a:r>
                <a:rPr lang="en-US" altLang="ja-JP" sz="1600" b="1"/>
                <a:t>)</a:t>
              </a:r>
              <a:r>
                <a:rPr lang="ja-JP" altLang="en-US" sz="1600" b="1"/>
                <a:t>のやり方を前提とした検討では、これ以上大きな改善は期待できない。</a:t>
              </a:r>
            </a:p>
          </p:txBody>
        </p:sp>
      </p:grpSp>
      <p:sp>
        <p:nvSpPr>
          <p:cNvPr id="45098" name="Rectangle 42"/>
          <p:cNvSpPr>
            <a:spLocks noChangeArrowheads="1"/>
          </p:cNvSpPr>
          <p:nvPr/>
        </p:nvSpPr>
        <p:spPr bwMode="auto">
          <a:xfrm>
            <a:off x="2368550" y="487363"/>
            <a:ext cx="4483100" cy="52070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ctr">
              <a:lnSpc>
                <a:spcPct val="120000"/>
              </a:lnSpc>
            </a:pPr>
            <a:r>
              <a:rPr lang="ja-JP" altLang="en-US" sz="3200" b="1">
                <a:ea typeface="HGS創英角ﾎﾟｯﾌﾟ体" pitchFamily="50" charset="-128"/>
              </a:rPr>
              <a:t>ＱＣストーリーの選定</a:t>
            </a:r>
          </a:p>
        </p:txBody>
      </p:sp>
      <p:sp>
        <p:nvSpPr>
          <p:cNvPr id="45099" name="Text Box 43"/>
          <p:cNvSpPr txBox="1">
            <a:spLocks noChangeArrowheads="1"/>
          </p:cNvSpPr>
          <p:nvPr/>
        </p:nvSpPr>
        <p:spPr bwMode="auto">
          <a:xfrm>
            <a:off x="8382000" y="6411913"/>
            <a:ext cx="6175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ja-JP" altLang="ja-JP" sz="1400" b="1"/>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Line 2"/>
          <p:cNvSpPr>
            <a:spLocks noChangeShapeType="1"/>
          </p:cNvSpPr>
          <p:nvPr/>
        </p:nvSpPr>
        <p:spPr bwMode="auto">
          <a:xfrm flipV="1">
            <a:off x="355600" y="595313"/>
            <a:ext cx="7242175" cy="14287"/>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55" name="Text Box 3"/>
          <p:cNvSpPr txBox="1">
            <a:spLocks noChangeArrowheads="1"/>
          </p:cNvSpPr>
          <p:nvPr/>
        </p:nvSpPr>
        <p:spPr bwMode="auto">
          <a:xfrm>
            <a:off x="468313" y="26988"/>
            <a:ext cx="685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b="1"/>
              <a:t>　</a:t>
            </a:r>
            <a:r>
              <a:rPr lang="ja-JP" altLang="en-US" sz="2800" b="1">
                <a:ea typeface="HGS創英角ﾎﾟｯﾌﾟ体" pitchFamily="50" charset="-128"/>
              </a:rPr>
              <a:t>問題解決型と課題達成型のステップ比較</a:t>
            </a:r>
          </a:p>
        </p:txBody>
      </p:sp>
      <p:sp>
        <p:nvSpPr>
          <p:cNvPr id="356356" name="Rectangle 4"/>
          <p:cNvSpPr>
            <a:spLocks noChangeArrowheads="1"/>
          </p:cNvSpPr>
          <p:nvPr/>
        </p:nvSpPr>
        <p:spPr bwMode="auto">
          <a:xfrm>
            <a:off x="3429000" y="762000"/>
            <a:ext cx="2286000" cy="381000"/>
          </a:xfrm>
          <a:prstGeom prst="rect">
            <a:avLst/>
          </a:prstGeom>
          <a:gradFill rotWithShape="0">
            <a:gsLst>
              <a:gs pos="0">
                <a:schemeClr val="hlink"/>
              </a:gs>
              <a:gs pos="50000">
                <a:srgbClr val="FFFFFF"/>
              </a:gs>
              <a:gs pos="100000">
                <a:schemeClr val="hlink"/>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テーマの選定</a:t>
            </a:r>
          </a:p>
        </p:txBody>
      </p:sp>
      <p:sp>
        <p:nvSpPr>
          <p:cNvPr id="356357" name="AutoShape 5"/>
          <p:cNvSpPr>
            <a:spLocks noChangeArrowheads="1"/>
          </p:cNvSpPr>
          <p:nvPr/>
        </p:nvSpPr>
        <p:spPr bwMode="auto">
          <a:xfrm>
            <a:off x="3162300" y="1524000"/>
            <a:ext cx="2819400" cy="609600"/>
          </a:xfrm>
          <a:prstGeom prst="diamond">
            <a:avLst/>
          </a:prstGeom>
          <a:gradFill rotWithShape="0">
            <a:gsLst>
              <a:gs pos="0">
                <a:srgbClr val="FFFFFF"/>
              </a:gs>
              <a:gs pos="100000">
                <a:srgbClr val="CCFF99"/>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800" b="1"/>
              <a:t>ＱＣｽﾄｰﾘｰの選定</a:t>
            </a:r>
          </a:p>
        </p:txBody>
      </p:sp>
      <p:sp>
        <p:nvSpPr>
          <p:cNvPr id="356358" name="Rectangle 6"/>
          <p:cNvSpPr>
            <a:spLocks noChangeArrowheads="1"/>
          </p:cNvSpPr>
          <p:nvPr/>
        </p:nvSpPr>
        <p:spPr bwMode="auto">
          <a:xfrm>
            <a:off x="5816600" y="2181225"/>
            <a:ext cx="2514600" cy="381000"/>
          </a:xfrm>
          <a:prstGeom prst="rect">
            <a:avLst/>
          </a:prstGeom>
          <a:gradFill rotWithShape="1">
            <a:gsLst>
              <a:gs pos="0">
                <a:srgbClr val="00FFFF"/>
              </a:gs>
              <a:gs pos="50000">
                <a:srgbClr val="00FFFF">
                  <a:gamma/>
                  <a:tint val="0"/>
                  <a:invGamma/>
                </a:srgbClr>
              </a:gs>
              <a:gs pos="100000">
                <a:srgbClr val="00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攻め所と目標の設定</a:t>
            </a:r>
          </a:p>
        </p:txBody>
      </p:sp>
      <p:sp>
        <p:nvSpPr>
          <p:cNvPr id="356359" name="Rectangle 7"/>
          <p:cNvSpPr>
            <a:spLocks noChangeArrowheads="1"/>
          </p:cNvSpPr>
          <p:nvPr/>
        </p:nvSpPr>
        <p:spPr bwMode="auto">
          <a:xfrm>
            <a:off x="5816600" y="2867025"/>
            <a:ext cx="2514600" cy="381000"/>
          </a:xfrm>
          <a:prstGeom prst="rect">
            <a:avLst/>
          </a:prstGeom>
          <a:gradFill rotWithShape="1">
            <a:gsLst>
              <a:gs pos="0">
                <a:srgbClr val="00FFFF"/>
              </a:gs>
              <a:gs pos="50000">
                <a:srgbClr val="00FFFF">
                  <a:gamma/>
                  <a:tint val="0"/>
                  <a:invGamma/>
                </a:srgbClr>
              </a:gs>
              <a:gs pos="100000">
                <a:srgbClr val="00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方策の立案</a:t>
            </a:r>
          </a:p>
        </p:txBody>
      </p:sp>
      <p:sp>
        <p:nvSpPr>
          <p:cNvPr id="356360" name="Rectangle 8"/>
          <p:cNvSpPr>
            <a:spLocks noChangeArrowheads="1"/>
          </p:cNvSpPr>
          <p:nvPr/>
        </p:nvSpPr>
        <p:spPr bwMode="auto">
          <a:xfrm>
            <a:off x="5816600" y="3552825"/>
            <a:ext cx="2514600" cy="381000"/>
          </a:xfrm>
          <a:prstGeom prst="rect">
            <a:avLst/>
          </a:prstGeom>
          <a:gradFill rotWithShape="1">
            <a:gsLst>
              <a:gs pos="0">
                <a:srgbClr val="00FFFF"/>
              </a:gs>
              <a:gs pos="50000">
                <a:srgbClr val="00FFFF">
                  <a:gamma/>
                  <a:tint val="0"/>
                  <a:invGamma/>
                </a:srgbClr>
              </a:gs>
              <a:gs pos="100000">
                <a:srgbClr val="00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成功シナリオの追究</a:t>
            </a:r>
          </a:p>
        </p:txBody>
      </p:sp>
      <p:sp>
        <p:nvSpPr>
          <p:cNvPr id="356361" name="Rectangle 9"/>
          <p:cNvSpPr>
            <a:spLocks noChangeArrowheads="1"/>
          </p:cNvSpPr>
          <p:nvPr/>
        </p:nvSpPr>
        <p:spPr bwMode="auto">
          <a:xfrm>
            <a:off x="5816600" y="4238625"/>
            <a:ext cx="2514600" cy="381000"/>
          </a:xfrm>
          <a:prstGeom prst="rect">
            <a:avLst/>
          </a:prstGeom>
          <a:gradFill rotWithShape="1">
            <a:gsLst>
              <a:gs pos="0">
                <a:srgbClr val="00FFFF"/>
              </a:gs>
              <a:gs pos="50000">
                <a:srgbClr val="00FFFF">
                  <a:gamma/>
                  <a:tint val="0"/>
                  <a:invGamma/>
                </a:srgbClr>
              </a:gs>
              <a:gs pos="100000">
                <a:srgbClr val="00FFFF"/>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成功シナリオの実施</a:t>
            </a:r>
          </a:p>
        </p:txBody>
      </p:sp>
      <p:sp>
        <p:nvSpPr>
          <p:cNvPr id="356362" name="Rectangle 10"/>
          <p:cNvSpPr>
            <a:spLocks noChangeArrowheads="1"/>
          </p:cNvSpPr>
          <p:nvPr/>
        </p:nvSpPr>
        <p:spPr bwMode="auto">
          <a:xfrm>
            <a:off x="3327400" y="4876800"/>
            <a:ext cx="2514600" cy="381000"/>
          </a:xfrm>
          <a:prstGeom prst="rect">
            <a:avLst/>
          </a:prstGeom>
          <a:gradFill rotWithShape="1">
            <a:gsLst>
              <a:gs pos="0">
                <a:srgbClr val="00FF00"/>
              </a:gs>
              <a:gs pos="50000">
                <a:srgbClr val="00FF00">
                  <a:gamma/>
                  <a:tint val="0"/>
                  <a:invGamma/>
                </a:srgbClr>
              </a:gs>
              <a:gs pos="100000">
                <a:srgbClr val="00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1800" b="1"/>
              <a:t>効果の確認</a:t>
            </a:r>
          </a:p>
        </p:txBody>
      </p:sp>
      <p:sp>
        <p:nvSpPr>
          <p:cNvPr id="356363" name="Rectangle 11"/>
          <p:cNvSpPr>
            <a:spLocks noChangeArrowheads="1"/>
          </p:cNvSpPr>
          <p:nvPr/>
        </p:nvSpPr>
        <p:spPr bwMode="auto">
          <a:xfrm>
            <a:off x="3327400" y="5562600"/>
            <a:ext cx="2514600" cy="381000"/>
          </a:xfrm>
          <a:prstGeom prst="rect">
            <a:avLst/>
          </a:prstGeom>
          <a:gradFill rotWithShape="1">
            <a:gsLst>
              <a:gs pos="0">
                <a:srgbClr val="00FF00"/>
              </a:gs>
              <a:gs pos="50000">
                <a:srgbClr val="00FF00">
                  <a:gamma/>
                  <a:tint val="0"/>
                  <a:invGamma/>
                </a:srgbClr>
              </a:gs>
              <a:gs pos="100000">
                <a:srgbClr val="00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1800" b="1"/>
              <a:t>標準化と管理の定着</a:t>
            </a:r>
          </a:p>
        </p:txBody>
      </p:sp>
      <p:sp>
        <p:nvSpPr>
          <p:cNvPr id="356364" name="Rectangle 12"/>
          <p:cNvSpPr>
            <a:spLocks noChangeArrowheads="1"/>
          </p:cNvSpPr>
          <p:nvPr/>
        </p:nvSpPr>
        <p:spPr bwMode="auto">
          <a:xfrm>
            <a:off x="3327400" y="6248400"/>
            <a:ext cx="2514600" cy="381000"/>
          </a:xfrm>
          <a:prstGeom prst="rect">
            <a:avLst/>
          </a:prstGeom>
          <a:gradFill rotWithShape="1">
            <a:gsLst>
              <a:gs pos="0">
                <a:srgbClr val="00FF00"/>
              </a:gs>
              <a:gs pos="50000">
                <a:srgbClr val="00FF00">
                  <a:gamma/>
                  <a:tint val="0"/>
                  <a:invGamma/>
                </a:srgbClr>
              </a:gs>
              <a:gs pos="100000">
                <a:srgbClr val="00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1800" b="1"/>
              <a:t>反省と今後の対応</a:t>
            </a:r>
          </a:p>
        </p:txBody>
      </p:sp>
      <p:sp>
        <p:nvSpPr>
          <p:cNvPr id="356365" name="Rectangle 13"/>
          <p:cNvSpPr>
            <a:spLocks noChangeArrowheads="1"/>
          </p:cNvSpPr>
          <p:nvPr/>
        </p:nvSpPr>
        <p:spPr bwMode="auto">
          <a:xfrm>
            <a:off x="812800" y="2209800"/>
            <a:ext cx="2514600" cy="381000"/>
          </a:xfrm>
          <a:prstGeom prst="rect">
            <a:avLst/>
          </a:prstGeom>
          <a:gradFill rotWithShape="1">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現状把握と目標設定</a:t>
            </a:r>
          </a:p>
        </p:txBody>
      </p:sp>
      <p:sp>
        <p:nvSpPr>
          <p:cNvPr id="356366" name="Rectangle 14"/>
          <p:cNvSpPr>
            <a:spLocks noChangeArrowheads="1"/>
          </p:cNvSpPr>
          <p:nvPr/>
        </p:nvSpPr>
        <p:spPr bwMode="auto">
          <a:xfrm>
            <a:off x="812800" y="2895600"/>
            <a:ext cx="2514600" cy="381000"/>
          </a:xfrm>
          <a:prstGeom prst="rect">
            <a:avLst/>
          </a:prstGeom>
          <a:gradFill rotWithShape="1">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要因の解析</a:t>
            </a:r>
          </a:p>
        </p:txBody>
      </p:sp>
      <p:sp>
        <p:nvSpPr>
          <p:cNvPr id="356367" name="Rectangle 15"/>
          <p:cNvSpPr>
            <a:spLocks noChangeArrowheads="1"/>
          </p:cNvSpPr>
          <p:nvPr/>
        </p:nvSpPr>
        <p:spPr bwMode="auto">
          <a:xfrm>
            <a:off x="812800" y="3581400"/>
            <a:ext cx="2514600" cy="381000"/>
          </a:xfrm>
          <a:prstGeom prst="rect">
            <a:avLst/>
          </a:prstGeom>
          <a:gradFill rotWithShape="1">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対策の立案</a:t>
            </a:r>
          </a:p>
        </p:txBody>
      </p:sp>
      <p:sp>
        <p:nvSpPr>
          <p:cNvPr id="356368" name="Rectangle 16"/>
          <p:cNvSpPr>
            <a:spLocks noChangeArrowheads="1"/>
          </p:cNvSpPr>
          <p:nvPr/>
        </p:nvSpPr>
        <p:spPr bwMode="auto">
          <a:xfrm>
            <a:off x="812800" y="4267200"/>
            <a:ext cx="2514600" cy="381000"/>
          </a:xfrm>
          <a:prstGeom prst="rect">
            <a:avLst/>
          </a:prstGeom>
          <a:gradFill rotWithShape="1">
            <a:gsLst>
              <a:gs pos="0">
                <a:srgbClr val="FFFF00"/>
              </a:gs>
              <a:gs pos="50000">
                <a:srgbClr val="FFFF00">
                  <a:gamma/>
                  <a:tint val="0"/>
                  <a:invGamma/>
                </a:srgbClr>
              </a:gs>
              <a:gs pos="100000">
                <a:srgbClr val="FFFF00"/>
              </a:gs>
            </a:gsLst>
            <a:lin ang="54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ctr"/>
            <a:r>
              <a:rPr lang="ja-JP" altLang="en-US" sz="2000" b="1"/>
              <a:t>対策の実施</a:t>
            </a:r>
          </a:p>
        </p:txBody>
      </p:sp>
      <p:sp>
        <p:nvSpPr>
          <p:cNvPr id="356369" name="Line 17"/>
          <p:cNvSpPr>
            <a:spLocks noChangeShapeType="1"/>
          </p:cNvSpPr>
          <p:nvPr/>
        </p:nvSpPr>
        <p:spPr bwMode="auto">
          <a:xfrm>
            <a:off x="4572000" y="12192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0" name="Line 18"/>
          <p:cNvSpPr>
            <a:spLocks noChangeShapeType="1"/>
          </p:cNvSpPr>
          <p:nvPr/>
        </p:nvSpPr>
        <p:spPr bwMode="auto">
          <a:xfrm>
            <a:off x="2057400" y="1828800"/>
            <a:ext cx="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1" name="Line 19"/>
          <p:cNvSpPr>
            <a:spLocks noChangeShapeType="1"/>
          </p:cNvSpPr>
          <p:nvPr/>
        </p:nvSpPr>
        <p:spPr bwMode="auto">
          <a:xfrm>
            <a:off x="2057400" y="1828800"/>
            <a:ext cx="106680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2" name="Line 20"/>
          <p:cNvSpPr>
            <a:spLocks noChangeShapeType="1"/>
          </p:cNvSpPr>
          <p:nvPr/>
        </p:nvSpPr>
        <p:spPr bwMode="auto">
          <a:xfrm>
            <a:off x="7086600" y="1828800"/>
            <a:ext cx="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3" name="Line 21"/>
          <p:cNvSpPr>
            <a:spLocks noChangeShapeType="1"/>
          </p:cNvSpPr>
          <p:nvPr/>
        </p:nvSpPr>
        <p:spPr bwMode="auto">
          <a:xfrm>
            <a:off x="6019800" y="1828800"/>
            <a:ext cx="106680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4" name="Line 22"/>
          <p:cNvSpPr>
            <a:spLocks noChangeShapeType="1"/>
          </p:cNvSpPr>
          <p:nvPr/>
        </p:nvSpPr>
        <p:spPr bwMode="auto">
          <a:xfrm>
            <a:off x="2057400" y="25908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5" name="Line 23"/>
          <p:cNvSpPr>
            <a:spLocks noChangeShapeType="1"/>
          </p:cNvSpPr>
          <p:nvPr/>
        </p:nvSpPr>
        <p:spPr bwMode="auto">
          <a:xfrm>
            <a:off x="7086600" y="25908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6" name="Line 24"/>
          <p:cNvSpPr>
            <a:spLocks noChangeShapeType="1"/>
          </p:cNvSpPr>
          <p:nvPr/>
        </p:nvSpPr>
        <p:spPr bwMode="auto">
          <a:xfrm>
            <a:off x="2057400" y="32766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7" name="Line 25"/>
          <p:cNvSpPr>
            <a:spLocks noChangeShapeType="1"/>
          </p:cNvSpPr>
          <p:nvPr/>
        </p:nvSpPr>
        <p:spPr bwMode="auto">
          <a:xfrm>
            <a:off x="7086600" y="32766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8" name="Line 26"/>
          <p:cNvSpPr>
            <a:spLocks noChangeShapeType="1"/>
          </p:cNvSpPr>
          <p:nvPr/>
        </p:nvSpPr>
        <p:spPr bwMode="auto">
          <a:xfrm>
            <a:off x="2057400" y="39624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79" name="Line 27"/>
          <p:cNvSpPr>
            <a:spLocks noChangeShapeType="1"/>
          </p:cNvSpPr>
          <p:nvPr/>
        </p:nvSpPr>
        <p:spPr bwMode="auto">
          <a:xfrm>
            <a:off x="7086600" y="39624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0" name="Line 28"/>
          <p:cNvSpPr>
            <a:spLocks noChangeShapeType="1"/>
          </p:cNvSpPr>
          <p:nvPr/>
        </p:nvSpPr>
        <p:spPr bwMode="auto">
          <a:xfrm>
            <a:off x="2057400" y="4648200"/>
            <a:ext cx="0" cy="3810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1" name="Line 29"/>
          <p:cNvSpPr>
            <a:spLocks noChangeShapeType="1"/>
          </p:cNvSpPr>
          <p:nvPr/>
        </p:nvSpPr>
        <p:spPr bwMode="auto">
          <a:xfrm>
            <a:off x="2057400" y="5029200"/>
            <a:ext cx="12954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2" name="Line 30"/>
          <p:cNvSpPr>
            <a:spLocks noChangeShapeType="1"/>
          </p:cNvSpPr>
          <p:nvPr/>
        </p:nvSpPr>
        <p:spPr bwMode="auto">
          <a:xfrm>
            <a:off x="7086600" y="4648200"/>
            <a:ext cx="0" cy="3810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3" name="Line 31"/>
          <p:cNvSpPr>
            <a:spLocks noChangeShapeType="1"/>
          </p:cNvSpPr>
          <p:nvPr/>
        </p:nvSpPr>
        <p:spPr bwMode="auto">
          <a:xfrm flipH="1">
            <a:off x="5867400" y="5029200"/>
            <a:ext cx="12192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4" name="Line 32"/>
          <p:cNvSpPr>
            <a:spLocks noChangeShapeType="1"/>
          </p:cNvSpPr>
          <p:nvPr/>
        </p:nvSpPr>
        <p:spPr bwMode="auto">
          <a:xfrm>
            <a:off x="4572000" y="52578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5" name="Line 33"/>
          <p:cNvSpPr>
            <a:spLocks noChangeShapeType="1"/>
          </p:cNvSpPr>
          <p:nvPr/>
        </p:nvSpPr>
        <p:spPr bwMode="auto">
          <a:xfrm>
            <a:off x="4572000" y="5943600"/>
            <a:ext cx="0" cy="3048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6386" name="Oval 34"/>
          <p:cNvSpPr>
            <a:spLocks noChangeArrowheads="1"/>
          </p:cNvSpPr>
          <p:nvPr/>
        </p:nvSpPr>
        <p:spPr bwMode="auto">
          <a:xfrm>
            <a:off x="665163" y="838200"/>
            <a:ext cx="2667000" cy="6858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effectLst>
                  <a:outerShdw blurRad="38100" dist="38100" dir="2700000" algn="tl">
                    <a:srgbClr val="FFFFFF"/>
                  </a:outerShdw>
                </a:effectLst>
              </a:rPr>
              <a:t>問題解決型</a:t>
            </a:r>
          </a:p>
          <a:p>
            <a:pPr algn="ctr"/>
            <a:r>
              <a:rPr lang="ja-JP" altLang="en-US" sz="2000" b="1">
                <a:effectLst>
                  <a:outerShdw blurRad="38100" dist="38100" dir="2700000" algn="tl">
                    <a:srgbClr val="FFFFFF"/>
                  </a:outerShdw>
                </a:effectLst>
              </a:rPr>
              <a:t>ＱＣｽﾄｰﾘｰ</a:t>
            </a:r>
          </a:p>
        </p:txBody>
      </p:sp>
      <p:sp>
        <p:nvSpPr>
          <p:cNvPr id="356387" name="Oval 35"/>
          <p:cNvSpPr>
            <a:spLocks noChangeArrowheads="1"/>
          </p:cNvSpPr>
          <p:nvPr/>
        </p:nvSpPr>
        <p:spPr bwMode="auto">
          <a:xfrm>
            <a:off x="5808663" y="825500"/>
            <a:ext cx="2667000" cy="700088"/>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b="1">
                <a:effectLst>
                  <a:outerShdw blurRad="38100" dist="38100" dir="2700000" algn="tl">
                    <a:srgbClr val="FFFFFF"/>
                  </a:outerShdw>
                </a:effectLst>
              </a:rPr>
              <a:t>課題達成型</a:t>
            </a:r>
          </a:p>
          <a:p>
            <a:pPr algn="ctr"/>
            <a:r>
              <a:rPr lang="ja-JP" altLang="en-US" sz="2000" b="1">
                <a:effectLst>
                  <a:outerShdw blurRad="38100" dist="38100" dir="2700000" algn="tl">
                    <a:srgbClr val="FFFFFF"/>
                  </a:outerShdw>
                </a:effectLst>
              </a:rPr>
              <a:t>ＱＣｽﾄｰﾘｰ</a:t>
            </a:r>
          </a:p>
        </p:txBody>
      </p:sp>
      <p:sp>
        <p:nvSpPr>
          <p:cNvPr id="356388" name="Text Box 36"/>
          <p:cNvSpPr txBox="1">
            <a:spLocks noChangeArrowheads="1"/>
          </p:cNvSpPr>
          <p:nvPr/>
        </p:nvSpPr>
        <p:spPr bwMode="auto">
          <a:xfrm>
            <a:off x="4784725" y="1192213"/>
            <a:ext cx="12366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ステップ１</a:t>
            </a:r>
          </a:p>
        </p:txBody>
      </p:sp>
      <p:sp>
        <p:nvSpPr>
          <p:cNvPr id="356389" name="Text Box 37"/>
          <p:cNvSpPr txBox="1">
            <a:spLocks noChangeArrowheads="1"/>
          </p:cNvSpPr>
          <p:nvPr/>
        </p:nvSpPr>
        <p:spPr bwMode="auto">
          <a:xfrm>
            <a:off x="3325813" y="2406650"/>
            <a:ext cx="1279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ステップ２</a:t>
            </a:r>
          </a:p>
        </p:txBody>
      </p:sp>
      <p:sp>
        <p:nvSpPr>
          <p:cNvPr id="356390" name="Text Box 38"/>
          <p:cNvSpPr txBox="1">
            <a:spLocks noChangeArrowheads="1"/>
          </p:cNvSpPr>
          <p:nvPr/>
        </p:nvSpPr>
        <p:spPr bwMode="auto">
          <a:xfrm>
            <a:off x="3325813" y="3092450"/>
            <a:ext cx="146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ステップ３</a:t>
            </a:r>
          </a:p>
        </p:txBody>
      </p:sp>
      <p:sp>
        <p:nvSpPr>
          <p:cNvPr id="356391" name="Text Box 39"/>
          <p:cNvSpPr txBox="1">
            <a:spLocks noChangeArrowheads="1"/>
          </p:cNvSpPr>
          <p:nvPr/>
        </p:nvSpPr>
        <p:spPr bwMode="auto">
          <a:xfrm>
            <a:off x="3325813" y="3733800"/>
            <a:ext cx="1162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ステップ４</a:t>
            </a:r>
          </a:p>
        </p:txBody>
      </p:sp>
      <p:sp>
        <p:nvSpPr>
          <p:cNvPr id="356392" name="Text Box 40"/>
          <p:cNvSpPr txBox="1">
            <a:spLocks noChangeArrowheads="1"/>
          </p:cNvSpPr>
          <p:nvPr/>
        </p:nvSpPr>
        <p:spPr bwMode="auto">
          <a:xfrm>
            <a:off x="3325813" y="4387850"/>
            <a:ext cx="1192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ステップ５</a:t>
            </a:r>
          </a:p>
        </p:txBody>
      </p:sp>
      <p:sp>
        <p:nvSpPr>
          <p:cNvPr id="356393" name="Text Box 41"/>
          <p:cNvSpPr txBox="1">
            <a:spLocks noChangeArrowheads="1"/>
          </p:cNvSpPr>
          <p:nvPr/>
        </p:nvSpPr>
        <p:spPr bwMode="auto">
          <a:xfrm>
            <a:off x="5867400" y="5073650"/>
            <a:ext cx="1206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ステップ６</a:t>
            </a:r>
          </a:p>
        </p:txBody>
      </p:sp>
      <p:sp>
        <p:nvSpPr>
          <p:cNvPr id="356394" name="Text Box 42"/>
          <p:cNvSpPr txBox="1">
            <a:spLocks noChangeArrowheads="1"/>
          </p:cNvSpPr>
          <p:nvPr/>
        </p:nvSpPr>
        <p:spPr bwMode="auto">
          <a:xfrm>
            <a:off x="5867400" y="5683250"/>
            <a:ext cx="1265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ステップ７</a:t>
            </a:r>
          </a:p>
        </p:txBody>
      </p:sp>
      <p:sp>
        <p:nvSpPr>
          <p:cNvPr id="356395" name="Text Box 43"/>
          <p:cNvSpPr txBox="1">
            <a:spLocks noChangeArrowheads="1"/>
          </p:cNvSpPr>
          <p:nvPr/>
        </p:nvSpPr>
        <p:spPr bwMode="auto">
          <a:xfrm>
            <a:off x="5867400" y="6400800"/>
            <a:ext cx="1265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rgbClr val="FF3300"/>
                </a:solidFill>
                <a:effectLst>
                  <a:outerShdw blurRad="38100" dist="38100" dir="2700000" algn="tl">
                    <a:srgbClr val="000000"/>
                  </a:outerShdw>
                </a:effectLst>
              </a:rPr>
              <a:t>ステップ８</a:t>
            </a:r>
          </a:p>
        </p:txBody>
      </p:sp>
      <p:sp>
        <p:nvSpPr>
          <p:cNvPr id="356396" name="Text Box 44"/>
          <p:cNvSpPr txBox="1">
            <a:spLocks noChangeArrowheads="1"/>
          </p:cNvSpPr>
          <p:nvPr/>
        </p:nvSpPr>
        <p:spPr bwMode="auto">
          <a:xfrm>
            <a:off x="8534400" y="64008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endParaRPr lang="ja-JP" altLang="ja-JP" sz="1400" b="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
      <a:dk1>
        <a:srgbClr val="000000"/>
      </a:dk1>
      <a:lt1>
        <a:srgbClr val="CCFFFF"/>
      </a:lt1>
      <a:dk2>
        <a:srgbClr val="000000"/>
      </a:dk2>
      <a:lt2>
        <a:srgbClr val="808080"/>
      </a:lt2>
      <a:accent1>
        <a:srgbClr val="00CC99"/>
      </a:accent1>
      <a:accent2>
        <a:srgbClr val="3333CC"/>
      </a:accent2>
      <a:accent3>
        <a:srgbClr val="E2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F1C9DAAA-66FD-4473-B5C9-AC055E3FA3EA}"/>
</file>

<file path=customXml/itemProps2.xml><?xml version="1.0" encoding="utf-8"?>
<ds:datastoreItem xmlns:ds="http://schemas.openxmlformats.org/officeDocument/2006/customXml" ds:itemID="{3309CA89-EFF0-4F75-8E3C-F505F4CA1EE8}"/>
</file>

<file path=customXml/itemProps3.xml><?xml version="1.0" encoding="utf-8"?>
<ds:datastoreItem xmlns:ds="http://schemas.openxmlformats.org/officeDocument/2006/customXml" ds:itemID="{C07E4E72-E1BB-4C48-9CB7-BDE67D8A873D}"/>
</file>

<file path=docProps/app.xml><?xml version="1.0" encoding="utf-8"?>
<Properties xmlns="http://schemas.openxmlformats.org/officeDocument/2006/extended-properties" xmlns:vt="http://schemas.openxmlformats.org/officeDocument/2006/docPropsVTypes">
  <TotalTime>1575</TotalTime>
  <Words>5192</Words>
  <Application>Microsoft Office PowerPoint</Application>
  <PresentationFormat>画面に合わせる (4:3)</PresentationFormat>
  <Paragraphs>1051</Paragraphs>
  <Slides>36</Slides>
  <Notes>23</Notes>
  <HiddenSlides>1</HiddenSlides>
  <MMClips>0</MMClips>
  <ScaleCrop>false</ScaleCrop>
  <HeadingPairs>
    <vt:vector size="6" baseType="variant">
      <vt:variant>
        <vt:lpstr>使用されているフォント</vt:lpstr>
      </vt:variant>
      <vt:variant>
        <vt:i4>16</vt:i4>
      </vt:variant>
      <vt:variant>
        <vt:lpstr>テーマ</vt:lpstr>
      </vt:variant>
      <vt:variant>
        <vt:i4>1</vt:i4>
      </vt:variant>
      <vt:variant>
        <vt:lpstr>スライド タイトル</vt:lpstr>
      </vt:variant>
      <vt:variant>
        <vt:i4>36</vt:i4>
      </vt:variant>
    </vt:vector>
  </HeadingPairs>
  <TitlesOfParts>
    <vt:vector size="53" baseType="lpstr">
      <vt:lpstr>Times New Roman</vt:lpstr>
      <vt:lpstr>ＭＳ Ｐゴシック</vt:lpstr>
      <vt:lpstr>ＭＳ Ｐ明朝</vt:lpstr>
      <vt:lpstr>HGS創英角ﾎﾟｯﾌﾟ体</vt:lpstr>
      <vt:lpstr>HGS創英角ｺﾞｼｯｸUB</vt:lpstr>
      <vt:lpstr>HG創英角ｺﾞｼｯｸUB</vt:lpstr>
      <vt:lpstr>HG丸ｺﾞｼｯｸM-PRO</vt:lpstr>
      <vt:lpstr>HGP創英角ﾎﾟｯﾌﾟ体</vt:lpstr>
      <vt:lpstr>HG正楷書体-PRO</vt:lpstr>
      <vt:lpstr>HGｺﾞｼｯｸE</vt:lpstr>
      <vt:lpstr>HG創英角ﾎﾟｯﾌﾟ体</vt:lpstr>
      <vt:lpstr>HGPｺﾞｼｯｸE</vt:lpstr>
      <vt:lpstr>HGP創英角ｺﾞｼｯｸUB</vt:lpstr>
      <vt:lpstr>Century</vt:lpstr>
      <vt:lpstr>ＭＳ ゴシック</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問題とは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元㈱小糸製作所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薬袋耕作</dc:creator>
  <cp:lastModifiedBy>s890376</cp:lastModifiedBy>
  <cp:revision>127</cp:revision>
  <dcterms:created xsi:type="dcterms:W3CDTF">2004-06-23T05:20:58Z</dcterms:created>
  <dcterms:modified xsi:type="dcterms:W3CDTF">2020-02-18T05:28:50Z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